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4">
  <p:sldMasterIdLst>
    <p:sldMasterId id="2147483690" r:id="rId1"/>
  </p:sldMasterIdLst>
  <p:notesMasterIdLst>
    <p:notesMasterId r:id="rId53"/>
  </p:notesMasterIdLst>
  <p:handoutMasterIdLst>
    <p:handoutMasterId r:id="rId54"/>
  </p:handoutMasterIdLst>
  <p:sldIdLst>
    <p:sldId id="2244" r:id="rId2"/>
    <p:sldId id="2304" r:id="rId3"/>
    <p:sldId id="2174" r:id="rId4"/>
    <p:sldId id="2380" r:id="rId5"/>
    <p:sldId id="2379" r:id="rId6"/>
    <p:sldId id="2178" r:id="rId7"/>
    <p:sldId id="2181" r:id="rId8"/>
    <p:sldId id="2409" r:id="rId9"/>
    <p:sldId id="2296" r:id="rId10"/>
    <p:sldId id="2182" r:id="rId11"/>
    <p:sldId id="2179" r:id="rId12"/>
    <p:sldId id="2316" r:id="rId13"/>
    <p:sldId id="2180" r:id="rId14"/>
    <p:sldId id="2185" r:id="rId15"/>
    <p:sldId id="2186" r:id="rId16"/>
    <p:sldId id="2246" r:id="rId17"/>
    <p:sldId id="2187" r:id="rId18"/>
    <p:sldId id="2188" r:id="rId19"/>
    <p:sldId id="2189" r:id="rId20"/>
    <p:sldId id="2190" r:id="rId21"/>
    <p:sldId id="2255" r:id="rId22"/>
    <p:sldId id="2315" r:id="rId23"/>
    <p:sldId id="2408" r:id="rId24"/>
    <p:sldId id="2252" r:id="rId25"/>
    <p:sldId id="2251" r:id="rId26"/>
    <p:sldId id="2382" r:id="rId27"/>
    <p:sldId id="2383" r:id="rId28"/>
    <p:sldId id="2384" r:id="rId29"/>
    <p:sldId id="2253" r:id="rId30"/>
    <p:sldId id="2248" r:id="rId31"/>
    <p:sldId id="2381" r:id="rId32"/>
    <p:sldId id="2312" r:id="rId33"/>
    <p:sldId id="2183" r:id="rId34"/>
    <p:sldId id="2302" r:id="rId35"/>
    <p:sldId id="2238" r:id="rId36"/>
    <p:sldId id="2239" r:id="rId37"/>
    <p:sldId id="2240" r:id="rId38"/>
    <p:sldId id="2254" r:id="rId39"/>
    <p:sldId id="2241" r:id="rId40"/>
    <p:sldId id="2242" r:id="rId41"/>
    <p:sldId id="2243" r:id="rId42"/>
    <p:sldId id="2319" r:id="rId43"/>
    <p:sldId id="2192" r:id="rId44"/>
    <p:sldId id="2301" r:id="rId45"/>
    <p:sldId id="2320" r:id="rId46"/>
    <p:sldId id="2400" r:id="rId47"/>
    <p:sldId id="2401" r:id="rId48"/>
    <p:sldId id="2405" r:id="rId49"/>
    <p:sldId id="2406" r:id="rId50"/>
    <p:sldId id="2407" r:id="rId51"/>
    <p:sldId id="2385" r:id="rId52"/>
  </p:sldIdLst>
  <p:sldSz cx="9144000" cy="5143500" type="screen16x9"/>
  <p:notesSz cx="10234613" cy="7104063"/>
  <p:defaultTextStyle>
    <a:defPPr>
      <a:defRPr lang="en-US"/>
    </a:defPPr>
    <a:lvl1pPr algn="r" rtl="0" eaLnBrk="0" fontAlgn="base" hangingPunct="0">
      <a:spcBef>
        <a:spcPct val="0"/>
      </a:spcBef>
      <a:spcAft>
        <a:spcPct val="0"/>
      </a:spcAft>
      <a:defRPr sz="1400" kern="1200">
        <a:solidFill>
          <a:schemeClr val="tx1"/>
        </a:solidFill>
        <a:latin typeface="Verdana" pitchFamily="34" charset="0"/>
        <a:ea typeface="+mn-ea"/>
        <a:cs typeface="+mn-cs"/>
      </a:defRPr>
    </a:lvl1pPr>
    <a:lvl2pPr marL="457200" algn="r" rtl="0" eaLnBrk="0" fontAlgn="base" hangingPunct="0">
      <a:spcBef>
        <a:spcPct val="0"/>
      </a:spcBef>
      <a:spcAft>
        <a:spcPct val="0"/>
      </a:spcAft>
      <a:defRPr sz="1400" kern="1200">
        <a:solidFill>
          <a:schemeClr val="tx1"/>
        </a:solidFill>
        <a:latin typeface="Verdana" pitchFamily="34" charset="0"/>
        <a:ea typeface="+mn-ea"/>
        <a:cs typeface="+mn-cs"/>
      </a:defRPr>
    </a:lvl2pPr>
    <a:lvl3pPr marL="914400" algn="r" rtl="0" eaLnBrk="0" fontAlgn="base" hangingPunct="0">
      <a:spcBef>
        <a:spcPct val="0"/>
      </a:spcBef>
      <a:spcAft>
        <a:spcPct val="0"/>
      </a:spcAft>
      <a:defRPr sz="1400" kern="1200">
        <a:solidFill>
          <a:schemeClr val="tx1"/>
        </a:solidFill>
        <a:latin typeface="Verdana" pitchFamily="34" charset="0"/>
        <a:ea typeface="+mn-ea"/>
        <a:cs typeface="+mn-cs"/>
      </a:defRPr>
    </a:lvl3pPr>
    <a:lvl4pPr marL="1371600" algn="r" rtl="0" eaLnBrk="0" fontAlgn="base" hangingPunct="0">
      <a:spcBef>
        <a:spcPct val="0"/>
      </a:spcBef>
      <a:spcAft>
        <a:spcPct val="0"/>
      </a:spcAft>
      <a:defRPr sz="1400" kern="1200">
        <a:solidFill>
          <a:schemeClr val="tx1"/>
        </a:solidFill>
        <a:latin typeface="Verdana" pitchFamily="34" charset="0"/>
        <a:ea typeface="+mn-ea"/>
        <a:cs typeface="+mn-cs"/>
      </a:defRPr>
    </a:lvl4pPr>
    <a:lvl5pPr marL="1828800" algn="r" rtl="0" eaLnBrk="0" fontAlgn="base" hangingPunct="0">
      <a:spcBef>
        <a:spcPct val="0"/>
      </a:spcBef>
      <a:spcAft>
        <a:spcPct val="0"/>
      </a:spcAft>
      <a:defRPr sz="1400" kern="1200">
        <a:solidFill>
          <a:schemeClr val="tx1"/>
        </a:solidFill>
        <a:latin typeface="Verdana" pitchFamily="34" charset="0"/>
        <a:ea typeface="+mn-ea"/>
        <a:cs typeface="+mn-cs"/>
      </a:defRPr>
    </a:lvl5pPr>
    <a:lvl6pPr marL="2286000" algn="l" defTabSz="914400" rtl="0" eaLnBrk="1" latinLnBrk="0" hangingPunct="1">
      <a:defRPr sz="1400" kern="1200">
        <a:solidFill>
          <a:schemeClr val="tx1"/>
        </a:solidFill>
        <a:latin typeface="Verdana" pitchFamily="34" charset="0"/>
        <a:ea typeface="+mn-ea"/>
        <a:cs typeface="+mn-cs"/>
      </a:defRPr>
    </a:lvl6pPr>
    <a:lvl7pPr marL="2743200" algn="l" defTabSz="914400" rtl="0" eaLnBrk="1" latinLnBrk="0" hangingPunct="1">
      <a:defRPr sz="1400" kern="1200">
        <a:solidFill>
          <a:schemeClr val="tx1"/>
        </a:solidFill>
        <a:latin typeface="Verdana" pitchFamily="34" charset="0"/>
        <a:ea typeface="+mn-ea"/>
        <a:cs typeface="+mn-cs"/>
      </a:defRPr>
    </a:lvl7pPr>
    <a:lvl8pPr marL="3200400" algn="l" defTabSz="914400" rtl="0" eaLnBrk="1" latinLnBrk="0" hangingPunct="1">
      <a:defRPr sz="1400" kern="1200">
        <a:solidFill>
          <a:schemeClr val="tx1"/>
        </a:solidFill>
        <a:latin typeface="Verdana" pitchFamily="34" charset="0"/>
        <a:ea typeface="+mn-ea"/>
        <a:cs typeface="+mn-cs"/>
      </a:defRPr>
    </a:lvl8pPr>
    <a:lvl9pPr marL="3657600" algn="l" defTabSz="914400" rtl="0" eaLnBrk="1" latinLnBrk="0" hangingPunct="1">
      <a:defRPr sz="1400" kern="1200">
        <a:solidFill>
          <a:schemeClr val="tx1"/>
        </a:solidFill>
        <a:latin typeface="Verdana" pitchFamily="34" charset="0"/>
        <a:ea typeface="+mn-ea"/>
        <a:cs typeface="+mn-cs"/>
      </a:defRPr>
    </a:lvl9pPr>
  </p:defaultTextStyle>
  <p:extLst>
    <p:ext uri="{521415D9-36F7-43E2-AB2F-B90AF26B5E84}">
      <p14:sectionLst xmlns:p14="http://schemas.microsoft.com/office/powerpoint/2010/main">
        <p14:section name="Standardabschnitt" id="{9F42D2F4-2279-4A7A-B24E-5DD0782C3C9C}">
          <p14:sldIdLst>
            <p14:sldId id="2244"/>
            <p14:sldId id="2304"/>
            <p14:sldId id="2174"/>
            <p14:sldId id="2380"/>
            <p14:sldId id="2379"/>
            <p14:sldId id="2178"/>
            <p14:sldId id="2181"/>
            <p14:sldId id="2409"/>
            <p14:sldId id="2296"/>
            <p14:sldId id="2182"/>
            <p14:sldId id="2179"/>
            <p14:sldId id="2316"/>
            <p14:sldId id="2180"/>
            <p14:sldId id="2185"/>
            <p14:sldId id="2186"/>
            <p14:sldId id="2246"/>
            <p14:sldId id="2187"/>
            <p14:sldId id="2188"/>
            <p14:sldId id="2189"/>
            <p14:sldId id="2190"/>
            <p14:sldId id="2255"/>
            <p14:sldId id="2315"/>
            <p14:sldId id="2408"/>
            <p14:sldId id="2252"/>
            <p14:sldId id="2251"/>
            <p14:sldId id="2382"/>
            <p14:sldId id="2383"/>
            <p14:sldId id="2384"/>
            <p14:sldId id="2253"/>
            <p14:sldId id="2248"/>
            <p14:sldId id="2381"/>
            <p14:sldId id="2312"/>
            <p14:sldId id="2183"/>
            <p14:sldId id="2302"/>
            <p14:sldId id="2238"/>
            <p14:sldId id="2239"/>
            <p14:sldId id="2240"/>
            <p14:sldId id="2254"/>
            <p14:sldId id="2241"/>
            <p14:sldId id="2242"/>
            <p14:sldId id="2243"/>
            <p14:sldId id="2319"/>
            <p14:sldId id="2192"/>
            <p14:sldId id="2301"/>
            <p14:sldId id="2320"/>
            <p14:sldId id="2400"/>
            <p14:sldId id="2401"/>
            <p14:sldId id="2405"/>
            <p14:sldId id="2406"/>
            <p14:sldId id="2407"/>
            <p14:sldId id="2385"/>
          </p14:sldIdLst>
        </p14:section>
      </p14:sectionLst>
    </p:ext>
    <p:ext uri="{EFAFB233-063F-42B5-8137-9DF3F51BA10A}">
      <p15:sldGuideLst xmlns:p15="http://schemas.microsoft.com/office/powerpoint/2012/main">
        <p15:guide id="2" orient="horz" pos="2436" userDrawn="1">
          <p15:clr>
            <a:srgbClr val="A4A3A4"/>
          </p15:clr>
        </p15:guide>
        <p15:guide id="3" orient="horz" pos="214" userDrawn="1">
          <p15:clr>
            <a:srgbClr val="A4A3A4"/>
          </p15:clr>
        </p15:guide>
        <p15:guide id="4" orient="horz" pos="645" userDrawn="1">
          <p15:clr>
            <a:srgbClr val="A4A3A4"/>
          </p15:clr>
        </p15:guide>
        <p15:guide id="5" orient="horz" pos="758" userDrawn="1">
          <p15:clr>
            <a:srgbClr val="A4A3A4"/>
          </p15:clr>
        </p15:guide>
        <p15:guide id="6" pos="3198" userDrawn="1">
          <p15:clr>
            <a:srgbClr val="A4A3A4"/>
          </p15:clr>
        </p15:guide>
        <p15:guide id="7" pos="204" userDrawn="1">
          <p15:clr>
            <a:srgbClr val="A4A3A4"/>
          </p15:clr>
        </p15:guide>
        <p15:guide id="8" pos="5420">
          <p15:clr>
            <a:srgbClr val="A4A3A4"/>
          </p15:clr>
        </p15:guide>
        <p15:guide id="9" pos="5352" userDrawn="1">
          <p15:clr>
            <a:srgbClr val="A4A3A4"/>
          </p15:clr>
        </p15:guide>
      </p15:sldGuideLst>
    </p:ext>
    <p:ext uri="{2D200454-40CA-4A62-9FC3-DE9A4176ACB9}">
      <p15:notesGuideLst xmlns:p15="http://schemas.microsoft.com/office/powerpoint/2012/main">
        <p15:guide id="1" orient="horz" pos="2238" userDrawn="1">
          <p15:clr>
            <a:srgbClr val="A4A3A4"/>
          </p15:clr>
        </p15:guide>
        <p15:guide id="2" pos="322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7CC"/>
    <a:srgbClr val="A6C4E2"/>
    <a:srgbClr val="4C88C4"/>
    <a:srgbClr val="264D74"/>
    <a:srgbClr val="336699"/>
    <a:srgbClr val="FF000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6" autoAdjust="0"/>
    <p:restoredTop sz="92357" autoAdjust="0"/>
  </p:normalViewPr>
  <p:slideViewPr>
    <p:cSldViewPr snapToGrid="0">
      <p:cViewPr varScale="1">
        <p:scale>
          <a:sx n="123" d="100"/>
          <a:sy n="123" d="100"/>
        </p:scale>
        <p:origin x="594" y="102"/>
      </p:cViewPr>
      <p:guideLst>
        <p:guide orient="horz" pos="2436"/>
        <p:guide orient="horz" pos="214"/>
        <p:guide orient="horz" pos="645"/>
        <p:guide orient="horz" pos="758"/>
        <p:guide pos="3198"/>
        <p:guide pos="204"/>
        <p:guide pos="5420"/>
        <p:guide pos="5352"/>
      </p:guideLst>
    </p:cSldViewPr>
  </p:slideViewPr>
  <p:outlineViewPr>
    <p:cViewPr>
      <p:scale>
        <a:sx n="33" d="100"/>
        <a:sy n="33" d="100"/>
      </p:scale>
      <p:origin x="0" y="0"/>
    </p:cViewPr>
  </p:outlineViewPr>
  <p:notesTextViewPr>
    <p:cViewPr>
      <p:scale>
        <a:sx n="3" d="2"/>
        <a:sy n="3" d="2"/>
      </p:scale>
      <p:origin x="0" y="0"/>
    </p:cViewPr>
  </p:notesTextViewPr>
  <p:sorterViewPr>
    <p:cViewPr>
      <p:scale>
        <a:sx n="170" d="100"/>
        <a:sy n="170" d="100"/>
      </p:scale>
      <p:origin x="0" y="-3396"/>
    </p:cViewPr>
  </p:sorterViewPr>
  <p:notesViewPr>
    <p:cSldViewPr snapToGrid="0">
      <p:cViewPr varScale="1">
        <p:scale>
          <a:sx n="124" d="100"/>
          <a:sy n="124" d="100"/>
        </p:scale>
        <p:origin x="618" y="102"/>
      </p:cViewPr>
      <p:guideLst>
        <p:guide orient="horz" pos="2238"/>
        <p:guide pos="322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8F53E9-EB50-44AE-A9E2-1733EAE343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641980D-98C5-4EC3-86C5-20428FE81A6A}">
      <dgm:prSet/>
      <dgm:spPr/>
      <dgm:t>
        <a:bodyPr/>
        <a:lstStyle/>
        <a:p>
          <a:pPr rtl="0"/>
          <a:r>
            <a:rPr lang="en-US" dirty="0"/>
            <a:t>Ein Deal </a:t>
          </a:r>
          <a:r>
            <a:rPr lang="en-US" dirty="0" err="1"/>
            <a:t>zur</a:t>
          </a:r>
          <a:r>
            <a:rPr lang="en-US" dirty="0"/>
            <a:t> </a:t>
          </a:r>
          <a:r>
            <a:rPr lang="en-US" dirty="0" err="1"/>
            <a:t>Projektfinanzierung</a:t>
          </a:r>
          <a:r>
            <a:rPr lang="en-US" dirty="0"/>
            <a:t> hat </a:t>
          </a:r>
          <a:r>
            <a:rPr lang="en-US" dirty="0" err="1"/>
            <a:t>fünf</a:t>
          </a:r>
          <a:r>
            <a:rPr lang="en-US" dirty="0"/>
            <a:t> </a:t>
          </a:r>
          <a:r>
            <a:rPr lang="en-US" dirty="0" err="1"/>
            <a:t>Besonderheiten</a:t>
          </a:r>
          <a:endParaRPr lang="en-US" dirty="0"/>
        </a:p>
      </dgm:t>
    </dgm:pt>
    <dgm:pt modelId="{BB19017E-9684-4DC0-B622-B72B992A12E9}" type="parTrans" cxnId="{9F233226-C4BF-4339-8642-766CC5ECAE23}">
      <dgm:prSet/>
      <dgm:spPr/>
      <dgm:t>
        <a:bodyPr/>
        <a:lstStyle/>
        <a:p>
          <a:endParaRPr lang="en-US"/>
        </a:p>
      </dgm:t>
    </dgm:pt>
    <dgm:pt modelId="{ED912FFE-7000-4C03-B235-462CF6F95C18}" type="sibTrans" cxnId="{9F233226-C4BF-4339-8642-766CC5ECAE23}">
      <dgm:prSet/>
      <dgm:spPr/>
      <dgm:t>
        <a:bodyPr/>
        <a:lstStyle/>
        <a:p>
          <a:endParaRPr lang="en-US"/>
        </a:p>
      </dgm:t>
    </dgm:pt>
    <dgm:pt modelId="{603497EB-BC8E-4646-91A2-97721F010747}">
      <dgm:prSet/>
      <dgm:spPr/>
      <dgm:t>
        <a:bodyPr/>
        <a:lstStyle/>
        <a:p>
          <a:pPr rtl="0"/>
          <a:r>
            <a:rPr lang="en-US" dirty="0"/>
            <a:t>Die </a:t>
          </a:r>
          <a:r>
            <a:rPr lang="en-US" dirty="0" err="1"/>
            <a:t>projektgebende</a:t>
          </a:r>
          <a:r>
            <a:rPr lang="en-US" dirty="0"/>
            <a:t> </a:t>
          </a:r>
          <a:r>
            <a:rPr lang="en-US" dirty="0" err="1"/>
            <a:t>Firma</a:t>
          </a:r>
          <a:r>
            <a:rPr lang="en-US" dirty="0"/>
            <a:t> </a:t>
          </a:r>
          <a:r>
            <a:rPr lang="en-US" dirty="0" err="1"/>
            <a:t>ist</a:t>
          </a:r>
          <a:r>
            <a:rPr lang="en-US" dirty="0"/>
            <a:t> </a:t>
          </a:r>
          <a:r>
            <a:rPr lang="en-US" dirty="0" err="1"/>
            <a:t>rechtlich</a:t>
          </a:r>
          <a:r>
            <a:rPr lang="en-US" dirty="0"/>
            <a:t> und </a:t>
          </a:r>
          <a:r>
            <a:rPr lang="en-US" dirty="0" err="1"/>
            <a:t>finanziell</a:t>
          </a:r>
          <a:r>
            <a:rPr lang="en-US" dirty="0"/>
            <a:t> </a:t>
          </a:r>
          <a:r>
            <a:rPr lang="en-US" dirty="0" err="1"/>
            <a:t>unabhängig</a:t>
          </a:r>
          <a:r>
            <a:rPr lang="en-US" dirty="0"/>
            <a:t> von den </a:t>
          </a:r>
          <a:r>
            <a:rPr lang="en-US" dirty="0" err="1"/>
            <a:t>Sponsoren</a:t>
          </a:r>
          <a:r>
            <a:rPr lang="en-US" dirty="0"/>
            <a:t> </a:t>
          </a:r>
        </a:p>
      </dgm:t>
    </dgm:pt>
    <dgm:pt modelId="{CC38E5A0-FA81-42C2-9F2F-8C4CA1B923DE}" type="parTrans" cxnId="{078203F5-7D2F-496E-9238-98454BC4EE89}">
      <dgm:prSet/>
      <dgm:spPr/>
      <dgm:t>
        <a:bodyPr/>
        <a:lstStyle/>
        <a:p>
          <a:endParaRPr lang="en-US"/>
        </a:p>
      </dgm:t>
    </dgm:pt>
    <dgm:pt modelId="{B4B5DE9D-2133-48DF-A66A-39602E2573A6}" type="sibTrans" cxnId="{078203F5-7D2F-496E-9238-98454BC4EE89}">
      <dgm:prSet/>
      <dgm:spPr/>
      <dgm:t>
        <a:bodyPr/>
        <a:lstStyle/>
        <a:p>
          <a:endParaRPr lang="en-US"/>
        </a:p>
      </dgm:t>
    </dgm:pt>
    <dgm:pt modelId="{F9911BF3-E09D-48E0-955D-5B12040940E8}">
      <dgm:prSet/>
      <dgm:spPr/>
      <dgm:t>
        <a:bodyPr/>
        <a:lstStyle/>
        <a:p>
          <a:pPr rtl="0"/>
          <a:r>
            <a:rPr lang="de-DE" dirty="0"/>
            <a:t>Die Schuldner haben bei Zahlungsausfällen nur sehr eingeschränkt oder gar keinen Anspruch den Sponsoren gegenüber</a:t>
          </a:r>
          <a:endParaRPr lang="en-US" dirty="0"/>
        </a:p>
      </dgm:t>
    </dgm:pt>
    <dgm:pt modelId="{58224A6E-B552-486D-843E-A6CBFABAB59F}" type="parTrans" cxnId="{B7BB3979-31C7-41D0-9385-B6BCBF59199C}">
      <dgm:prSet/>
      <dgm:spPr/>
      <dgm:t>
        <a:bodyPr/>
        <a:lstStyle/>
        <a:p>
          <a:endParaRPr lang="en-US"/>
        </a:p>
      </dgm:t>
    </dgm:pt>
    <dgm:pt modelId="{B2879AE2-72D0-4F6C-A383-84B8184C63F7}" type="sibTrans" cxnId="{B7BB3979-31C7-41D0-9385-B6BCBF59199C}">
      <dgm:prSet/>
      <dgm:spPr/>
      <dgm:t>
        <a:bodyPr/>
        <a:lstStyle/>
        <a:p>
          <a:endParaRPr lang="en-US"/>
        </a:p>
      </dgm:t>
    </dgm:pt>
    <dgm:pt modelId="{CF3C8CD0-866E-4673-9317-1A22D94A818F}">
      <dgm:prSet/>
      <dgm:spPr/>
      <dgm:t>
        <a:bodyPr/>
        <a:lstStyle/>
        <a:p>
          <a:pPr rtl="0"/>
          <a:r>
            <a:rPr lang="de-DE" dirty="0"/>
            <a:t>Projektrisiken werden gleichermaßen auf alle Beteiligten verteilt </a:t>
          </a:r>
          <a:r>
            <a:rPr lang="de-DE" dirty="0">
              <a:solidFill>
                <a:srgbClr val="FF0000"/>
              </a:solidFill>
            </a:rPr>
            <a:t>(andere Risikoprofile als üblich bei Fremd- und Eigenkapital)</a:t>
          </a:r>
          <a:endParaRPr lang="en-US" dirty="0">
            <a:solidFill>
              <a:srgbClr val="FF0000"/>
            </a:solidFill>
          </a:endParaRPr>
        </a:p>
      </dgm:t>
    </dgm:pt>
    <dgm:pt modelId="{02F37201-45E5-465B-9A16-EE6630A72E84}" type="parTrans" cxnId="{33919D09-D0EE-4DE5-84CD-A0DDD7122F4D}">
      <dgm:prSet/>
      <dgm:spPr/>
      <dgm:t>
        <a:bodyPr/>
        <a:lstStyle/>
        <a:p>
          <a:endParaRPr lang="de-DE"/>
        </a:p>
      </dgm:t>
    </dgm:pt>
    <dgm:pt modelId="{37952189-F649-4D65-BA68-76484D78E928}" type="sibTrans" cxnId="{33919D09-D0EE-4DE5-84CD-A0DDD7122F4D}">
      <dgm:prSet/>
      <dgm:spPr/>
      <dgm:t>
        <a:bodyPr/>
        <a:lstStyle/>
        <a:p>
          <a:endParaRPr lang="de-DE"/>
        </a:p>
      </dgm:t>
    </dgm:pt>
    <dgm:pt modelId="{3DCDD3A6-61DD-4E37-A6FE-D90374FBE9BA}">
      <dgm:prSet/>
      <dgm:spPr/>
      <dgm:t>
        <a:bodyPr/>
        <a:lstStyle/>
        <a:p>
          <a:pPr rtl="0"/>
          <a:r>
            <a:rPr lang="de-DE" dirty="0"/>
            <a:t>Die aus dem Projekt generierten Cashflows müssen ausreichen, um die Betriebskosten UND Verbindlichkeiten zu decken. Erst dann fließen Einnahmen an die Sponsoren</a:t>
          </a:r>
          <a:endParaRPr lang="en-US" dirty="0"/>
        </a:p>
      </dgm:t>
    </dgm:pt>
    <dgm:pt modelId="{C3CFBC67-DD45-4647-A000-BEE635501E91}" type="parTrans" cxnId="{4C27E288-C932-4F46-B1E7-9F35A9412AC6}">
      <dgm:prSet/>
      <dgm:spPr/>
      <dgm:t>
        <a:bodyPr/>
        <a:lstStyle/>
        <a:p>
          <a:endParaRPr lang="de-DE"/>
        </a:p>
      </dgm:t>
    </dgm:pt>
    <dgm:pt modelId="{06A463AB-776C-4211-96C6-D62CF6274F3C}" type="sibTrans" cxnId="{4C27E288-C932-4F46-B1E7-9F35A9412AC6}">
      <dgm:prSet/>
      <dgm:spPr/>
      <dgm:t>
        <a:bodyPr/>
        <a:lstStyle/>
        <a:p>
          <a:endParaRPr lang="de-DE"/>
        </a:p>
      </dgm:t>
    </dgm:pt>
    <dgm:pt modelId="{2B0CA7C9-C1E7-4463-A4FC-64DC5A4F18E4}">
      <dgm:prSet/>
      <dgm:spPr/>
      <dgm:t>
        <a:bodyPr/>
        <a:lstStyle/>
        <a:p>
          <a:pPr rtl="0"/>
          <a:r>
            <a:rPr lang="en-US" dirty="0"/>
            <a:t>Der </a:t>
          </a:r>
          <a:r>
            <a:rPr lang="en-US" dirty="0" err="1"/>
            <a:t>im</a:t>
          </a:r>
          <a:r>
            <a:rPr lang="en-US" dirty="0"/>
            <a:t> </a:t>
          </a:r>
          <a:r>
            <a:rPr lang="en-US" dirty="0" err="1"/>
            <a:t>Projekt</a:t>
          </a:r>
          <a:r>
            <a:rPr lang="en-US" dirty="0"/>
            <a:t> </a:t>
          </a:r>
          <a:r>
            <a:rPr lang="en-US" dirty="0" err="1"/>
            <a:t>geschaffene</a:t>
          </a:r>
          <a:r>
            <a:rPr lang="en-US" dirty="0"/>
            <a:t> </a:t>
          </a:r>
          <a:r>
            <a:rPr lang="en-US" dirty="0" err="1"/>
            <a:t>Vermögenswert</a:t>
          </a:r>
          <a:r>
            <a:rPr lang="en-US" dirty="0"/>
            <a:t> </a:t>
          </a:r>
          <a:r>
            <a:rPr lang="en-US" dirty="0" err="1"/>
            <a:t>wird</a:t>
          </a:r>
          <a:r>
            <a:rPr lang="en-US" dirty="0"/>
            <a:t> </a:t>
          </a:r>
          <a:r>
            <a:rPr lang="en-US" dirty="0" err="1"/>
            <a:t>häufig</a:t>
          </a:r>
          <a:r>
            <a:rPr lang="en-US" dirty="0"/>
            <a:t> </a:t>
          </a:r>
          <a:r>
            <a:rPr lang="en-US" dirty="0" err="1"/>
            <a:t>als</a:t>
          </a:r>
          <a:r>
            <a:rPr lang="en-US" dirty="0"/>
            <a:t> </a:t>
          </a:r>
          <a:r>
            <a:rPr lang="en-US" dirty="0" err="1"/>
            <a:t>Sicherheit</a:t>
          </a:r>
          <a:r>
            <a:rPr lang="en-US" dirty="0"/>
            <a:t> </a:t>
          </a:r>
          <a:r>
            <a:rPr lang="en-US" dirty="0" err="1"/>
            <a:t>für</a:t>
          </a:r>
          <a:r>
            <a:rPr lang="en-US" dirty="0"/>
            <a:t> </a:t>
          </a:r>
          <a:r>
            <a:rPr lang="en-US" dirty="0" err="1"/>
            <a:t>Kreditgeber</a:t>
          </a:r>
          <a:r>
            <a:rPr lang="en-US" dirty="0"/>
            <a:t> </a:t>
          </a:r>
          <a:r>
            <a:rPr lang="en-US" dirty="0" err="1"/>
            <a:t>verwendet</a:t>
          </a:r>
          <a:r>
            <a:rPr lang="en-US" dirty="0"/>
            <a:t> </a:t>
          </a:r>
        </a:p>
      </dgm:t>
    </dgm:pt>
    <dgm:pt modelId="{C11D4AF4-7F0C-46CC-BE23-3CE6812C1B27}" type="parTrans" cxnId="{B8FADCC6-5DC0-4FC7-A998-F21BBEA59197}">
      <dgm:prSet/>
      <dgm:spPr/>
      <dgm:t>
        <a:bodyPr/>
        <a:lstStyle/>
        <a:p>
          <a:endParaRPr lang="de-DE"/>
        </a:p>
      </dgm:t>
    </dgm:pt>
    <dgm:pt modelId="{BFBB8F32-D6EA-43B7-B221-070C27625FD2}" type="sibTrans" cxnId="{B8FADCC6-5DC0-4FC7-A998-F21BBEA59197}">
      <dgm:prSet/>
      <dgm:spPr/>
      <dgm:t>
        <a:bodyPr/>
        <a:lstStyle/>
        <a:p>
          <a:endParaRPr lang="de-DE"/>
        </a:p>
      </dgm:t>
    </dgm:pt>
    <dgm:pt modelId="{3C452465-7404-44D2-A599-791F569C25C8}" type="pres">
      <dgm:prSet presAssocID="{248F53E9-EB50-44AE-A9E2-1733EAE34363}" presName="linear" presStyleCnt="0">
        <dgm:presLayoutVars>
          <dgm:animLvl val="lvl"/>
          <dgm:resizeHandles val="exact"/>
        </dgm:presLayoutVars>
      </dgm:prSet>
      <dgm:spPr/>
    </dgm:pt>
    <dgm:pt modelId="{2B5C862E-4467-49A0-ADB1-D029513FC8F9}" type="pres">
      <dgm:prSet presAssocID="{3641980D-98C5-4EC3-86C5-20428FE81A6A}" presName="parentText" presStyleLbl="node1" presStyleIdx="0" presStyleCnt="1">
        <dgm:presLayoutVars>
          <dgm:chMax val="0"/>
          <dgm:bulletEnabled val="1"/>
        </dgm:presLayoutVars>
      </dgm:prSet>
      <dgm:spPr/>
    </dgm:pt>
    <dgm:pt modelId="{1D068A8F-EA89-4CDE-8978-A9277E1BF21C}" type="pres">
      <dgm:prSet presAssocID="{3641980D-98C5-4EC3-86C5-20428FE81A6A}" presName="childText" presStyleLbl="revTx" presStyleIdx="0" presStyleCnt="1" custLinFactNeighborY="33650">
        <dgm:presLayoutVars>
          <dgm:bulletEnabled val="1"/>
        </dgm:presLayoutVars>
      </dgm:prSet>
      <dgm:spPr/>
    </dgm:pt>
  </dgm:ptLst>
  <dgm:cxnLst>
    <dgm:cxn modelId="{33919D09-D0EE-4DE5-84CD-A0DDD7122F4D}" srcId="{3641980D-98C5-4EC3-86C5-20428FE81A6A}" destId="{CF3C8CD0-866E-4673-9317-1A22D94A818F}" srcOrd="2" destOrd="0" parTransId="{02F37201-45E5-465B-9A16-EE6630A72E84}" sibTransId="{37952189-F649-4D65-BA68-76484D78E928}"/>
    <dgm:cxn modelId="{DE5C570D-0BAB-4BC7-870B-6A710961FEE5}" type="presOf" srcId="{3DCDD3A6-61DD-4E37-A6FE-D90374FBE9BA}" destId="{1D068A8F-EA89-4CDE-8978-A9277E1BF21C}" srcOrd="0" destOrd="3" presId="urn:microsoft.com/office/officeart/2005/8/layout/vList2"/>
    <dgm:cxn modelId="{9F233226-C4BF-4339-8642-766CC5ECAE23}" srcId="{248F53E9-EB50-44AE-A9E2-1733EAE34363}" destId="{3641980D-98C5-4EC3-86C5-20428FE81A6A}" srcOrd="0" destOrd="0" parTransId="{BB19017E-9684-4DC0-B622-B72B992A12E9}" sibTransId="{ED912FFE-7000-4C03-B235-462CF6F95C18}"/>
    <dgm:cxn modelId="{C1BE1B57-1837-4593-964C-4334FC5DD024}" type="presOf" srcId="{603497EB-BC8E-4646-91A2-97721F010747}" destId="{1D068A8F-EA89-4CDE-8978-A9277E1BF21C}" srcOrd="0" destOrd="0" presId="urn:microsoft.com/office/officeart/2005/8/layout/vList2"/>
    <dgm:cxn modelId="{B7BB3979-31C7-41D0-9385-B6BCBF59199C}" srcId="{3641980D-98C5-4EC3-86C5-20428FE81A6A}" destId="{F9911BF3-E09D-48E0-955D-5B12040940E8}" srcOrd="1" destOrd="0" parTransId="{58224A6E-B552-486D-843E-A6CBFABAB59F}" sibTransId="{B2879AE2-72D0-4F6C-A383-84B8184C63F7}"/>
    <dgm:cxn modelId="{6FD07E7A-8B05-4C57-B579-9DF686E41BFD}" type="presOf" srcId="{2B0CA7C9-C1E7-4463-A4FC-64DC5A4F18E4}" destId="{1D068A8F-EA89-4CDE-8978-A9277E1BF21C}" srcOrd="0" destOrd="4" presId="urn:microsoft.com/office/officeart/2005/8/layout/vList2"/>
    <dgm:cxn modelId="{4C27E288-C932-4F46-B1E7-9F35A9412AC6}" srcId="{3641980D-98C5-4EC3-86C5-20428FE81A6A}" destId="{3DCDD3A6-61DD-4E37-A6FE-D90374FBE9BA}" srcOrd="3" destOrd="0" parTransId="{C3CFBC67-DD45-4647-A000-BEE635501E91}" sibTransId="{06A463AB-776C-4211-96C6-D62CF6274F3C}"/>
    <dgm:cxn modelId="{EF1BE18D-19CE-4B3B-8DD3-D0528C1AB4E4}" type="presOf" srcId="{3641980D-98C5-4EC3-86C5-20428FE81A6A}" destId="{2B5C862E-4467-49A0-ADB1-D029513FC8F9}" srcOrd="0" destOrd="0" presId="urn:microsoft.com/office/officeart/2005/8/layout/vList2"/>
    <dgm:cxn modelId="{48796A99-F208-455E-845E-E19C30D507B5}" type="presOf" srcId="{F9911BF3-E09D-48E0-955D-5B12040940E8}" destId="{1D068A8F-EA89-4CDE-8978-A9277E1BF21C}" srcOrd="0" destOrd="1" presId="urn:microsoft.com/office/officeart/2005/8/layout/vList2"/>
    <dgm:cxn modelId="{B8FADCC6-5DC0-4FC7-A998-F21BBEA59197}" srcId="{3641980D-98C5-4EC3-86C5-20428FE81A6A}" destId="{2B0CA7C9-C1E7-4463-A4FC-64DC5A4F18E4}" srcOrd="4" destOrd="0" parTransId="{C11D4AF4-7F0C-46CC-BE23-3CE6812C1B27}" sibTransId="{BFBB8F32-D6EA-43B7-B221-070C27625FD2}"/>
    <dgm:cxn modelId="{E3CE55E1-D69F-40DA-B60F-669552F77960}" type="presOf" srcId="{248F53E9-EB50-44AE-A9E2-1733EAE34363}" destId="{3C452465-7404-44D2-A599-791F569C25C8}" srcOrd="0" destOrd="0" presId="urn:microsoft.com/office/officeart/2005/8/layout/vList2"/>
    <dgm:cxn modelId="{078203F5-7D2F-496E-9238-98454BC4EE89}" srcId="{3641980D-98C5-4EC3-86C5-20428FE81A6A}" destId="{603497EB-BC8E-4646-91A2-97721F010747}" srcOrd="0" destOrd="0" parTransId="{CC38E5A0-FA81-42C2-9F2F-8C4CA1B923DE}" sibTransId="{B4B5DE9D-2133-48DF-A66A-39602E2573A6}"/>
    <dgm:cxn modelId="{A127EBFE-C370-4A42-814C-FDFA5E3D6727}" type="presOf" srcId="{CF3C8CD0-866E-4673-9317-1A22D94A818F}" destId="{1D068A8F-EA89-4CDE-8978-A9277E1BF21C}" srcOrd="0" destOrd="2" presId="urn:microsoft.com/office/officeart/2005/8/layout/vList2"/>
    <dgm:cxn modelId="{BCBE08B7-D6BA-4BC4-8DF1-0030E4EE4CA1}" type="presParOf" srcId="{3C452465-7404-44D2-A599-791F569C25C8}" destId="{2B5C862E-4467-49A0-ADB1-D029513FC8F9}" srcOrd="0" destOrd="0" presId="urn:microsoft.com/office/officeart/2005/8/layout/vList2"/>
    <dgm:cxn modelId="{189C81AE-6382-4977-BA27-B81D47C04526}" type="presParOf" srcId="{3C452465-7404-44D2-A599-791F569C25C8}" destId="{1D068A8F-EA89-4CDE-8978-A9277E1BF21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5539E02-2B78-43EB-A9D0-4B61AAF5937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1E813F68-5B8F-4EDA-8A58-86B6406AC47B}">
      <dgm:prSet/>
      <dgm:spPr/>
      <dgm:t>
        <a:bodyPr/>
        <a:lstStyle/>
        <a:p>
          <a:pPr rtl="0"/>
          <a:r>
            <a:rPr lang="en-US" dirty="0" err="1"/>
            <a:t>Risikoerkennung</a:t>
          </a:r>
          <a:endParaRPr lang="en-US" dirty="0"/>
        </a:p>
      </dgm:t>
    </dgm:pt>
    <dgm:pt modelId="{CC415E24-9C09-4056-AA90-44A1DF2F4C43}" type="parTrans" cxnId="{AED7280E-4D4E-4F7D-AF5C-3B1FFC775D0A}">
      <dgm:prSet/>
      <dgm:spPr/>
      <dgm:t>
        <a:bodyPr/>
        <a:lstStyle/>
        <a:p>
          <a:endParaRPr lang="en-US"/>
        </a:p>
      </dgm:t>
    </dgm:pt>
    <dgm:pt modelId="{ECB4CA70-7BD0-4BEB-A382-9740945A269B}" type="sibTrans" cxnId="{AED7280E-4D4E-4F7D-AF5C-3B1FFC775D0A}">
      <dgm:prSet/>
      <dgm:spPr/>
      <dgm:t>
        <a:bodyPr/>
        <a:lstStyle/>
        <a:p>
          <a:endParaRPr lang="en-US"/>
        </a:p>
      </dgm:t>
    </dgm:pt>
    <dgm:pt modelId="{10EAF05E-C9FA-46AE-B42D-74D13115F8B5}">
      <dgm:prSet/>
      <dgm:spPr/>
      <dgm:t>
        <a:bodyPr/>
        <a:lstStyle/>
        <a:p>
          <a:pPr rtl="0"/>
          <a:r>
            <a:rPr lang="en-US" dirty="0"/>
            <a:t>Was </a:t>
          </a:r>
          <a:r>
            <a:rPr lang="en-US" dirty="0" err="1"/>
            <a:t>sind</a:t>
          </a:r>
          <a:r>
            <a:rPr lang="en-US" dirty="0"/>
            <a:t> die </a:t>
          </a:r>
          <a:r>
            <a:rPr lang="en-US" dirty="0" err="1"/>
            <a:t>Risiken</a:t>
          </a:r>
          <a:r>
            <a:rPr lang="en-US" dirty="0"/>
            <a:t>? </a:t>
          </a:r>
        </a:p>
      </dgm:t>
    </dgm:pt>
    <dgm:pt modelId="{D59A00BD-4E6A-4C1B-8ACB-BF0C7CFD13CB}" type="parTrans" cxnId="{6DD7354B-260B-4A44-BC66-360B58B9167C}">
      <dgm:prSet/>
      <dgm:spPr/>
      <dgm:t>
        <a:bodyPr/>
        <a:lstStyle/>
        <a:p>
          <a:endParaRPr lang="en-US"/>
        </a:p>
      </dgm:t>
    </dgm:pt>
    <dgm:pt modelId="{36B33072-271E-4316-855D-CF96A84762DF}" type="sibTrans" cxnId="{6DD7354B-260B-4A44-BC66-360B58B9167C}">
      <dgm:prSet/>
      <dgm:spPr/>
      <dgm:t>
        <a:bodyPr/>
        <a:lstStyle/>
        <a:p>
          <a:endParaRPr lang="en-US"/>
        </a:p>
      </dgm:t>
    </dgm:pt>
    <dgm:pt modelId="{AD011DEC-CD12-46D1-89CC-61BF8F630825}">
      <dgm:prSet/>
      <dgm:spPr/>
      <dgm:t>
        <a:bodyPr/>
        <a:lstStyle/>
        <a:p>
          <a:pPr rtl="0"/>
          <a:r>
            <a:rPr lang="en-US" dirty="0" err="1"/>
            <a:t>Risikoanalyse</a:t>
          </a:r>
          <a:endParaRPr lang="en-US" dirty="0"/>
        </a:p>
      </dgm:t>
    </dgm:pt>
    <dgm:pt modelId="{96E7B161-139E-42B9-B92C-696AAF7B1147}" type="parTrans" cxnId="{31EE8DA5-D261-4641-A099-C8443DD7AFEC}">
      <dgm:prSet/>
      <dgm:spPr/>
      <dgm:t>
        <a:bodyPr/>
        <a:lstStyle/>
        <a:p>
          <a:endParaRPr lang="en-US"/>
        </a:p>
      </dgm:t>
    </dgm:pt>
    <dgm:pt modelId="{AA86F981-EFBC-4E37-B67A-2C6159CDF6D2}" type="sibTrans" cxnId="{31EE8DA5-D261-4641-A099-C8443DD7AFEC}">
      <dgm:prSet/>
      <dgm:spPr/>
      <dgm:t>
        <a:bodyPr/>
        <a:lstStyle/>
        <a:p>
          <a:endParaRPr lang="en-US"/>
        </a:p>
      </dgm:t>
    </dgm:pt>
    <dgm:pt modelId="{D4B57BC9-76C8-4E6E-B975-A5C6A8BC7568}">
      <dgm:prSet/>
      <dgm:spPr/>
      <dgm:t>
        <a:bodyPr/>
        <a:lstStyle/>
        <a:p>
          <a:pPr rtl="0"/>
          <a:r>
            <a:rPr lang="en-US" dirty="0"/>
            <a:t>Wie </a:t>
          </a:r>
          <a:r>
            <a:rPr lang="en-US" dirty="0" err="1"/>
            <a:t>hoch</a:t>
          </a:r>
          <a:r>
            <a:rPr lang="en-US" dirty="0"/>
            <a:t> </a:t>
          </a:r>
          <a:r>
            <a:rPr lang="en-US" dirty="0" err="1"/>
            <a:t>sind</a:t>
          </a:r>
          <a:r>
            <a:rPr lang="en-US" dirty="0"/>
            <a:t> die </a:t>
          </a:r>
          <a:r>
            <a:rPr lang="en-US" dirty="0" err="1"/>
            <a:t>Risiken</a:t>
          </a:r>
          <a:r>
            <a:rPr lang="en-US" dirty="0"/>
            <a:t>?</a:t>
          </a:r>
        </a:p>
      </dgm:t>
    </dgm:pt>
    <dgm:pt modelId="{CD60D9F3-2457-4E3F-9EF7-A7C84AE31D38}" type="parTrans" cxnId="{F28506F5-E51B-4E5F-808C-18FA9871A2B8}">
      <dgm:prSet/>
      <dgm:spPr/>
      <dgm:t>
        <a:bodyPr/>
        <a:lstStyle/>
        <a:p>
          <a:endParaRPr lang="en-US"/>
        </a:p>
      </dgm:t>
    </dgm:pt>
    <dgm:pt modelId="{371E4483-FBC4-4549-B585-F7694C68B916}" type="sibTrans" cxnId="{F28506F5-E51B-4E5F-808C-18FA9871A2B8}">
      <dgm:prSet/>
      <dgm:spPr/>
      <dgm:t>
        <a:bodyPr/>
        <a:lstStyle/>
        <a:p>
          <a:endParaRPr lang="en-US"/>
        </a:p>
      </dgm:t>
    </dgm:pt>
    <dgm:pt modelId="{1C311D42-DAAC-4B7F-90BC-CE52C5268A59}">
      <dgm:prSet/>
      <dgm:spPr/>
      <dgm:t>
        <a:bodyPr/>
        <a:lstStyle/>
        <a:p>
          <a:pPr rtl="0"/>
          <a:r>
            <a:rPr lang="en-US" dirty="0" err="1"/>
            <a:t>Risikotransfer</a:t>
          </a:r>
          <a:r>
            <a:rPr lang="en-US" dirty="0"/>
            <a:t> und </a:t>
          </a:r>
          <a:r>
            <a:rPr lang="en-US" dirty="0" err="1"/>
            <a:t>Zuweisung</a:t>
          </a:r>
          <a:r>
            <a:rPr lang="en-US" dirty="0"/>
            <a:t> an </a:t>
          </a:r>
          <a:r>
            <a:rPr lang="en-US" dirty="0" err="1"/>
            <a:t>geeignete</a:t>
          </a:r>
          <a:r>
            <a:rPr lang="en-US" dirty="0"/>
            <a:t> </a:t>
          </a:r>
          <a:r>
            <a:rPr lang="en-US" dirty="0" err="1"/>
            <a:t>Akteure</a:t>
          </a:r>
          <a:endParaRPr lang="en-US" dirty="0"/>
        </a:p>
      </dgm:t>
    </dgm:pt>
    <dgm:pt modelId="{A305317E-B8D5-4A9A-BD46-CCE2B43A2418}" type="parTrans" cxnId="{5A7B687C-C415-4F9A-9054-263E2095D503}">
      <dgm:prSet/>
      <dgm:spPr/>
      <dgm:t>
        <a:bodyPr/>
        <a:lstStyle/>
        <a:p>
          <a:endParaRPr lang="en-US"/>
        </a:p>
      </dgm:t>
    </dgm:pt>
    <dgm:pt modelId="{42D552AF-1086-4179-BDD8-1430F5901121}" type="sibTrans" cxnId="{5A7B687C-C415-4F9A-9054-263E2095D503}">
      <dgm:prSet/>
      <dgm:spPr/>
      <dgm:t>
        <a:bodyPr/>
        <a:lstStyle/>
        <a:p>
          <a:endParaRPr lang="en-US"/>
        </a:p>
      </dgm:t>
    </dgm:pt>
    <dgm:pt modelId="{276AFF8C-3B00-4D3E-BD94-BA295E40C6F8}">
      <dgm:prSet/>
      <dgm:spPr/>
      <dgm:t>
        <a:bodyPr/>
        <a:lstStyle/>
        <a:p>
          <a:pPr rtl="0"/>
          <a:r>
            <a:rPr lang="en-US" dirty="0"/>
            <a:t>Wie </a:t>
          </a:r>
          <a:r>
            <a:rPr lang="en-US" dirty="0" err="1"/>
            <a:t>können</a:t>
          </a:r>
          <a:r>
            <a:rPr lang="en-US" dirty="0"/>
            <a:t> </a:t>
          </a:r>
          <a:r>
            <a:rPr lang="en-US" dirty="0" err="1"/>
            <a:t>Risiken</a:t>
          </a:r>
          <a:r>
            <a:rPr lang="en-US" dirty="0"/>
            <a:t> </a:t>
          </a:r>
          <a:r>
            <a:rPr lang="en-US" dirty="0" err="1"/>
            <a:t>abgesichert</a:t>
          </a:r>
          <a:r>
            <a:rPr lang="en-US" dirty="0"/>
            <a:t> / </a:t>
          </a:r>
          <a:r>
            <a:rPr lang="en-US" dirty="0" err="1"/>
            <a:t>gemanaged</a:t>
          </a:r>
          <a:r>
            <a:rPr lang="en-US" dirty="0"/>
            <a:t> </a:t>
          </a:r>
          <a:r>
            <a:rPr lang="en-US" dirty="0" err="1"/>
            <a:t>werden</a:t>
          </a:r>
          <a:r>
            <a:rPr lang="en-US" dirty="0"/>
            <a:t>?</a:t>
          </a:r>
        </a:p>
      </dgm:t>
    </dgm:pt>
    <dgm:pt modelId="{38066F1E-FE9A-49D8-BFF7-C14C743839AF}" type="parTrans" cxnId="{2B210450-F557-4038-840A-D19BAECD12C4}">
      <dgm:prSet/>
      <dgm:spPr/>
      <dgm:t>
        <a:bodyPr/>
        <a:lstStyle/>
        <a:p>
          <a:endParaRPr lang="en-US"/>
        </a:p>
      </dgm:t>
    </dgm:pt>
    <dgm:pt modelId="{214F8CAA-0617-4B74-BF6F-F578245E347B}" type="sibTrans" cxnId="{2B210450-F557-4038-840A-D19BAECD12C4}">
      <dgm:prSet/>
      <dgm:spPr/>
      <dgm:t>
        <a:bodyPr/>
        <a:lstStyle/>
        <a:p>
          <a:endParaRPr lang="en-US"/>
        </a:p>
      </dgm:t>
    </dgm:pt>
    <dgm:pt modelId="{4F426F32-190E-49BB-8BB0-A252666D0197}">
      <dgm:prSet/>
      <dgm:spPr/>
      <dgm:t>
        <a:bodyPr/>
        <a:lstStyle/>
        <a:p>
          <a:pPr rtl="0"/>
          <a:r>
            <a:rPr lang="en-US" dirty="0"/>
            <a:t>Management </a:t>
          </a:r>
          <a:r>
            <a:rPr lang="en-US" dirty="0" err="1"/>
            <a:t>Restrisiko</a:t>
          </a:r>
          <a:r>
            <a:rPr lang="en-US" dirty="0"/>
            <a:t> (residual risk)</a:t>
          </a:r>
        </a:p>
      </dgm:t>
    </dgm:pt>
    <dgm:pt modelId="{168C1213-E763-40E7-BD74-4A6D07A5B321}" type="parTrans" cxnId="{8FB26F63-5514-43CF-B843-06799E3E4131}">
      <dgm:prSet/>
      <dgm:spPr/>
      <dgm:t>
        <a:bodyPr/>
        <a:lstStyle/>
        <a:p>
          <a:endParaRPr lang="en-US"/>
        </a:p>
      </dgm:t>
    </dgm:pt>
    <dgm:pt modelId="{8298F7B8-C0A6-4CDB-933C-020244ECB510}" type="sibTrans" cxnId="{8FB26F63-5514-43CF-B843-06799E3E4131}">
      <dgm:prSet/>
      <dgm:spPr/>
      <dgm:t>
        <a:bodyPr/>
        <a:lstStyle/>
        <a:p>
          <a:endParaRPr lang="en-US"/>
        </a:p>
      </dgm:t>
    </dgm:pt>
    <dgm:pt modelId="{94888C3C-BC53-430C-AB01-1F563C8902FE}">
      <dgm:prSet/>
      <dgm:spPr/>
      <dgm:t>
        <a:bodyPr/>
        <a:lstStyle/>
        <a:p>
          <a:pPr rtl="0"/>
          <a:r>
            <a:rPr lang="de-DE" dirty="0"/>
            <a:t>Was ist zu tun, wenn zusätzliche oder unkalkulierbare Risiken eintreten?</a:t>
          </a:r>
          <a:endParaRPr lang="en-US" dirty="0"/>
        </a:p>
      </dgm:t>
    </dgm:pt>
    <dgm:pt modelId="{4C300CD5-1D5A-4409-82E2-EF07E4C2C2D4}" type="parTrans" cxnId="{5279941F-AD90-49E4-AE59-689C4752F241}">
      <dgm:prSet/>
      <dgm:spPr/>
      <dgm:t>
        <a:bodyPr/>
        <a:lstStyle/>
        <a:p>
          <a:endParaRPr lang="en-US"/>
        </a:p>
      </dgm:t>
    </dgm:pt>
    <dgm:pt modelId="{B22F1BE1-17D2-4443-B7C6-1F83CAF4330E}" type="sibTrans" cxnId="{5279941F-AD90-49E4-AE59-689C4752F241}">
      <dgm:prSet/>
      <dgm:spPr/>
      <dgm:t>
        <a:bodyPr/>
        <a:lstStyle/>
        <a:p>
          <a:endParaRPr lang="en-US"/>
        </a:p>
      </dgm:t>
    </dgm:pt>
    <dgm:pt modelId="{BB613145-DA71-4FD6-8B36-A872693A88D3}">
      <dgm:prSet/>
      <dgm:spPr/>
      <dgm:t>
        <a:bodyPr/>
        <a:lstStyle/>
        <a:p>
          <a:pPr rtl="0"/>
          <a:endParaRPr lang="de-DE" dirty="0"/>
        </a:p>
      </dgm:t>
    </dgm:pt>
    <dgm:pt modelId="{F225E9C2-552D-4079-83CF-B605CBAB6F74}" type="parTrans" cxnId="{50D25F5E-536D-4B60-B4FE-479F2AA313A1}">
      <dgm:prSet/>
      <dgm:spPr/>
      <dgm:t>
        <a:bodyPr/>
        <a:lstStyle/>
        <a:p>
          <a:endParaRPr lang="de-DE"/>
        </a:p>
      </dgm:t>
    </dgm:pt>
    <dgm:pt modelId="{027C588F-65C5-4E6C-9C44-067C6CF7A9C1}" type="sibTrans" cxnId="{50D25F5E-536D-4B60-B4FE-479F2AA313A1}">
      <dgm:prSet/>
      <dgm:spPr/>
      <dgm:t>
        <a:bodyPr/>
        <a:lstStyle/>
        <a:p>
          <a:endParaRPr lang="de-DE"/>
        </a:p>
      </dgm:t>
    </dgm:pt>
    <dgm:pt modelId="{AED0577B-F570-4396-B68A-1902CD7390A4}" type="pres">
      <dgm:prSet presAssocID="{95539E02-2B78-43EB-A9D0-4B61AAF5937C}" presName="CompostProcess" presStyleCnt="0">
        <dgm:presLayoutVars>
          <dgm:dir/>
          <dgm:resizeHandles val="exact"/>
        </dgm:presLayoutVars>
      </dgm:prSet>
      <dgm:spPr/>
    </dgm:pt>
    <dgm:pt modelId="{29FD9CEE-E1BB-459A-B14E-96298CA330BC}" type="pres">
      <dgm:prSet presAssocID="{95539E02-2B78-43EB-A9D0-4B61AAF5937C}" presName="arrow" presStyleLbl="bgShp" presStyleIdx="0" presStyleCnt="1"/>
      <dgm:spPr/>
    </dgm:pt>
    <dgm:pt modelId="{4038361D-6F14-400D-8DBF-48E7F14DD983}" type="pres">
      <dgm:prSet presAssocID="{95539E02-2B78-43EB-A9D0-4B61AAF5937C}" presName="linearProcess" presStyleCnt="0"/>
      <dgm:spPr/>
    </dgm:pt>
    <dgm:pt modelId="{7982E4E9-1147-49EF-BADA-C265D5E6D86D}" type="pres">
      <dgm:prSet presAssocID="{1E813F68-5B8F-4EDA-8A58-86B6406AC47B}" presName="textNode" presStyleLbl="node1" presStyleIdx="0" presStyleCnt="4">
        <dgm:presLayoutVars>
          <dgm:bulletEnabled val="1"/>
        </dgm:presLayoutVars>
      </dgm:prSet>
      <dgm:spPr/>
    </dgm:pt>
    <dgm:pt modelId="{1DFC879D-66DA-4A38-9106-058633380A5D}" type="pres">
      <dgm:prSet presAssocID="{ECB4CA70-7BD0-4BEB-A382-9740945A269B}" presName="sibTrans" presStyleCnt="0"/>
      <dgm:spPr/>
    </dgm:pt>
    <dgm:pt modelId="{D261AB46-DB62-4E94-AE97-108236B94EC5}" type="pres">
      <dgm:prSet presAssocID="{AD011DEC-CD12-46D1-89CC-61BF8F630825}" presName="textNode" presStyleLbl="node1" presStyleIdx="1" presStyleCnt="4">
        <dgm:presLayoutVars>
          <dgm:bulletEnabled val="1"/>
        </dgm:presLayoutVars>
      </dgm:prSet>
      <dgm:spPr/>
    </dgm:pt>
    <dgm:pt modelId="{C0E95455-826B-4D8D-A594-B2405DD6786A}" type="pres">
      <dgm:prSet presAssocID="{AA86F981-EFBC-4E37-B67A-2C6159CDF6D2}" presName="sibTrans" presStyleCnt="0"/>
      <dgm:spPr/>
    </dgm:pt>
    <dgm:pt modelId="{0C9A92DB-B745-433A-904A-8EA1DF2CDE0C}" type="pres">
      <dgm:prSet presAssocID="{1C311D42-DAAC-4B7F-90BC-CE52C5268A59}" presName="textNode" presStyleLbl="node1" presStyleIdx="2" presStyleCnt="4">
        <dgm:presLayoutVars>
          <dgm:bulletEnabled val="1"/>
        </dgm:presLayoutVars>
      </dgm:prSet>
      <dgm:spPr/>
    </dgm:pt>
    <dgm:pt modelId="{2AF73F25-F117-4B95-8EB5-44B30360CABC}" type="pres">
      <dgm:prSet presAssocID="{42D552AF-1086-4179-BDD8-1430F5901121}" presName="sibTrans" presStyleCnt="0"/>
      <dgm:spPr/>
    </dgm:pt>
    <dgm:pt modelId="{B280EB2F-0CCA-4786-B173-E268CB8E8912}" type="pres">
      <dgm:prSet presAssocID="{4F426F32-190E-49BB-8BB0-A252666D0197}" presName="textNode" presStyleLbl="node1" presStyleIdx="3" presStyleCnt="4">
        <dgm:presLayoutVars>
          <dgm:bulletEnabled val="1"/>
        </dgm:presLayoutVars>
      </dgm:prSet>
      <dgm:spPr/>
    </dgm:pt>
  </dgm:ptLst>
  <dgm:cxnLst>
    <dgm:cxn modelId="{2B38B306-2F74-43F3-99C8-66A287CADCA3}" type="presOf" srcId="{AD011DEC-CD12-46D1-89CC-61BF8F630825}" destId="{D261AB46-DB62-4E94-AE97-108236B94EC5}" srcOrd="0" destOrd="0" presId="urn:microsoft.com/office/officeart/2005/8/layout/hProcess9"/>
    <dgm:cxn modelId="{AED7280E-4D4E-4F7D-AF5C-3B1FFC775D0A}" srcId="{95539E02-2B78-43EB-A9D0-4B61AAF5937C}" destId="{1E813F68-5B8F-4EDA-8A58-86B6406AC47B}" srcOrd="0" destOrd="0" parTransId="{CC415E24-9C09-4056-AA90-44A1DF2F4C43}" sibTransId="{ECB4CA70-7BD0-4BEB-A382-9740945A269B}"/>
    <dgm:cxn modelId="{5279941F-AD90-49E4-AE59-689C4752F241}" srcId="{4F426F32-190E-49BB-8BB0-A252666D0197}" destId="{94888C3C-BC53-430C-AB01-1F563C8902FE}" srcOrd="0" destOrd="0" parTransId="{4C300CD5-1D5A-4409-82E2-EF07E4C2C2D4}" sibTransId="{B22F1BE1-17D2-4443-B7C6-1F83CAF4330E}"/>
    <dgm:cxn modelId="{898BCF3F-3410-491D-A87A-D331ED3F3EFD}" type="presOf" srcId="{95539E02-2B78-43EB-A9D0-4B61AAF5937C}" destId="{AED0577B-F570-4396-B68A-1902CD7390A4}" srcOrd="0" destOrd="0" presId="urn:microsoft.com/office/officeart/2005/8/layout/hProcess9"/>
    <dgm:cxn modelId="{50D25F5E-536D-4B60-B4FE-479F2AA313A1}" srcId="{4F426F32-190E-49BB-8BB0-A252666D0197}" destId="{BB613145-DA71-4FD6-8B36-A872693A88D3}" srcOrd="1" destOrd="0" parTransId="{F225E9C2-552D-4079-83CF-B605CBAB6F74}" sibTransId="{027C588F-65C5-4E6C-9C44-067C6CF7A9C1}"/>
    <dgm:cxn modelId="{8FB26F63-5514-43CF-B843-06799E3E4131}" srcId="{95539E02-2B78-43EB-A9D0-4B61AAF5937C}" destId="{4F426F32-190E-49BB-8BB0-A252666D0197}" srcOrd="3" destOrd="0" parTransId="{168C1213-E763-40E7-BD74-4A6D07A5B321}" sibTransId="{8298F7B8-C0A6-4CDB-933C-020244ECB510}"/>
    <dgm:cxn modelId="{6DD7354B-260B-4A44-BC66-360B58B9167C}" srcId="{1E813F68-5B8F-4EDA-8A58-86B6406AC47B}" destId="{10EAF05E-C9FA-46AE-B42D-74D13115F8B5}" srcOrd="0" destOrd="0" parTransId="{D59A00BD-4E6A-4C1B-8ACB-BF0C7CFD13CB}" sibTransId="{36B33072-271E-4316-855D-CF96A84762DF}"/>
    <dgm:cxn modelId="{8324416E-1BA7-4404-A27D-8929FF5935E2}" type="presOf" srcId="{276AFF8C-3B00-4D3E-BD94-BA295E40C6F8}" destId="{0C9A92DB-B745-433A-904A-8EA1DF2CDE0C}" srcOrd="0" destOrd="1" presId="urn:microsoft.com/office/officeart/2005/8/layout/hProcess9"/>
    <dgm:cxn modelId="{2B210450-F557-4038-840A-D19BAECD12C4}" srcId="{1C311D42-DAAC-4B7F-90BC-CE52C5268A59}" destId="{276AFF8C-3B00-4D3E-BD94-BA295E40C6F8}" srcOrd="0" destOrd="0" parTransId="{38066F1E-FE9A-49D8-BFF7-C14C743839AF}" sibTransId="{214F8CAA-0617-4B74-BF6F-F578245E347B}"/>
    <dgm:cxn modelId="{E3497276-C30F-41B3-8A88-3B1ACBD752F1}" type="presOf" srcId="{94888C3C-BC53-430C-AB01-1F563C8902FE}" destId="{B280EB2F-0CCA-4786-B173-E268CB8E8912}" srcOrd="0" destOrd="1" presId="urn:microsoft.com/office/officeart/2005/8/layout/hProcess9"/>
    <dgm:cxn modelId="{5A7B687C-C415-4F9A-9054-263E2095D503}" srcId="{95539E02-2B78-43EB-A9D0-4B61AAF5937C}" destId="{1C311D42-DAAC-4B7F-90BC-CE52C5268A59}" srcOrd="2" destOrd="0" parTransId="{A305317E-B8D5-4A9A-BD46-CCE2B43A2418}" sibTransId="{42D552AF-1086-4179-BDD8-1430F5901121}"/>
    <dgm:cxn modelId="{7971F086-2784-4E0B-8470-418ED33FBFD4}" type="presOf" srcId="{1C311D42-DAAC-4B7F-90BC-CE52C5268A59}" destId="{0C9A92DB-B745-433A-904A-8EA1DF2CDE0C}" srcOrd="0" destOrd="0" presId="urn:microsoft.com/office/officeart/2005/8/layout/hProcess9"/>
    <dgm:cxn modelId="{0A607F8A-F13D-4B01-9BBF-57E138C01C77}" type="presOf" srcId="{4F426F32-190E-49BB-8BB0-A252666D0197}" destId="{B280EB2F-0CCA-4786-B173-E268CB8E8912}" srcOrd="0" destOrd="0" presId="urn:microsoft.com/office/officeart/2005/8/layout/hProcess9"/>
    <dgm:cxn modelId="{31EE8DA5-D261-4641-A099-C8443DD7AFEC}" srcId="{95539E02-2B78-43EB-A9D0-4B61AAF5937C}" destId="{AD011DEC-CD12-46D1-89CC-61BF8F630825}" srcOrd="1" destOrd="0" parTransId="{96E7B161-139E-42B9-B92C-696AAF7B1147}" sibTransId="{AA86F981-EFBC-4E37-B67A-2C6159CDF6D2}"/>
    <dgm:cxn modelId="{3CFB73D0-27BD-4AB6-8CED-7344BFC0F173}" type="presOf" srcId="{1E813F68-5B8F-4EDA-8A58-86B6406AC47B}" destId="{7982E4E9-1147-49EF-BADA-C265D5E6D86D}" srcOrd="0" destOrd="0" presId="urn:microsoft.com/office/officeart/2005/8/layout/hProcess9"/>
    <dgm:cxn modelId="{82960BF1-F980-436E-9D70-EA3D20F99C8B}" type="presOf" srcId="{10EAF05E-C9FA-46AE-B42D-74D13115F8B5}" destId="{7982E4E9-1147-49EF-BADA-C265D5E6D86D}" srcOrd="0" destOrd="1" presId="urn:microsoft.com/office/officeart/2005/8/layout/hProcess9"/>
    <dgm:cxn modelId="{F28506F5-E51B-4E5F-808C-18FA9871A2B8}" srcId="{AD011DEC-CD12-46D1-89CC-61BF8F630825}" destId="{D4B57BC9-76C8-4E6E-B975-A5C6A8BC7568}" srcOrd="0" destOrd="0" parTransId="{CD60D9F3-2457-4E3F-9EF7-A7C84AE31D38}" sibTransId="{371E4483-FBC4-4549-B585-F7694C68B916}"/>
    <dgm:cxn modelId="{976703FD-7CDD-4B56-B551-24A4ABA2EEA1}" type="presOf" srcId="{D4B57BC9-76C8-4E6E-B975-A5C6A8BC7568}" destId="{D261AB46-DB62-4E94-AE97-108236B94EC5}" srcOrd="0" destOrd="1" presId="urn:microsoft.com/office/officeart/2005/8/layout/hProcess9"/>
    <dgm:cxn modelId="{468ADFFF-B9F4-4973-81B2-0CF087B75750}" type="presOf" srcId="{BB613145-DA71-4FD6-8B36-A872693A88D3}" destId="{B280EB2F-0CCA-4786-B173-E268CB8E8912}" srcOrd="0" destOrd="2" presId="urn:microsoft.com/office/officeart/2005/8/layout/hProcess9"/>
    <dgm:cxn modelId="{804BB3DF-40EA-4B57-86D5-4158A1B7F0E2}" type="presParOf" srcId="{AED0577B-F570-4396-B68A-1902CD7390A4}" destId="{29FD9CEE-E1BB-459A-B14E-96298CA330BC}" srcOrd="0" destOrd="0" presId="urn:microsoft.com/office/officeart/2005/8/layout/hProcess9"/>
    <dgm:cxn modelId="{EEF48BBF-C8D9-4560-AB53-FC0B0D867D96}" type="presParOf" srcId="{AED0577B-F570-4396-B68A-1902CD7390A4}" destId="{4038361D-6F14-400D-8DBF-48E7F14DD983}" srcOrd="1" destOrd="0" presId="urn:microsoft.com/office/officeart/2005/8/layout/hProcess9"/>
    <dgm:cxn modelId="{C6CC6E4E-3BEC-4523-94FF-5247704B63D2}" type="presParOf" srcId="{4038361D-6F14-400D-8DBF-48E7F14DD983}" destId="{7982E4E9-1147-49EF-BADA-C265D5E6D86D}" srcOrd="0" destOrd="0" presId="urn:microsoft.com/office/officeart/2005/8/layout/hProcess9"/>
    <dgm:cxn modelId="{BB52ED27-74C8-43ED-9442-5CDCD5E680E5}" type="presParOf" srcId="{4038361D-6F14-400D-8DBF-48E7F14DD983}" destId="{1DFC879D-66DA-4A38-9106-058633380A5D}" srcOrd="1" destOrd="0" presId="urn:microsoft.com/office/officeart/2005/8/layout/hProcess9"/>
    <dgm:cxn modelId="{7C8FD863-F1CC-47FD-B457-4A84D7300D0F}" type="presParOf" srcId="{4038361D-6F14-400D-8DBF-48E7F14DD983}" destId="{D261AB46-DB62-4E94-AE97-108236B94EC5}" srcOrd="2" destOrd="0" presId="urn:microsoft.com/office/officeart/2005/8/layout/hProcess9"/>
    <dgm:cxn modelId="{A809F0E9-9463-4B72-9842-58A93234323D}" type="presParOf" srcId="{4038361D-6F14-400D-8DBF-48E7F14DD983}" destId="{C0E95455-826B-4D8D-A594-B2405DD6786A}" srcOrd="3" destOrd="0" presId="urn:microsoft.com/office/officeart/2005/8/layout/hProcess9"/>
    <dgm:cxn modelId="{AAC7600C-4CC8-4CEE-A598-4DD8B52AA035}" type="presParOf" srcId="{4038361D-6F14-400D-8DBF-48E7F14DD983}" destId="{0C9A92DB-B745-433A-904A-8EA1DF2CDE0C}" srcOrd="4" destOrd="0" presId="urn:microsoft.com/office/officeart/2005/8/layout/hProcess9"/>
    <dgm:cxn modelId="{0AF06A5E-D540-4CFD-BA85-579085C9B660}" type="presParOf" srcId="{4038361D-6F14-400D-8DBF-48E7F14DD983}" destId="{2AF73F25-F117-4B95-8EB5-44B30360CABC}" srcOrd="5" destOrd="0" presId="urn:microsoft.com/office/officeart/2005/8/layout/hProcess9"/>
    <dgm:cxn modelId="{7BBEF8C0-3BF8-4037-8CE7-2E534CB4FC8E}" type="presParOf" srcId="{4038361D-6F14-400D-8DBF-48E7F14DD983}" destId="{B280EB2F-0CCA-4786-B173-E268CB8E891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344C85D-AEEC-4759-A6B9-482DD9DB79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337A974-4622-4EE9-A58E-E6699618B3F6}">
      <dgm:prSet/>
      <dgm:spPr/>
      <dgm:t>
        <a:bodyPr/>
        <a:lstStyle/>
        <a:p>
          <a:pPr rtl="0"/>
          <a:r>
            <a:rPr lang="en-US" dirty="0" err="1"/>
            <a:t>Probleme</a:t>
          </a:r>
          <a:endParaRPr lang="en-US" dirty="0"/>
        </a:p>
      </dgm:t>
    </dgm:pt>
    <dgm:pt modelId="{DF1954FC-97C6-475E-9786-289CB6D43A1E}" type="parTrans" cxnId="{06B5848C-3EA8-4ED1-A431-B18B386DC1F8}">
      <dgm:prSet/>
      <dgm:spPr/>
      <dgm:t>
        <a:bodyPr/>
        <a:lstStyle/>
        <a:p>
          <a:endParaRPr lang="en-US"/>
        </a:p>
      </dgm:t>
    </dgm:pt>
    <dgm:pt modelId="{F33E659A-DAD3-436C-A163-08AF681BDE17}" type="sibTrans" cxnId="{06B5848C-3EA8-4ED1-A431-B18B386DC1F8}">
      <dgm:prSet/>
      <dgm:spPr/>
      <dgm:t>
        <a:bodyPr/>
        <a:lstStyle/>
        <a:p>
          <a:endParaRPr lang="en-US"/>
        </a:p>
      </dgm:t>
    </dgm:pt>
    <dgm:pt modelId="{9C07385C-46A4-49FB-8659-B7790592708D}">
      <dgm:prSet/>
      <dgm:spPr/>
      <dgm:t>
        <a:bodyPr/>
        <a:lstStyle/>
        <a:p>
          <a:pPr rtl="0"/>
          <a:r>
            <a:rPr lang="de-DE" dirty="0"/>
            <a:t>Ein Hochrisikoprojekt kann ein gesundes Unternehmen in </a:t>
          </a:r>
          <a:r>
            <a:rPr lang="de-DE" b="1" dirty="0"/>
            <a:t>Schwierigkeiten</a:t>
          </a:r>
          <a:r>
            <a:rPr lang="de-DE" dirty="0"/>
            <a:t> bringen. Abgesehen vom tatsächlichen Scheitern kann das riskante Projekt die Volatilität des Cashflows erhöhen und den Unternehmenswert verringern. Umgekehrt kann ein scheiterndes Unternehmen ein gesundes Projekt mitziehen.</a:t>
          </a:r>
          <a:endParaRPr lang="en-US" dirty="0"/>
        </a:p>
      </dgm:t>
    </dgm:pt>
    <dgm:pt modelId="{FAC2AD71-9271-46E3-AF0D-B7280C8F7622}" type="parTrans" cxnId="{308D4D14-E664-4D6A-8A30-3B886FFFA3D8}">
      <dgm:prSet/>
      <dgm:spPr/>
      <dgm:t>
        <a:bodyPr/>
        <a:lstStyle/>
        <a:p>
          <a:endParaRPr lang="en-US"/>
        </a:p>
      </dgm:t>
    </dgm:pt>
    <dgm:pt modelId="{7D28C43C-BE47-40EF-A7B3-B98FB277B775}" type="sibTrans" cxnId="{308D4D14-E664-4D6A-8A30-3B886FFFA3D8}">
      <dgm:prSet/>
      <dgm:spPr/>
      <dgm:t>
        <a:bodyPr/>
        <a:lstStyle/>
        <a:p>
          <a:endParaRPr lang="en-US"/>
        </a:p>
      </dgm:t>
    </dgm:pt>
    <dgm:pt modelId="{D7FFB80D-1FF7-4BF5-872D-7B16EBB27C80}">
      <dgm:prSet/>
      <dgm:spPr/>
      <dgm:t>
        <a:bodyPr/>
        <a:lstStyle/>
        <a:p>
          <a:pPr rtl="0"/>
          <a:r>
            <a:rPr lang="en-US" dirty="0" err="1"/>
            <a:t>Strukturelle</a:t>
          </a:r>
          <a:r>
            <a:rPr lang="en-US" dirty="0"/>
            <a:t> </a:t>
          </a:r>
          <a:r>
            <a:rPr lang="en-US" dirty="0" err="1"/>
            <a:t>Lösungen</a:t>
          </a:r>
          <a:endParaRPr lang="en-US" dirty="0"/>
        </a:p>
      </dgm:t>
    </dgm:pt>
    <dgm:pt modelId="{660E3E7F-D993-41E7-9FBC-458D0CD8AE11}" type="parTrans" cxnId="{7A62C2F4-08C9-435B-ABE1-0B0CECA96F56}">
      <dgm:prSet/>
      <dgm:spPr/>
      <dgm:t>
        <a:bodyPr/>
        <a:lstStyle/>
        <a:p>
          <a:endParaRPr lang="en-US"/>
        </a:p>
      </dgm:t>
    </dgm:pt>
    <dgm:pt modelId="{09BFB0FD-FA63-4C74-BABC-807578ECDCC2}" type="sibTrans" cxnId="{7A62C2F4-08C9-435B-ABE1-0B0CECA96F56}">
      <dgm:prSet/>
      <dgm:spPr/>
      <dgm:t>
        <a:bodyPr/>
        <a:lstStyle/>
        <a:p>
          <a:endParaRPr lang="en-US"/>
        </a:p>
      </dgm:t>
    </dgm:pt>
    <dgm:pt modelId="{2F738489-E167-4C4C-89BE-7068FFA8813D}">
      <dgm:prSet/>
      <dgm:spPr/>
      <dgm:t>
        <a:bodyPr/>
        <a:lstStyle/>
        <a:p>
          <a:pPr rtl="0"/>
          <a:r>
            <a:rPr lang="de-DE" dirty="0"/>
            <a:t>Durch Projektfinanzierung können </a:t>
          </a:r>
          <a:r>
            <a:rPr lang="de-DE" b="1" dirty="0"/>
            <a:t>Sponsoren das Projektrisiko mit anderen Sponsoren </a:t>
          </a:r>
          <a:r>
            <a:rPr lang="de-DE" dirty="0"/>
            <a:t>teilen. Die Bündelung von Kapital reduziert die finanzielle Belastung (</a:t>
          </a:r>
          <a:r>
            <a:rPr lang="de-DE" dirty="0" err="1"/>
            <a:t>distress</a:t>
          </a:r>
          <a:r>
            <a:rPr lang="de-DE" dirty="0"/>
            <a:t> </a:t>
          </a:r>
          <a:r>
            <a:rPr lang="de-DE" dirty="0" err="1"/>
            <a:t>costs</a:t>
          </a:r>
          <a:r>
            <a:rPr lang="de-DE" dirty="0"/>
            <a:t>) der einzelnen Investoren aufgrund der relativ betrachtet geringeren Höhe der Investition. Dies reduziert die gesamte finanzielle Belastung.  Dies ist ein Beispiel dafür, wie die Gestaltung der Projektfinanzierung den Unternehmenswert insgesamt steigern kann. </a:t>
          </a:r>
          <a:endParaRPr lang="en-US" dirty="0"/>
        </a:p>
      </dgm:t>
    </dgm:pt>
    <dgm:pt modelId="{D3A663E3-EB18-4810-A078-284E40B89382}" type="parTrans" cxnId="{A7A3BF68-983F-43E6-A8EF-7EBB71DAF892}">
      <dgm:prSet/>
      <dgm:spPr/>
      <dgm:t>
        <a:bodyPr/>
        <a:lstStyle/>
        <a:p>
          <a:endParaRPr lang="en-US"/>
        </a:p>
      </dgm:t>
    </dgm:pt>
    <dgm:pt modelId="{2B5EF5B5-D6C5-4EA4-B33C-49EA04FD3517}" type="sibTrans" cxnId="{A7A3BF68-983F-43E6-A8EF-7EBB71DAF892}">
      <dgm:prSet/>
      <dgm:spPr/>
      <dgm:t>
        <a:bodyPr/>
        <a:lstStyle/>
        <a:p>
          <a:endParaRPr lang="en-US"/>
        </a:p>
      </dgm:t>
    </dgm:pt>
    <dgm:pt modelId="{5D3EE2B4-012F-49B1-9EEC-CFE60BE4E606}">
      <dgm:prSet/>
      <dgm:spPr/>
      <dgm:t>
        <a:bodyPr/>
        <a:lstStyle/>
        <a:p>
          <a:pPr rtl="0"/>
          <a:r>
            <a:rPr lang="de-DE" dirty="0"/>
            <a:t>Die Mitversicherungsleistungen sind negativ (Risikoerhöhung), wenn die Cashflows von Sponsor und Projekt stark positiv korrelieren. Eine </a:t>
          </a:r>
          <a:r>
            <a:rPr lang="de-DE" b="1" dirty="0"/>
            <a:t>separate Eingliederung verhindert die Risikoerhöhung</a:t>
          </a:r>
          <a:r>
            <a:rPr lang="de-DE" dirty="0"/>
            <a:t>. </a:t>
          </a:r>
          <a:endParaRPr lang="en-US" b="1" dirty="0"/>
        </a:p>
      </dgm:t>
    </dgm:pt>
    <dgm:pt modelId="{7D610E72-ABBA-4DB3-ADB0-77546214E1C0}" type="parTrans" cxnId="{C30E4369-BE47-4CAD-8F3D-2A45417AB3C2}">
      <dgm:prSet/>
      <dgm:spPr/>
      <dgm:t>
        <a:bodyPr/>
        <a:lstStyle/>
        <a:p>
          <a:endParaRPr lang="en-US"/>
        </a:p>
      </dgm:t>
    </dgm:pt>
    <dgm:pt modelId="{029B86AD-76C1-4FCB-95BD-37AB439748CA}" type="sibTrans" cxnId="{C30E4369-BE47-4CAD-8F3D-2A45417AB3C2}">
      <dgm:prSet/>
      <dgm:spPr/>
      <dgm:t>
        <a:bodyPr/>
        <a:lstStyle/>
        <a:p>
          <a:endParaRPr lang="en-US"/>
        </a:p>
      </dgm:t>
    </dgm:pt>
    <dgm:pt modelId="{D1AB734C-9353-45C5-94C5-28063EC847AC}">
      <dgm:prSet/>
      <dgm:spPr/>
      <dgm:t>
        <a:bodyPr/>
        <a:lstStyle/>
        <a:p>
          <a:pPr rtl="0"/>
          <a:r>
            <a:rPr lang="de-DE" dirty="0"/>
            <a:t>Projektfinanzierte Investitionen </a:t>
          </a:r>
          <a:r>
            <a:rPr lang="de-DE" b="1" dirty="0"/>
            <a:t>setzen das Unternehmen nur im Ausmaß seiner Eigenkapitalbindung Verlusten aus </a:t>
          </a:r>
          <a:r>
            <a:rPr lang="de-DE" dirty="0"/>
            <a:t>und reduzieren so die finanzielle Belastung im Notfall (Notfallkosten/</a:t>
          </a:r>
          <a:r>
            <a:rPr lang="de-DE" dirty="0" err="1"/>
            <a:t>distress</a:t>
          </a:r>
          <a:r>
            <a:rPr lang="de-DE" dirty="0"/>
            <a:t> </a:t>
          </a:r>
          <a:r>
            <a:rPr lang="de-DE" dirty="0" err="1"/>
            <a:t>costs</a:t>
          </a:r>
          <a:r>
            <a:rPr lang="de-DE" dirty="0"/>
            <a:t>). </a:t>
          </a:r>
          <a:endParaRPr lang="en-US" dirty="0"/>
        </a:p>
      </dgm:t>
    </dgm:pt>
    <dgm:pt modelId="{A4E14727-433B-4B66-A955-4ED551AE9349}" type="parTrans" cxnId="{F1ADE788-6F70-476D-AA76-2457EC5FBC59}">
      <dgm:prSet/>
      <dgm:spPr/>
      <dgm:t>
        <a:bodyPr/>
        <a:lstStyle/>
        <a:p>
          <a:endParaRPr lang="de-DE"/>
        </a:p>
      </dgm:t>
    </dgm:pt>
    <dgm:pt modelId="{B0BF0ADA-758D-4DA4-B151-E03D1EE61243}" type="sibTrans" cxnId="{F1ADE788-6F70-476D-AA76-2457EC5FBC59}">
      <dgm:prSet/>
      <dgm:spPr/>
      <dgm:t>
        <a:bodyPr/>
        <a:lstStyle/>
        <a:p>
          <a:endParaRPr lang="de-DE"/>
        </a:p>
      </dgm:t>
    </dgm:pt>
    <dgm:pt modelId="{133E1A08-C7AF-4D00-9AAC-3EFEF05B2C96}" type="pres">
      <dgm:prSet presAssocID="{A344C85D-AEEC-4759-A6B9-482DD9DB79E9}" presName="linear" presStyleCnt="0">
        <dgm:presLayoutVars>
          <dgm:animLvl val="lvl"/>
          <dgm:resizeHandles val="exact"/>
        </dgm:presLayoutVars>
      </dgm:prSet>
      <dgm:spPr/>
    </dgm:pt>
    <dgm:pt modelId="{1D9C9B7F-DCB5-43AC-ABFE-CC9FF8640441}" type="pres">
      <dgm:prSet presAssocID="{8337A974-4622-4EE9-A58E-E6699618B3F6}" presName="parentText" presStyleLbl="node1" presStyleIdx="0" presStyleCnt="2">
        <dgm:presLayoutVars>
          <dgm:chMax val="0"/>
          <dgm:bulletEnabled val="1"/>
        </dgm:presLayoutVars>
      </dgm:prSet>
      <dgm:spPr/>
    </dgm:pt>
    <dgm:pt modelId="{84DF21DD-F6BA-425D-8783-D30A193765E6}" type="pres">
      <dgm:prSet presAssocID="{8337A974-4622-4EE9-A58E-E6699618B3F6}" presName="childText" presStyleLbl="revTx" presStyleIdx="0" presStyleCnt="2">
        <dgm:presLayoutVars>
          <dgm:bulletEnabled val="1"/>
        </dgm:presLayoutVars>
      </dgm:prSet>
      <dgm:spPr/>
    </dgm:pt>
    <dgm:pt modelId="{201013B5-D8C7-4B83-A740-06F957228C8B}" type="pres">
      <dgm:prSet presAssocID="{D7FFB80D-1FF7-4BF5-872D-7B16EBB27C80}" presName="parentText" presStyleLbl="node1" presStyleIdx="1" presStyleCnt="2">
        <dgm:presLayoutVars>
          <dgm:chMax val="0"/>
          <dgm:bulletEnabled val="1"/>
        </dgm:presLayoutVars>
      </dgm:prSet>
      <dgm:spPr/>
    </dgm:pt>
    <dgm:pt modelId="{1E1D140A-F5F7-4761-9F93-0E521BA6B054}" type="pres">
      <dgm:prSet presAssocID="{D7FFB80D-1FF7-4BF5-872D-7B16EBB27C80}" presName="childText" presStyleLbl="revTx" presStyleIdx="1" presStyleCnt="2">
        <dgm:presLayoutVars>
          <dgm:bulletEnabled val="1"/>
        </dgm:presLayoutVars>
      </dgm:prSet>
      <dgm:spPr/>
    </dgm:pt>
  </dgm:ptLst>
  <dgm:cxnLst>
    <dgm:cxn modelId="{FC81740C-B183-4611-B023-79A5A333FD27}" type="presOf" srcId="{9C07385C-46A4-49FB-8659-B7790592708D}" destId="{84DF21DD-F6BA-425D-8783-D30A193765E6}" srcOrd="0" destOrd="0" presId="urn:microsoft.com/office/officeart/2005/8/layout/vList2"/>
    <dgm:cxn modelId="{F2698511-FB35-4F50-9F11-2F487F588274}" type="presOf" srcId="{5D3EE2B4-012F-49B1-9EEC-CFE60BE4E606}" destId="{1E1D140A-F5F7-4761-9F93-0E521BA6B054}" srcOrd="0" destOrd="2" presId="urn:microsoft.com/office/officeart/2005/8/layout/vList2"/>
    <dgm:cxn modelId="{308D4D14-E664-4D6A-8A30-3B886FFFA3D8}" srcId="{8337A974-4622-4EE9-A58E-E6699618B3F6}" destId="{9C07385C-46A4-49FB-8659-B7790592708D}" srcOrd="0" destOrd="0" parTransId="{FAC2AD71-9271-46E3-AF0D-B7280C8F7622}" sibTransId="{7D28C43C-BE47-40EF-A7B3-B98FB277B775}"/>
    <dgm:cxn modelId="{F0B5D53B-3637-4E6F-8618-62007D320E2A}" type="presOf" srcId="{D7FFB80D-1FF7-4BF5-872D-7B16EBB27C80}" destId="{201013B5-D8C7-4B83-A740-06F957228C8B}" srcOrd="0" destOrd="0" presId="urn:microsoft.com/office/officeart/2005/8/layout/vList2"/>
    <dgm:cxn modelId="{A7A3BF68-983F-43E6-A8EF-7EBB71DAF892}" srcId="{D7FFB80D-1FF7-4BF5-872D-7B16EBB27C80}" destId="{2F738489-E167-4C4C-89BE-7068FFA8813D}" srcOrd="0" destOrd="0" parTransId="{D3A663E3-EB18-4810-A078-284E40B89382}" sibTransId="{2B5EF5B5-D6C5-4EA4-B33C-49EA04FD3517}"/>
    <dgm:cxn modelId="{C30E4369-BE47-4CAD-8F3D-2A45417AB3C2}" srcId="{D7FFB80D-1FF7-4BF5-872D-7B16EBB27C80}" destId="{5D3EE2B4-012F-49B1-9EEC-CFE60BE4E606}" srcOrd="2" destOrd="0" parTransId="{7D610E72-ABBA-4DB3-ADB0-77546214E1C0}" sibTransId="{029B86AD-76C1-4FCB-95BD-37AB439748CA}"/>
    <dgm:cxn modelId="{7C40746F-3EEA-4109-BEF3-DCDD9E896533}" type="presOf" srcId="{2F738489-E167-4C4C-89BE-7068FFA8813D}" destId="{1E1D140A-F5F7-4761-9F93-0E521BA6B054}" srcOrd="0" destOrd="0" presId="urn:microsoft.com/office/officeart/2005/8/layout/vList2"/>
    <dgm:cxn modelId="{F1ADE788-6F70-476D-AA76-2457EC5FBC59}" srcId="{D7FFB80D-1FF7-4BF5-872D-7B16EBB27C80}" destId="{D1AB734C-9353-45C5-94C5-28063EC847AC}" srcOrd="1" destOrd="0" parTransId="{A4E14727-433B-4B66-A955-4ED551AE9349}" sibTransId="{B0BF0ADA-758D-4DA4-B151-E03D1EE61243}"/>
    <dgm:cxn modelId="{06B5848C-3EA8-4ED1-A431-B18B386DC1F8}" srcId="{A344C85D-AEEC-4759-A6B9-482DD9DB79E9}" destId="{8337A974-4622-4EE9-A58E-E6699618B3F6}" srcOrd="0" destOrd="0" parTransId="{DF1954FC-97C6-475E-9786-289CB6D43A1E}" sibTransId="{F33E659A-DAD3-436C-A163-08AF681BDE17}"/>
    <dgm:cxn modelId="{BA3AD595-2648-4FBB-8805-DBB3F8E4DB3F}" type="presOf" srcId="{D1AB734C-9353-45C5-94C5-28063EC847AC}" destId="{1E1D140A-F5F7-4761-9F93-0E521BA6B054}" srcOrd="0" destOrd="1" presId="urn:microsoft.com/office/officeart/2005/8/layout/vList2"/>
    <dgm:cxn modelId="{8DC670A0-49A1-421E-BF97-5433C965FFFA}" type="presOf" srcId="{8337A974-4622-4EE9-A58E-E6699618B3F6}" destId="{1D9C9B7F-DCB5-43AC-ABFE-CC9FF8640441}" srcOrd="0" destOrd="0" presId="urn:microsoft.com/office/officeart/2005/8/layout/vList2"/>
    <dgm:cxn modelId="{1CE8A2EF-B076-4A1C-913E-303BED733E67}" type="presOf" srcId="{A344C85D-AEEC-4759-A6B9-482DD9DB79E9}" destId="{133E1A08-C7AF-4D00-9AAC-3EFEF05B2C96}" srcOrd="0" destOrd="0" presId="urn:microsoft.com/office/officeart/2005/8/layout/vList2"/>
    <dgm:cxn modelId="{7A62C2F4-08C9-435B-ABE1-0B0CECA96F56}" srcId="{A344C85D-AEEC-4759-A6B9-482DD9DB79E9}" destId="{D7FFB80D-1FF7-4BF5-872D-7B16EBB27C80}" srcOrd="1" destOrd="0" parTransId="{660E3E7F-D993-41E7-9FBC-458D0CD8AE11}" sibTransId="{09BFB0FD-FA63-4C74-BABC-807578ECDCC2}"/>
    <dgm:cxn modelId="{9DB78B5F-2792-4C78-AC0D-3D7E3FF95416}" type="presParOf" srcId="{133E1A08-C7AF-4D00-9AAC-3EFEF05B2C96}" destId="{1D9C9B7F-DCB5-43AC-ABFE-CC9FF8640441}" srcOrd="0" destOrd="0" presId="urn:microsoft.com/office/officeart/2005/8/layout/vList2"/>
    <dgm:cxn modelId="{4201E8AB-E124-41C3-8627-F5D18D1D8B79}" type="presParOf" srcId="{133E1A08-C7AF-4D00-9AAC-3EFEF05B2C96}" destId="{84DF21DD-F6BA-425D-8783-D30A193765E6}" srcOrd="1" destOrd="0" presId="urn:microsoft.com/office/officeart/2005/8/layout/vList2"/>
    <dgm:cxn modelId="{4E8184DB-8DBB-4B9A-BC7C-A546EC3DDE1E}" type="presParOf" srcId="{133E1A08-C7AF-4D00-9AAC-3EFEF05B2C96}" destId="{201013B5-D8C7-4B83-A740-06F957228C8B}" srcOrd="2" destOrd="0" presId="urn:microsoft.com/office/officeart/2005/8/layout/vList2"/>
    <dgm:cxn modelId="{336FCDDB-3F15-443F-8742-13C74BA0AA1E}" type="presParOf" srcId="{133E1A08-C7AF-4D00-9AAC-3EFEF05B2C96}" destId="{1E1D140A-F5F7-4761-9F93-0E521BA6B05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CA7C6F6-57DC-472D-8119-2DF645BAF7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26D49A0-AF57-4EED-A955-09E3E1FE663F}">
      <dgm:prSet/>
      <dgm:spPr/>
      <dgm:t>
        <a:bodyPr/>
        <a:lstStyle/>
        <a:p>
          <a:pPr rtl="0"/>
          <a:r>
            <a:rPr lang="en-US" dirty="0"/>
            <a:t>1. </a:t>
          </a:r>
          <a:r>
            <a:rPr lang="en-US" dirty="0" err="1"/>
            <a:t>Risikobegrenzung</a:t>
          </a:r>
          <a:endParaRPr lang="en-US" dirty="0"/>
        </a:p>
      </dgm:t>
    </dgm:pt>
    <dgm:pt modelId="{08298E65-5C7A-49C3-854E-DF0E9EBEB8B1}" type="parTrans" cxnId="{8E62A803-E80A-48FA-8610-8C972970BE18}">
      <dgm:prSet/>
      <dgm:spPr/>
      <dgm:t>
        <a:bodyPr/>
        <a:lstStyle/>
        <a:p>
          <a:endParaRPr lang="en-US"/>
        </a:p>
      </dgm:t>
    </dgm:pt>
    <dgm:pt modelId="{3ED5CEC0-6617-4EC8-99F6-D087BB7117CB}" type="sibTrans" cxnId="{8E62A803-E80A-48FA-8610-8C972970BE18}">
      <dgm:prSet/>
      <dgm:spPr/>
      <dgm:t>
        <a:bodyPr/>
        <a:lstStyle/>
        <a:p>
          <a:endParaRPr lang="en-US"/>
        </a:p>
      </dgm:t>
    </dgm:pt>
    <dgm:pt modelId="{CCB51B2B-FDAC-4DC4-913C-0E05FF535F7F}">
      <dgm:prSet/>
      <dgm:spPr/>
      <dgm:t>
        <a:bodyPr/>
        <a:lstStyle/>
        <a:p>
          <a:pPr rtl="0"/>
          <a:r>
            <a:rPr lang="en-US" dirty="0" err="1"/>
            <a:t>Unternehmensfinanzierung</a:t>
          </a:r>
          <a:r>
            <a:rPr lang="en-US" dirty="0"/>
            <a:t>: W</a:t>
          </a:r>
          <a:r>
            <a:rPr lang="de-DE" dirty="0" err="1"/>
            <a:t>enn</a:t>
          </a:r>
          <a:r>
            <a:rPr lang="de-DE" dirty="0"/>
            <a:t> das Projekt bilanzwirksam und nicht erfolgreich ist, können Cashflows aus anderen Projekten verwendet werden, um Ausfälle auszugleichen</a:t>
          </a:r>
          <a:endParaRPr lang="en-US" dirty="0"/>
        </a:p>
      </dgm:t>
    </dgm:pt>
    <dgm:pt modelId="{3CF9BE6D-5019-4A91-8C6A-8270655C0C13}" type="parTrans" cxnId="{ACB50C6C-10A2-4513-8A11-6A73D89DAFF2}">
      <dgm:prSet/>
      <dgm:spPr/>
      <dgm:t>
        <a:bodyPr/>
        <a:lstStyle/>
        <a:p>
          <a:endParaRPr lang="en-US"/>
        </a:p>
      </dgm:t>
    </dgm:pt>
    <dgm:pt modelId="{0BD50D7D-0AEA-4882-9A24-9C6B42E34EC5}" type="sibTrans" cxnId="{ACB50C6C-10A2-4513-8A11-6A73D89DAFF2}">
      <dgm:prSet/>
      <dgm:spPr/>
      <dgm:t>
        <a:bodyPr/>
        <a:lstStyle/>
        <a:p>
          <a:endParaRPr lang="en-US"/>
        </a:p>
      </dgm:t>
    </dgm:pt>
    <dgm:pt modelId="{9FA4A4BA-F04A-4855-A88F-B89071CA57D7}">
      <dgm:prSet/>
      <dgm:spPr/>
      <dgm:t>
        <a:bodyPr/>
        <a:lstStyle/>
        <a:p>
          <a:pPr rtl="0"/>
          <a:r>
            <a:rPr lang="en-US" dirty="0"/>
            <a:t>2. </a:t>
          </a:r>
          <a:r>
            <a:rPr lang="en-US" dirty="0" err="1"/>
            <a:t>Risikotransfer</a:t>
          </a:r>
          <a:r>
            <a:rPr lang="en-US" dirty="0"/>
            <a:t> auf Counterparties  </a:t>
          </a:r>
        </a:p>
      </dgm:t>
    </dgm:pt>
    <dgm:pt modelId="{816378A4-7838-42DF-AF2C-2C3659D9B99C}" type="parTrans" cxnId="{5314C339-8BDF-448B-B717-A8EB71E65FAF}">
      <dgm:prSet/>
      <dgm:spPr/>
      <dgm:t>
        <a:bodyPr/>
        <a:lstStyle/>
        <a:p>
          <a:endParaRPr lang="en-US"/>
        </a:p>
      </dgm:t>
    </dgm:pt>
    <dgm:pt modelId="{A3CFAC63-2429-4A68-A755-865302BE3A74}" type="sibTrans" cxnId="{5314C339-8BDF-448B-B717-A8EB71E65FAF}">
      <dgm:prSet/>
      <dgm:spPr/>
      <dgm:t>
        <a:bodyPr/>
        <a:lstStyle/>
        <a:p>
          <a:endParaRPr lang="en-US"/>
        </a:p>
      </dgm:t>
    </dgm:pt>
    <dgm:pt modelId="{DAFED9AA-5743-47E0-9931-30C3B5D734CD}">
      <dgm:prSet/>
      <dgm:spPr/>
      <dgm:t>
        <a:bodyPr/>
        <a:lstStyle/>
        <a:p>
          <a:pPr rtl="0"/>
          <a:r>
            <a:rPr lang="de-DE" dirty="0"/>
            <a:t>Spezialisierte Parteien übernehmen das Risiko, mit dem sie am besten umgehen können</a:t>
          </a:r>
          <a:endParaRPr lang="en-US" dirty="0"/>
        </a:p>
      </dgm:t>
    </dgm:pt>
    <dgm:pt modelId="{D39A2EE9-8F79-4666-BFF6-95DB1239DAC8}" type="parTrans" cxnId="{239CF247-7755-434D-B097-3C01DF5FDD7C}">
      <dgm:prSet/>
      <dgm:spPr/>
      <dgm:t>
        <a:bodyPr/>
        <a:lstStyle/>
        <a:p>
          <a:endParaRPr lang="en-US"/>
        </a:p>
      </dgm:t>
    </dgm:pt>
    <dgm:pt modelId="{2127745E-D96C-41E4-93A4-BAA342E073C6}" type="sibTrans" cxnId="{239CF247-7755-434D-B097-3C01DF5FDD7C}">
      <dgm:prSet/>
      <dgm:spPr/>
      <dgm:t>
        <a:bodyPr/>
        <a:lstStyle/>
        <a:p>
          <a:endParaRPr lang="en-US"/>
        </a:p>
      </dgm:t>
    </dgm:pt>
    <dgm:pt modelId="{9379896B-C2E0-4DF3-AB2B-565A29E4B699}">
      <dgm:prSet/>
      <dgm:spPr/>
      <dgm:t>
        <a:bodyPr/>
        <a:lstStyle/>
        <a:p>
          <a:pPr rtl="0"/>
          <a:r>
            <a:rPr lang="de-DE" dirty="0"/>
            <a:t>Dies ist im Wesentlichen ihr Geschäftsrisiko und die Auseinandersetzung damit eine ihrer Kernkompetenzen</a:t>
          </a:r>
          <a:endParaRPr lang="en-US" dirty="0"/>
        </a:p>
      </dgm:t>
    </dgm:pt>
    <dgm:pt modelId="{24FB652D-16E9-4628-9C12-5383A65C6C66}" type="parTrans" cxnId="{AD9DC321-DE82-4D5B-BC15-58E736CF400B}">
      <dgm:prSet/>
      <dgm:spPr/>
      <dgm:t>
        <a:bodyPr/>
        <a:lstStyle/>
        <a:p>
          <a:endParaRPr lang="en-US"/>
        </a:p>
      </dgm:t>
    </dgm:pt>
    <dgm:pt modelId="{CD3C2E60-3D49-4715-AB41-5873805F6513}" type="sibTrans" cxnId="{AD9DC321-DE82-4D5B-BC15-58E736CF400B}">
      <dgm:prSet/>
      <dgm:spPr/>
      <dgm:t>
        <a:bodyPr/>
        <a:lstStyle/>
        <a:p>
          <a:endParaRPr lang="en-US"/>
        </a:p>
      </dgm:t>
    </dgm:pt>
    <dgm:pt modelId="{CFD542BC-B256-4D0D-AC7D-71BAA7E478CE}">
      <dgm:prSet/>
      <dgm:spPr/>
      <dgm:t>
        <a:bodyPr/>
        <a:lstStyle/>
        <a:p>
          <a:pPr rtl="0"/>
          <a:r>
            <a:rPr lang="en-US" dirty="0"/>
            <a:t>3. </a:t>
          </a:r>
          <a:r>
            <a:rPr lang="en-US" dirty="0" err="1"/>
            <a:t>Risikotransfer</a:t>
          </a:r>
          <a:r>
            <a:rPr lang="en-US" dirty="0"/>
            <a:t> auf </a:t>
          </a:r>
          <a:r>
            <a:rPr lang="en-US" dirty="0" err="1"/>
            <a:t>spezialisierte</a:t>
          </a:r>
          <a:r>
            <a:rPr lang="en-US" dirty="0"/>
            <a:t> </a:t>
          </a:r>
          <a:r>
            <a:rPr lang="en-US" dirty="0" err="1"/>
            <a:t>Versicherer</a:t>
          </a:r>
          <a:endParaRPr lang="en-US" dirty="0"/>
        </a:p>
      </dgm:t>
    </dgm:pt>
    <dgm:pt modelId="{469F5C22-2BA5-4161-AECB-1465C58B6703}" type="parTrans" cxnId="{C9A89321-9780-4E27-B3EB-D810B7811CF5}">
      <dgm:prSet/>
      <dgm:spPr/>
      <dgm:t>
        <a:bodyPr/>
        <a:lstStyle/>
        <a:p>
          <a:endParaRPr lang="en-US"/>
        </a:p>
      </dgm:t>
    </dgm:pt>
    <dgm:pt modelId="{57A14B7F-2AF1-4B4A-8E92-6014BAD4962B}" type="sibTrans" cxnId="{C9A89321-9780-4E27-B3EB-D810B7811CF5}">
      <dgm:prSet/>
      <dgm:spPr/>
      <dgm:t>
        <a:bodyPr/>
        <a:lstStyle/>
        <a:p>
          <a:endParaRPr lang="en-US"/>
        </a:p>
      </dgm:t>
    </dgm:pt>
    <dgm:pt modelId="{59C088DD-E71F-4C53-974C-758094434F89}">
      <dgm:prSet/>
      <dgm:spPr/>
      <dgm:t>
        <a:bodyPr/>
        <a:lstStyle/>
        <a:p>
          <a:pPr rtl="0"/>
          <a:r>
            <a:rPr lang="de-DE" dirty="0"/>
            <a:t>Einige Risiken sind zu unkalkulierbar, um von einer Gegenpartei des Vertrags übernommen zu werden</a:t>
          </a:r>
          <a:endParaRPr lang="en-US" dirty="0"/>
        </a:p>
      </dgm:t>
    </dgm:pt>
    <dgm:pt modelId="{3AC4D7FF-1AB4-41EA-A5E7-427998846034}" type="parTrans" cxnId="{82FBB2DC-CC48-4A5A-A081-925DE2579D80}">
      <dgm:prSet/>
      <dgm:spPr/>
      <dgm:t>
        <a:bodyPr/>
        <a:lstStyle/>
        <a:p>
          <a:endParaRPr lang="en-US"/>
        </a:p>
      </dgm:t>
    </dgm:pt>
    <dgm:pt modelId="{08291621-74A3-4434-A61F-3EFC1C2F3D08}" type="sibTrans" cxnId="{82FBB2DC-CC48-4A5A-A081-925DE2579D80}">
      <dgm:prSet/>
      <dgm:spPr/>
      <dgm:t>
        <a:bodyPr/>
        <a:lstStyle/>
        <a:p>
          <a:endParaRPr lang="en-US"/>
        </a:p>
      </dgm:t>
    </dgm:pt>
    <dgm:pt modelId="{79E0B6D8-A676-4CD4-98CF-5D502D6DEC79}">
      <dgm:prSet/>
      <dgm:spPr/>
      <dgm:t>
        <a:bodyPr/>
        <a:lstStyle/>
        <a:p>
          <a:pPr rtl="0"/>
          <a:r>
            <a:rPr lang="en-US" dirty="0" err="1"/>
            <a:t>Projektfinanzierung</a:t>
          </a:r>
          <a:r>
            <a:rPr lang="en-US" dirty="0"/>
            <a:t>: Es </a:t>
          </a:r>
          <a:r>
            <a:rPr lang="en-US" dirty="0" err="1"/>
            <a:t>existiert</a:t>
          </a:r>
          <a:r>
            <a:rPr lang="en-US" dirty="0"/>
            <a:t> </a:t>
          </a:r>
          <a:r>
            <a:rPr lang="en-US" dirty="0" err="1"/>
            <a:t>nur</a:t>
          </a:r>
          <a:r>
            <a:rPr lang="en-US" dirty="0"/>
            <a:t> </a:t>
          </a:r>
          <a:r>
            <a:rPr lang="en-US" dirty="0" err="1"/>
            <a:t>eine</a:t>
          </a:r>
          <a:r>
            <a:rPr lang="en-US" dirty="0"/>
            <a:t> </a:t>
          </a:r>
          <a:r>
            <a:rPr lang="en-US" dirty="0" err="1"/>
            <a:t>Einnahmequelle</a:t>
          </a:r>
          <a:endParaRPr lang="en-US" dirty="0"/>
        </a:p>
      </dgm:t>
    </dgm:pt>
    <dgm:pt modelId="{EF0516FD-95D5-4F81-B42C-5D02E32CD8F8}" type="sibTrans" cxnId="{C080B98A-6133-4216-9592-3992CFA43912}">
      <dgm:prSet/>
      <dgm:spPr/>
      <dgm:t>
        <a:bodyPr/>
        <a:lstStyle/>
        <a:p>
          <a:endParaRPr lang="en-US"/>
        </a:p>
      </dgm:t>
    </dgm:pt>
    <dgm:pt modelId="{728B5A98-E785-483E-8EE4-07AFDBF728D4}" type="parTrans" cxnId="{C080B98A-6133-4216-9592-3992CFA43912}">
      <dgm:prSet/>
      <dgm:spPr/>
      <dgm:t>
        <a:bodyPr/>
        <a:lstStyle/>
        <a:p>
          <a:endParaRPr lang="en-US"/>
        </a:p>
      </dgm:t>
    </dgm:pt>
    <dgm:pt modelId="{516DA388-FA10-4D59-855E-00813C492EC1}">
      <dgm:prSet/>
      <dgm:spPr/>
      <dgm:t>
        <a:bodyPr/>
        <a:lstStyle/>
        <a:p>
          <a:pPr rtl="0"/>
          <a:r>
            <a:rPr lang="de-DE" dirty="0"/>
            <a:t>Diese Risiken werden an Versicherer (oder spezialisierte Banken) übertragen</a:t>
          </a:r>
        </a:p>
      </dgm:t>
    </dgm:pt>
    <dgm:pt modelId="{9EAE8CB7-29A6-4BDA-A8AF-30B30348B349}" type="parTrans" cxnId="{E2613C98-7ADB-4B5F-A371-B6C3A01A151E}">
      <dgm:prSet/>
      <dgm:spPr/>
      <dgm:t>
        <a:bodyPr/>
        <a:lstStyle/>
        <a:p>
          <a:endParaRPr lang="de-DE"/>
        </a:p>
      </dgm:t>
    </dgm:pt>
    <dgm:pt modelId="{642C7F10-93A2-4B3E-ACF9-4104DA22D097}" type="sibTrans" cxnId="{E2613C98-7ADB-4B5F-A371-B6C3A01A151E}">
      <dgm:prSet/>
      <dgm:spPr/>
      <dgm:t>
        <a:bodyPr/>
        <a:lstStyle/>
        <a:p>
          <a:endParaRPr lang="de-DE"/>
        </a:p>
      </dgm:t>
    </dgm:pt>
    <dgm:pt modelId="{ADF15D63-1EF9-4AFF-B9D0-1CAEAFACE9F1}">
      <dgm:prSet/>
      <dgm:spPr/>
      <dgm:t>
        <a:bodyPr/>
        <a:lstStyle/>
        <a:p>
          <a:pPr rtl="0"/>
          <a:endParaRPr lang="de-DE" dirty="0"/>
        </a:p>
      </dgm:t>
    </dgm:pt>
    <dgm:pt modelId="{B1C3DE25-0F33-4F5C-808E-87AA526AB308}" type="parTrans" cxnId="{D1C649B3-03C5-4768-ADDD-B92AEADCAF72}">
      <dgm:prSet/>
      <dgm:spPr/>
      <dgm:t>
        <a:bodyPr/>
        <a:lstStyle/>
        <a:p>
          <a:endParaRPr lang="de-DE"/>
        </a:p>
      </dgm:t>
    </dgm:pt>
    <dgm:pt modelId="{C5F880F1-3547-44C8-90CA-930B08A2CE75}" type="sibTrans" cxnId="{D1C649B3-03C5-4768-ADDD-B92AEADCAF72}">
      <dgm:prSet/>
      <dgm:spPr/>
      <dgm:t>
        <a:bodyPr/>
        <a:lstStyle/>
        <a:p>
          <a:endParaRPr lang="de-DE"/>
        </a:p>
      </dgm:t>
    </dgm:pt>
    <dgm:pt modelId="{B2C0C6D9-8F00-40A9-80BC-680DC61F0965}" type="pres">
      <dgm:prSet presAssocID="{BCA7C6F6-57DC-472D-8119-2DF645BAF7EA}" presName="linear" presStyleCnt="0">
        <dgm:presLayoutVars>
          <dgm:animLvl val="lvl"/>
          <dgm:resizeHandles val="exact"/>
        </dgm:presLayoutVars>
      </dgm:prSet>
      <dgm:spPr/>
    </dgm:pt>
    <dgm:pt modelId="{AA2AE1E3-C9F9-44D9-A9BE-8BEE005F3E98}" type="pres">
      <dgm:prSet presAssocID="{926D49A0-AF57-4EED-A955-09E3E1FE663F}" presName="parentText" presStyleLbl="node1" presStyleIdx="0" presStyleCnt="3">
        <dgm:presLayoutVars>
          <dgm:chMax val="0"/>
          <dgm:bulletEnabled val="1"/>
        </dgm:presLayoutVars>
      </dgm:prSet>
      <dgm:spPr/>
    </dgm:pt>
    <dgm:pt modelId="{089049A3-2DA0-4170-804D-E874F331FC75}" type="pres">
      <dgm:prSet presAssocID="{926D49A0-AF57-4EED-A955-09E3E1FE663F}" presName="childText" presStyleLbl="revTx" presStyleIdx="0" presStyleCnt="3">
        <dgm:presLayoutVars>
          <dgm:bulletEnabled val="1"/>
        </dgm:presLayoutVars>
      </dgm:prSet>
      <dgm:spPr/>
    </dgm:pt>
    <dgm:pt modelId="{790A16FA-3893-48B9-BEBE-714184613980}" type="pres">
      <dgm:prSet presAssocID="{9FA4A4BA-F04A-4855-A88F-B89071CA57D7}" presName="parentText" presStyleLbl="node1" presStyleIdx="1" presStyleCnt="3">
        <dgm:presLayoutVars>
          <dgm:chMax val="0"/>
          <dgm:bulletEnabled val="1"/>
        </dgm:presLayoutVars>
      </dgm:prSet>
      <dgm:spPr/>
    </dgm:pt>
    <dgm:pt modelId="{2AAB12E6-93F9-4B5A-8105-FBC3AD9D8248}" type="pres">
      <dgm:prSet presAssocID="{9FA4A4BA-F04A-4855-A88F-B89071CA57D7}" presName="childText" presStyleLbl="revTx" presStyleIdx="1" presStyleCnt="3">
        <dgm:presLayoutVars>
          <dgm:bulletEnabled val="1"/>
        </dgm:presLayoutVars>
      </dgm:prSet>
      <dgm:spPr/>
    </dgm:pt>
    <dgm:pt modelId="{AF7D748A-0164-4D31-94B5-F144ECCC9632}" type="pres">
      <dgm:prSet presAssocID="{CFD542BC-B256-4D0D-AC7D-71BAA7E478CE}" presName="parentText" presStyleLbl="node1" presStyleIdx="2" presStyleCnt="3">
        <dgm:presLayoutVars>
          <dgm:chMax val="0"/>
          <dgm:bulletEnabled val="1"/>
        </dgm:presLayoutVars>
      </dgm:prSet>
      <dgm:spPr/>
    </dgm:pt>
    <dgm:pt modelId="{B872F599-C3CC-4C36-8ADC-216F6E906CAB}" type="pres">
      <dgm:prSet presAssocID="{CFD542BC-B256-4D0D-AC7D-71BAA7E478CE}" presName="childText" presStyleLbl="revTx" presStyleIdx="2" presStyleCnt="3">
        <dgm:presLayoutVars>
          <dgm:bulletEnabled val="1"/>
        </dgm:presLayoutVars>
      </dgm:prSet>
      <dgm:spPr/>
    </dgm:pt>
  </dgm:ptLst>
  <dgm:cxnLst>
    <dgm:cxn modelId="{8E62A803-E80A-48FA-8610-8C972970BE18}" srcId="{BCA7C6F6-57DC-472D-8119-2DF645BAF7EA}" destId="{926D49A0-AF57-4EED-A955-09E3E1FE663F}" srcOrd="0" destOrd="0" parTransId="{08298E65-5C7A-49C3-854E-DF0E9EBEB8B1}" sibTransId="{3ED5CEC0-6617-4EC8-99F6-D087BB7117CB}"/>
    <dgm:cxn modelId="{86E5B613-4856-4493-8F1D-7416742F1BFA}" type="presOf" srcId="{CCB51B2B-FDAC-4DC4-913C-0E05FF535F7F}" destId="{089049A3-2DA0-4170-804D-E874F331FC75}" srcOrd="0" destOrd="0" presId="urn:microsoft.com/office/officeart/2005/8/layout/vList2"/>
    <dgm:cxn modelId="{77CEE519-C567-4C39-876A-D0AED886BBD6}" type="presOf" srcId="{DAFED9AA-5743-47E0-9931-30C3B5D734CD}" destId="{2AAB12E6-93F9-4B5A-8105-FBC3AD9D8248}" srcOrd="0" destOrd="0" presId="urn:microsoft.com/office/officeart/2005/8/layout/vList2"/>
    <dgm:cxn modelId="{4853A51B-B9D9-4C4F-800C-BC340F30D48B}" type="presOf" srcId="{59C088DD-E71F-4C53-974C-758094434F89}" destId="{B872F599-C3CC-4C36-8ADC-216F6E906CAB}" srcOrd="0" destOrd="0" presId="urn:microsoft.com/office/officeart/2005/8/layout/vList2"/>
    <dgm:cxn modelId="{C9A89321-9780-4E27-B3EB-D810B7811CF5}" srcId="{BCA7C6F6-57DC-472D-8119-2DF645BAF7EA}" destId="{CFD542BC-B256-4D0D-AC7D-71BAA7E478CE}" srcOrd="2" destOrd="0" parTransId="{469F5C22-2BA5-4161-AECB-1465C58B6703}" sibTransId="{57A14B7F-2AF1-4B4A-8E92-6014BAD4962B}"/>
    <dgm:cxn modelId="{AD9DC321-DE82-4D5B-BC15-58E736CF400B}" srcId="{9FA4A4BA-F04A-4855-A88F-B89071CA57D7}" destId="{9379896B-C2E0-4DF3-AB2B-565A29E4B699}" srcOrd="1" destOrd="0" parTransId="{24FB652D-16E9-4628-9C12-5383A65C6C66}" sibTransId="{CD3C2E60-3D49-4715-AB41-5873805F6513}"/>
    <dgm:cxn modelId="{6CA16430-BE51-4C4D-B9FE-332FF2FFA53C}" type="presOf" srcId="{9379896B-C2E0-4DF3-AB2B-565A29E4B699}" destId="{2AAB12E6-93F9-4B5A-8105-FBC3AD9D8248}" srcOrd="0" destOrd="1" presId="urn:microsoft.com/office/officeart/2005/8/layout/vList2"/>
    <dgm:cxn modelId="{3F8DAA30-EA9F-4A14-AA01-60BD0719CFDC}" type="presOf" srcId="{926D49A0-AF57-4EED-A955-09E3E1FE663F}" destId="{AA2AE1E3-C9F9-44D9-A9BE-8BEE005F3E98}" srcOrd="0" destOrd="0" presId="urn:microsoft.com/office/officeart/2005/8/layout/vList2"/>
    <dgm:cxn modelId="{F7DDD934-F8B1-446D-9AFC-6BCF6E8FE3DE}" type="presOf" srcId="{CFD542BC-B256-4D0D-AC7D-71BAA7E478CE}" destId="{AF7D748A-0164-4D31-94B5-F144ECCC9632}" srcOrd="0" destOrd="0" presId="urn:microsoft.com/office/officeart/2005/8/layout/vList2"/>
    <dgm:cxn modelId="{5314C339-8BDF-448B-B717-A8EB71E65FAF}" srcId="{BCA7C6F6-57DC-472D-8119-2DF645BAF7EA}" destId="{9FA4A4BA-F04A-4855-A88F-B89071CA57D7}" srcOrd="1" destOrd="0" parTransId="{816378A4-7838-42DF-AF2C-2C3659D9B99C}" sibTransId="{A3CFAC63-2429-4A68-A755-865302BE3A74}"/>
    <dgm:cxn modelId="{5053633A-ED6E-4995-87B4-9A480D184A77}" type="presOf" srcId="{BCA7C6F6-57DC-472D-8119-2DF645BAF7EA}" destId="{B2C0C6D9-8F00-40A9-80BC-680DC61F0965}" srcOrd="0" destOrd="0" presId="urn:microsoft.com/office/officeart/2005/8/layout/vList2"/>
    <dgm:cxn modelId="{BDFF6461-45AC-44B0-8CBE-B46E23FAD47E}" type="presOf" srcId="{9FA4A4BA-F04A-4855-A88F-B89071CA57D7}" destId="{790A16FA-3893-48B9-BEBE-714184613980}" srcOrd="0" destOrd="0" presId="urn:microsoft.com/office/officeart/2005/8/layout/vList2"/>
    <dgm:cxn modelId="{239CF247-7755-434D-B097-3C01DF5FDD7C}" srcId="{9FA4A4BA-F04A-4855-A88F-B89071CA57D7}" destId="{DAFED9AA-5743-47E0-9931-30C3B5D734CD}" srcOrd="0" destOrd="0" parTransId="{D39A2EE9-8F79-4666-BFF6-95DB1239DAC8}" sibTransId="{2127745E-D96C-41E4-93A4-BAA342E073C6}"/>
    <dgm:cxn modelId="{ACB50C6C-10A2-4513-8A11-6A73D89DAFF2}" srcId="{926D49A0-AF57-4EED-A955-09E3E1FE663F}" destId="{CCB51B2B-FDAC-4DC4-913C-0E05FF535F7F}" srcOrd="0" destOrd="0" parTransId="{3CF9BE6D-5019-4A91-8C6A-8270655C0C13}" sibTransId="{0BD50D7D-0AEA-4882-9A24-9C6B42E34EC5}"/>
    <dgm:cxn modelId="{1D99C27B-DB9E-469A-9C15-966F79B6CC24}" type="presOf" srcId="{79E0B6D8-A676-4CD4-98CF-5D502D6DEC79}" destId="{089049A3-2DA0-4170-804D-E874F331FC75}" srcOrd="0" destOrd="1" presId="urn:microsoft.com/office/officeart/2005/8/layout/vList2"/>
    <dgm:cxn modelId="{C080B98A-6133-4216-9592-3992CFA43912}" srcId="{926D49A0-AF57-4EED-A955-09E3E1FE663F}" destId="{79E0B6D8-A676-4CD4-98CF-5D502D6DEC79}" srcOrd="1" destOrd="0" parTransId="{728B5A98-E785-483E-8EE4-07AFDBF728D4}" sibTransId="{EF0516FD-95D5-4F81-B42C-5D02E32CD8F8}"/>
    <dgm:cxn modelId="{E2613C98-7ADB-4B5F-A371-B6C3A01A151E}" srcId="{CFD542BC-B256-4D0D-AC7D-71BAA7E478CE}" destId="{516DA388-FA10-4D59-855E-00813C492EC1}" srcOrd="1" destOrd="0" parTransId="{9EAE8CB7-29A6-4BDA-A8AF-30B30348B349}" sibTransId="{642C7F10-93A2-4B3E-ACF9-4104DA22D097}"/>
    <dgm:cxn modelId="{D1C649B3-03C5-4768-ADDD-B92AEADCAF72}" srcId="{CFD542BC-B256-4D0D-AC7D-71BAA7E478CE}" destId="{ADF15D63-1EF9-4AFF-B9D0-1CAEAFACE9F1}" srcOrd="2" destOrd="0" parTransId="{B1C3DE25-0F33-4F5C-808E-87AA526AB308}" sibTransId="{C5F880F1-3547-44C8-90CA-930B08A2CE75}"/>
    <dgm:cxn modelId="{82FBB2DC-CC48-4A5A-A081-925DE2579D80}" srcId="{CFD542BC-B256-4D0D-AC7D-71BAA7E478CE}" destId="{59C088DD-E71F-4C53-974C-758094434F89}" srcOrd="0" destOrd="0" parTransId="{3AC4D7FF-1AB4-41EA-A5E7-427998846034}" sibTransId="{08291621-74A3-4434-A61F-3EFC1C2F3D08}"/>
    <dgm:cxn modelId="{2BF88EDF-0176-4194-84C6-FED202AFAF56}" type="presOf" srcId="{516DA388-FA10-4D59-855E-00813C492EC1}" destId="{B872F599-C3CC-4C36-8ADC-216F6E906CAB}" srcOrd="0" destOrd="1" presId="urn:microsoft.com/office/officeart/2005/8/layout/vList2"/>
    <dgm:cxn modelId="{516D19F8-8B96-4874-A916-45D9EA92250F}" type="presOf" srcId="{ADF15D63-1EF9-4AFF-B9D0-1CAEAFACE9F1}" destId="{B872F599-C3CC-4C36-8ADC-216F6E906CAB}" srcOrd="0" destOrd="2" presId="urn:microsoft.com/office/officeart/2005/8/layout/vList2"/>
    <dgm:cxn modelId="{49095BAB-1AF2-4B1E-A989-C75B675BC645}" type="presParOf" srcId="{B2C0C6D9-8F00-40A9-80BC-680DC61F0965}" destId="{AA2AE1E3-C9F9-44D9-A9BE-8BEE005F3E98}" srcOrd="0" destOrd="0" presId="urn:microsoft.com/office/officeart/2005/8/layout/vList2"/>
    <dgm:cxn modelId="{B8640754-D29A-4C7D-9714-EF101D76FE0F}" type="presParOf" srcId="{B2C0C6D9-8F00-40A9-80BC-680DC61F0965}" destId="{089049A3-2DA0-4170-804D-E874F331FC75}" srcOrd="1" destOrd="0" presId="urn:microsoft.com/office/officeart/2005/8/layout/vList2"/>
    <dgm:cxn modelId="{CEAF00FB-C75E-4CC3-943D-D9BA0FF831A5}" type="presParOf" srcId="{B2C0C6D9-8F00-40A9-80BC-680DC61F0965}" destId="{790A16FA-3893-48B9-BEBE-714184613980}" srcOrd="2" destOrd="0" presId="urn:microsoft.com/office/officeart/2005/8/layout/vList2"/>
    <dgm:cxn modelId="{0FCFA88C-7607-41A5-A26C-119B4E684B1F}" type="presParOf" srcId="{B2C0C6D9-8F00-40A9-80BC-680DC61F0965}" destId="{2AAB12E6-93F9-4B5A-8105-FBC3AD9D8248}" srcOrd="3" destOrd="0" presId="urn:microsoft.com/office/officeart/2005/8/layout/vList2"/>
    <dgm:cxn modelId="{2461D906-89C3-49C9-BC6B-1AAF7BC0192B}" type="presParOf" srcId="{B2C0C6D9-8F00-40A9-80BC-680DC61F0965}" destId="{AF7D748A-0164-4D31-94B5-F144ECCC9632}" srcOrd="4" destOrd="0" presId="urn:microsoft.com/office/officeart/2005/8/layout/vList2"/>
    <dgm:cxn modelId="{63203AD2-98A4-4F27-84CB-A4795A8CCF8E}" type="presParOf" srcId="{B2C0C6D9-8F00-40A9-80BC-680DC61F0965}" destId="{B872F599-C3CC-4C36-8ADC-216F6E906CA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4DEEDC5-323C-4563-8A48-24410E65840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B79C56E1-B32A-4E2B-8E81-7FE98ABB52ED}">
      <dgm:prSet/>
      <dgm:spPr/>
      <dgm:t>
        <a:bodyPr/>
        <a:lstStyle/>
        <a:p>
          <a:pPr rtl="0"/>
          <a:r>
            <a:rPr lang="en-US" dirty="0" err="1"/>
            <a:t>Vereinbarungen</a:t>
          </a:r>
          <a:r>
            <a:rPr lang="en-US" dirty="0"/>
            <a:t> </a:t>
          </a:r>
          <a:r>
            <a:rPr lang="en-US" dirty="0" err="1"/>
            <a:t>über</a:t>
          </a:r>
          <a:r>
            <a:rPr lang="en-US" dirty="0"/>
            <a:t> </a:t>
          </a:r>
          <a:r>
            <a:rPr lang="en-US" dirty="0" err="1"/>
            <a:t>Planung</a:t>
          </a:r>
          <a:r>
            <a:rPr lang="en-US" dirty="0"/>
            <a:t>, </a:t>
          </a:r>
          <a:r>
            <a:rPr lang="en-US" dirty="0" err="1"/>
            <a:t>Beschaffung</a:t>
          </a:r>
          <a:r>
            <a:rPr lang="en-US" dirty="0"/>
            <a:t> und </a:t>
          </a:r>
          <a:r>
            <a:rPr lang="en-US" dirty="0" err="1"/>
            <a:t>Bau</a:t>
          </a:r>
          <a:r>
            <a:rPr lang="en-US" dirty="0"/>
            <a:t> </a:t>
          </a:r>
          <a:r>
            <a:rPr lang="en-US" dirty="0" err="1"/>
            <a:t>übertragen</a:t>
          </a:r>
          <a:r>
            <a:rPr lang="en-US" dirty="0"/>
            <a:t> das </a:t>
          </a:r>
          <a:r>
            <a:rPr lang="en-US" dirty="0" err="1"/>
            <a:t>Baurisiko</a:t>
          </a:r>
          <a:r>
            <a:rPr lang="en-US" dirty="0"/>
            <a:t> auf die </a:t>
          </a:r>
          <a:r>
            <a:rPr lang="en-US" dirty="0" err="1"/>
            <a:t>ausführende</a:t>
          </a:r>
          <a:r>
            <a:rPr lang="en-US" dirty="0"/>
            <a:t> </a:t>
          </a:r>
          <a:r>
            <a:rPr lang="en-US" dirty="0" err="1"/>
            <a:t>Organisation</a:t>
          </a:r>
          <a:endParaRPr lang="en-US" dirty="0"/>
        </a:p>
      </dgm:t>
    </dgm:pt>
    <dgm:pt modelId="{A2FCBC3C-0916-4C83-B690-D9E7CE9EF7BA}" type="parTrans" cxnId="{0EC5770A-843E-4F87-B3FD-069FC3D69D68}">
      <dgm:prSet/>
      <dgm:spPr/>
      <dgm:t>
        <a:bodyPr/>
        <a:lstStyle/>
        <a:p>
          <a:endParaRPr lang="en-US"/>
        </a:p>
      </dgm:t>
    </dgm:pt>
    <dgm:pt modelId="{23A26451-DAD7-4A7E-BBFD-A839505980D2}" type="sibTrans" cxnId="{0EC5770A-843E-4F87-B3FD-069FC3D69D68}">
      <dgm:prSet/>
      <dgm:spPr/>
      <dgm:t>
        <a:bodyPr/>
        <a:lstStyle/>
        <a:p>
          <a:endParaRPr lang="en-US"/>
        </a:p>
      </dgm:t>
    </dgm:pt>
    <dgm:pt modelId="{A291C5DC-D918-4980-93E8-46947311858A}">
      <dgm:prSet/>
      <dgm:spPr/>
      <dgm:t>
        <a:bodyPr/>
        <a:lstStyle/>
        <a:p>
          <a:pPr rtl="0"/>
          <a:r>
            <a:rPr lang="de-DE" b="1" dirty="0"/>
            <a:t>Bauherr garantiert Fertigstellungstermin, Kosten der Arbeiten und Anlagenleistung</a:t>
          </a:r>
          <a:endParaRPr lang="en-US" b="1" dirty="0"/>
        </a:p>
      </dgm:t>
    </dgm:pt>
    <dgm:pt modelId="{7F757197-1D11-4AF7-A0A0-DA4E610B886A}" type="parTrans" cxnId="{49D02831-B7BB-4647-B182-84B79AD9E033}">
      <dgm:prSet/>
      <dgm:spPr/>
      <dgm:t>
        <a:bodyPr/>
        <a:lstStyle/>
        <a:p>
          <a:endParaRPr lang="en-US"/>
        </a:p>
      </dgm:t>
    </dgm:pt>
    <dgm:pt modelId="{38C84340-5161-4C12-A213-964249A2CE10}" type="sibTrans" cxnId="{49D02831-B7BB-4647-B182-84B79AD9E033}">
      <dgm:prSet/>
      <dgm:spPr/>
      <dgm:t>
        <a:bodyPr/>
        <a:lstStyle/>
        <a:p>
          <a:endParaRPr lang="en-US"/>
        </a:p>
      </dgm:t>
    </dgm:pt>
    <dgm:pt modelId="{7735A036-8959-404F-9103-CE4BBEBC6B6B}">
      <dgm:prSet/>
      <dgm:spPr/>
      <dgm:t>
        <a:bodyPr/>
        <a:lstStyle/>
        <a:p>
          <a:pPr rtl="0"/>
          <a:r>
            <a:rPr lang="de-DE" dirty="0"/>
            <a:t>Zusätzliche Risiken (wie Zinssatz oder Wechselkurs) werden durch spezialisierte Unternehmen abgesichert</a:t>
          </a:r>
        </a:p>
      </dgm:t>
    </dgm:pt>
    <dgm:pt modelId="{322A3E56-9975-4CB0-9C97-B17CE49DC0B6}" type="parTrans" cxnId="{ECFE9545-DFF7-4B6D-8A71-630922E67053}">
      <dgm:prSet/>
      <dgm:spPr/>
      <dgm:t>
        <a:bodyPr/>
        <a:lstStyle/>
        <a:p>
          <a:endParaRPr lang="en-US"/>
        </a:p>
      </dgm:t>
    </dgm:pt>
    <dgm:pt modelId="{1EE55315-FF70-494B-A7E1-32BBB4C834D1}" type="sibTrans" cxnId="{ECFE9545-DFF7-4B6D-8A71-630922E67053}">
      <dgm:prSet/>
      <dgm:spPr/>
      <dgm:t>
        <a:bodyPr/>
        <a:lstStyle/>
        <a:p>
          <a:endParaRPr lang="en-US"/>
        </a:p>
      </dgm:t>
    </dgm:pt>
    <dgm:pt modelId="{DDDCC514-EBC6-469B-96DE-6C6F84578F5C}">
      <dgm:prSet/>
      <dgm:spPr/>
      <dgm:t>
        <a:bodyPr/>
        <a:lstStyle/>
        <a:p>
          <a:pPr rtl="0"/>
          <a:r>
            <a:rPr lang="de-DE" dirty="0"/>
            <a:t>Strafen für Nichtlieferung des Bauherrn oder der Subunternehmer sind niedriger als Projektwert</a:t>
          </a:r>
          <a:endParaRPr lang="en-US" dirty="0"/>
        </a:p>
      </dgm:t>
    </dgm:pt>
    <dgm:pt modelId="{F27E1E62-390D-4404-A536-2B87E6BF6D2A}" type="parTrans" cxnId="{753B4CBC-1AA3-475F-B44E-AB495BD318AC}">
      <dgm:prSet/>
      <dgm:spPr/>
      <dgm:t>
        <a:bodyPr/>
        <a:lstStyle/>
        <a:p>
          <a:endParaRPr lang="en-US"/>
        </a:p>
      </dgm:t>
    </dgm:pt>
    <dgm:pt modelId="{B6449E3E-0A41-49F0-8E8C-CCEA13FC688B}" type="sibTrans" cxnId="{753B4CBC-1AA3-475F-B44E-AB495BD318AC}">
      <dgm:prSet/>
      <dgm:spPr/>
      <dgm:t>
        <a:bodyPr/>
        <a:lstStyle/>
        <a:p>
          <a:endParaRPr lang="en-US"/>
        </a:p>
      </dgm:t>
    </dgm:pt>
    <dgm:pt modelId="{D91F867B-1062-4139-8C45-EEF1C4DA4893}">
      <dgm:prSet/>
      <dgm:spPr/>
      <dgm:t>
        <a:bodyPr/>
        <a:lstStyle/>
        <a:p>
          <a:pPr rtl="0"/>
          <a:r>
            <a:rPr lang="de-DE" dirty="0"/>
            <a:t>In der Praxis existiert keine echte „Garantie“ für eine schlüsselfertige Fertigstellung</a:t>
          </a:r>
        </a:p>
      </dgm:t>
    </dgm:pt>
    <dgm:pt modelId="{8BF8B5E6-2D9F-4A4C-9805-DE37C20A7F05}" type="parTrans" cxnId="{C766233B-8C13-4EE3-97F1-FB7592DFB1AB}">
      <dgm:prSet/>
      <dgm:spPr/>
      <dgm:t>
        <a:bodyPr/>
        <a:lstStyle/>
        <a:p>
          <a:endParaRPr lang="en-US"/>
        </a:p>
      </dgm:t>
    </dgm:pt>
    <dgm:pt modelId="{92801514-7CB4-4679-8A53-D9124EF88CD2}" type="sibTrans" cxnId="{C766233B-8C13-4EE3-97F1-FB7592DFB1AB}">
      <dgm:prSet/>
      <dgm:spPr/>
      <dgm:t>
        <a:bodyPr/>
        <a:lstStyle/>
        <a:p>
          <a:endParaRPr lang="en-US"/>
        </a:p>
      </dgm:t>
    </dgm:pt>
    <dgm:pt modelId="{6C28397E-BC6B-4B7B-8245-8BEDC613FB45}">
      <dgm:prSet/>
      <dgm:spPr/>
      <dgm:t>
        <a:bodyPr/>
        <a:lstStyle/>
        <a:p>
          <a:pPr rtl="0"/>
          <a:r>
            <a:rPr lang="de-DE" dirty="0"/>
            <a:t>Neuverhandlungen und Erstattungen für entgangene Einnahmen werden durchgeführt</a:t>
          </a:r>
          <a:endParaRPr lang="en-US" dirty="0"/>
        </a:p>
      </dgm:t>
    </dgm:pt>
    <dgm:pt modelId="{183EBF31-CD0F-4233-8BF2-8A6240BD2852}" type="parTrans" cxnId="{C9308D93-EAE9-42A3-A2FD-B6BBECCF02A2}">
      <dgm:prSet/>
      <dgm:spPr/>
      <dgm:t>
        <a:bodyPr/>
        <a:lstStyle/>
        <a:p>
          <a:endParaRPr lang="en-US"/>
        </a:p>
      </dgm:t>
    </dgm:pt>
    <dgm:pt modelId="{D269C6AB-4BA4-494A-A31C-3FF7F75A194C}" type="sibTrans" cxnId="{C9308D93-EAE9-42A3-A2FD-B6BBECCF02A2}">
      <dgm:prSet/>
      <dgm:spPr/>
      <dgm:t>
        <a:bodyPr/>
        <a:lstStyle/>
        <a:p>
          <a:endParaRPr lang="en-US"/>
        </a:p>
      </dgm:t>
    </dgm:pt>
    <dgm:pt modelId="{3633F713-8E68-44C3-AD57-B189ACB2C0A8}">
      <dgm:prSet/>
      <dgm:spPr/>
      <dgm:t>
        <a:bodyPr/>
        <a:lstStyle/>
        <a:p>
          <a:pPr rtl="0"/>
          <a:r>
            <a:rPr lang="de-DE" dirty="0"/>
            <a:t>Kreditgebende Banken sind in den Neuverhandlungsprozess eingebunden</a:t>
          </a:r>
          <a:endParaRPr lang="en-US" dirty="0"/>
        </a:p>
      </dgm:t>
    </dgm:pt>
    <dgm:pt modelId="{87EF5542-0F44-447C-A53B-08ACBAB6DF30}" type="parTrans" cxnId="{312FD16C-F890-4AC7-83B1-B2F945BFEF26}">
      <dgm:prSet/>
      <dgm:spPr/>
      <dgm:t>
        <a:bodyPr/>
        <a:lstStyle/>
        <a:p>
          <a:endParaRPr lang="en-US"/>
        </a:p>
      </dgm:t>
    </dgm:pt>
    <dgm:pt modelId="{BE9F1F68-4BE1-4F73-92D4-991A827DF6E8}" type="sibTrans" cxnId="{312FD16C-F890-4AC7-83B1-B2F945BFEF26}">
      <dgm:prSet/>
      <dgm:spPr/>
      <dgm:t>
        <a:bodyPr/>
        <a:lstStyle/>
        <a:p>
          <a:endParaRPr lang="en-US"/>
        </a:p>
      </dgm:t>
    </dgm:pt>
    <dgm:pt modelId="{B9F2138C-6F3C-4868-B891-1CBF37F58159}">
      <dgm:prSet/>
      <dgm:spPr/>
      <dgm:t>
        <a:bodyPr/>
        <a:lstStyle/>
        <a:p>
          <a:pPr rtl="0"/>
          <a:r>
            <a:rPr lang="en-US" b="0" dirty="0" err="1"/>
            <a:t>Risiko</a:t>
          </a:r>
          <a:r>
            <a:rPr lang="en-US" b="0" dirty="0"/>
            <a:t> und </a:t>
          </a:r>
          <a:r>
            <a:rPr lang="en-US" b="0" dirty="0" err="1"/>
            <a:t>Sanktionen</a:t>
          </a:r>
          <a:endParaRPr lang="en-US" b="0" dirty="0"/>
        </a:p>
      </dgm:t>
    </dgm:pt>
    <dgm:pt modelId="{BB451DAC-ED53-4092-960D-67DEE84CFAB0}" type="parTrans" cxnId="{035D4C52-1D9A-4333-88E7-4C6E5CD9B12C}">
      <dgm:prSet/>
      <dgm:spPr/>
      <dgm:t>
        <a:bodyPr/>
        <a:lstStyle/>
        <a:p>
          <a:endParaRPr lang="en-US"/>
        </a:p>
      </dgm:t>
    </dgm:pt>
    <dgm:pt modelId="{32488D47-4947-456D-B792-2464391F5374}" type="sibTrans" cxnId="{035D4C52-1D9A-4333-88E7-4C6E5CD9B12C}">
      <dgm:prSet/>
      <dgm:spPr/>
      <dgm:t>
        <a:bodyPr/>
        <a:lstStyle/>
        <a:p>
          <a:endParaRPr lang="en-US"/>
        </a:p>
      </dgm:t>
    </dgm:pt>
    <dgm:pt modelId="{635DCA1B-AB74-443A-A377-0C07EB35114E}" type="pres">
      <dgm:prSet presAssocID="{44DEEDC5-323C-4563-8A48-24410E65840F}" presName="Name0" presStyleCnt="0">
        <dgm:presLayoutVars>
          <dgm:dir/>
          <dgm:animLvl val="lvl"/>
          <dgm:resizeHandles val="exact"/>
        </dgm:presLayoutVars>
      </dgm:prSet>
      <dgm:spPr/>
    </dgm:pt>
    <dgm:pt modelId="{3E3978E8-CFDC-4140-9E32-0D074D8E1856}" type="pres">
      <dgm:prSet presAssocID="{D91F867B-1062-4139-8C45-EEF1C4DA4893}" presName="boxAndChildren" presStyleCnt="0"/>
      <dgm:spPr/>
    </dgm:pt>
    <dgm:pt modelId="{0F816458-F4BF-4CFD-89ED-D1364FFB7734}" type="pres">
      <dgm:prSet presAssocID="{D91F867B-1062-4139-8C45-EEF1C4DA4893}" presName="parentTextBox" presStyleLbl="node1" presStyleIdx="0" presStyleCnt="3"/>
      <dgm:spPr/>
    </dgm:pt>
    <dgm:pt modelId="{1A125A80-24EE-4F47-AF44-360C5D83AFE1}" type="pres">
      <dgm:prSet presAssocID="{D91F867B-1062-4139-8C45-EEF1C4DA4893}" presName="entireBox" presStyleLbl="node1" presStyleIdx="0" presStyleCnt="3"/>
      <dgm:spPr/>
    </dgm:pt>
    <dgm:pt modelId="{82CDFEDF-A30E-450E-9840-202C136B6151}" type="pres">
      <dgm:prSet presAssocID="{D91F867B-1062-4139-8C45-EEF1C4DA4893}" presName="descendantBox" presStyleCnt="0"/>
      <dgm:spPr/>
    </dgm:pt>
    <dgm:pt modelId="{9A299341-FAF2-4821-A82D-8CE66987A14A}" type="pres">
      <dgm:prSet presAssocID="{6C28397E-BC6B-4B7B-8245-8BEDC613FB45}" presName="childTextBox" presStyleLbl="fgAccFollowNode1" presStyleIdx="0" presStyleCnt="5">
        <dgm:presLayoutVars>
          <dgm:bulletEnabled val="1"/>
        </dgm:presLayoutVars>
      </dgm:prSet>
      <dgm:spPr/>
    </dgm:pt>
    <dgm:pt modelId="{1B98B9EF-3785-4E43-8322-3BA597D385BA}" type="pres">
      <dgm:prSet presAssocID="{3633F713-8E68-44C3-AD57-B189ACB2C0A8}" presName="childTextBox" presStyleLbl="fgAccFollowNode1" presStyleIdx="1" presStyleCnt="5">
        <dgm:presLayoutVars>
          <dgm:bulletEnabled val="1"/>
        </dgm:presLayoutVars>
      </dgm:prSet>
      <dgm:spPr/>
    </dgm:pt>
    <dgm:pt modelId="{929C9483-7B24-42DF-98B3-7EFEC9B43224}" type="pres">
      <dgm:prSet presAssocID="{32488D47-4947-456D-B792-2464391F5374}" presName="sp" presStyleCnt="0"/>
      <dgm:spPr/>
    </dgm:pt>
    <dgm:pt modelId="{58BF310C-36AB-4343-AD34-358ACF074F30}" type="pres">
      <dgm:prSet presAssocID="{B9F2138C-6F3C-4868-B891-1CBF37F58159}" presName="arrowAndChildren" presStyleCnt="0"/>
      <dgm:spPr/>
    </dgm:pt>
    <dgm:pt modelId="{FC1C5899-AF86-4912-9B6D-7307AB0ADD6D}" type="pres">
      <dgm:prSet presAssocID="{B9F2138C-6F3C-4868-B891-1CBF37F58159}" presName="parentTextArrow" presStyleLbl="node1" presStyleIdx="0" presStyleCnt="3"/>
      <dgm:spPr/>
    </dgm:pt>
    <dgm:pt modelId="{B0A2E1D1-227A-4AF8-828E-F46CC8677FA6}" type="pres">
      <dgm:prSet presAssocID="{B9F2138C-6F3C-4868-B891-1CBF37F58159}" presName="arrow" presStyleLbl="node1" presStyleIdx="1" presStyleCnt="3"/>
      <dgm:spPr/>
    </dgm:pt>
    <dgm:pt modelId="{45FD0E4E-8E53-4895-89D1-8FAD1930F4DB}" type="pres">
      <dgm:prSet presAssocID="{B9F2138C-6F3C-4868-B891-1CBF37F58159}" presName="descendantArrow" presStyleCnt="0"/>
      <dgm:spPr/>
    </dgm:pt>
    <dgm:pt modelId="{7394510B-D703-4FC1-AB6E-69729A10AB69}" type="pres">
      <dgm:prSet presAssocID="{7735A036-8959-404F-9103-CE4BBEBC6B6B}" presName="childTextArrow" presStyleLbl="fgAccFollowNode1" presStyleIdx="2" presStyleCnt="5">
        <dgm:presLayoutVars>
          <dgm:bulletEnabled val="1"/>
        </dgm:presLayoutVars>
      </dgm:prSet>
      <dgm:spPr/>
    </dgm:pt>
    <dgm:pt modelId="{1513E707-26DE-4FB4-A964-FD2F7B20E5F1}" type="pres">
      <dgm:prSet presAssocID="{DDDCC514-EBC6-469B-96DE-6C6F84578F5C}" presName="childTextArrow" presStyleLbl="fgAccFollowNode1" presStyleIdx="3" presStyleCnt="5">
        <dgm:presLayoutVars>
          <dgm:bulletEnabled val="1"/>
        </dgm:presLayoutVars>
      </dgm:prSet>
      <dgm:spPr/>
    </dgm:pt>
    <dgm:pt modelId="{D8EE8D75-C32D-42E3-8106-80BD7DD8F2CF}" type="pres">
      <dgm:prSet presAssocID="{23A26451-DAD7-4A7E-BBFD-A839505980D2}" presName="sp" presStyleCnt="0"/>
      <dgm:spPr/>
    </dgm:pt>
    <dgm:pt modelId="{EED3A7B7-83B7-49AF-8A53-45B01D16636C}" type="pres">
      <dgm:prSet presAssocID="{B79C56E1-B32A-4E2B-8E81-7FE98ABB52ED}" presName="arrowAndChildren" presStyleCnt="0"/>
      <dgm:spPr/>
    </dgm:pt>
    <dgm:pt modelId="{0DEB84EF-4B05-4998-81B2-EC43C0C793AF}" type="pres">
      <dgm:prSet presAssocID="{B79C56E1-B32A-4E2B-8E81-7FE98ABB52ED}" presName="parentTextArrow" presStyleLbl="node1" presStyleIdx="1" presStyleCnt="3"/>
      <dgm:spPr/>
    </dgm:pt>
    <dgm:pt modelId="{2A64D443-452F-4642-B60A-FECA489EF17D}" type="pres">
      <dgm:prSet presAssocID="{B79C56E1-B32A-4E2B-8E81-7FE98ABB52ED}" presName="arrow" presStyleLbl="node1" presStyleIdx="2" presStyleCnt="3"/>
      <dgm:spPr/>
    </dgm:pt>
    <dgm:pt modelId="{838F2722-CECC-42A6-9F4A-C43EF83A6AA1}" type="pres">
      <dgm:prSet presAssocID="{B79C56E1-B32A-4E2B-8E81-7FE98ABB52ED}" presName="descendantArrow" presStyleCnt="0"/>
      <dgm:spPr/>
    </dgm:pt>
    <dgm:pt modelId="{A573D4BF-E3F9-40A8-A24F-949DE39CD465}" type="pres">
      <dgm:prSet presAssocID="{A291C5DC-D918-4980-93E8-46947311858A}" presName="childTextArrow" presStyleLbl="fgAccFollowNode1" presStyleIdx="4" presStyleCnt="5" custLinFactNeighborX="10682">
        <dgm:presLayoutVars>
          <dgm:bulletEnabled val="1"/>
        </dgm:presLayoutVars>
      </dgm:prSet>
      <dgm:spPr/>
    </dgm:pt>
  </dgm:ptLst>
  <dgm:cxnLst>
    <dgm:cxn modelId="{0EC5770A-843E-4F87-B3FD-069FC3D69D68}" srcId="{44DEEDC5-323C-4563-8A48-24410E65840F}" destId="{B79C56E1-B32A-4E2B-8E81-7FE98ABB52ED}" srcOrd="0" destOrd="0" parTransId="{A2FCBC3C-0916-4C83-B690-D9E7CE9EF7BA}" sibTransId="{23A26451-DAD7-4A7E-BBFD-A839505980D2}"/>
    <dgm:cxn modelId="{829C761F-0A31-4BB5-9C48-A0C23F2E28D3}" type="presOf" srcId="{DDDCC514-EBC6-469B-96DE-6C6F84578F5C}" destId="{1513E707-26DE-4FB4-A964-FD2F7B20E5F1}" srcOrd="0" destOrd="0" presId="urn:microsoft.com/office/officeart/2005/8/layout/process4"/>
    <dgm:cxn modelId="{5D77E71F-F798-4F29-84B3-A9A1857A0329}" type="presOf" srcId="{B9F2138C-6F3C-4868-B891-1CBF37F58159}" destId="{FC1C5899-AF86-4912-9B6D-7307AB0ADD6D}" srcOrd="0" destOrd="0" presId="urn:microsoft.com/office/officeart/2005/8/layout/process4"/>
    <dgm:cxn modelId="{49D02831-B7BB-4647-B182-84B79AD9E033}" srcId="{B79C56E1-B32A-4E2B-8E81-7FE98ABB52ED}" destId="{A291C5DC-D918-4980-93E8-46947311858A}" srcOrd="0" destOrd="0" parTransId="{7F757197-1D11-4AF7-A0A0-DA4E610B886A}" sibTransId="{38C84340-5161-4C12-A213-964249A2CE10}"/>
    <dgm:cxn modelId="{716C6C3A-FD14-4AA9-BB2C-D8A664A9D17D}" type="presOf" srcId="{D91F867B-1062-4139-8C45-EEF1C4DA4893}" destId="{0F816458-F4BF-4CFD-89ED-D1364FFB7734}" srcOrd="0" destOrd="0" presId="urn:microsoft.com/office/officeart/2005/8/layout/process4"/>
    <dgm:cxn modelId="{C766233B-8C13-4EE3-97F1-FB7592DFB1AB}" srcId="{44DEEDC5-323C-4563-8A48-24410E65840F}" destId="{D91F867B-1062-4139-8C45-EEF1C4DA4893}" srcOrd="2" destOrd="0" parTransId="{8BF8B5E6-2D9F-4A4C-9805-DE37C20A7F05}" sibTransId="{92801514-7CB4-4679-8A53-D9124EF88CD2}"/>
    <dgm:cxn modelId="{ECFE9545-DFF7-4B6D-8A71-630922E67053}" srcId="{B9F2138C-6F3C-4868-B891-1CBF37F58159}" destId="{7735A036-8959-404F-9103-CE4BBEBC6B6B}" srcOrd="0" destOrd="0" parTransId="{322A3E56-9975-4CB0-9C97-B17CE49DC0B6}" sibTransId="{1EE55315-FF70-494B-A7E1-32BBB4C834D1}"/>
    <dgm:cxn modelId="{312FD16C-F890-4AC7-83B1-B2F945BFEF26}" srcId="{D91F867B-1062-4139-8C45-EEF1C4DA4893}" destId="{3633F713-8E68-44C3-AD57-B189ACB2C0A8}" srcOrd="1" destOrd="0" parTransId="{87EF5542-0F44-447C-A53B-08ACBAB6DF30}" sibTransId="{BE9F1F68-4BE1-4F73-92D4-991A827DF6E8}"/>
    <dgm:cxn modelId="{035D4C52-1D9A-4333-88E7-4C6E5CD9B12C}" srcId="{44DEEDC5-323C-4563-8A48-24410E65840F}" destId="{B9F2138C-6F3C-4868-B891-1CBF37F58159}" srcOrd="1" destOrd="0" parTransId="{BB451DAC-ED53-4092-960D-67DEE84CFAB0}" sibTransId="{32488D47-4947-456D-B792-2464391F5374}"/>
    <dgm:cxn modelId="{A197B178-4858-4376-B300-5ECE443A64A6}" type="presOf" srcId="{B79C56E1-B32A-4E2B-8E81-7FE98ABB52ED}" destId="{0DEB84EF-4B05-4998-81B2-EC43C0C793AF}" srcOrd="0" destOrd="0" presId="urn:microsoft.com/office/officeart/2005/8/layout/process4"/>
    <dgm:cxn modelId="{8BEF8986-25B8-414E-9D1C-424D0300BDD0}" type="presOf" srcId="{B9F2138C-6F3C-4868-B891-1CBF37F58159}" destId="{B0A2E1D1-227A-4AF8-828E-F46CC8677FA6}" srcOrd="1" destOrd="0" presId="urn:microsoft.com/office/officeart/2005/8/layout/process4"/>
    <dgm:cxn modelId="{C9308D93-EAE9-42A3-A2FD-B6BBECCF02A2}" srcId="{D91F867B-1062-4139-8C45-EEF1C4DA4893}" destId="{6C28397E-BC6B-4B7B-8245-8BEDC613FB45}" srcOrd="0" destOrd="0" parTransId="{183EBF31-CD0F-4233-8BF2-8A6240BD2852}" sibTransId="{D269C6AB-4BA4-494A-A31C-3FF7F75A194C}"/>
    <dgm:cxn modelId="{E484C3A1-0C84-42D2-967F-DFC09B22084B}" type="presOf" srcId="{7735A036-8959-404F-9103-CE4BBEBC6B6B}" destId="{7394510B-D703-4FC1-AB6E-69729A10AB69}" srcOrd="0" destOrd="0" presId="urn:microsoft.com/office/officeart/2005/8/layout/process4"/>
    <dgm:cxn modelId="{EE8F25A8-F9D0-4CC6-B863-23FCFF500FCB}" type="presOf" srcId="{3633F713-8E68-44C3-AD57-B189ACB2C0A8}" destId="{1B98B9EF-3785-4E43-8322-3BA597D385BA}" srcOrd="0" destOrd="0" presId="urn:microsoft.com/office/officeart/2005/8/layout/process4"/>
    <dgm:cxn modelId="{684B1EB1-E0CF-4B18-BBD7-F30BDA9EC7CF}" type="presOf" srcId="{A291C5DC-D918-4980-93E8-46947311858A}" destId="{A573D4BF-E3F9-40A8-A24F-949DE39CD465}" srcOrd="0" destOrd="0" presId="urn:microsoft.com/office/officeart/2005/8/layout/process4"/>
    <dgm:cxn modelId="{A4055BB9-4490-4C85-9B54-A2827680F9EA}" type="presOf" srcId="{B79C56E1-B32A-4E2B-8E81-7FE98ABB52ED}" destId="{2A64D443-452F-4642-B60A-FECA489EF17D}" srcOrd="1" destOrd="0" presId="urn:microsoft.com/office/officeart/2005/8/layout/process4"/>
    <dgm:cxn modelId="{AE9BBAB9-D55E-4B23-88A7-F97987DE4668}" type="presOf" srcId="{44DEEDC5-323C-4563-8A48-24410E65840F}" destId="{635DCA1B-AB74-443A-A377-0C07EB35114E}" srcOrd="0" destOrd="0" presId="urn:microsoft.com/office/officeart/2005/8/layout/process4"/>
    <dgm:cxn modelId="{753B4CBC-1AA3-475F-B44E-AB495BD318AC}" srcId="{B9F2138C-6F3C-4868-B891-1CBF37F58159}" destId="{DDDCC514-EBC6-469B-96DE-6C6F84578F5C}" srcOrd="1" destOrd="0" parTransId="{F27E1E62-390D-4404-A536-2B87E6BF6D2A}" sibTransId="{B6449E3E-0A41-49F0-8E8C-CCEA13FC688B}"/>
    <dgm:cxn modelId="{B21F66C2-2FFA-4875-8A0E-8FEF8FEF5DF8}" type="presOf" srcId="{6C28397E-BC6B-4B7B-8245-8BEDC613FB45}" destId="{9A299341-FAF2-4821-A82D-8CE66987A14A}" srcOrd="0" destOrd="0" presId="urn:microsoft.com/office/officeart/2005/8/layout/process4"/>
    <dgm:cxn modelId="{24A125D6-4FD2-4D95-BE30-418708B9A431}" type="presOf" srcId="{D91F867B-1062-4139-8C45-EEF1C4DA4893}" destId="{1A125A80-24EE-4F47-AF44-360C5D83AFE1}" srcOrd="1" destOrd="0" presId="urn:microsoft.com/office/officeart/2005/8/layout/process4"/>
    <dgm:cxn modelId="{246BE09F-6E01-4042-9B47-0A6B506CE3A2}" type="presParOf" srcId="{635DCA1B-AB74-443A-A377-0C07EB35114E}" destId="{3E3978E8-CFDC-4140-9E32-0D074D8E1856}" srcOrd="0" destOrd="0" presId="urn:microsoft.com/office/officeart/2005/8/layout/process4"/>
    <dgm:cxn modelId="{77C903F3-2244-4FCF-8C2B-D9E3277F9750}" type="presParOf" srcId="{3E3978E8-CFDC-4140-9E32-0D074D8E1856}" destId="{0F816458-F4BF-4CFD-89ED-D1364FFB7734}" srcOrd="0" destOrd="0" presId="urn:microsoft.com/office/officeart/2005/8/layout/process4"/>
    <dgm:cxn modelId="{8FFE9DDD-9330-441C-B19D-8DC1C1A85CF3}" type="presParOf" srcId="{3E3978E8-CFDC-4140-9E32-0D074D8E1856}" destId="{1A125A80-24EE-4F47-AF44-360C5D83AFE1}" srcOrd="1" destOrd="0" presId="urn:microsoft.com/office/officeart/2005/8/layout/process4"/>
    <dgm:cxn modelId="{D396E238-2B6C-446C-AA26-263CA9C28B71}" type="presParOf" srcId="{3E3978E8-CFDC-4140-9E32-0D074D8E1856}" destId="{82CDFEDF-A30E-450E-9840-202C136B6151}" srcOrd="2" destOrd="0" presId="urn:microsoft.com/office/officeart/2005/8/layout/process4"/>
    <dgm:cxn modelId="{2FCC109A-0F29-4CE0-8CEA-D8D14037C4D5}" type="presParOf" srcId="{82CDFEDF-A30E-450E-9840-202C136B6151}" destId="{9A299341-FAF2-4821-A82D-8CE66987A14A}" srcOrd="0" destOrd="0" presId="urn:microsoft.com/office/officeart/2005/8/layout/process4"/>
    <dgm:cxn modelId="{28473680-B66B-40E1-94D0-DDA371A7D500}" type="presParOf" srcId="{82CDFEDF-A30E-450E-9840-202C136B6151}" destId="{1B98B9EF-3785-4E43-8322-3BA597D385BA}" srcOrd="1" destOrd="0" presId="urn:microsoft.com/office/officeart/2005/8/layout/process4"/>
    <dgm:cxn modelId="{D6EBDE6E-7126-4B35-AF1A-B11CC4F9703A}" type="presParOf" srcId="{635DCA1B-AB74-443A-A377-0C07EB35114E}" destId="{929C9483-7B24-42DF-98B3-7EFEC9B43224}" srcOrd="1" destOrd="0" presId="urn:microsoft.com/office/officeart/2005/8/layout/process4"/>
    <dgm:cxn modelId="{E22F21EA-8D90-4B0F-97FF-42836594876C}" type="presParOf" srcId="{635DCA1B-AB74-443A-A377-0C07EB35114E}" destId="{58BF310C-36AB-4343-AD34-358ACF074F30}" srcOrd="2" destOrd="0" presId="urn:microsoft.com/office/officeart/2005/8/layout/process4"/>
    <dgm:cxn modelId="{609B7D57-C31D-486C-BCAF-DC23EB68D75F}" type="presParOf" srcId="{58BF310C-36AB-4343-AD34-358ACF074F30}" destId="{FC1C5899-AF86-4912-9B6D-7307AB0ADD6D}" srcOrd="0" destOrd="0" presId="urn:microsoft.com/office/officeart/2005/8/layout/process4"/>
    <dgm:cxn modelId="{AB701054-042C-4626-ADA0-E54772A7AC57}" type="presParOf" srcId="{58BF310C-36AB-4343-AD34-358ACF074F30}" destId="{B0A2E1D1-227A-4AF8-828E-F46CC8677FA6}" srcOrd="1" destOrd="0" presId="urn:microsoft.com/office/officeart/2005/8/layout/process4"/>
    <dgm:cxn modelId="{3B0278E2-28B4-4457-8E12-E12556422B88}" type="presParOf" srcId="{58BF310C-36AB-4343-AD34-358ACF074F30}" destId="{45FD0E4E-8E53-4895-89D1-8FAD1930F4DB}" srcOrd="2" destOrd="0" presId="urn:microsoft.com/office/officeart/2005/8/layout/process4"/>
    <dgm:cxn modelId="{38F2DBEB-82C2-4E37-8102-72EFF13B5A09}" type="presParOf" srcId="{45FD0E4E-8E53-4895-89D1-8FAD1930F4DB}" destId="{7394510B-D703-4FC1-AB6E-69729A10AB69}" srcOrd="0" destOrd="0" presId="urn:microsoft.com/office/officeart/2005/8/layout/process4"/>
    <dgm:cxn modelId="{03B1550F-609D-489E-8D85-68AA28AE0AEE}" type="presParOf" srcId="{45FD0E4E-8E53-4895-89D1-8FAD1930F4DB}" destId="{1513E707-26DE-4FB4-A964-FD2F7B20E5F1}" srcOrd="1" destOrd="0" presId="urn:microsoft.com/office/officeart/2005/8/layout/process4"/>
    <dgm:cxn modelId="{53E63EAC-22F9-42D8-8C69-0DF93155E9F2}" type="presParOf" srcId="{635DCA1B-AB74-443A-A377-0C07EB35114E}" destId="{D8EE8D75-C32D-42E3-8106-80BD7DD8F2CF}" srcOrd="3" destOrd="0" presId="urn:microsoft.com/office/officeart/2005/8/layout/process4"/>
    <dgm:cxn modelId="{DA6B8038-D15E-4CF9-8D01-F9E07ED3C659}" type="presParOf" srcId="{635DCA1B-AB74-443A-A377-0C07EB35114E}" destId="{EED3A7B7-83B7-49AF-8A53-45B01D16636C}" srcOrd="4" destOrd="0" presId="urn:microsoft.com/office/officeart/2005/8/layout/process4"/>
    <dgm:cxn modelId="{9DB9C11B-6BA7-46E9-9D47-5A4A71502948}" type="presParOf" srcId="{EED3A7B7-83B7-49AF-8A53-45B01D16636C}" destId="{0DEB84EF-4B05-4998-81B2-EC43C0C793AF}" srcOrd="0" destOrd="0" presId="urn:microsoft.com/office/officeart/2005/8/layout/process4"/>
    <dgm:cxn modelId="{F8D59094-25C2-4CBB-A22A-86230802569A}" type="presParOf" srcId="{EED3A7B7-83B7-49AF-8A53-45B01D16636C}" destId="{2A64D443-452F-4642-B60A-FECA489EF17D}" srcOrd="1" destOrd="0" presId="urn:microsoft.com/office/officeart/2005/8/layout/process4"/>
    <dgm:cxn modelId="{F0DBB533-2771-47DE-BA7A-70C74AA9A0E0}" type="presParOf" srcId="{EED3A7B7-83B7-49AF-8A53-45B01D16636C}" destId="{838F2722-CECC-42A6-9F4A-C43EF83A6AA1}" srcOrd="2" destOrd="0" presId="urn:microsoft.com/office/officeart/2005/8/layout/process4"/>
    <dgm:cxn modelId="{D34E1A53-C6BA-415A-97E1-71FCCBB8CF0A}" type="presParOf" srcId="{838F2722-CECC-42A6-9F4A-C43EF83A6AA1}" destId="{A573D4BF-E3F9-40A8-A24F-949DE39CD46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2BDBB78-E649-42D8-86C5-C1962B259142}"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33669A83-3597-4741-A935-1D7C6707AF93}">
      <dgm:prSet custT="1"/>
      <dgm:spPr/>
      <dgm:t>
        <a:bodyPr/>
        <a:lstStyle/>
        <a:p>
          <a:pPr rtl="0"/>
          <a:r>
            <a:rPr lang="en-US" sz="1100" b="1" dirty="0" err="1"/>
            <a:t>Baurisiko</a:t>
          </a:r>
          <a:endParaRPr lang="en-US" sz="1100" b="1" dirty="0"/>
        </a:p>
      </dgm:t>
    </dgm:pt>
    <dgm:pt modelId="{0D1065D5-F9BE-4642-AE0E-4CE575797BFE}" type="parTrans" cxnId="{155B8549-7ABA-4668-96EB-30F7FE7AAEEB}">
      <dgm:prSet/>
      <dgm:spPr/>
      <dgm:t>
        <a:bodyPr/>
        <a:lstStyle/>
        <a:p>
          <a:endParaRPr lang="en-US"/>
        </a:p>
      </dgm:t>
    </dgm:pt>
    <dgm:pt modelId="{982BF630-8F86-4B08-8619-5D60760A0152}" type="sibTrans" cxnId="{155B8549-7ABA-4668-96EB-30F7FE7AAEEB}">
      <dgm:prSet/>
      <dgm:spPr/>
      <dgm:t>
        <a:bodyPr/>
        <a:lstStyle/>
        <a:p>
          <a:endParaRPr lang="en-US"/>
        </a:p>
      </dgm:t>
    </dgm:pt>
    <dgm:pt modelId="{DB119B01-CA9D-4A61-A30F-DC73E3791652}">
      <dgm:prSet custT="1"/>
      <dgm:spPr/>
      <dgm:t>
        <a:bodyPr/>
        <a:lstStyle/>
        <a:p>
          <a:pPr rtl="0"/>
          <a:r>
            <a:rPr lang="de-DE" sz="1100" dirty="0"/>
            <a:t>Am besten kontrollierbar durch Baufirma und Regierung</a:t>
          </a:r>
          <a:endParaRPr lang="en-US" sz="1100" dirty="0"/>
        </a:p>
      </dgm:t>
    </dgm:pt>
    <dgm:pt modelId="{C4B6180B-AAAB-45A6-BA9C-83BF01B30EC3}" type="parTrans" cxnId="{8439E15F-C5DF-4FB9-8948-531A7AE5106E}">
      <dgm:prSet/>
      <dgm:spPr/>
      <dgm:t>
        <a:bodyPr/>
        <a:lstStyle/>
        <a:p>
          <a:endParaRPr lang="en-US"/>
        </a:p>
      </dgm:t>
    </dgm:pt>
    <dgm:pt modelId="{8A70342A-C01B-4DC8-9AD3-3FB31EDB455D}" type="sibTrans" cxnId="{8439E15F-C5DF-4FB9-8948-531A7AE5106E}">
      <dgm:prSet/>
      <dgm:spPr/>
      <dgm:t>
        <a:bodyPr/>
        <a:lstStyle/>
        <a:p>
          <a:endParaRPr lang="en-US"/>
        </a:p>
      </dgm:t>
    </dgm:pt>
    <dgm:pt modelId="{9E32BAC2-4294-4B87-8CEB-FA687ED05C0C}">
      <dgm:prSet custT="1"/>
      <dgm:spPr/>
      <dgm:t>
        <a:bodyPr/>
        <a:lstStyle/>
        <a:p>
          <a:pPr rtl="0"/>
          <a:r>
            <a:rPr lang="en-US" sz="1100" b="1" dirty="0" err="1"/>
            <a:t>Betriebsrisiko</a:t>
          </a:r>
          <a:r>
            <a:rPr lang="en-US" sz="1100" b="1" dirty="0"/>
            <a:t>:</a:t>
          </a:r>
        </a:p>
      </dgm:t>
    </dgm:pt>
    <dgm:pt modelId="{644E8051-0039-47B7-BCA6-D50A0821F5A1}" type="parTrans" cxnId="{168410D7-CA33-4C47-85A8-90C8890F2FFF}">
      <dgm:prSet/>
      <dgm:spPr/>
      <dgm:t>
        <a:bodyPr/>
        <a:lstStyle/>
        <a:p>
          <a:endParaRPr lang="en-US"/>
        </a:p>
      </dgm:t>
    </dgm:pt>
    <dgm:pt modelId="{69CB1BEB-2841-45F4-B5A9-0A9C33F3A245}" type="sibTrans" cxnId="{168410D7-CA33-4C47-85A8-90C8890F2FFF}">
      <dgm:prSet/>
      <dgm:spPr/>
      <dgm:t>
        <a:bodyPr/>
        <a:lstStyle/>
        <a:p>
          <a:endParaRPr lang="en-US"/>
        </a:p>
      </dgm:t>
    </dgm:pt>
    <dgm:pt modelId="{E3740F74-1B95-49D3-828A-489D6FD0513D}">
      <dgm:prSet custT="1"/>
      <dgm:spPr/>
      <dgm:t>
        <a:bodyPr/>
        <a:lstStyle/>
        <a:p>
          <a:pPr rtl="0"/>
          <a:r>
            <a:rPr lang="de-DE" sz="1100" dirty="0"/>
            <a:t>Am besten kontrollierbar durch AWSA und Betreibergesellschaft</a:t>
          </a:r>
          <a:endParaRPr lang="en-US" sz="1100" dirty="0"/>
        </a:p>
      </dgm:t>
    </dgm:pt>
    <dgm:pt modelId="{EA6DE37F-4AF3-4A72-B40D-BF99C9DD6435}" type="parTrans" cxnId="{FAC78CFA-E57E-43C5-A7B5-6DBE3BB9F350}">
      <dgm:prSet/>
      <dgm:spPr/>
      <dgm:t>
        <a:bodyPr/>
        <a:lstStyle/>
        <a:p>
          <a:endParaRPr lang="en-US"/>
        </a:p>
      </dgm:t>
    </dgm:pt>
    <dgm:pt modelId="{C6F11B9D-0BFC-4043-8DEE-DB22D7564392}" type="sibTrans" cxnId="{FAC78CFA-E57E-43C5-A7B5-6DBE3BB9F350}">
      <dgm:prSet/>
      <dgm:spPr/>
      <dgm:t>
        <a:bodyPr/>
        <a:lstStyle/>
        <a:p>
          <a:endParaRPr lang="en-US"/>
        </a:p>
      </dgm:t>
    </dgm:pt>
    <dgm:pt modelId="{E212A60C-1F31-4162-AC71-9C5AFAFA3C54}">
      <dgm:prSet custT="1"/>
      <dgm:spPr/>
      <dgm:t>
        <a:bodyPr/>
        <a:lstStyle/>
        <a:p>
          <a:r>
            <a:rPr lang="en-US" altLang="en-US" sz="1100" b="1" dirty="0" err="1"/>
            <a:t>Politisches</a:t>
          </a:r>
          <a:r>
            <a:rPr lang="en-US" altLang="en-US" sz="1100" b="1" dirty="0"/>
            <a:t> </a:t>
          </a:r>
          <a:r>
            <a:rPr lang="en-US" altLang="en-US" sz="1100" b="1" dirty="0" err="1"/>
            <a:t>Risiko</a:t>
          </a:r>
          <a:r>
            <a:rPr lang="en-US" altLang="en-US" sz="1100" b="1" dirty="0"/>
            <a:t>:</a:t>
          </a:r>
          <a:endParaRPr lang="en-US" sz="1100" b="1" dirty="0"/>
        </a:p>
      </dgm:t>
    </dgm:pt>
    <dgm:pt modelId="{94912268-4F3D-4603-86E3-4E41D642C080}" type="parTrans" cxnId="{09F8E5B5-5932-40F6-95CD-D9F1A0C1C9E7}">
      <dgm:prSet/>
      <dgm:spPr/>
      <dgm:t>
        <a:bodyPr/>
        <a:lstStyle/>
        <a:p>
          <a:endParaRPr lang="en-US"/>
        </a:p>
      </dgm:t>
    </dgm:pt>
    <dgm:pt modelId="{186606B1-E003-4DF0-AFF1-6A68D8D718B2}" type="sibTrans" cxnId="{09F8E5B5-5932-40F6-95CD-D9F1A0C1C9E7}">
      <dgm:prSet/>
      <dgm:spPr/>
      <dgm:t>
        <a:bodyPr/>
        <a:lstStyle/>
        <a:p>
          <a:endParaRPr lang="en-US"/>
        </a:p>
      </dgm:t>
    </dgm:pt>
    <dgm:pt modelId="{3BC0875C-0FAB-4211-AD63-10BF49C105B4}">
      <dgm:prSet custT="1"/>
      <dgm:spPr/>
      <dgm:t>
        <a:bodyPr/>
        <a:lstStyle/>
        <a:p>
          <a:r>
            <a:rPr lang="de-DE" altLang="en-US" sz="1100" dirty="0"/>
            <a:t>Am besten kontrollierbar durch polnische Regierung und AWSA</a:t>
          </a:r>
          <a:endParaRPr lang="en-US" altLang="en-US" sz="1100" dirty="0"/>
        </a:p>
      </dgm:t>
    </dgm:pt>
    <dgm:pt modelId="{ACCC820F-6CEC-4A62-8B91-641F09E3D645}" type="parTrans" cxnId="{D59E12B0-2401-4B6B-B915-E7459E7A857C}">
      <dgm:prSet/>
      <dgm:spPr/>
      <dgm:t>
        <a:bodyPr/>
        <a:lstStyle/>
        <a:p>
          <a:endParaRPr lang="en-US"/>
        </a:p>
      </dgm:t>
    </dgm:pt>
    <dgm:pt modelId="{961574EC-65A0-4B07-82C7-4646C2F12D15}" type="sibTrans" cxnId="{D59E12B0-2401-4B6B-B915-E7459E7A857C}">
      <dgm:prSet/>
      <dgm:spPr/>
      <dgm:t>
        <a:bodyPr/>
        <a:lstStyle/>
        <a:p>
          <a:endParaRPr lang="en-US"/>
        </a:p>
      </dgm:t>
    </dgm:pt>
    <dgm:pt modelId="{93108B22-4431-412E-959A-51F1934CA5D6}">
      <dgm:prSet custT="1"/>
      <dgm:spPr/>
      <dgm:t>
        <a:bodyPr/>
        <a:lstStyle/>
        <a:p>
          <a:r>
            <a:rPr lang="en-US" altLang="en-US" sz="1100" b="1" dirty="0" err="1"/>
            <a:t>Finanzielles</a:t>
          </a:r>
          <a:r>
            <a:rPr lang="en-US" altLang="en-US" sz="1100" b="1" dirty="0"/>
            <a:t> </a:t>
          </a:r>
          <a:r>
            <a:rPr lang="en-US" altLang="en-US" sz="1100" b="1" dirty="0" err="1"/>
            <a:t>Risiko</a:t>
          </a:r>
          <a:r>
            <a:rPr lang="en-US" altLang="en-US" sz="1100" b="1" dirty="0"/>
            <a:t>:</a:t>
          </a:r>
        </a:p>
      </dgm:t>
    </dgm:pt>
    <dgm:pt modelId="{4B9986E5-10A4-4224-8033-A2A28A7468A6}" type="parTrans" cxnId="{069AEB25-C251-40CE-BD3D-059C3326F4FA}">
      <dgm:prSet/>
      <dgm:spPr/>
      <dgm:t>
        <a:bodyPr/>
        <a:lstStyle/>
        <a:p>
          <a:endParaRPr lang="en-US"/>
        </a:p>
      </dgm:t>
    </dgm:pt>
    <dgm:pt modelId="{25DA23B1-C5DC-461A-9D70-F646A66A4754}" type="sibTrans" cxnId="{069AEB25-C251-40CE-BD3D-059C3326F4FA}">
      <dgm:prSet/>
      <dgm:spPr/>
      <dgm:t>
        <a:bodyPr/>
        <a:lstStyle/>
        <a:p>
          <a:endParaRPr lang="en-US"/>
        </a:p>
      </dgm:t>
    </dgm:pt>
    <dgm:pt modelId="{57B2830B-B237-4007-BCBD-7AB0899B1B7F}">
      <dgm:prSet custT="1"/>
      <dgm:spPr/>
      <dgm:t>
        <a:bodyPr/>
        <a:lstStyle/>
        <a:p>
          <a:r>
            <a:rPr lang="de-DE" altLang="en-US" sz="1000" dirty="0"/>
            <a:t>Am besten kontrollierbar durch Auftraggeber und Kreditgeber</a:t>
          </a:r>
          <a:endParaRPr lang="en-US" altLang="en-US" sz="1000" dirty="0"/>
        </a:p>
      </dgm:t>
    </dgm:pt>
    <dgm:pt modelId="{BBF2E26E-EBF0-4A55-8639-B257D7DD6201}" type="parTrans" cxnId="{3DF3E6C0-61C7-43CA-BAF0-E2934FA7F794}">
      <dgm:prSet/>
      <dgm:spPr/>
      <dgm:t>
        <a:bodyPr/>
        <a:lstStyle/>
        <a:p>
          <a:endParaRPr lang="en-US"/>
        </a:p>
      </dgm:t>
    </dgm:pt>
    <dgm:pt modelId="{2CBDF4B4-D4F6-4095-8CD4-252693D5A366}" type="sibTrans" cxnId="{3DF3E6C0-61C7-43CA-BAF0-E2934FA7F794}">
      <dgm:prSet/>
      <dgm:spPr/>
      <dgm:t>
        <a:bodyPr/>
        <a:lstStyle/>
        <a:p>
          <a:endParaRPr lang="en-US"/>
        </a:p>
      </dgm:t>
    </dgm:pt>
    <dgm:pt modelId="{62647FA7-DA1C-4528-AAEC-5F04E7A941A0}">
      <dgm:prSet custT="1"/>
      <dgm:spPr/>
      <dgm:t>
        <a:bodyPr/>
        <a:lstStyle/>
        <a:p>
          <a:pPr rtl="0"/>
          <a:r>
            <a:rPr lang="de-DE" sz="1100" dirty="0"/>
            <a:t>Festpreisvertrag (schlüsselfertig) mit namhafter Baufirma</a:t>
          </a:r>
          <a:endParaRPr lang="en-US" sz="1100" dirty="0"/>
        </a:p>
      </dgm:t>
    </dgm:pt>
    <dgm:pt modelId="{7D460661-BE4B-4F2D-905E-6AA78AD1445A}" type="parTrans" cxnId="{262A5B4E-53C8-44A5-8041-4BE6460B7FC9}">
      <dgm:prSet/>
      <dgm:spPr/>
      <dgm:t>
        <a:bodyPr/>
        <a:lstStyle/>
        <a:p>
          <a:endParaRPr lang="de-DE"/>
        </a:p>
      </dgm:t>
    </dgm:pt>
    <dgm:pt modelId="{0D499BD3-5A5D-4B65-BA2E-7EBCDDE1B891}" type="sibTrans" cxnId="{262A5B4E-53C8-44A5-8041-4BE6460B7FC9}">
      <dgm:prSet/>
      <dgm:spPr/>
      <dgm:t>
        <a:bodyPr/>
        <a:lstStyle/>
        <a:p>
          <a:endParaRPr lang="de-DE"/>
        </a:p>
      </dgm:t>
    </dgm:pt>
    <dgm:pt modelId="{DC6DD7AE-2C36-454D-B5C7-C1694899309B}">
      <dgm:prSet custT="1"/>
      <dgm:spPr/>
      <dgm:t>
        <a:bodyPr/>
        <a:lstStyle/>
        <a:p>
          <a:pPr rtl="0"/>
          <a:r>
            <a:rPr lang="de-DE" sz="1100" dirty="0"/>
            <a:t>Regierung verantwortlich für das Risiko von Prozessverzögerungen und die Support-Infrastruktur</a:t>
          </a:r>
          <a:endParaRPr lang="en-US" sz="1100" dirty="0"/>
        </a:p>
      </dgm:t>
    </dgm:pt>
    <dgm:pt modelId="{A6867E3B-F576-4815-A619-A859DBE455E9}" type="parTrans" cxnId="{8FF62884-47DE-455D-9466-A891EFBAF310}">
      <dgm:prSet/>
      <dgm:spPr/>
      <dgm:t>
        <a:bodyPr/>
        <a:lstStyle/>
        <a:p>
          <a:endParaRPr lang="de-DE"/>
        </a:p>
      </dgm:t>
    </dgm:pt>
    <dgm:pt modelId="{F99BFDB8-C8A5-40D3-A2A8-47BC85996EB3}" type="sibTrans" cxnId="{8FF62884-47DE-455D-9466-A891EFBAF310}">
      <dgm:prSet/>
      <dgm:spPr/>
      <dgm:t>
        <a:bodyPr/>
        <a:lstStyle/>
        <a:p>
          <a:endParaRPr lang="de-DE"/>
        </a:p>
      </dgm:t>
    </dgm:pt>
    <dgm:pt modelId="{A2CAF76A-61DA-45BD-9FF1-C739F034DA23}">
      <dgm:prSet custT="1"/>
      <dgm:spPr/>
      <dgm:t>
        <a:bodyPr/>
        <a:lstStyle/>
        <a:p>
          <a:pPr rtl="0"/>
          <a:r>
            <a:rPr lang="de-DE" sz="1100" dirty="0"/>
            <a:t>Versicherung gegen höhere Gewalt (Force Majeure), angemessener Zuschuss für unvorhersehbare Ereignisse</a:t>
          </a:r>
          <a:endParaRPr lang="en-US" sz="1100" dirty="0"/>
        </a:p>
      </dgm:t>
    </dgm:pt>
    <dgm:pt modelId="{0F32F952-151D-4239-9449-1B36C3082036}" type="parTrans" cxnId="{2CB66305-CE72-4317-8B09-7DD9F11766AC}">
      <dgm:prSet/>
      <dgm:spPr/>
      <dgm:t>
        <a:bodyPr/>
        <a:lstStyle/>
        <a:p>
          <a:endParaRPr lang="de-DE"/>
        </a:p>
      </dgm:t>
    </dgm:pt>
    <dgm:pt modelId="{870828B5-7B4A-4D88-ADE0-F8E22B7C40BC}" type="sibTrans" cxnId="{2CB66305-CE72-4317-8B09-7DD9F11766AC}">
      <dgm:prSet/>
      <dgm:spPr/>
      <dgm:t>
        <a:bodyPr/>
        <a:lstStyle/>
        <a:p>
          <a:endParaRPr lang="de-DE"/>
        </a:p>
      </dgm:t>
    </dgm:pt>
    <dgm:pt modelId="{B4AF5C9C-E6C8-4507-9829-039BC2F0192B}">
      <dgm:prSet custT="1"/>
      <dgm:spPr/>
      <dgm:t>
        <a:bodyPr/>
        <a:lstStyle/>
        <a:p>
          <a:pPr rtl="0"/>
          <a:r>
            <a:rPr lang="de-DE" sz="1100" dirty="0"/>
            <a:t>Mehrere Analysen von renommierten Unternehmen für Verkehrsaufkommen- und Umsatzprognosen </a:t>
          </a:r>
          <a:r>
            <a:rPr lang="de-DE" sz="1050" dirty="0"/>
            <a:t>(</a:t>
          </a:r>
          <a:r>
            <a:rPr lang="de-DE" sz="900" dirty="0"/>
            <a:t>Update: 2018 musste AWSA ca. 450 Mio. EUR unangemessene staatliche Beihilfen zurückzahlen, da Berechnungen auf Grundlage überholter Prognosen erfolgten);</a:t>
          </a:r>
          <a:endParaRPr lang="de-DE" sz="1050" dirty="0"/>
        </a:p>
      </dgm:t>
    </dgm:pt>
    <dgm:pt modelId="{723D3FF7-BE10-4BE2-B8C2-CE85C7B4ECFD}" type="parTrans" cxnId="{5B2E11CF-8AE0-4B12-AB29-E909DE8C7BC3}">
      <dgm:prSet/>
      <dgm:spPr/>
      <dgm:t>
        <a:bodyPr/>
        <a:lstStyle/>
        <a:p>
          <a:endParaRPr lang="de-DE"/>
        </a:p>
      </dgm:t>
    </dgm:pt>
    <dgm:pt modelId="{2F087AA6-A4BF-4EC9-86BB-18227036CCFE}" type="sibTrans" cxnId="{5B2E11CF-8AE0-4B12-AB29-E909DE8C7BC3}">
      <dgm:prSet/>
      <dgm:spPr/>
      <dgm:t>
        <a:bodyPr/>
        <a:lstStyle/>
        <a:p>
          <a:endParaRPr lang="de-DE"/>
        </a:p>
      </dgm:t>
    </dgm:pt>
    <dgm:pt modelId="{424DB9FC-97C2-4306-9463-F20829D7DCA0}">
      <dgm:prSet custT="1"/>
      <dgm:spPr/>
      <dgm:t>
        <a:bodyPr/>
        <a:lstStyle/>
        <a:p>
          <a:pPr rtl="0"/>
          <a:r>
            <a:rPr lang="de-DE" sz="1100" dirty="0"/>
            <a:t>Umfassende Versicherung gegen höhere Gewalt</a:t>
          </a:r>
        </a:p>
      </dgm:t>
    </dgm:pt>
    <dgm:pt modelId="{48BC27E2-7B1A-481F-B5FB-AFF3C2A214DE}" type="parTrans" cxnId="{72D2C1C6-B436-438F-9BD0-1A4974942A36}">
      <dgm:prSet/>
      <dgm:spPr/>
    </dgm:pt>
    <dgm:pt modelId="{5704DA79-65C2-4906-980C-21BE4A432354}" type="sibTrans" cxnId="{72D2C1C6-B436-438F-9BD0-1A4974942A36}">
      <dgm:prSet/>
      <dgm:spPr/>
    </dgm:pt>
    <dgm:pt modelId="{0ED1B033-F8D2-4031-8989-14AE435F656F}">
      <dgm:prSet custT="1"/>
      <dgm:spPr/>
      <dgm:t>
        <a:bodyPr/>
        <a:lstStyle/>
        <a:p>
          <a:pPr rtl="0"/>
          <a:endParaRPr lang="de-DE" sz="1100" dirty="0"/>
        </a:p>
      </dgm:t>
    </dgm:pt>
    <dgm:pt modelId="{E000F287-91C5-4EAE-ACDE-0CC0A84F20B7}" type="parTrans" cxnId="{25E33DAD-9816-4DC3-8D9C-D3D9C2C9B869}">
      <dgm:prSet/>
      <dgm:spPr/>
    </dgm:pt>
    <dgm:pt modelId="{FD10B7E7-E1A2-4B31-900C-04256D842CFC}" type="sibTrans" cxnId="{25E33DAD-9816-4DC3-8D9C-D3D9C2C9B869}">
      <dgm:prSet/>
      <dgm:spPr/>
    </dgm:pt>
    <dgm:pt modelId="{5BC21679-CC4D-4EBD-91CC-575B0E1512D5}">
      <dgm:prSet custT="1"/>
      <dgm:spPr/>
      <dgm:t>
        <a:bodyPr/>
        <a:lstStyle/>
        <a:p>
          <a:pPr rtl="0"/>
          <a:r>
            <a:rPr lang="de-DE" sz="1100" dirty="0"/>
            <a:t>Erfahrene Betreiber und Straßenführung verhindern Missbrauch </a:t>
          </a:r>
        </a:p>
      </dgm:t>
    </dgm:pt>
    <dgm:pt modelId="{3EACA87A-0E5D-4755-B1DF-EB4960CE24E8}" type="parTrans" cxnId="{53C22BDA-A7DB-4F3A-932C-9F0D0B572DAA}">
      <dgm:prSet/>
      <dgm:spPr/>
    </dgm:pt>
    <dgm:pt modelId="{8A3B1AAB-E7CC-4704-A7D0-FA87EC1922B0}" type="sibTrans" cxnId="{53C22BDA-A7DB-4F3A-932C-9F0D0B572DAA}">
      <dgm:prSet/>
      <dgm:spPr/>
    </dgm:pt>
    <dgm:pt modelId="{49ABBBE5-7DEB-4824-85B8-4FC08241141B}">
      <dgm:prSet custT="1"/>
      <dgm:spPr/>
      <dgm:t>
        <a:bodyPr/>
        <a:lstStyle/>
        <a:p>
          <a:r>
            <a:rPr lang="de-DE" altLang="en-US" sz="1100" dirty="0"/>
            <a:t>Zuweisung des Einnahmen-Wasserfalls an die Regierung: Steuern, Leasing und Gewinnbeteiligung</a:t>
          </a:r>
          <a:endParaRPr lang="en-US" altLang="en-US" sz="1100" dirty="0"/>
        </a:p>
      </dgm:t>
    </dgm:pt>
    <dgm:pt modelId="{4FF05F2A-A386-4A67-AB06-2AD6B476FFD5}" type="parTrans" cxnId="{D08858D5-A7E1-4548-80AE-B823DE8C478E}">
      <dgm:prSet/>
      <dgm:spPr/>
    </dgm:pt>
    <dgm:pt modelId="{AEF0E056-1E5C-4B53-8846-053552433361}" type="sibTrans" cxnId="{D08858D5-A7E1-4548-80AE-B823DE8C478E}">
      <dgm:prSet/>
      <dgm:spPr/>
    </dgm:pt>
    <dgm:pt modelId="{85121E30-A7B2-4915-84E2-FD21C750481A}">
      <dgm:prSet custT="1"/>
      <dgm:spPr/>
      <dgm:t>
        <a:bodyPr/>
        <a:lstStyle/>
        <a:p>
          <a:r>
            <a:rPr lang="de-DE" altLang="en-US" sz="1100" dirty="0"/>
            <a:t>Anwendung des britischen Rechts, durchsetzbar vor polnischen Gerichten</a:t>
          </a:r>
          <a:endParaRPr lang="en-US" altLang="en-US" sz="1100" dirty="0"/>
        </a:p>
      </dgm:t>
    </dgm:pt>
    <dgm:pt modelId="{FC32D284-3A4C-4D78-A9E6-E7A17289D7A7}" type="parTrans" cxnId="{F81ED521-5C34-4CCF-BE83-E07387EFCCE6}">
      <dgm:prSet/>
      <dgm:spPr/>
    </dgm:pt>
    <dgm:pt modelId="{76EC4844-547C-47B7-BD44-A5A431CD0AAE}" type="sibTrans" cxnId="{F81ED521-5C34-4CCF-BE83-E07387EFCCE6}">
      <dgm:prSet/>
      <dgm:spPr/>
    </dgm:pt>
    <dgm:pt modelId="{539D4C77-723C-431B-A96B-5DFA12A5D8CA}">
      <dgm:prSet custT="1"/>
      <dgm:spPr/>
      <dgm:t>
        <a:bodyPr/>
        <a:lstStyle/>
        <a:p>
          <a:r>
            <a:rPr lang="de-DE" altLang="en-US" sz="1100" dirty="0"/>
            <a:t>Staatliche Garantien gegen den Bau konkurrierender Systeme, die zu einer Aufhebung der Konzession führen</a:t>
          </a:r>
          <a:endParaRPr lang="en-US" altLang="en-US" sz="1100" dirty="0"/>
        </a:p>
      </dgm:t>
    </dgm:pt>
    <dgm:pt modelId="{6637B605-5C79-46EB-8DCA-043CCB5386D5}" type="parTrans" cxnId="{54231528-7545-451B-B4E0-83F284EC4B88}">
      <dgm:prSet/>
      <dgm:spPr/>
    </dgm:pt>
    <dgm:pt modelId="{F2CD2D18-AD17-4B16-9DBA-90F90EFA10E5}" type="sibTrans" cxnId="{54231528-7545-451B-B4E0-83F284EC4B88}">
      <dgm:prSet/>
      <dgm:spPr/>
    </dgm:pt>
    <dgm:pt modelId="{D01F9E45-3A22-47FE-A548-D090E4886A46}">
      <dgm:prSet custT="1"/>
      <dgm:spPr/>
      <dgm:t>
        <a:bodyPr/>
        <a:lstStyle/>
        <a:p>
          <a:r>
            <a:rPr lang="de-DE" altLang="en-US" sz="1000" dirty="0"/>
            <a:t>Verträge in € zur Minderung des Wechselkursrisikos</a:t>
          </a:r>
          <a:endParaRPr lang="en-US" altLang="en-US" sz="1000" dirty="0"/>
        </a:p>
      </dgm:t>
    </dgm:pt>
    <dgm:pt modelId="{4B2D9221-219F-4257-B4CA-990337DBEFBE}" type="parTrans" cxnId="{12268C58-D220-488E-98CF-55FFEC604780}">
      <dgm:prSet/>
      <dgm:spPr/>
    </dgm:pt>
    <dgm:pt modelId="{EE90E5A7-C1E6-45E9-A04A-3243BC6CB4C8}" type="sibTrans" cxnId="{12268C58-D220-488E-98CF-55FFEC604780}">
      <dgm:prSet/>
      <dgm:spPr/>
    </dgm:pt>
    <dgm:pt modelId="{6570A9AA-4B3C-4C30-B878-3A2FAE55CF35}">
      <dgm:prSet custT="1"/>
      <dgm:spPr/>
      <dgm:t>
        <a:bodyPr/>
        <a:lstStyle/>
        <a:p>
          <a:r>
            <a:rPr lang="de-DE" altLang="en-US" sz="1000" dirty="0"/>
            <a:t>Niedrige vorrangige Verbindlichkeiten (</a:t>
          </a:r>
          <a:r>
            <a:rPr lang="de-DE" altLang="en-US" sz="1000" dirty="0" err="1"/>
            <a:t>senior</a:t>
          </a:r>
          <a:r>
            <a:rPr lang="de-DE" altLang="en-US" sz="1000" dirty="0"/>
            <a:t> </a:t>
          </a:r>
          <a:r>
            <a:rPr lang="de-DE" altLang="en-US" sz="1000" dirty="0" err="1"/>
            <a:t>debt</a:t>
          </a:r>
          <a:r>
            <a:rPr lang="de-DE" altLang="en-US" sz="1000" dirty="0"/>
            <a:t>), angemessene Reserven und Schuldenabdeckung, flexible Rückzahlung des Kapitals</a:t>
          </a:r>
          <a:endParaRPr lang="en-US" altLang="en-US" sz="1000" dirty="0"/>
        </a:p>
      </dgm:t>
    </dgm:pt>
    <dgm:pt modelId="{A560C6A7-AA93-4CA5-AC50-255FA06DE8C2}" type="parTrans" cxnId="{DAE81762-AA2E-412C-B4FE-22E6F14931CD}">
      <dgm:prSet/>
      <dgm:spPr/>
    </dgm:pt>
    <dgm:pt modelId="{8298327B-8776-4B4C-8F39-3081E40C1FA6}" type="sibTrans" cxnId="{DAE81762-AA2E-412C-B4FE-22E6F14931CD}">
      <dgm:prSet/>
      <dgm:spPr/>
    </dgm:pt>
    <dgm:pt modelId="{4DFB04BD-0C23-4FAA-B4DF-59E11456C55D}">
      <dgm:prSet custT="1"/>
      <dgm:spPr/>
      <dgm:t>
        <a:bodyPr/>
        <a:lstStyle/>
        <a:p>
          <a:r>
            <a:rPr lang="de-DE" altLang="en-US" sz="1000" dirty="0"/>
            <a:t>Kontrolle des Wasserfalls durch Kreditgeber bietet bessere Kontrolle des Cash-Bestands</a:t>
          </a:r>
          <a:endParaRPr lang="en-US" altLang="en-US" sz="1000" dirty="0"/>
        </a:p>
      </dgm:t>
    </dgm:pt>
    <dgm:pt modelId="{F7A37C4E-EBAB-4903-879C-CF0D85C7CAB8}" type="parTrans" cxnId="{3E3689E0-24D4-4059-BC61-EF911CCC50B3}">
      <dgm:prSet/>
      <dgm:spPr/>
    </dgm:pt>
    <dgm:pt modelId="{B1DF1D98-02C5-4EA5-8FEF-6E05960B45B9}" type="sibTrans" cxnId="{3E3689E0-24D4-4059-BC61-EF911CCC50B3}">
      <dgm:prSet/>
      <dgm:spPr/>
    </dgm:pt>
    <dgm:pt modelId="{E5ADD1DE-980C-448F-8FBA-541604BF2449}">
      <dgm:prSet custT="1"/>
      <dgm:spPr/>
      <dgm:t>
        <a:bodyPr/>
        <a:lstStyle/>
        <a:p>
          <a:r>
            <a:rPr lang="de-DE" altLang="en-US" sz="1000" dirty="0"/>
            <a:t>Begrenzte variabel verzinsliche Verbindlichkeiten mit Zinsswaps zur Risikominderung</a:t>
          </a:r>
          <a:endParaRPr lang="en-US" altLang="en-US" sz="1000" dirty="0"/>
        </a:p>
      </dgm:t>
    </dgm:pt>
    <dgm:pt modelId="{2650521A-3696-4953-9AB3-EA12E5821616}" type="parTrans" cxnId="{BF17DB53-76EE-4C4B-B072-510D9172240E}">
      <dgm:prSet/>
      <dgm:spPr/>
    </dgm:pt>
    <dgm:pt modelId="{50CD654D-F12A-4DAB-BBFF-39DB0497224E}" type="sibTrans" cxnId="{BF17DB53-76EE-4C4B-B072-510D9172240E}">
      <dgm:prSet/>
      <dgm:spPr/>
    </dgm:pt>
    <dgm:pt modelId="{F18504AA-9E03-4C49-885F-4045DA9ADC55}" type="pres">
      <dgm:prSet presAssocID="{C2BDBB78-E649-42D8-86C5-C1962B259142}" presName="matrix" presStyleCnt="0">
        <dgm:presLayoutVars>
          <dgm:chMax val="1"/>
          <dgm:dir/>
          <dgm:resizeHandles val="exact"/>
        </dgm:presLayoutVars>
      </dgm:prSet>
      <dgm:spPr/>
    </dgm:pt>
    <dgm:pt modelId="{43B1AE76-37D8-434D-92E0-A5645114493C}" type="pres">
      <dgm:prSet presAssocID="{C2BDBB78-E649-42D8-86C5-C1962B259142}" presName="diamond" presStyleLbl="bgShp" presStyleIdx="0" presStyleCnt="1" custScaleX="172935" custLinFactNeighborX="-11309" custLinFactNeighborY="476"/>
      <dgm:spPr>
        <a:noFill/>
      </dgm:spPr>
    </dgm:pt>
    <dgm:pt modelId="{D919229B-1932-408B-8AFA-AD8BD87D6DC0}" type="pres">
      <dgm:prSet presAssocID="{C2BDBB78-E649-42D8-86C5-C1962B259142}" presName="quad1" presStyleLbl="node1" presStyleIdx="0" presStyleCnt="4" custScaleX="292603" custScaleY="112116" custLinFactNeighborX="-93125" custLinFactNeighborY="-13383">
        <dgm:presLayoutVars>
          <dgm:chMax val="0"/>
          <dgm:chPref val="0"/>
          <dgm:bulletEnabled val="1"/>
        </dgm:presLayoutVars>
      </dgm:prSet>
      <dgm:spPr/>
    </dgm:pt>
    <dgm:pt modelId="{D8839F5B-83EA-4FC4-8FF3-3B96BA156C8C}" type="pres">
      <dgm:prSet presAssocID="{C2BDBB78-E649-42D8-86C5-C1962B259142}" presName="quad2" presStyleLbl="node1" presStyleIdx="1" presStyleCnt="4" custScaleX="292603" custScaleY="112116" custLinFactX="8842" custLinFactNeighborX="100000" custLinFactNeighborY="-14613">
        <dgm:presLayoutVars>
          <dgm:chMax val="0"/>
          <dgm:chPref val="0"/>
          <dgm:bulletEnabled val="1"/>
        </dgm:presLayoutVars>
      </dgm:prSet>
      <dgm:spPr/>
    </dgm:pt>
    <dgm:pt modelId="{CC583F04-808D-4209-9AF9-8EB4E3C3A2D5}" type="pres">
      <dgm:prSet presAssocID="{C2BDBB78-E649-42D8-86C5-C1962B259142}" presName="quad3" presStyleLbl="node1" presStyleIdx="2" presStyleCnt="4" custScaleX="292603" custScaleY="112116" custLinFactNeighborX="-93683" custLinFactNeighborY="1673">
        <dgm:presLayoutVars>
          <dgm:chMax val="0"/>
          <dgm:chPref val="0"/>
          <dgm:bulletEnabled val="1"/>
        </dgm:presLayoutVars>
      </dgm:prSet>
      <dgm:spPr/>
    </dgm:pt>
    <dgm:pt modelId="{5723534E-93FF-4F06-8BA7-5051FABC5F4A}" type="pres">
      <dgm:prSet presAssocID="{C2BDBB78-E649-42D8-86C5-C1962B259142}" presName="quad4" presStyleLbl="node1" presStyleIdx="3" presStyleCnt="4" custScaleX="292603" custScaleY="112116" custLinFactX="8842" custLinFactNeighborX="100000" custLinFactNeighborY="443">
        <dgm:presLayoutVars>
          <dgm:chMax val="0"/>
          <dgm:chPref val="0"/>
          <dgm:bulletEnabled val="1"/>
        </dgm:presLayoutVars>
      </dgm:prSet>
      <dgm:spPr/>
    </dgm:pt>
  </dgm:ptLst>
  <dgm:cxnLst>
    <dgm:cxn modelId="{54CE2902-CE8C-40D8-BA16-AD4943ABA7A1}" type="presOf" srcId="{A2CAF76A-61DA-45BD-9FF1-C739F034DA23}" destId="{D919229B-1932-408B-8AFA-AD8BD87D6DC0}" srcOrd="0" destOrd="4" presId="urn:microsoft.com/office/officeart/2005/8/layout/matrix3"/>
    <dgm:cxn modelId="{2CB66305-CE72-4317-8B09-7DD9F11766AC}" srcId="{33669A83-3597-4741-A935-1D7C6707AF93}" destId="{A2CAF76A-61DA-45BD-9FF1-C739F034DA23}" srcOrd="3" destOrd="0" parTransId="{0F32F952-151D-4239-9449-1B36C3082036}" sibTransId="{870828B5-7B4A-4D88-ADE0-F8E22B7C40BC}"/>
    <dgm:cxn modelId="{ECCBD813-BA50-4A93-81B0-AD95F183084A}" type="presOf" srcId="{93108B22-4431-412E-959A-51F1934CA5D6}" destId="{5723534E-93FF-4F06-8BA7-5051FABC5F4A}" srcOrd="0" destOrd="0" presId="urn:microsoft.com/office/officeart/2005/8/layout/matrix3"/>
    <dgm:cxn modelId="{C3BEEF1F-B150-4B9C-8026-71A41FAE95F4}" type="presOf" srcId="{DC6DD7AE-2C36-454D-B5C7-C1694899309B}" destId="{D919229B-1932-408B-8AFA-AD8BD87D6DC0}" srcOrd="0" destOrd="3" presId="urn:microsoft.com/office/officeart/2005/8/layout/matrix3"/>
    <dgm:cxn modelId="{F81ED521-5C34-4CCF-BE83-E07387EFCCE6}" srcId="{E212A60C-1F31-4162-AC71-9C5AFAFA3C54}" destId="{85121E30-A7B2-4915-84E2-FD21C750481A}" srcOrd="2" destOrd="0" parTransId="{FC32D284-3A4C-4D78-A9E6-E7A17289D7A7}" sibTransId="{76EC4844-547C-47B7-BD44-A5A431CD0AAE}"/>
    <dgm:cxn modelId="{069AEB25-C251-40CE-BD3D-059C3326F4FA}" srcId="{C2BDBB78-E649-42D8-86C5-C1962B259142}" destId="{93108B22-4431-412E-959A-51F1934CA5D6}" srcOrd="3" destOrd="0" parTransId="{4B9986E5-10A4-4224-8033-A2A28A7468A6}" sibTransId="{25DA23B1-C5DC-461A-9D70-F646A66A4754}"/>
    <dgm:cxn modelId="{29631C27-2996-4273-BD6D-1E25773962D1}" type="presOf" srcId="{6570A9AA-4B3C-4C30-B878-3A2FAE55CF35}" destId="{5723534E-93FF-4F06-8BA7-5051FABC5F4A}" srcOrd="0" destOrd="3" presId="urn:microsoft.com/office/officeart/2005/8/layout/matrix3"/>
    <dgm:cxn modelId="{54231528-7545-451B-B4E0-83F284EC4B88}" srcId="{E212A60C-1F31-4162-AC71-9C5AFAFA3C54}" destId="{539D4C77-723C-431B-A96B-5DFA12A5D8CA}" srcOrd="3" destOrd="0" parTransId="{6637B605-5C79-46EB-8DCA-043CCB5386D5}" sibTransId="{F2CD2D18-AD17-4B16-9DBA-90F90EFA10E5}"/>
    <dgm:cxn modelId="{E4C04B30-60D1-456F-A1B3-38B87833C39C}" type="presOf" srcId="{B4AF5C9C-E6C8-4507-9829-039BC2F0192B}" destId="{D8839F5B-83EA-4FC4-8FF3-3B96BA156C8C}" srcOrd="0" destOrd="2" presId="urn:microsoft.com/office/officeart/2005/8/layout/matrix3"/>
    <dgm:cxn modelId="{03A2A55D-0FD7-4CFD-AAF4-DB1A7C0E5371}" type="presOf" srcId="{33669A83-3597-4741-A935-1D7C6707AF93}" destId="{D919229B-1932-408B-8AFA-AD8BD87D6DC0}" srcOrd="0" destOrd="0" presId="urn:microsoft.com/office/officeart/2005/8/layout/matrix3"/>
    <dgm:cxn modelId="{8439E15F-C5DF-4FB9-8948-531A7AE5106E}" srcId="{33669A83-3597-4741-A935-1D7C6707AF93}" destId="{DB119B01-CA9D-4A61-A30F-DC73E3791652}" srcOrd="0" destOrd="0" parTransId="{C4B6180B-AAAB-45A6-BA9C-83BF01B30EC3}" sibTransId="{8A70342A-C01B-4DC8-9AD3-3FB31EDB455D}"/>
    <dgm:cxn modelId="{DAE81762-AA2E-412C-B4FE-22E6F14931CD}" srcId="{93108B22-4431-412E-959A-51F1934CA5D6}" destId="{6570A9AA-4B3C-4C30-B878-3A2FAE55CF35}" srcOrd="2" destOrd="0" parTransId="{A560C6A7-AA93-4CA5-AC50-255FA06DE8C2}" sibTransId="{8298327B-8776-4B4C-8F39-3081E40C1FA6}"/>
    <dgm:cxn modelId="{155B8549-7ABA-4668-96EB-30F7FE7AAEEB}" srcId="{C2BDBB78-E649-42D8-86C5-C1962B259142}" destId="{33669A83-3597-4741-A935-1D7C6707AF93}" srcOrd="0" destOrd="0" parTransId="{0D1065D5-F9BE-4642-AE0E-4CE575797BFE}" sibTransId="{982BF630-8F86-4B08-8619-5D60760A0152}"/>
    <dgm:cxn modelId="{C5553B6C-F3F5-48F5-AF0F-53C13177F660}" type="presOf" srcId="{D01F9E45-3A22-47FE-A548-D090E4886A46}" destId="{5723534E-93FF-4F06-8BA7-5051FABC5F4A}" srcOrd="0" destOrd="2" presId="urn:microsoft.com/office/officeart/2005/8/layout/matrix3"/>
    <dgm:cxn modelId="{262A5B4E-53C8-44A5-8041-4BE6460B7FC9}" srcId="{33669A83-3597-4741-A935-1D7C6707AF93}" destId="{62647FA7-DA1C-4528-AAEC-5F04E7A941A0}" srcOrd="1" destOrd="0" parTransId="{7D460661-BE4B-4F2D-905E-6AA78AD1445A}" sibTransId="{0D499BD3-5A5D-4B65-BA2E-7EBCDDE1B891}"/>
    <dgm:cxn modelId="{5EDC3170-DDC5-48CE-921C-6A3420975D00}" type="presOf" srcId="{85121E30-A7B2-4915-84E2-FD21C750481A}" destId="{CC583F04-808D-4209-9AF9-8EB4E3C3A2D5}" srcOrd="0" destOrd="3" presId="urn:microsoft.com/office/officeart/2005/8/layout/matrix3"/>
    <dgm:cxn modelId="{0AC40071-C227-463E-A54B-0396096B2904}" type="presOf" srcId="{E3740F74-1B95-49D3-828A-489D6FD0513D}" destId="{D8839F5B-83EA-4FC4-8FF3-3B96BA156C8C}" srcOrd="0" destOrd="1" presId="urn:microsoft.com/office/officeart/2005/8/layout/matrix3"/>
    <dgm:cxn modelId="{32F1C171-B3A2-43A7-AC0E-C2D7A52BEFE4}" type="presOf" srcId="{E5ADD1DE-980C-448F-8FBA-541604BF2449}" destId="{5723534E-93FF-4F06-8BA7-5051FABC5F4A}" srcOrd="0" destOrd="5" presId="urn:microsoft.com/office/officeart/2005/8/layout/matrix3"/>
    <dgm:cxn modelId="{BF17DB53-76EE-4C4B-B072-510D9172240E}" srcId="{93108B22-4431-412E-959A-51F1934CA5D6}" destId="{E5ADD1DE-980C-448F-8FBA-541604BF2449}" srcOrd="4" destOrd="0" parTransId="{2650521A-3696-4953-9AB3-EA12E5821616}" sibTransId="{50CD654D-F12A-4DAB-BBFF-39DB0497224E}"/>
    <dgm:cxn modelId="{9EC09456-8525-43AC-A101-27A5C1815A81}" type="presOf" srcId="{C2BDBB78-E649-42D8-86C5-C1962B259142}" destId="{F18504AA-9E03-4C49-885F-4045DA9ADC55}" srcOrd="0" destOrd="0" presId="urn:microsoft.com/office/officeart/2005/8/layout/matrix3"/>
    <dgm:cxn modelId="{12268C58-D220-488E-98CF-55FFEC604780}" srcId="{93108B22-4431-412E-959A-51F1934CA5D6}" destId="{D01F9E45-3A22-47FE-A548-D090E4886A46}" srcOrd="1" destOrd="0" parTransId="{4B2D9221-219F-4257-B4CA-990337DBEFBE}" sibTransId="{EE90E5A7-C1E6-45E9-A04A-3243BC6CB4C8}"/>
    <dgm:cxn modelId="{26939B7B-7DD5-4300-A181-55E79205B592}" type="presOf" srcId="{0ED1B033-F8D2-4031-8989-14AE435F656F}" destId="{D8839F5B-83EA-4FC4-8FF3-3B96BA156C8C}" srcOrd="0" destOrd="5" presId="urn:microsoft.com/office/officeart/2005/8/layout/matrix3"/>
    <dgm:cxn modelId="{3E0AD57C-2860-40C2-916D-92C1239DBF9A}" type="presOf" srcId="{E212A60C-1F31-4162-AC71-9C5AFAFA3C54}" destId="{CC583F04-808D-4209-9AF9-8EB4E3C3A2D5}" srcOrd="0" destOrd="0" presId="urn:microsoft.com/office/officeart/2005/8/layout/matrix3"/>
    <dgm:cxn modelId="{8FF62884-47DE-455D-9466-A891EFBAF310}" srcId="{33669A83-3597-4741-A935-1D7C6707AF93}" destId="{DC6DD7AE-2C36-454D-B5C7-C1694899309B}" srcOrd="2" destOrd="0" parTransId="{A6867E3B-F576-4815-A619-A859DBE455E9}" sibTransId="{F99BFDB8-C8A5-40D3-A2A8-47BC85996EB3}"/>
    <dgm:cxn modelId="{3C7DAB8D-93FA-4CB8-93F4-D95117EF3A5C}" type="presOf" srcId="{DB119B01-CA9D-4A61-A30F-DC73E3791652}" destId="{D919229B-1932-408B-8AFA-AD8BD87D6DC0}" srcOrd="0" destOrd="1" presId="urn:microsoft.com/office/officeart/2005/8/layout/matrix3"/>
    <dgm:cxn modelId="{8DE1418E-3D71-4B37-83BA-D5720D931210}" type="presOf" srcId="{5BC21679-CC4D-4EBD-91CC-575B0E1512D5}" destId="{D8839F5B-83EA-4FC4-8FF3-3B96BA156C8C}" srcOrd="0" destOrd="4" presId="urn:microsoft.com/office/officeart/2005/8/layout/matrix3"/>
    <dgm:cxn modelId="{BAA31D9E-B9F1-4D16-ADDD-0B2911637234}" type="presOf" srcId="{49ABBBE5-7DEB-4824-85B8-4FC08241141B}" destId="{CC583F04-808D-4209-9AF9-8EB4E3C3A2D5}" srcOrd="0" destOrd="2" presId="urn:microsoft.com/office/officeart/2005/8/layout/matrix3"/>
    <dgm:cxn modelId="{79605BA1-00F6-4F13-803C-183454CE8229}" type="presOf" srcId="{3BC0875C-0FAB-4211-AD63-10BF49C105B4}" destId="{CC583F04-808D-4209-9AF9-8EB4E3C3A2D5}" srcOrd="0" destOrd="1" presId="urn:microsoft.com/office/officeart/2005/8/layout/matrix3"/>
    <dgm:cxn modelId="{58B869A3-F01B-4D96-834D-E3410F3030E1}" type="presOf" srcId="{424DB9FC-97C2-4306-9463-F20829D7DCA0}" destId="{D8839F5B-83EA-4FC4-8FF3-3B96BA156C8C}" srcOrd="0" destOrd="3" presId="urn:microsoft.com/office/officeart/2005/8/layout/matrix3"/>
    <dgm:cxn modelId="{25E33DAD-9816-4DC3-8D9C-D3D9C2C9B869}" srcId="{9E32BAC2-4294-4B87-8CEB-FA687ED05C0C}" destId="{0ED1B033-F8D2-4031-8989-14AE435F656F}" srcOrd="4" destOrd="0" parTransId="{E000F287-91C5-4EAE-ACDE-0CC0A84F20B7}" sibTransId="{FD10B7E7-E1A2-4B31-900C-04256D842CFC}"/>
    <dgm:cxn modelId="{D59E12B0-2401-4B6B-B915-E7459E7A857C}" srcId="{E212A60C-1F31-4162-AC71-9C5AFAFA3C54}" destId="{3BC0875C-0FAB-4211-AD63-10BF49C105B4}" srcOrd="0" destOrd="0" parTransId="{ACCC820F-6CEC-4A62-8B91-641F09E3D645}" sibTransId="{961574EC-65A0-4B07-82C7-4646C2F12D15}"/>
    <dgm:cxn modelId="{09F8E5B5-5932-40F6-95CD-D9F1A0C1C9E7}" srcId="{C2BDBB78-E649-42D8-86C5-C1962B259142}" destId="{E212A60C-1F31-4162-AC71-9C5AFAFA3C54}" srcOrd="2" destOrd="0" parTransId="{94912268-4F3D-4603-86E3-4E41D642C080}" sibTransId="{186606B1-E003-4DF0-AFF1-6A68D8D718B2}"/>
    <dgm:cxn modelId="{1B2BE6B7-F679-43D2-BD78-01410CA9DE07}" type="presOf" srcId="{4DFB04BD-0C23-4FAA-B4DF-59E11456C55D}" destId="{5723534E-93FF-4F06-8BA7-5051FABC5F4A}" srcOrd="0" destOrd="4" presId="urn:microsoft.com/office/officeart/2005/8/layout/matrix3"/>
    <dgm:cxn modelId="{3DF3E6C0-61C7-43CA-BAF0-E2934FA7F794}" srcId="{93108B22-4431-412E-959A-51F1934CA5D6}" destId="{57B2830B-B237-4007-BCBD-7AB0899B1B7F}" srcOrd="0" destOrd="0" parTransId="{BBF2E26E-EBF0-4A55-8639-B257D7DD6201}" sibTransId="{2CBDF4B4-D4F6-4095-8CD4-252693D5A366}"/>
    <dgm:cxn modelId="{72D2C1C6-B436-438F-9BD0-1A4974942A36}" srcId="{9E32BAC2-4294-4B87-8CEB-FA687ED05C0C}" destId="{424DB9FC-97C2-4306-9463-F20829D7DCA0}" srcOrd="2" destOrd="0" parTransId="{48BC27E2-7B1A-481F-B5FB-AFF3C2A214DE}" sibTransId="{5704DA79-65C2-4906-980C-21BE4A432354}"/>
    <dgm:cxn modelId="{5B2E11CF-8AE0-4B12-AB29-E909DE8C7BC3}" srcId="{9E32BAC2-4294-4B87-8CEB-FA687ED05C0C}" destId="{B4AF5C9C-E6C8-4507-9829-039BC2F0192B}" srcOrd="1" destOrd="0" parTransId="{723D3FF7-BE10-4BE2-B8C2-CE85C7B4ECFD}" sibTransId="{2F087AA6-A4BF-4EC9-86BB-18227036CCFE}"/>
    <dgm:cxn modelId="{EEDD8CD0-B311-406A-8D09-00593B8A3A79}" type="presOf" srcId="{57B2830B-B237-4007-BCBD-7AB0899B1B7F}" destId="{5723534E-93FF-4F06-8BA7-5051FABC5F4A}" srcOrd="0" destOrd="1" presId="urn:microsoft.com/office/officeart/2005/8/layout/matrix3"/>
    <dgm:cxn modelId="{F0587FD4-0541-479C-BF4E-65287E80F3E5}" type="presOf" srcId="{9E32BAC2-4294-4B87-8CEB-FA687ED05C0C}" destId="{D8839F5B-83EA-4FC4-8FF3-3B96BA156C8C}" srcOrd="0" destOrd="0" presId="urn:microsoft.com/office/officeart/2005/8/layout/matrix3"/>
    <dgm:cxn modelId="{D08858D5-A7E1-4548-80AE-B823DE8C478E}" srcId="{E212A60C-1F31-4162-AC71-9C5AFAFA3C54}" destId="{49ABBBE5-7DEB-4824-85B8-4FC08241141B}" srcOrd="1" destOrd="0" parTransId="{4FF05F2A-A386-4A67-AB06-2AD6B476FFD5}" sibTransId="{AEF0E056-1E5C-4B53-8846-053552433361}"/>
    <dgm:cxn modelId="{168410D7-CA33-4C47-85A8-90C8890F2FFF}" srcId="{C2BDBB78-E649-42D8-86C5-C1962B259142}" destId="{9E32BAC2-4294-4B87-8CEB-FA687ED05C0C}" srcOrd="1" destOrd="0" parTransId="{644E8051-0039-47B7-BCA6-D50A0821F5A1}" sibTransId="{69CB1BEB-2841-45F4-B5A9-0A9C33F3A245}"/>
    <dgm:cxn modelId="{53C22BDA-A7DB-4F3A-932C-9F0D0B572DAA}" srcId="{9E32BAC2-4294-4B87-8CEB-FA687ED05C0C}" destId="{5BC21679-CC4D-4EBD-91CC-575B0E1512D5}" srcOrd="3" destOrd="0" parTransId="{3EACA87A-0E5D-4755-B1DF-EB4960CE24E8}" sibTransId="{8A3B1AAB-E7CC-4704-A7D0-FA87EC1922B0}"/>
    <dgm:cxn modelId="{3E3689E0-24D4-4059-BC61-EF911CCC50B3}" srcId="{93108B22-4431-412E-959A-51F1934CA5D6}" destId="{4DFB04BD-0C23-4FAA-B4DF-59E11456C55D}" srcOrd="3" destOrd="0" parTransId="{F7A37C4E-EBAB-4903-879C-CF0D85C7CAB8}" sibTransId="{B1DF1D98-02C5-4EA5-8FEF-6E05960B45B9}"/>
    <dgm:cxn modelId="{2E1ACFF2-6AF1-453E-85B5-6B65F7432F6F}" type="presOf" srcId="{539D4C77-723C-431B-A96B-5DFA12A5D8CA}" destId="{CC583F04-808D-4209-9AF9-8EB4E3C3A2D5}" srcOrd="0" destOrd="4" presId="urn:microsoft.com/office/officeart/2005/8/layout/matrix3"/>
    <dgm:cxn modelId="{F2F7B2F5-A73A-4C9C-89FA-FFE03FB7867E}" type="presOf" srcId="{62647FA7-DA1C-4528-AAEC-5F04E7A941A0}" destId="{D919229B-1932-408B-8AFA-AD8BD87D6DC0}" srcOrd="0" destOrd="2" presId="urn:microsoft.com/office/officeart/2005/8/layout/matrix3"/>
    <dgm:cxn modelId="{FAC78CFA-E57E-43C5-A7B5-6DBE3BB9F350}" srcId="{9E32BAC2-4294-4B87-8CEB-FA687ED05C0C}" destId="{E3740F74-1B95-49D3-828A-489D6FD0513D}" srcOrd="0" destOrd="0" parTransId="{EA6DE37F-4AF3-4A72-B40D-BF99C9DD6435}" sibTransId="{C6F11B9D-0BFC-4043-8DEE-DB22D7564392}"/>
    <dgm:cxn modelId="{B1946EDB-39D3-45C4-82AA-D7FEF905A203}" type="presParOf" srcId="{F18504AA-9E03-4C49-885F-4045DA9ADC55}" destId="{43B1AE76-37D8-434D-92E0-A5645114493C}" srcOrd="0" destOrd="0" presId="urn:microsoft.com/office/officeart/2005/8/layout/matrix3"/>
    <dgm:cxn modelId="{8F2EB950-1B57-4CB0-81DC-CBF1DE27446E}" type="presParOf" srcId="{F18504AA-9E03-4C49-885F-4045DA9ADC55}" destId="{D919229B-1932-408B-8AFA-AD8BD87D6DC0}" srcOrd="1" destOrd="0" presId="urn:microsoft.com/office/officeart/2005/8/layout/matrix3"/>
    <dgm:cxn modelId="{17C8EA9C-F5CD-417A-B332-27978FF9214F}" type="presParOf" srcId="{F18504AA-9E03-4C49-885F-4045DA9ADC55}" destId="{D8839F5B-83EA-4FC4-8FF3-3B96BA156C8C}" srcOrd="2" destOrd="0" presId="urn:microsoft.com/office/officeart/2005/8/layout/matrix3"/>
    <dgm:cxn modelId="{6595ED97-F3C5-4D00-AB57-C4793D20A289}" type="presParOf" srcId="{F18504AA-9E03-4C49-885F-4045DA9ADC55}" destId="{CC583F04-808D-4209-9AF9-8EB4E3C3A2D5}" srcOrd="3" destOrd="0" presId="urn:microsoft.com/office/officeart/2005/8/layout/matrix3"/>
    <dgm:cxn modelId="{B4EE52B2-1988-4954-AE42-8440153105DA}" type="presParOf" srcId="{F18504AA-9E03-4C49-885F-4045DA9ADC55}" destId="{5723534E-93FF-4F06-8BA7-5051FABC5F4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07253C-07D3-40FE-924D-3D1307873A34}"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5FCADCF1-BD5D-437F-8FFB-4FDBFAB7E0CE}">
      <dgm:prSet custT="1"/>
      <dgm:spPr/>
      <dgm:t>
        <a:bodyPr/>
        <a:lstStyle/>
        <a:p>
          <a:pPr rtl="0"/>
          <a:r>
            <a:rPr lang="en-US" sz="1200" dirty="0"/>
            <a:t>PF </a:t>
          </a:r>
          <a:r>
            <a:rPr lang="en-US" sz="1200" b="1" dirty="0" err="1"/>
            <a:t>klingt</a:t>
          </a:r>
          <a:r>
            <a:rPr lang="en-US" sz="1200" b="1" dirty="0"/>
            <a:t> </a:t>
          </a:r>
          <a:r>
            <a:rPr lang="en-US" sz="1200" b="1" dirty="0" err="1"/>
            <a:t>wie</a:t>
          </a:r>
          <a:r>
            <a:rPr lang="en-US" sz="1200" b="1" dirty="0"/>
            <a:t> </a:t>
          </a:r>
          <a:r>
            <a:rPr lang="en-US" sz="1200" b="1" dirty="0" err="1"/>
            <a:t>ein</a:t>
          </a:r>
          <a:r>
            <a:rPr lang="en-US" sz="1200" b="1" dirty="0"/>
            <a:t> </a:t>
          </a:r>
          <a:r>
            <a:rPr lang="en-US" sz="1200" b="1" dirty="0" err="1"/>
            <a:t>schlechter</a:t>
          </a:r>
          <a:r>
            <a:rPr lang="en-US" sz="1200" b="1" dirty="0"/>
            <a:t> Deal, </a:t>
          </a:r>
          <a:r>
            <a:rPr lang="en-US" sz="1200" dirty="0" err="1"/>
            <a:t>sowohl</a:t>
          </a:r>
          <a:r>
            <a:rPr lang="en-US" sz="1200" dirty="0"/>
            <a:t> </a:t>
          </a:r>
          <a:r>
            <a:rPr lang="en-US" sz="1200" dirty="0" err="1"/>
            <a:t>für</a:t>
          </a:r>
          <a:r>
            <a:rPr lang="en-US" sz="1200" dirty="0"/>
            <a:t> </a:t>
          </a:r>
          <a:r>
            <a:rPr lang="en-US" sz="1200" dirty="0" err="1"/>
            <a:t>Investoren</a:t>
          </a:r>
          <a:r>
            <a:rPr lang="en-US" sz="1200" dirty="0"/>
            <a:t> </a:t>
          </a:r>
          <a:r>
            <a:rPr lang="en-US" sz="1200" dirty="0" err="1"/>
            <a:t>als</a:t>
          </a:r>
          <a:r>
            <a:rPr lang="en-US" sz="1200" dirty="0"/>
            <a:t> </a:t>
          </a:r>
          <a:r>
            <a:rPr lang="en-US" sz="1200" dirty="0" err="1"/>
            <a:t>auch</a:t>
          </a:r>
          <a:r>
            <a:rPr lang="en-US" sz="1200" dirty="0"/>
            <a:t> </a:t>
          </a:r>
          <a:r>
            <a:rPr lang="en-US" sz="1200" dirty="0" err="1"/>
            <a:t>für</a:t>
          </a:r>
          <a:r>
            <a:rPr lang="en-US" sz="1200" dirty="0"/>
            <a:t> </a:t>
          </a:r>
          <a:r>
            <a:rPr lang="en-US" sz="1200" dirty="0" err="1"/>
            <a:t>Kreditgeber</a:t>
          </a:r>
          <a:r>
            <a:rPr lang="en-US" sz="1200" dirty="0"/>
            <a:t> </a:t>
          </a:r>
        </a:p>
      </dgm:t>
    </dgm:pt>
    <dgm:pt modelId="{95E84074-E91C-4723-A7C0-234143BFA4BC}" type="parTrans" cxnId="{8C43505D-36E7-437C-8691-127BCE67BA77}">
      <dgm:prSet/>
      <dgm:spPr/>
      <dgm:t>
        <a:bodyPr/>
        <a:lstStyle/>
        <a:p>
          <a:endParaRPr lang="en-US"/>
        </a:p>
      </dgm:t>
    </dgm:pt>
    <dgm:pt modelId="{0236B8A8-B5D8-4B70-8F7E-D003606F0A61}" type="sibTrans" cxnId="{8C43505D-36E7-437C-8691-127BCE67BA77}">
      <dgm:prSet/>
      <dgm:spPr/>
      <dgm:t>
        <a:bodyPr/>
        <a:lstStyle/>
        <a:p>
          <a:endParaRPr lang="en-US"/>
        </a:p>
      </dgm:t>
    </dgm:pt>
    <dgm:pt modelId="{A282806B-56E9-4F31-A0D3-7F4F5D3A788D}">
      <dgm:prSet custT="1"/>
      <dgm:spPr/>
      <dgm:t>
        <a:bodyPr/>
        <a:lstStyle/>
        <a:p>
          <a:pPr rtl="0"/>
          <a:r>
            <a:rPr lang="en-US" sz="1200" dirty="0"/>
            <a:t>Die </a:t>
          </a:r>
          <a:r>
            <a:rPr lang="en-US" sz="1200" dirty="0" err="1"/>
            <a:t>Schaffung</a:t>
          </a:r>
          <a:r>
            <a:rPr lang="en-US" sz="1200" dirty="0"/>
            <a:t> </a:t>
          </a:r>
          <a:r>
            <a:rPr lang="en-US" sz="1200" dirty="0" err="1"/>
            <a:t>einer</a:t>
          </a:r>
          <a:r>
            <a:rPr lang="en-US" sz="1200" dirty="0"/>
            <a:t> </a:t>
          </a:r>
          <a:r>
            <a:rPr lang="en-US" sz="1200" dirty="0" err="1"/>
            <a:t>neuen</a:t>
          </a:r>
          <a:r>
            <a:rPr lang="en-US" sz="1200" dirty="0"/>
            <a:t> Einheit, </a:t>
          </a:r>
          <a:r>
            <a:rPr lang="en-US" sz="1200" dirty="0" err="1"/>
            <a:t>einer</a:t>
          </a:r>
          <a:r>
            <a:rPr lang="en-US" sz="1200" dirty="0"/>
            <a:t> </a:t>
          </a:r>
          <a:r>
            <a:rPr lang="en-US" sz="1200" dirty="0" err="1"/>
            <a:t>Zweckgesellschaft</a:t>
          </a:r>
          <a:r>
            <a:rPr lang="en-US" sz="1200" dirty="0"/>
            <a:t> (</a:t>
          </a:r>
          <a:r>
            <a:rPr lang="en-US" sz="1200" i="1" dirty="0"/>
            <a:t>special purpose vehicle = SPV</a:t>
          </a:r>
          <a:r>
            <a:rPr lang="en-US" sz="1200" dirty="0"/>
            <a:t>), </a:t>
          </a:r>
          <a:r>
            <a:rPr lang="en-US" sz="1200" dirty="0" err="1"/>
            <a:t>ist</a:t>
          </a:r>
          <a:r>
            <a:rPr lang="en-US" sz="1200" dirty="0"/>
            <a:t> </a:t>
          </a:r>
          <a:r>
            <a:rPr lang="en-US" sz="1200" dirty="0" err="1"/>
            <a:t>mit</a:t>
          </a:r>
          <a:r>
            <a:rPr lang="en-US" sz="1200" dirty="0"/>
            <a:t> </a:t>
          </a:r>
          <a:r>
            <a:rPr lang="en-US" sz="1200" dirty="0" err="1"/>
            <a:t>hohen</a:t>
          </a:r>
          <a:r>
            <a:rPr lang="en-US" sz="1200" dirty="0"/>
            <a:t> </a:t>
          </a:r>
          <a:r>
            <a:rPr lang="en-US" sz="1200" dirty="0" err="1"/>
            <a:t>Kosten</a:t>
          </a:r>
          <a:r>
            <a:rPr lang="en-US" sz="1200" dirty="0"/>
            <a:t> </a:t>
          </a:r>
          <a:r>
            <a:rPr lang="en-US" sz="1200" dirty="0" err="1"/>
            <a:t>verbunden</a:t>
          </a:r>
          <a:endParaRPr lang="en-US" sz="1200" dirty="0"/>
        </a:p>
      </dgm:t>
    </dgm:pt>
    <dgm:pt modelId="{53783418-B571-458D-98E9-DD07848243A2}" type="parTrans" cxnId="{96516B3E-66F7-42F0-A585-8D00FF0109A6}">
      <dgm:prSet/>
      <dgm:spPr/>
      <dgm:t>
        <a:bodyPr/>
        <a:lstStyle/>
        <a:p>
          <a:endParaRPr lang="en-US"/>
        </a:p>
      </dgm:t>
    </dgm:pt>
    <dgm:pt modelId="{62EA5541-A0ED-4D6A-9D89-AE4FB64F38E9}" type="sibTrans" cxnId="{96516B3E-66F7-42F0-A585-8D00FF0109A6}">
      <dgm:prSet/>
      <dgm:spPr/>
      <dgm:t>
        <a:bodyPr/>
        <a:lstStyle/>
        <a:p>
          <a:endParaRPr lang="en-US"/>
        </a:p>
      </dgm:t>
    </dgm:pt>
    <dgm:pt modelId="{F25AB252-AF68-42AC-BF05-744308BA802B}">
      <dgm:prSet custT="1"/>
      <dgm:spPr/>
      <dgm:t>
        <a:bodyPr/>
        <a:lstStyle/>
        <a:p>
          <a:pPr rtl="0"/>
          <a:r>
            <a:rPr lang="en-US" sz="1200" dirty="0" err="1"/>
            <a:t>Kosten</a:t>
          </a:r>
          <a:r>
            <a:rPr lang="en-US" sz="1200" dirty="0"/>
            <a:t> </a:t>
          </a:r>
          <a:r>
            <a:rPr lang="en-US" sz="1200" dirty="0" err="1"/>
            <a:t>für</a:t>
          </a:r>
          <a:r>
            <a:rPr lang="en-US" sz="1200" dirty="0"/>
            <a:t> Monitoring </a:t>
          </a:r>
          <a:r>
            <a:rPr lang="en-US" sz="1200" dirty="0" err="1"/>
            <a:t>sind</a:t>
          </a:r>
          <a:r>
            <a:rPr lang="en-US" sz="1200" dirty="0"/>
            <a:t> </a:t>
          </a:r>
          <a:r>
            <a:rPr lang="en-US" sz="1200" dirty="0" err="1"/>
            <a:t>hoch</a:t>
          </a:r>
          <a:endParaRPr lang="en-US" sz="1200" dirty="0"/>
        </a:p>
      </dgm:t>
    </dgm:pt>
    <dgm:pt modelId="{F51B4F4B-A701-436E-A481-961CB00B7F24}" type="parTrans" cxnId="{CF54705F-67F2-4912-815B-10C257720E7F}">
      <dgm:prSet/>
      <dgm:spPr/>
      <dgm:t>
        <a:bodyPr/>
        <a:lstStyle/>
        <a:p>
          <a:endParaRPr lang="en-US"/>
        </a:p>
      </dgm:t>
    </dgm:pt>
    <dgm:pt modelId="{11696C9B-B085-4097-92D0-933CF71BE084}" type="sibTrans" cxnId="{CF54705F-67F2-4912-815B-10C257720E7F}">
      <dgm:prSet/>
      <dgm:spPr/>
      <dgm:t>
        <a:bodyPr/>
        <a:lstStyle/>
        <a:p>
          <a:endParaRPr lang="en-US"/>
        </a:p>
      </dgm:t>
    </dgm:pt>
    <dgm:pt modelId="{A5BB797A-3860-415F-A339-2B0F108C3CA9}">
      <dgm:prSet custT="1"/>
      <dgm:spPr/>
      <dgm:t>
        <a:bodyPr/>
        <a:lstStyle/>
        <a:p>
          <a:pPr rtl="0"/>
          <a:r>
            <a:rPr lang="en-US" sz="1200" dirty="0" err="1"/>
            <a:t>Kreditgeber</a:t>
          </a:r>
          <a:r>
            <a:rPr lang="en-US" sz="1200" dirty="0"/>
            <a:t> </a:t>
          </a:r>
          <a:r>
            <a:rPr lang="en-US" sz="1200" dirty="0" err="1"/>
            <a:t>erhalten</a:t>
          </a:r>
          <a:r>
            <a:rPr lang="en-US" sz="1200" dirty="0"/>
            <a:t> </a:t>
          </a:r>
          <a:r>
            <a:rPr lang="en-US" sz="1200" dirty="0" err="1"/>
            <a:t>keine</a:t>
          </a:r>
          <a:r>
            <a:rPr lang="en-US" sz="1200" dirty="0"/>
            <a:t> </a:t>
          </a:r>
          <a:r>
            <a:rPr lang="en-US" sz="1200" dirty="0" err="1"/>
            <a:t>Regressansprüche</a:t>
          </a:r>
          <a:r>
            <a:rPr lang="en-US" sz="1200" dirty="0"/>
            <a:t> und </a:t>
          </a:r>
          <a:r>
            <a:rPr lang="en-US" sz="1200" dirty="0" err="1"/>
            <a:t>müssen</a:t>
          </a:r>
          <a:r>
            <a:rPr lang="en-US" sz="1200" dirty="0"/>
            <a:t> </a:t>
          </a:r>
          <a:r>
            <a:rPr lang="en-US" sz="1200" dirty="0" err="1"/>
            <a:t>sich</a:t>
          </a:r>
          <a:r>
            <a:rPr lang="en-US" sz="1200" dirty="0"/>
            <a:t> an der </a:t>
          </a:r>
          <a:r>
            <a:rPr lang="en-US" sz="1200" dirty="0" err="1"/>
            <a:t>Verwaltung</a:t>
          </a:r>
          <a:r>
            <a:rPr lang="en-US" sz="1200" dirty="0"/>
            <a:t> </a:t>
          </a:r>
          <a:r>
            <a:rPr lang="en-US" sz="1200" dirty="0" err="1"/>
            <a:t>beteiligen</a:t>
          </a:r>
          <a:endParaRPr lang="en-US" sz="1200" dirty="0"/>
        </a:p>
      </dgm:t>
    </dgm:pt>
    <dgm:pt modelId="{E6806E58-33A2-4B68-866F-8080BDAFEE9B}" type="parTrans" cxnId="{E8D7C7CC-B31D-4CD4-9A1C-FBD760F1B2EA}">
      <dgm:prSet/>
      <dgm:spPr/>
      <dgm:t>
        <a:bodyPr/>
        <a:lstStyle/>
        <a:p>
          <a:endParaRPr lang="en-US"/>
        </a:p>
      </dgm:t>
    </dgm:pt>
    <dgm:pt modelId="{4112809A-2FB9-42C3-AF77-44827BE0116C}" type="sibTrans" cxnId="{E8D7C7CC-B31D-4CD4-9A1C-FBD760F1B2EA}">
      <dgm:prSet/>
      <dgm:spPr/>
      <dgm:t>
        <a:bodyPr/>
        <a:lstStyle/>
        <a:p>
          <a:endParaRPr lang="en-US"/>
        </a:p>
      </dgm:t>
    </dgm:pt>
    <dgm:pt modelId="{1A97F62C-801E-4B9E-9F8E-7EF6796AE187}">
      <dgm:prSet custT="1"/>
      <dgm:spPr/>
      <dgm:t>
        <a:bodyPr/>
        <a:lstStyle/>
        <a:p>
          <a:pPr rtl="0"/>
          <a:r>
            <a:rPr lang="en-US" sz="1200" dirty="0"/>
            <a:t>Also, </a:t>
          </a:r>
          <a:r>
            <a:rPr lang="en-US" sz="1200" b="1" dirty="0"/>
            <a:t>was </a:t>
          </a:r>
          <a:r>
            <a:rPr lang="en-US" sz="1200" b="1" dirty="0" err="1"/>
            <a:t>spricht</a:t>
          </a:r>
          <a:r>
            <a:rPr lang="en-US" sz="1200" b="1" dirty="0"/>
            <a:t> </a:t>
          </a:r>
          <a:r>
            <a:rPr lang="en-US" sz="1200" b="1" dirty="0" err="1"/>
            <a:t>für</a:t>
          </a:r>
          <a:r>
            <a:rPr lang="en-US" sz="1200" b="1" dirty="0"/>
            <a:t> PF</a:t>
          </a:r>
          <a:r>
            <a:rPr lang="en-US" sz="1200" dirty="0"/>
            <a:t>? </a:t>
          </a:r>
        </a:p>
      </dgm:t>
    </dgm:pt>
    <dgm:pt modelId="{606BFA4F-AD46-47DC-9C7C-ECF1A255BC07}" type="parTrans" cxnId="{B2404C87-D546-486B-9C5A-71F7C28F9709}">
      <dgm:prSet/>
      <dgm:spPr/>
      <dgm:t>
        <a:bodyPr/>
        <a:lstStyle/>
        <a:p>
          <a:endParaRPr lang="en-US"/>
        </a:p>
      </dgm:t>
    </dgm:pt>
    <dgm:pt modelId="{5993005E-AC4A-45B4-812A-E57581FD73A8}" type="sibTrans" cxnId="{B2404C87-D546-486B-9C5A-71F7C28F9709}">
      <dgm:prSet/>
      <dgm:spPr/>
      <dgm:t>
        <a:bodyPr/>
        <a:lstStyle/>
        <a:p>
          <a:endParaRPr lang="en-US"/>
        </a:p>
      </dgm:t>
    </dgm:pt>
    <dgm:pt modelId="{26E3270F-427B-481F-B60F-0A1262AC26A9}">
      <dgm:prSet custT="1"/>
      <dgm:spPr/>
      <dgm:t>
        <a:bodyPr/>
        <a:lstStyle/>
        <a:p>
          <a:pPr rtl="0"/>
          <a:r>
            <a:rPr lang="en-US" sz="1200" dirty="0"/>
            <a:t>Da die </a:t>
          </a:r>
          <a:r>
            <a:rPr lang="en-US" sz="1200" dirty="0" err="1"/>
            <a:t>Risikoallokation</a:t>
          </a:r>
          <a:r>
            <a:rPr lang="en-US" sz="1200" dirty="0"/>
            <a:t> </a:t>
          </a:r>
          <a:r>
            <a:rPr lang="en-US" sz="1200" dirty="0" err="1"/>
            <a:t>direkt</a:t>
          </a:r>
          <a:r>
            <a:rPr lang="en-US" sz="1200" dirty="0"/>
            <a:t> </a:t>
          </a:r>
          <a:r>
            <a:rPr lang="en-US" sz="1200" dirty="0" err="1"/>
            <a:t>erfolgt</a:t>
          </a:r>
          <a:r>
            <a:rPr lang="en-US" sz="1200" dirty="0"/>
            <a:t>, </a:t>
          </a:r>
          <a:r>
            <a:rPr lang="en-US" sz="1200" dirty="0" err="1"/>
            <a:t>kann</a:t>
          </a:r>
          <a:r>
            <a:rPr lang="en-US" sz="1200" dirty="0"/>
            <a:t> das Debt-to-Equity </a:t>
          </a:r>
          <a:r>
            <a:rPr lang="en-US" sz="1200" dirty="0" err="1"/>
            <a:t>Verhältnis</a:t>
          </a:r>
          <a:r>
            <a:rPr lang="en-US" sz="1200" dirty="0"/>
            <a:t> in PF </a:t>
          </a:r>
          <a:r>
            <a:rPr lang="en-US" sz="1200" dirty="0" err="1"/>
            <a:t>Investitionen</a:t>
          </a:r>
          <a:r>
            <a:rPr lang="en-US" sz="1200" dirty="0"/>
            <a:t> </a:t>
          </a:r>
          <a:r>
            <a:rPr lang="en-US" sz="1200" dirty="0" err="1"/>
            <a:t>höher</a:t>
          </a:r>
          <a:r>
            <a:rPr lang="en-US" sz="1200" dirty="0"/>
            <a:t> sein, </a:t>
          </a:r>
          <a:r>
            <a:rPr lang="en-US" sz="1200" dirty="0" err="1"/>
            <a:t>als</a:t>
          </a:r>
          <a:r>
            <a:rPr lang="en-US" sz="1200" dirty="0"/>
            <a:t> in </a:t>
          </a:r>
          <a:r>
            <a:rPr lang="en-US" sz="1200" dirty="0" err="1"/>
            <a:t>normalen</a:t>
          </a:r>
          <a:r>
            <a:rPr lang="en-US" sz="1200" dirty="0"/>
            <a:t> </a:t>
          </a:r>
          <a:r>
            <a:rPr lang="en-US" sz="1200" dirty="0" err="1"/>
            <a:t>Investitionen</a:t>
          </a:r>
          <a:endParaRPr lang="en-US" sz="1200" dirty="0"/>
        </a:p>
      </dgm:t>
    </dgm:pt>
    <dgm:pt modelId="{094C1B45-838B-4C9B-AA90-95C976C29C58}" type="parTrans" cxnId="{0C3EB9CA-9048-4A44-A87B-F01B770B069E}">
      <dgm:prSet/>
      <dgm:spPr/>
      <dgm:t>
        <a:bodyPr/>
        <a:lstStyle/>
        <a:p>
          <a:endParaRPr lang="en-US"/>
        </a:p>
      </dgm:t>
    </dgm:pt>
    <dgm:pt modelId="{CE94FE0B-838B-4AEF-BA01-BFF67ACA9580}" type="sibTrans" cxnId="{0C3EB9CA-9048-4A44-A87B-F01B770B069E}">
      <dgm:prSet/>
      <dgm:spPr/>
      <dgm:t>
        <a:bodyPr/>
        <a:lstStyle/>
        <a:p>
          <a:endParaRPr lang="en-US"/>
        </a:p>
      </dgm:t>
    </dgm:pt>
    <dgm:pt modelId="{7D63E7C0-784F-42E8-B1B9-F64835517D0D}">
      <dgm:prSet custT="1"/>
      <dgm:spPr/>
      <dgm:t>
        <a:bodyPr/>
        <a:lstStyle/>
        <a:p>
          <a:pPr rtl="0"/>
          <a:r>
            <a:rPr lang="en-US" sz="1200" dirty="0"/>
            <a:t>Das </a:t>
          </a:r>
          <a:r>
            <a:rPr lang="en-US" sz="1200" dirty="0" err="1"/>
            <a:t>bedeutet</a:t>
          </a:r>
          <a:r>
            <a:rPr lang="en-US" sz="1200" dirty="0"/>
            <a:t>, </a:t>
          </a:r>
          <a:r>
            <a:rPr lang="en-US" sz="1200" dirty="0" err="1"/>
            <a:t>dass</a:t>
          </a:r>
          <a:r>
            <a:rPr lang="en-US" sz="1200" dirty="0"/>
            <a:t> die </a:t>
          </a:r>
          <a:r>
            <a:rPr lang="en-US" sz="1200" dirty="0" err="1"/>
            <a:t>Gesamtkapitalkosten</a:t>
          </a:r>
          <a:r>
            <a:rPr lang="en-US" sz="1200" dirty="0"/>
            <a:t> des Sponsor-</a:t>
          </a:r>
          <a:r>
            <a:rPr lang="en-US" sz="1200" dirty="0" err="1"/>
            <a:t>Unternehmens</a:t>
          </a:r>
          <a:r>
            <a:rPr lang="en-US" sz="1200" dirty="0"/>
            <a:t> </a:t>
          </a:r>
          <a:r>
            <a:rPr lang="en-US" sz="1200" dirty="0" err="1"/>
            <a:t>unberührt</a:t>
          </a:r>
          <a:r>
            <a:rPr lang="en-US" sz="1200" dirty="0"/>
            <a:t> </a:t>
          </a:r>
          <a:r>
            <a:rPr lang="en-US" sz="1200" dirty="0" err="1"/>
            <a:t>bleiben</a:t>
          </a:r>
          <a:endParaRPr lang="en-US" sz="1200" dirty="0"/>
        </a:p>
      </dgm:t>
    </dgm:pt>
    <dgm:pt modelId="{575511E8-4EF3-4E7D-9537-466ACB019FC5}" type="parTrans" cxnId="{F41A09B9-76D4-448B-B32C-DD957259B02D}">
      <dgm:prSet/>
      <dgm:spPr/>
      <dgm:t>
        <a:bodyPr/>
        <a:lstStyle/>
        <a:p>
          <a:endParaRPr lang="en-US"/>
        </a:p>
      </dgm:t>
    </dgm:pt>
    <dgm:pt modelId="{FF665FE4-6D60-4159-8934-4C4AD84E3A73}" type="sibTrans" cxnId="{F41A09B9-76D4-448B-B32C-DD957259B02D}">
      <dgm:prSet/>
      <dgm:spPr/>
      <dgm:t>
        <a:bodyPr/>
        <a:lstStyle/>
        <a:p>
          <a:endParaRPr lang="en-US"/>
        </a:p>
      </dgm:t>
    </dgm:pt>
    <dgm:pt modelId="{BACC5B81-F85A-475A-B352-E8A4200D84F3}">
      <dgm:prSet custT="1"/>
      <dgm:spPr/>
      <dgm:t>
        <a:bodyPr/>
        <a:lstStyle/>
        <a:p>
          <a:pPr rtl="0"/>
          <a:r>
            <a:rPr lang="en-US" sz="1200" dirty="0" err="1"/>
            <a:t>Sponsoren</a:t>
          </a:r>
          <a:r>
            <a:rPr lang="en-US" sz="1200" dirty="0"/>
            <a:t> </a:t>
          </a:r>
          <a:r>
            <a:rPr lang="en-US" sz="1200" dirty="0" err="1"/>
            <a:t>tragen</a:t>
          </a:r>
          <a:r>
            <a:rPr lang="en-US" sz="1200" dirty="0"/>
            <a:t> </a:t>
          </a:r>
          <a:r>
            <a:rPr lang="en-US" sz="1200" dirty="0" err="1"/>
            <a:t>aufgrund</a:t>
          </a:r>
          <a:r>
            <a:rPr lang="en-US" sz="1200" dirty="0"/>
            <a:t> der </a:t>
          </a:r>
          <a:r>
            <a:rPr lang="en-US" sz="1200" dirty="0" err="1"/>
            <a:t>Regressklausel</a:t>
          </a:r>
          <a:r>
            <a:rPr lang="en-US" sz="1200" dirty="0"/>
            <a:t> </a:t>
          </a:r>
          <a:r>
            <a:rPr lang="en-US" sz="1200" dirty="0" err="1"/>
            <a:t>nicht</a:t>
          </a:r>
          <a:r>
            <a:rPr lang="en-US" sz="1200" dirty="0"/>
            <a:t> das </a:t>
          </a:r>
          <a:r>
            <a:rPr lang="en-US" sz="1200" dirty="0" err="1"/>
            <a:t>volle</a:t>
          </a:r>
          <a:r>
            <a:rPr lang="en-US" sz="1200" dirty="0"/>
            <a:t> </a:t>
          </a:r>
          <a:r>
            <a:rPr lang="en-US" sz="1200" dirty="0" err="1"/>
            <a:t>Risiko</a:t>
          </a:r>
          <a:r>
            <a:rPr lang="en-US" sz="1200" dirty="0"/>
            <a:t> </a:t>
          </a:r>
          <a:r>
            <a:rPr lang="en-US" sz="1200" dirty="0" err="1"/>
            <a:t>bei</a:t>
          </a:r>
          <a:r>
            <a:rPr lang="en-US" sz="1200" dirty="0"/>
            <a:t> </a:t>
          </a:r>
          <a:r>
            <a:rPr lang="en-US" sz="1200" dirty="0" err="1"/>
            <a:t>einer</a:t>
          </a:r>
          <a:r>
            <a:rPr lang="en-US" sz="1200" dirty="0"/>
            <a:t> </a:t>
          </a:r>
          <a:r>
            <a:rPr lang="en-US" sz="1200" dirty="0" err="1"/>
            <a:t>mangelhaften</a:t>
          </a:r>
          <a:r>
            <a:rPr lang="en-US" sz="1200" dirty="0"/>
            <a:t> Performance</a:t>
          </a:r>
        </a:p>
      </dgm:t>
    </dgm:pt>
    <dgm:pt modelId="{8CA0EDB8-D0B8-4513-BEC8-27565AACBD31}" type="parTrans" cxnId="{11734CEB-38CF-4AA9-BC9A-ECF35C90AAA0}">
      <dgm:prSet/>
      <dgm:spPr/>
    </dgm:pt>
    <dgm:pt modelId="{472F285A-8242-4A51-8F42-015D173C4F0D}" type="sibTrans" cxnId="{11734CEB-38CF-4AA9-BC9A-ECF35C90AAA0}">
      <dgm:prSet/>
      <dgm:spPr/>
    </dgm:pt>
    <dgm:pt modelId="{DDE74D78-8858-49C1-958D-A943FB57847E}">
      <dgm:prSet custT="1"/>
      <dgm:spPr/>
      <dgm:t>
        <a:bodyPr/>
        <a:lstStyle/>
        <a:p>
          <a:pPr rtl="0"/>
          <a:r>
            <a:rPr lang="en-US" sz="1200" dirty="0"/>
            <a:t>Dies </a:t>
          </a:r>
          <a:r>
            <a:rPr lang="en-US" sz="1200" dirty="0" err="1"/>
            <a:t>ermöglicht</a:t>
          </a:r>
          <a:r>
            <a:rPr lang="en-US" sz="1200" dirty="0"/>
            <a:t> </a:t>
          </a:r>
          <a:r>
            <a:rPr lang="en-US" sz="1200" dirty="0" err="1"/>
            <a:t>einen</a:t>
          </a:r>
          <a:r>
            <a:rPr lang="en-US" sz="1200" dirty="0"/>
            <a:t> </a:t>
          </a:r>
          <a:r>
            <a:rPr lang="en-US" sz="1200" dirty="0" err="1"/>
            <a:t>höheren</a:t>
          </a:r>
          <a:r>
            <a:rPr lang="en-US" sz="1200" dirty="0"/>
            <a:t> </a:t>
          </a:r>
          <a:r>
            <a:rPr lang="en-US" sz="1200" dirty="0" err="1"/>
            <a:t>Verschuldungsgrad</a:t>
          </a:r>
          <a:r>
            <a:rPr lang="en-US" sz="1200" dirty="0"/>
            <a:t> </a:t>
          </a:r>
          <a:r>
            <a:rPr lang="en-US" sz="1200" dirty="0" err="1"/>
            <a:t>bei</a:t>
          </a:r>
          <a:r>
            <a:rPr lang="en-US" sz="1200" dirty="0"/>
            <a:t> </a:t>
          </a:r>
          <a:r>
            <a:rPr lang="en-US" sz="1200" dirty="0" err="1"/>
            <a:t>geringerem</a:t>
          </a:r>
          <a:r>
            <a:rPr lang="en-US" sz="1200" dirty="0"/>
            <a:t> </a:t>
          </a:r>
          <a:r>
            <a:rPr lang="en-US" sz="1200" dirty="0" err="1"/>
            <a:t>Risiko</a:t>
          </a:r>
          <a:endParaRPr lang="en-US" sz="1200" dirty="0"/>
        </a:p>
      </dgm:t>
    </dgm:pt>
    <dgm:pt modelId="{A63D8968-9F68-4883-A225-49BE51731168}" type="parTrans" cxnId="{B18685B4-EC61-4688-936E-4DE568433354}">
      <dgm:prSet/>
      <dgm:spPr/>
    </dgm:pt>
    <dgm:pt modelId="{CA548799-60F1-4C14-B40A-237826E4AC97}" type="sibTrans" cxnId="{B18685B4-EC61-4688-936E-4DE568433354}">
      <dgm:prSet/>
      <dgm:spPr/>
    </dgm:pt>
    <dgm:pt modelId="{953EB85E-6DAB-41E2-9E3B-9E96FDE1C576}" type="pres">
      <dgm:prSet presAssocID="{C007253C-07D3-40FE-924D-3D1307873A34}" presName="compositeShape" presStyleCnt="0">
        <dgm:presLayoutVars>
          <dgm:chMax val="2"/>
          <dgm:dir/>
          <dgm:resizeHandles val="exact"/>
        </dgm:presLayoutVars>
      </dgm:prSet>
      <dgm:spPr/>
    </dgm:pt>
    <dgm:pt modelId="{38DABEEE-1CD4-42ED-B4F2-9376676B4A01}" type="pres">
      <dgm:prSet presAssocID="{C007253C-07D3-40FE-924D-3D1307873A34}" presName="divider" presStyleLbl="fgShp" presStyleIdx="0" presStyleCnt="1" custAng="300000" custScaleX="100000" custScaleY="37474"/>
      <dgm:spPr/>
    </dgm:pt>
    <dgm:pt modelId="{900DE90F-4812-4169-BC48-13BA66558B78}" type="pres">
      <dgm:prSet presAssocID="{5FCADCF1-BD5D-437F-8FFB-4FDBFAB7E0CE}" presName="downArrow" presStyleLbl="node1" presStyleIdx="0" presStyleCnt="2" custScaleX="45237" custScaleY="94285" custLinFactNeighborX="-56082" custLinFactNeighborY="-2958"/>
      <dgm:spPr>
        <a:blipFill rotWithShape="0">
          <a:blip xmlns:r="http://schemas.openxmlformats.org/officeDocument/2006/relationships" r:embed="rId1"/>
          <a:stretch>
            <a:fillRect/>
          </a:stretch>
        </a:blipFill>
      </dgm:spPr>
    </dgm:pt>
    <dgm:pt modelId="{24E4231A-06A0-4355-A0BA-B4DAA5CB01E1}" type="pres">
      <dgm:prSet presAssocID="{5FCADCF1-BD5D-437F-8FFB-4FDBFAB7E0CE}" presName="downArrowText" presStyleLbl="revTx" presStyleIdx="0" presStyleCnt="2" custScaleX="254960" custLinFactNeighborX="-30605" custLinFactNeighborY="1878">
        <dgm:presLayoutVars>
          <dgm:bulletEnabled val="1"/>
        </dgm:presLayoutVars>
      </dgm:prSet>
      <dgm:spPr/>
    </dgm:pt>
    <dgm:pt modelId="{08F882D5-DED9-4BAC-8200-BD08D74A85CE}" type="pres">
      <dgm:prSet presAssocID="{1A97F62C-801E-4B9E-9F8E-7EF6796AE187}" presName="upArrow" presStyleLbl="node1" presStyleIdx="1" presStyleCnt="2" custAng="0" custScaleX="45425" custScaleY="91790" custLinFactX="-48196" custLinFactNeighborX="-100000" custLinFactNeighborY="492"/>
      <dgm:spPr/>
    </dgm:pt>
    <dgm:pt modelId="{B97B6023-C0B2-4598-88E3-6B6B65890B46}" type="pres">
      <dgm:prSet presAssocID="{1A97F62C-801E-4B9E-9F8E-7EF6796AE187}" presName="upArrowText" presStyleLbl="revTx" presStyleIdx="1" presStyleCnt="2" custScaleX="195572" custLinFactX="17839" custLinFactNeighborX="100000" custLinFactNeighborY="-469">
        <dgm:presLayoutVars>
          <dgm:bulletEnabled val="1"/>
        </dgm:presLayoutVars>
      </dgm:prSet>
      <dgm:spPr/>
    </dgm:pt>
  </dgm:ptLst>
  <dgm:cxnLst>
    <dgm:cxn modelId="{07C17329-6611-495C-BD69-3E08D5C89344}" type="presOf" srcId="{26E3270F-427B-481F-B60F-0A1262AC26A9}" destId="{B97B6023-C0B2-4598-88E3-6B6B65890B46}" srcOrd="0" destOrd="1" presId="urn:microsoft.com/office/officeart/2005/8/layout/arrow3"/>
    <dgm:cxn modelId="{96516B3E-66F7-42F0-A585-8D00FF0109A6}" srcId="{5FCADCF1-BD5D-437F-8FFB-4FDBFAB7E0CE}" destId="{A282806B-56E9-4F31-A0D3-7F4F5D3A788D}" srcOrd="0" destOrd="0" parTransId="{53783418-B571-458D-98E9-DD07848243A2}" sibTransId="{62EA5541-A0ED-4D6A-9D89-AE4FB64F38E9}"/>
    <dgm:cxn modelId="{8C43505D-36E7-437C-8691-127BCE67BA77}" srcId="{C007253C-07D3-40FE-924D-3D1307873A34}" destId="{5FCADCF1-BD5D-437F-8FFB-4FDBFAB7E0CE}" srcOrd="0" destOrd="0" parTransId="{95E84074-E91C-4723-A7C0-234143BFA4BC}" sibTransId="{0236B8A8-B5D8-4B70-8F7E-D003606F0A61}"/>
    <dgm:cxn modelId="{CF54705F-67F2-4912-815B-10C257720E7F}" srcId="{5FCADCF1-BD5D-437F-8FFB-4FDBFAB7E0CE}" destId="{F25AB252-AF68-42AC-BF05-744308BA802B}" srcOrd="1" destOrd="0" parTransId="{F51B4F4B-A701-436E-A481-961CB00B7F24}" sibTransId="{11696C9B-B085-4097-92D0-933CF71BE084}"/>
    <dgm:cxn modelId="{9702F756-71E2-40A4-82D7-CDF3DBC7AA72}" type="presOf" srcId="{F25AB252-AF68-42AC-BF05-744308BA802B}" destId="{24E4231A-06A0-4355-A0BA-B4DAA5CB01E1}" srcOrd="0" destOrd="2" presId="urn:microsoft.com/office/officeart/2005/8/layout/arrow3"/>
    <dgm:cxn modelId="{B2404C87-D546-486B-9C5A-71F7C28F9709}" srcId="{C007253C-07D3-40FE-924D-3D1307873A34}" destId="{1A97F62C-801E-4B9E-9F8E-7EF6796AE187}" srcOrd="1" destOrd="0" parTransId="{606BFA4F-AD46-47DC-9C7C-ECF1A255BC07}" sibTransId="{5993005E-AC4A-45B4-812A-E57581FD73A8}"/>
    <dgm:cxn modelId="{C43DCE88-D4EC-4704-9A3C-5B4A458B55FE}" type="presOf" srcId="{BACC5B81-F85A-475A-B352-E8A4200D84F3}" destId="{B97B6023-C0B2-4598-88E3-6B6B65890B46}" srcOrd="0" destOrd="3" presId="urn:microsoft.com/office/officeart/2005/8/layout/arrow3"/>
    <dgm:cxn modelId="{4A23519B-C6F5-4557-942F-DABEBBFBE36F}" type="presOf" srcId="{5FCADCF1-BD5D-437F-8FFB-4FDBFAB7E0CE}" destId="{24E4231A-06A0-4355-A0BA-B4DAA5CB01E1}" srcOrd="0" destOrd="0" presId="urn:microsoft.com/office/officeart/2005/8/layout/arrow3"/>
    <dgm:cxn modelId="{A34433A1-2329-470B-AF84-6D76661925DB}" type="presOf" srcId="{C007253C-07D3-40FE-924D-3D1307873A34}" destId="{953EB85E-6DAB-41E2-9E3B-9E96FDE1C576}" srcOrd="0" destOrd="0" presId="urn:microsoft.com/office/officeart/2005/8/layout/arrow3"/>
    <dgm:cxn modelId="{B8AEDEAD-3117-484A-BBD1-63E9A2D42BB5}" type="presOf" srcId="{A5BB797A-3860-415F-A339-2B0F108C3CA9}" destId="{24E4231A-06A0-4355-A0BA-B4DAA5CB01E1}" srcOrd="0" destOrd="3" presId="urn:microsoft.com/office/officeart/2005/8/layout/arrow3"/>
    <dgm:cxn modelId="{B18685B4-EC61-4688-936E-4DE568433354}" srcId="{1A97F62C-801E-4B9E-9F8E-7EF6796AE187}" destId="{DDE74D78-8858-49C1-958D-A943FB57847E}" srcOrd="1" destOrd="0" parTransId="{A63D8968-9F68-4883-A225-49BE51731168}" sibTransId="{CA548799-60F1-4C14-B40A-237826E4AC97}"/>
    <dgm:cxn modelId="{F41A09B9-76D4-448B-B32C-DD957259B02D}" srcId="{1A97F62C-801E-4B9E-9F8E-7EF6796AE187}" destId="{7D63E7C0-784F-42E8-B1B9-F64835517D0D}" srcOrd="3" destOrd="0" parTransId="{575511E8-4EF3-4E7D-9537-466ACB019FC5}" sibTransId="{FF665FE4-6D60-4159-8934-4C4AD84E3A73}"/>
    <dgm:cxn modelId="{0C3EB9CA-9048-4A44-A87B-F01B770B069E}" srcId="{1A97F62C-801E-4B9E-9F8E-7EF6796AE187}" destId="{26E3270F-427B-481F-B60F-0A1262AC26A9}" srcOrd="0" destOrd="0" parTransId="{094C1B45-838B-4C9B-AA90-95C976C29C58}" sibTransId="{CE94FE0B-838B-4AEF-BA01-BFF67ACA9580}"/>
    <dgm:cxn modelId="{71E42ACB-1AE0-457B-A13E-384E422D1A2C}" type="presOf" srcId="{1A97F62C-801E-4B9E-9F8E-7EF6796AE187}" destId="{B97B6023-C0B2-4598-88E3-6B6B65890B46}" srcOrd="0" destOrd="0" presId="urn:microsoft.com/office/officeart/2005/8/layout/arrow3"/>
    <dgm:cxn modelId="{E8D7C7CC-B31D-4CD4-9A1C-FBD760F1B2EA}" srcId="{5FCADCF1-BD5D-437F-8FFB-4FDBFAB7E0CE}" destId="{A5BB797A-3860-415F-A339-2B0F108C3CA9}" srcOrd="2" destOrd="0" parTransId="{E6806E58-33A2-4B68-866F-8080BDAFEE9B}" sibTransId="{4112809A-2FB9-42C3-AF77-44827BE0116C}"/>
    <dgm:cxn modelId="{5BCF4DDE-51C7-463A-9E93-C2138D40B03E}" type="presOf" srcId="{7D63E7C0-784F-42E8-B1B9-F64835517D0D}" destId="{B97B6023-C0B2-4598-88E3-6B6B65890B46}" srcOrd="0" destOrd="4" presId="urn:microsoft.com/office/officeart/2005/8/layout/arrow3"/>
    <dgm:cxn modelId="{11734CEB-38CF-4AA9-BC9A-ECF35C90AAA0}" srcId="{1A97F62C-801E-4B9E-9F8E-7EF6796AE187}" destId="{BACC5B81-F85A-475A-B352-E8A4200D84F3}" srcOrd="2" destOrd="0" parTransId="{8CA0EDB8-D0B8-4513-BEC8-27565AACBD31}" sibTransId="{472F285A-8242-4A51-8F42-015D173C4F0D}"/>
    <dgm:cxn modelId="{35A4DEF8-3D10-49A7-A1CF-D7D14B041804}" type="presOf" srcId="{A282806B-56E9-4F31-A0D3-7F4F5D3A788D}" destId="{24E4231A-06A0-4355-A0BA-B4DAA5CB01E1}" srcOrd="0" destOrd="1" presId="urn:microsoft.com/office/officeart/2005/8/layout/arrow3"/>
    <dgm:cxn modelId="{8D5EF7FC-C2CC-4282-AED0-B46FE71E9C9F}" type="presOf" srcId="{DDE74D78-8858-49C1-958D-A943FB57847E}" destId="{B97B6023-C0B2-4598-88E3-6B6B65890B46}" srcOrd="0" destOrd="2" presId="urn:microsoft.com/office/officeart/2005/8/layout/arrow3"/>
    <dgm:cxn modelId="{0E8D9676-4808-47CC-B4AC-72C91240D252}" type="presParOf" srcId="{953EB85E-6DAB-41E2-9E3B-9E96FDE1C576}" destId="{38DABEEE-1CD4-42ED-B4F2-9376676B4A01}" srcOrd="0" destOrd="0" presId="urn:microsoft.com/office/officeart/2005/8/layout/arrow3"/>
    <dgm:cxn modelId="{E3DC2D2C-A755-4704-8AD8-DF79572F4C62}" type="presParOf" srcId="{953EB85E-6DAB-41E2-9E3B-9E96FDE1C576}" destId="{900DE90F-4812-4169-BC48-13BA66558B78}" srcOrd="1" destOrd="0" presId="urn:microsoft.com/office/officeart/2005/8/layout/arrow3"/>
    <dgm:cxn modelId="{E8EB75FE-763B-4D1B-9E96-05ABF6B01FC8}" type="presParOf" srcId="{953EB85E-6DAB-41E2-9E3B-9E96FDE1C576}" destId="{24E4231A-06A0-4355-A0BA-B4DAA5CB01E1}" srcOrd="2" destOrd="0" presId="urn:microsoft.com/office/officeart/2005/8/layout/arrow3"/>
    <dgm:cxn modelId="{C4FB7EFC-BB9D-4A15-836A-7A6B4ECDD9CE}" type="presParOf" srcId="{953EB85E-6DAB-41E2-9E3B-9E96FDE1C576}" destId="{08F882D5-DED9-4BAC-8200-BD08D74A85CE}" srcOrd="3" destOrd="0" presId="urn:microsoft.com/office/officeart/2005/8/layout/arrow3"/>
    <dgm:cxn modelId="{0B10522E-A98B-4D29-A8AD-54C5CB0D179D}" type="presParOf" srcId="{953EB85E-6DAB-41E2-9E3B-9E96FDE1C576}" destId="{B97B6023-C0B2-4598-88E3-6B6B65890B46}"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1970F9-B4EA-4986-9E2C-DDFAB28C29E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952692C-B4B7-4CBF-81E5-200DE8E43CB4}">
      <dgm:prSet custT="1"/>
      <dgm:spPr/>
      <dgm:t>
        <a:bodyPr/>
        <a:lstStyle/>
        <a:p>
          <a:pPr rtl="0">
            <a:buFont typeface="Arial" panose="020B0604020202020204" pitchFamily="34" charset="0"/>
            <a:buChar char="•"/>
          </a:pPr>
          <a:r>
            <a:rPr lang="de-DE" sz="1050" dirty="0"/>
            <a:t>Unterschätzung projektbezogener Merkmale wie Kosten, Verzögerungen, Risiken und Eventualitäten sowie Änderungen in Qualität, Preis, Projektspezifikationen, Designs, Wechselkursen und externen Umweltfaktoren </a:t>
          </a:r>
          <a:endParaRPr lang="en-US" sz="1050" dirty="0"/>
        </a:p>
      </dgm:t>
    </dgm:pt>
    <dgm:pt modelId="{E8F9A18C-8AD4-4C17-8E1D-B0EA6FDFAA9B}" type="parTrans" cxnId="{C7B51F11-B64D-48D4-B250-6AB999437378}">
      <dgm:prSet/>
      <dgm:spPr/>
      <dgm:t>
        <a:bodyPr/>
        <a:lstStyle/>
        <a:p>
          <a:endParaRPr lang="en-US" sz="1600"/>
        </a:p>
      </dgm:t>
    </dgm:pt>
    <dgm:pt modelId="{38BE7C3B-FB92-46B3-96AC-B8E8645C25B4}" type="sibTrans" cxnId="{C7B51F11-B64D-48D4-B250-6AB999437378}">
      <dgm:prSet/>
      <dgm:spPr/>
      <dgm:t>
        <a:bodyPr/>
        <a:lstStyle/>
        <a:p>
          <a:endParaRPr lang="en-US" sz="1600"/>
        </a:p>
      </dgm:t>
    </dgm:pt>
    <dgm:pt modelId="{2F04BF94-4A77-4C80-86CC-AA91BCA59431}">
      <dgm:prSet custT="1"/>
      <dgm:spPr/>
      <dgm:t>
        <a:bodyPr/>
        <a:lstStyle/>
        <a:p>
          <a:pPr rtl="0">
            <a:buFont typeface="Arial" panose="020B0604020202020204" pitchFamily="34" charset="0"/>
            <a:buChar char="•"/>
          </a:pPr>
          <a:r>
            <a:rPr lang="de-DE" sz="1050" dirty="0"/>
            <a:t>Misserfolgen bei der Nachfrageprognose aufgrund von methodischen Schwächen, mangelhaften Datenbanken, unerwarteten Änderungen und Bewertungsvorurteilen</a:t>
          </a:r>
          <a:endParaRPr lang="en-US" sz="1050" dirty="0"/>
        </a:p>
      </dgm:t>
    </dgm:pt>
    <dgm:pt modelId="{E1ED5EA2-177E-487A-8494-2AD0BBFEC757}" type="parTrans" cxnId="{DE9C750C-67C3-435B-AFF5-4E1458F03DB5}">
      <dgm:prSet/>
      <dgm:spPr/>
      <dgm:t>
        <a:bodyPr/>
        <a:lstStyle/>
        <a:p>
          <a:endParaRPr lang="en-US" sz="1600"/>
        </a:p>
      </dgm:t>
    </dgm:pt>
    <dgm:pt modelId="{97382658-BCFA-4097-BDD6-D8972B0F73C4}" type="sibTrans" cxnId="{DE9C750C-67C3-435B-AFF5-4E1458F03DB5}">
      <dgm:prSet/>
      <dgm:spPr/>
      <dgm:t>
        <a:bodyPr/>
        <a:lstStyle/>
        <a:p>
          <a:endParaRPr lang="en-US" sz="1600"/>
        </a:p>
      </dgm:t>
    </dgm:pt>
    <dgm:pt modelId="{9AC4E73F-98B0-4799-8CD0-2EE427A49F97}">
      <dgm:prSet custT="1"/>
      <dgm:spPr/>
      <dgm:t>
        <a:bodyPr/>
        <a:lstStyle/>
        <a:p>
          <a:pPr rtl="0"/>
          <a:r>
            <a:rPr lang="en-US" sz="1050" dirty="0" err="1"/>
            <a:t>Interessenskonflikten</a:t>
          </a:r>
          <a:endParaRPr lang="en-US" sz="1050" dirty="0"/>
        </a:p>
      </dgm:t>
    </dgm:pt>
    <dgm:pt modelId="{B3984198-ECA6-4E3B-ACCA-8640756F090A}" type="parTrans" cxnId="{FBAB3816-9954-4DCF-BF89-61C745B0FEE7}">
      <dgm:prSet/>
      <dgm:spPr/>
      <dgm:t>
        <a:bodyPr/>
        <a:lstStyle/>
        <a:p>
          <a:endParaRPr lang="en-US" sz="1600"/>
        </a:p>
      </dgm:t>
    </dgm:pt>
    <dgm:pt modelId="{21A58EAF-2ACE-4386-9DFF-1EC9FF0F53F3}" type="sibTrans" cxnId="{FBAB3816-9954-4DCF-BF89-61C745B0FEE7}">
      <dgm:prSet/>
      <dgm:spPr/>
      <dgm:t>
        <a:bodyPr/>
        <a:lstStyle/>
        <a:p>
          <a:endParaRPr lang="en-US" sz="1600"/>
        </a:p>
      </dgm:t>
    </dgm:pt>
    <dgm:pt modelId="{3ABC9BCD-D4AB-431C-A2C9-381DAFCB1ABA}">
      <dgm:prSet custT="1"/>
      <dgm:spPr/>
      <dgm:t>
        <a:bodyPr/>
        <a:lstStyle/>
        <a:p>
          <a:pPr rtl="0"/>
          <a:r>
            <a:rPr lang="en-US" sz="1050" dirty="0" err="1"/>
            <a:t>opportunistischem</a:t>
          </a:r>
          <a:r>
            <a:rPr lang="en-US" sz="1050" dirty="0"/>
            <a:t> </a:t>
          </a:r>
          <a:r>
            <a:rPr lang="en-US" sz="1050" dirty="0" err="1"/>
            <a:t>Verhalten</a:t>
          </a:r>
          <a:r>
            <a:rPr lang="en-US" sz="1050" dirty="0"/>
            <a:t> der Stakeholder </a:t>
          </a:r>
        </a:p>
      </dgm:t>
    </dgm:pt>
    <dgm:pt modelId="{09DB7C24-33D9-42DA-B3F7-A8F733AEAB6A}" type="parTrans" cxnId="{61328011-529A-4F0A-A1D6-63C226E87F8E}">
      <dgm:prSet/>
      <dgm:spPr/>
      <dgm:t>
        <a:bodyPr/>
        <a:lstStyle/>
        <a:p>
          <a:endParaRPr lang="en-US" sz="1600"/>
        </a:p>
      </dgm:t>
    </dgm:pt>
    <dgm:pt modelId="{3F49D412-1DC8-49FD-AE8D-D2691CFEFA77}" type="sibTrans" cxnId="{61328011-529A-4F0A-A1D6-63C226E87F8E}">
      <dgm:prSet/>
      <dgm:spPr/>
      <dgm:t>
        <a:bodyPr/>
        <a:lstStyle/>
        <a:p>
          <a:endParaRPr lang="en-US" sz="1600"/>
        </a:p>
      </dgm:t>
    </dgm:pt>
    <dgm:pt modelId="{84058227-1DFB-4040-B39D-25791329B8D1}">
      <dgm:prSet custT="1"/>
      <dgm:spPr/>
      <dgm:t>
        <a:bodyPr anchor="ctr"/>
        <a:lstStyle/>
        <a:p>
          <a:pPr algn="ctr" rtl="0"/>
          <a:r>
            <a:rPr lang="en-US" sz="2000" dirty="0" err="1"/>
            <a:t>Komplexität</a:t>
          </a:r>
          <a:r>
            <a:rPr lang="en-US" sz="2000" dirty="0"/>
            <a:t> </a:t>
          </a:r>
          <a:r>
            <a:rPr lang="en-US" sz="2000" dirty="0" err="1"/>
            <a:t>führt</a:t>
          </a:r>
          <a:r>
            <a:rPr lang="en-US" sz="2000" dirty="0"/>
            <a:t> </a:t>
          </a:r>
          <a:r>
            <a:rPr lang="en-US" sz="2000" dirty="0" err="1"/>
            <a:t>zu</a:t>
          </a:r>
          <a:endParaRPr lang="en-US" sz="2000" dirty="0"/>
        </a:p>
      </dgm:t>
    </dgm:pt>
    <dgm:pt modelId="{2326D27F-9CDA-4008-8854-DEDBDDEC072F}" type="parTrans" cxnId="{088EA112-852B-4654-BC6B-28EF628E6DC9}">
      <dgm:prSet/>
      <dgm:spPr/>
      <dgm:t>
        <a:bodyPr/>
        <a:lstStyle/>
        <a:p>
          <a:endParaRPr lang="en-US" sz="1600"/>
        </a:p>
      </dgm:t>
    </dgm:pt>
    <dgm:pt modelId="{AED263E1-D57B-4B72-B5B4-30F593FE13F0}" type="sibTrans" cxnId="{088EA112-852B-4654-BC6B-28EF628E6DC9}">
      <dgm:prSet/>
      <dgm:spPr/>
      <dgm:t>
        <a:bodyPr/>
        <a:lstStyle/>
        <a:p>
          <a:endParaRPr lang="en-US" sz="1600"/>
        </a:p>
      </dgm:t>
    </dgm:pt>
    <dgm:pt modelId="{D6B4DE91-9589-4866-801F-A23718DB374E}" type="pres">
      <dgm:prSet presAssocID="{FC1970F9-B4EA-4986-9E2C-DDFAB28C29E4}" presName="vert0" presStyleCnt="0">
        <dgm:presLayoutVars>
          <dgm:dir/>
          <dgm:animOne val="branch"/>
          <dgm:animLvl val="lvl"/>
        </dgm:presLayoutVars>
      </dgm:prSet>
      <dgm:spPr/>
    </dgm:pt>
    <dgm:pt modelId="{19303D6E-BDDB-4F16-874C-3F54F54BA723}" type="pres">
      <dgm:prSet presAssocID="{84058227-1DFB-4040-B39D-25791329B8D1}" presName="thickLine" presStyleLbl="alignNode1" presStyleIdx="0" presStyleCnt="1"/>
      <dgm:spPr/>
    </dgm:pt>
    <dgm:pt modelId="{3A45F907-BA65-4A4C-B19B-1E0FDFB16C87}" type="pres">
      <dgm:prSet presAssocID="{84058227-1DFB-4040-B39D-25791329B8D1}" presName="horz1" presStyleCnt="0"/>
      <dgm:spPr/>
    </dgm:pt>
    <dgm:pt modelId="{B382B188-9A8B-4610-B368-82234E642FD6}" type="pres">
      <dgm:prSet presAssocID="{84058227-1DFB-4040-B39D-25791329B8D1}" presName="tx1" presStyleLbl="revTx" presStyleIdx="0" presStyleCnt="5"/>
      <dgm:spPr/>
    </dgm:pt>
    <dgm:pt modelId="{91F98356-1615-4782-B11A-82C2DFFA4888}" type="pres">
      <dgm:prSet presAssocID="{84058227-1DFB-4040-B39D-25791329B8D1}" presName="vert1" presStyleCnt="0"/>
      <dgm:spPr/>
    </dgm:pt>
    <dgm:pt modelId="{27585035-3DED-4F23-9136-80D713186C87}" type="pres">
      <dgm:prSet presAssocID="{E952692C-B4B7-4CBF-81E5-200DE8E43CB4}" presName="vertSpace2a" presStyleCnt="0"/>
      <dgm:spPr/>
    </dgm:pt>
    <dgm:pt modelId="{CAA0A931-4D1F-41EF-AB10-82E49360F5AF}" type="pres">
      <dgm:prSet presAssocID="{E952692C-B4B7-4CBF-81E5-200DE8E43CB4}" presName="horz2" presStyleCnt="0"/>
      <dgm:spPr/>
    </dgm:pt>
    <dgm:pt modelId="{0AC3A453-316D-489D-8988-1710B8271C79}" type="pres">
      <dgm:prSet presAssocID="{E952692C-B4B7-4CBF-81E5-200DE8E43CB4}" presName="horzSpace2" presStyleCnt="0"/>
      <dgm:spPr/>
    </dgm:pt>
    <dgm:pt modelId="{8B4E666D-0E2F-4D41-8C17-2AA2E35F9A5A}" type="pres">
      <dgm:prSet presAssocID="{E952692C-B4B7-4CBF-81E5-200DE8E43CB4}" presName="tx2" presStyleLbl="revTx" presStyleIdx="1" presStyleCnt="5"/>
      <dgm:spPr/>
    </dgm:pt>
    <dgm:pt modelId="{B8D5A1BB-2265-4C70-B7E2-AFD23F846720}" type="pres">
      <dgm:prSet presAssocID="{E952692C-B4B7-4CBF-81E5-200DE8E43CB4}" presName="vert2" presStyleCnt="0"/>
      <dgm:spPr/>
    </dgm:pt>
    <dgm:pt modelId="{02D5FAA4-AB24-42BB-9E3F-4F206393C3C9}" type="pres">
      <dgm:prSet presAssocID="{E952692C-B4B7-4CBF-81E5-200DE8E43CB4}" presName="thinLine2b" presStyleLbl="callout" presStyleIdx="0" presStyleCnt="4"/>
      <dgm:spPr/>
    </dgm:pt>
    <dgm:pt modelId="{A7BA696F-08E6-465F-A759-9C57267BD771}" type="pres">
      <dgm:prSet presAssocID="{E952692C-B4B7-4CBF-81E5-200DE8E43CB4}" presName="vertSpace2b" presStyleCnt="0"/>
      <dgm:spPr/>
    </dgm:pt>
    <dgm:pt modelId="{10ADAEBA-C431-4101-AEA4-AF381CA1C248}" type="pres">
      <dgm:prSet presAssocID="{2F04BF94-4A77-4C80-86CC-AA91BCA59431}" presName="horz2" presStyleCnt="0"/>
      <dgm:spPr/>
    </dgm:pt>
    <dgm:pt modelId="{A61EE0A5-C08A-4C6C-B222-13163B0A148E}" type="pres">
      <dgm:prSet presAssocID="{2F04BF94-4A77-4C80-86CC-AA91BCA59431}" presName="horzSpace2" presStyleCnt="0"/>
      <dgm:spPr/>
    </dgm:pt>
    <dgm:pt modelId="{00600373-E183-440A-A06A-1D689C0BA0D4}" type="pres">
      <dgm:prSet presAssocID="{2F04BF94-4A77-4C80-86CC-AA91BCA59431}" presName="tx2" presStyleLbl="revTx" presStyleIdx="2" presStyleCnt="5"/>
      <dgm:spPr/>
    </dgm:pt>
    <dgm:pt modelId="{54A777AA-EEA8-4749-9195-25739EEA3028}" type="pres">
      <dgm:prSet presAssocID="{2F04BF94-4A77-4C80-86CC-AA91BCA59431}" presName="vert2" presStyleCnt="0"/>
      <dgm:spPr/>
    </dgm:pt>
    <dgm:pt modelId="{961C4E65-0800-4449-A847-FCBC7684BCE7}" type="pres">
      <dgm:prSet presAssocID="{2F04BF94-4A77-4C80-86CC-AA91BCA59431}" presName="thinLine2b" presStyleLbl="callout" presStyleIdx="1" presStyleCnt="4"/>
      <dgm:spPr/>
    </dgm:pt>
    <dgm:pt modelId="{31ACBFCD-F5AF-4B15-864D-B5224402A4FC}" type="pres">
      <dgm:prSet presAssocID="{2F04BF94-4A77-4C80-86CC-AA91BCA59431}" presName="vertSpace2b" presStyleCnt="0"/>
      <dgm:spPr/>
    </dgm:pt>
    <dgm:pt modelId="{C2CA57B0-951A-48DE-B2F5-A362C1476062}" type="pres">
      <dgm:prSet presAssocID="{9AC4E73F-98B0-4799-8CD0-2EE427A49F97}" presName="horz2" presStyleCnt="0"/>
      <dgm:spPr/>
    </dgm:pt>
    <dgm:pt modelId="{1559E8CA-585B-472C-828C-48A87B1D7EB9}" type="pres">
      <dgm:prSet presAssocID="{9AC4E73F-98B0-4799-8CD0-2EE427A49F97}" presName="horzSpace2" presStyleCnt="0"/>
      <dgm:spPr/>
    </dgm:pt>
    <dgm:pt modelId="{19187C4D-3449-47E1-B4C9-164F0FC7B8B1}" type="pres">
      <dgm:prSet presAssocID="{9AC4E73F-98B0-4799-8CD0-2EE427A49F97}" presName="tx2" presStyleLbl="revTx" presStyleIdx="3" presStyleCnt="5"/>
      <dgm:spPr/>
    </dgm:pt>
    <dgm:pt modelId="{E09EBCA2-3687-4E58-8094-2739494A84F3}" type="pres">
      <dgm:prSet presAssocID="{9AC4E73F-98B0-4799-8CD0-2EE427A49F97}" presName="vert2" presStyleCnt="0"/>
      <dgm:spPr/>
    </dgm:pt>
    <dgm:pt modelId="{A2599599-C789-408B-85CE-44BD0FB1B49C}" type="pres">
      <dgm:prSet presAssocID="{9AC4E73F-98B0-4799-8CD0-2EE427A49F97}" presName="thinLine2b" presStyleLbl="callout" presStyleIdx="2" presStyleCnt="4"/>
      <dgm:spPr/>
    </dgm:pt>
    <dgm:pt modelId="{7CC3C5DE-C044-41A1-9235-ABC5859D83B4}" type="pres">
      <dgm:prSet presAssocID="{9AC4E73F-98B0-4799-8CD0-2EE427A49F97}" presName="vertSpace2b" presStyleCnt="0"/>
      <dgm:spPr/>
    </dgm:pt>
    <dgm:pt modelId="{29200129-1D36-400A-9CFA-36928A98A9B9}" type="pres">
      <dgm:prSet presAssocID="{3ABC9BCD-D4AB-431C-A2C9-381DAFCB1ABA}" presName="horz2" presStyleCnt="0"/>
      <dgm:spPr/>
    </dgm:pt>
    <dgm:pt modelId="{0B8580A4-9F04-4A6A-824C-C34AD533A44A}" type="pres">
      <dgm:prSet presAssocID="{3ABC9BCD-D4AB-431C-A2C9-381DAFCB1ABA}" presName="horzSpace2" presStyleCnt="0"/>
      <dgm:spPr/>
    </dgm:pt>
    <dgm:pt modelId="{B698A914-45F9-4BCC-A8DD-19FBDE9F2105}" type="pres">
      <dgm:prSet presAssocID="{3ABC9BCD-D4AB-431C-A2C9-381DAFCB1ABA}" presName="tx2" presStyleLbl="revTx" presStyleIdx="4" presStyleCnt="5"/>
      <dgm:spPr/>
    </dgm:pt>
    <dgm:pt modelId="{A4229953-8747-42B7-A3B2-9190D9982D6A}" type="pres">
      <dgm:prSet presAssocID="{3ABC9BCD-D4AB-431C-A2C9-381DAFCB1ABA}" presName="vert2" presStyleCnt="0"/>
      <dgm:spPr/>
    </dgm:pt>
    <dgm:pt modelId="{2FC7B0B2-ADA1-4328-8BC2-369F24DD3F51}" type="pres">
      <dgm:prSet presAssocID="{3ABC9BCD-D4AB-431C-A2C9-381DAFCB1ABA}" presName="thinLine2b" presStyleLbl="callout" presStyleIdx="3" presStyleCnt="4"/>
      <dgm:spPr/>
    </dgm:pt>
    <dgm:pt modelId="{204F7985-DACE-44D5-8A2D-081E21D4F475}" type="pres">
      <dgm:prSet presAssocID="{3ABC9BCD-D4AB-431C-A2C9-381DAFCB1ABA}" presName="vertSpace2b" presStyleCnt="0"/>
      <dgm:spPr/>
    </dgm:pt>
  </dgm:ptLst>
  <dgm:cxnLst>
    <dgm:cxn modelId="{DE9C750C-67C3-435B-AFF5-4E1458F03DB5}" srcId="{84058227-1DFB-4040-B39D-25791329B8D1}" destId="{2F04BF94-4A77-4C80-86CC-AA91BCA59431}" srcOrd="1" destOrd="0" parTransId="{E1ED5EA2-177E-487A-8494-2AD0BBFEC757}" sibTransId="{97382658-BCFA-4097-BDD6-D8972B0F73C4}"/>
    <dgm:cxn modelId="{C7B51F11-B64D-48D4-B250-6AB999437378}" srcId="{84058227-1DFB-4040-B39D-25791329B8D1}" destId="{E952692C-B4B7-4CBF-81E5-200DE8E43CB4}" srcOrd="0" destOrd="0" parTransId="{E8F9A18C-8AD4-4C17-8E1D-B0EA6FDFAA9B}" sibTransId="{38BE7C3B-FB92-46B3-96AC-B8E8645C25B4}"/>
    <dgm:cxn modelId="{61328011-529A-4F0A-A1D6-63C226E87F8E}" srcId="{84058227-1DFB-4040-B39D-25791329B8D1}" destId="{3ABC9BCD-D4AB-431C-A2C9-381DAFCB1ABA}" srcOrd="3" destOrd="0" parTransId="{09DB7C24-33D9-42DA-B3F7-A8F733AEAB6A}" sibTransId="{3F49D412-1DC8-49FD-AE8D-D2691CFEFA77}"/>
    <dgm:cxn modelId="{088EA112-852B-4654-BC6B-28EF628E6DC9}" srcId="{FC1970F9-B4EA-4986-9E2C-DDFAB28C29E4}" destId="{84058227-1DFB-4040-B39D-25791329B8D1}" srcOrd="0" destOrd="0" parTransId="{2326D27F-9CDA-4008-8854-DEDBDDEC072F}" sibTransId="{AED263E1-D57B-4B72-B5B4-30F593FE13F0}"/>
    <dgm:cxn modelId="{FBAB3816-9954-4DCF-BF89-61C745B0FEE7}" srcId="{84058227-1DFB-4040-B39D-25791329B8D1}" destId="{9AC4E73F-98B0-4799-8CD0-2EE427A49F97}" srcOrd="2" destOrd="0" parTransId="{B3984198-ECA6-4E3B-ACCA-8640756F090A}" sibTransId="{21A58EAF-2ACE-4386-9DFF-1EC9FF0F53F3}"/>
    <dgm:cxn modelId="{B5A88763-1C13-4E80-AB3E-7E1F2CD7501B}" type="presOf" srcId="{84058227-1DFB-4040-B39D-25791329B8D1}" destId="{B382B188-9A8B-4610-B368-82234E642FD6}" srcOrd="0" destOrd="0" presId="urn:microsoft.com/office/officeart/2008/layout/LinedList"/>
    <dgm:cxn modelId="{A94A0E49-E69F-465E-96EC-BCC51F1FEB65}" type="presOf" srcId="{E952692C-B4B7-4CBF-81E5-200DE8E43CB4}" destId="{8B4E666D-0E2F-4D41-8C17-2AA2E35F9A5A}" srcOrd="0" destOrd="0" presId="urn:microsoft.com/office/officeart/2008/layout/LinedList"/>
    <dgm:cxn modelId="{FAA25186-0524-4E08-BA2E-E2B32189CE16}" type="presOf" srcId="{3ABC9BCD-D4AB-431C-A2C9-381DAFCB1ABA}" destId="{B698A914-45F9-4BCC-A8DD-19FBDE9F2105}" srcOrd="0" destOrd="0" presId="urn:microsoft.com/office/officeart/2008/layout/LinedList"/>
    <dgm:cxn modelId="{727C0C96-95B8-4B6B-A050-D643121481FF}" type="presOf" srcId="{FC1970F9-B4EA-4986-9E2C-DDFAB28C29E4}" destId="{D6B4DE91-9589-4866-801F-A23718DB374E}" srcOrd="0" destOrd="0" presId="urn:microsoft.com/office/officeart/2008/layout/LinedList"/>
    <dgm:cxn modelId="{ECD31B97-8481-4110-9568-BF94E7ADF41B}" type="presOf" srcId="{2F04BF94-4A77-4C80-86CC-AA91BCA59431}" destId="{00600373-E183-440A-A06A-1D689C0BA0D4}" srcOrd="0" destOrd="0" presId="urn:microsoft.com/office/officeart/2008/layout/LinedList"/>
    <dgm:cxn modelId="{DD50D5AA-51E3-4615-B665-F10FF2AF4F5B}" type="presOf" srcId="{9AC4E73F-98B0-4799-8CD0-2EE427A49F97}" destId="{19187C4D-3449-47E1-B4C9-164F0FC7B8B1}" srcOrd="0" destOrd="0" presId="urn:microsoft.com/office/officeart/2008/layout/LinedList"/>
    <dgm:cxn modelId="{4C49595C-0A66-45EF-A3B9-45588235F7DB}" type="presParOf" srcId="{D6B4DE91-9589-4866-801F-A23718DB374E}" destId="{19303D6E-BDDB-4F16-874C-3F54F54BA723}" srcOrd="0" destOrd="0" presId="urn:microsoft.com/office/officeart/2008/layout/LinedList"/>
    <dgm:cxn modelId="{F1C20B52-1D53-45D7-8B9F-F08E7BA822C2}" type="presParOf" srcId="{D6B4DE91-9589-4866-801F-A23718DB374E}" destId="{3A45F907-BA65-4A4C-B19B-1E0FDFB16C87}" srcOrd="1" destOrd="0" presId="urn:microsoft.com/office/officeart/2008/layout/LinedList"/>
    <dgm:cxn modelId="{A97E49DD-218C-4448-88DD-338AA5CA9826}" type="presParOf" srcId="{3A45F907-BA65-4A4C-B19B-1E0FDFB16C87}" destId="{B382B188-9A8B-4610-B368-82234E642FD6}" srcOrd="0" destOrd="0" presId="urn:microsoft.com/office/officeart/2008/layout/LinedList"/>
    <dgm:cxn modelId="{A211089A-99EF-4C8F-AF37-F7B59C13C495}" type="presParOf" srcId="{3A45F907-BA65-4A4C-B19B-1E0FDFB16C87}" destId="{91F98356-1615-4782-B11A-82C2DFFA4888}" srcOrd="1" destOrd="0" presId="urn:microsoft.com/office/officeart/2008/layout/LinedList"/>
    <dgm:cxn modelId="{64FDAC22-1933-4144-BE92-5687EAC37C88}" type="presParOf" srcId="{91F98356-1615-4782-B11A-82C2DFFA4888}" destId="{27585035-3DED-4F23-9136-80D713186C87}" srcOrd="0" destOrd="0" presId="urn:microsoft.com/office/officeart/2008/layout/LinedList"/>
    <dgm:cxn modelId="{44A2BF83-5BE0-4263-A2E4-69BB13C26BC8}" type="presParOf" srcId="{91F98356-1615-4782-B11A-82C2DFFA4888}" destId="{CAA0A931-4D1F-41EF-AB10-82E49360F5AF}" srcOrd="1" destOrd="0" presId="urn:microsoft.com/office/officeart/2008/layout/LinedList"/>
    <dgm:cxn modelId="{0362DF39-E7A8-47DF-ADAD-B8A8BA4E1C7F}" type="presParOf" srcId="{CAA0A931-4D1F-41EF-AB10-82E49360F5AF}" destId="{0AC3A453-316D-489D-8988-1710B8271C79}" srcOrd="0" destOrd="0" presId="urn:microsoft.com/office/officeart/2008/layout/LinedList"/>
    <dgm:cxn modelId="{E47451E4-A0C3-4242-8B98-7019BCB2C100}" type="presParOf" srcId="{CAA0A931-4D1F-41EF-AB10-82E49360F5AF}" destId="{8B4E666D-0E2F-4D41-8C17-2AA2E35F9A5A}" srcOrd="1" destOrd="0" presId="urn:microsoft.com/office/officeart/2008/layout/LinedList"/>
    <dgm:cxn modelId="{6E2B4654-971B-4BDF-B8F6-BC7E73A0556E}" type="presParOf" srcId="{CAA0A931-4D1F-41EF-AB10-82E49360F5AF}" destId="{B8D5A1BB-2265-4C70-B7E2-AFD23F846720}" srcOrd="2" destOrd="0" presId="urn:microsoft.com/office/officeart/2008/layout/LinedList"/>
    <dgm:cxn modelId="{DFA6AF63-A46C-448B-9933-B07B9F04E676}" type="presParOf" srcId="{91F98356-1615-4782-B11A-82C2DFFA4888}" destId="{02D5FAA4-AB24-42BB-9E3F-4F206393C3C9}" srcOrd="2" destOrd="0" presId="urn:microsoft.com/office/officeart/2008/layout/LinedList"/>
    <dgm:cxn modelId="{514DAD48-9DB8-4381-B47B-AAEEDA30EABF}" type="presParOf" srcId="{91F98356-1615-4782-B11A-82C2DFFA4888}" destId="{A7BA696F-08E6-465F-A759-9C57267BD771}" srcOrd="3" destOrd="0" presId="urn:microsoft.com/office/officeart/2008/layout/LinedList"/>
    <dgm:cxn modelId="{D2DEF8A2-4EEB-4579-A8BA-AD8B61AF82FE}" type="presParOf" srcId="{91F98356-1615-4782-B11A-82C2DFFA4888}" destId="{10ADAEBA-C431-4101-AEA4-AF381CA1C248}" srcOrd="4" destOrd="0" presId="urn:microsoft.com/office/officeart/2008/layout/LinedList"/>
    <dgm:cxn modelId="{53E536D2-49CC-457D-B62E-3B431B02B0E7}" type="presParOf" srcId="{10ADAEBA-C431-4101-AEA4-AF381CA1C248}" destId="{A61EE0A5-C08A-4C6C-B222-13163B0A148E}" srcOrd="0" destOrd="0" presId="urn:microsoft.com/office/officeart/2008/layout/LinedList"/>
    <dgm:cxn modelId="{9B9234B0-92DE-4425-BA06-C59FFA1F82D3}" type="presParOf" srcId="{10ADAEBA-C431-4101-AEA4-AF381CA1C248}" destId="{00600373-E183-440A-A06A-1D689C0BA0D4}" srcOrd="1" destOrd="0" presId="urn:microsoft.com/office/officeart/2008/layout/LinedList"/>
    <dgm:cxn modelId="{8A04D62C-359D-4634-873A-2D16761D9EA4}" type="presParOf" srcId="{10ADAEBA-C431-4101-AEA4-AF381CA1C248}" destId="{54A777AA-EEA8-4749-9195-25739EEA3028}" srcOrd="2" destOrd="0" presId="urn:microsoft.com/office/officeart/2008/layout/LinedList"/>
    <dgm:cxn modelId="{70ED76A7-53EA-4676-89CF-0E022EB42540}" type="presParOf" srcId="{91F98356-1615-4782-B11A-82C2DFFA4888}" destId="{961C4E65-0800-4449-A847-FCBC7684BCE7}" srcOrd="5" destOrd="0" presId="urn:microsoft.com/office/officeart/2008/layout/LinedList"/>
    <dgm:cxn modelId="{0316D96C-FF74-4871-8176-67197F160E0C}" type="presParOf" srcId="{91F98356-1615-4782-B11A-82C2DFFA4888}" destId="{31ACBFCD-F5AF-4B15-864D-B5224402A4FC}" srcOrd="6" destOrd="0" presId="urn:microsoft.com/office/officeart/2008/layout/LinedList"/>
    <dgm:cxn modelId="{65851D37-356D-453D-87A1-0428454B2250}" type="presParOf" srcId="{91F98356-1615-4782-B11A-82C2DFFA4888}" destId="{C2CA57B0-951A-48DE-B2F5-A362C1476062}" srcOrd="7" destOrd="0" presId="urn:microsoft.com/office/officeart/2008/layout/LinedList"/>
    <dgm:cxn modelId="{70E9A66B-560D-4E32-86A8-81010DD59A3B}" type="presParOf" srcId="{C2CA57B0-951A-48DE-B2F5-A362C1476062}" destId="{1559E8CA-585B-472C-828C-48A87B1D7EB9}" srcOrd="0" destOrd="0" presId="urn:microsoft.com/office/officeart/2008/layout/LinedList"/>
    <dgm:cxn modelId="{8586CEF9-B2FE-4E5C-8A42-D06B7C062E9B}" type="presParOf" srcId="{C2CA57B0-951A-48DE-B2F5-A362C1476062}" destId="{19187C4D-3449-47E1-B4C9-164F0FC7B8B1}" srcOrd="1" destOrd="0" presId="urn:microsoft.com/office/officeart/2008/layout/LinedList"/>
    <dgm:cxn modelId="{11EBA256-4DF9-402E-AAC5-4EBDEBCC59C2}" type="presParOf" srcId="{C2CA57B0-951A-48DE-B2F5-A362C1476062}" destId="{E09EBCA2-3687-4E58-8094-2739494A84F3}" srcOrd="2" destOrd="0" presId="urn:microsoft.com/office/officeart/2008/layout/LinedList"/>
    <dgm:cxn modelId="{611CB633-206A-4C9D-8648-6D7E23D35A7D}" type="presParOf" srcId="{91F98356-1615-4782-B11A-82C2DFFA4888}" destId="{A2599599-C789-408B-85CE-44BD0FB1B49C}" srcOrd="8" destOrd="0" presId="urn:microsoft.com/office/officeart/2008/layout/LinedList"/>
    <dgm:cxn modelId="{761DBF4A-A853-43E2-8260-91EE5604793E}" type="presParOf" srcId="{91F98356-1615-4782-B11A-82C2DFFA4888}" destId="{7CC3C5DE-C044-41A1-9235-ABC5859D83B4}" srcOrd="9" destOrd="0" presId="urn:microsoft.com/office/officeart/2008/layout/LinedList"/>
    <dgm:cxn modelId="{A2BEDAB8-A55D-4CD0-8EAB-8E46CFFF8472}" type="presParOf" srcId="{91F98356-1615-4782-B11A-82C2DFFA4888}" destId="{29200129-1D36-400A-9CFA-36928A98A9B9}" srcOrd="10" destOrd="0" presId="urn:microsoft.com/office/officeart/2008/layout/LinedList"/>
    <dgm:cxn modelId="{5A00CFF8-FCAF-4620-B1F0-24F12162232B}" type="presParOf" srcId="{29200129-1D36-400A-9CFA-36928A98A9B9}" destId="{0B8580A4-9F04-4A6A-824C-C34AD533A44A}" srcOrd="0" destOrd="0" presId="urn:microsoft.com/office/officeart/2008/layout/LinedList"/>
    <dgm:cxn modelId="{046F4881-3602-43D4-8728-621AE4780E9F}" type="presParOf" srcId="{29200129-1D36-400A-9CFA-36928A98A9B9}" destId="{B698A914-45F9-4BCC-A8DD-19FBDE9F2105}" srcOrd="1" destOrd="0" presId="urn:microsoft.com/office/officeart/2008/layout/LinedList"/>
    <dgm:cxn modelId="{6D7F0549-4A02-42E5-ADD3-23C97BF87C35}" type="presParOf" srcId="{29200129-1D36-400A-9CFA-36928A98A9B9}" destId="{A4229953-8747-42B7-A3B2-9190D9982D6A}" srcOrd="2" destOrd="0" presId="urn:microsoft.com/office/officeart/2008/layout/LinedList"/>
    <dgm:cxn modelId="{5C0872C8-E099-4C14-B6AE-638D3B3CB120}" type="presParOf" srcId="{91F98356-1615-4782-B11A-82C2DFFA4888}" destId="{2FC7B0B2-ADA1-4328-8BC2-369F24DD3F51}" srcOrd="11" destOrd="0" presId="urn:microsoft.com/office/officeart/2008/layout/LinedList"/>
    <dgm:cxn modelId="{A37460BC-B945-4645-ADA7-C6E3F0F272C4}" type="presParOf" srcId="{91F98356-1615-4782-B11A-82C2DFFA4888}" destId="{204F7985-DACE-44D5-8A2D-081E21D4F475}"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1D8C78-7989-4B46-BF50-37F20696A4B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05CE985-AD51-480B-B927-0766EA6C2796}">
      <dgm:prSet custT="1"/>
      <dgm:spPr/>
      <dgm:t>
        <a:bodyPr/>
        <a:lstStyle/>
        <a:p>
          <a:pPr rtl="0"/>
          <a:r>
            <a:rPr lang="en-US" sz="2000" dirty="0"/>
            <a:t>Die “Illusion der </a:t>
          </a:r>
          <a:r>
            <a:rPr lang="en-US" sz="2000" dirty="0" err="1"/>
            <a:t>Kontrolle</a:t>
          </a:r>
          <a:r>
            <a:rPr lang="en-US" sz="2000" dirty="0"/>
            <a:t>”</a:t>
          </a:r>
        </a:p>
      </dgm:t>
    </dgm:pt>
    <dgm:pt modelId="{690B6110-D892-46DD-B42E-70BE0EB5C121}" type="parTrans" cxnId="{4B0A98C9-B929-42E5-A650-E6FD8F256527}">
      <dgm:prSet/>
      <dgm:spPr/>
      <dgm:t>
        <a:bodyPr/>
        <a:lstStyle/>
        <a:p>
          <a:endParaRPr lang="en-US"/>
        </a:p>
      </dgm:t>
    </dgm:pt>
    <dgm:pt modelId="{6A223CE6-94B2-4F05-8D58-17C3B3771D7F}" type="sibTrans" cxnId="{4B0A98C9-B929-42E5-A650-E6FD8F256527}">
      <dgm:prSet/>
      <dgm:spPr/>
      <dgm:t>
        <a:bodyPr/>
        <a:lstStyle/>
        <a:p>
          <a:endParaRPr lang="en-US"/>
        </a:p>
      </dgm:t>
    </dgm:pt>
    <dgm:pt modelId="{BA7CB762-9BEE-412B-92FC-8725512359C0}">
      <dgm:prSet custT="1"/>
      <dgm:spPr/>
      <dgm:t>
        <a:bodyPr/>
        <a:lstStyle/>
        <a:p>
          <a:pPr rtl="0"/>
          <a:r>
            <a:rPr lang="de-DE" sz="1400" dirty="0"/>
            <a:t>Tendenz zur Unterschätzung der Komplexität. Die Fehleinschätzung des Managements bzgl. seiner Managementfähigkeit oder seiner Fähigkeit, die Ergebnisse des Projekts zu beeinflussen, führt zu Unterschätzung der Risiken und Überbewertung positiver Informationen. </a:t>
          </a:r>
        </a:p>
        <a:p>
          <a:r>
            <a:rPr lang="de-DE" sz="1400" dirty="0"/>
            <a:t>Die Gefahr der „Kontrollillusion“ entsteht oft aufgrund der hohen Unsicherheit, die zu einer inhärenten Prognoseschwierigkeit beiträgt. Je größer die Unsicherheit, desto größer ist die „Illusion der Kontrolle“ und die Selbstüberschätzung. Dies führt zu einer höheren Wahrscheinlichkeit, dass Risiken unterschätzt werden. </a:t>
          </a:r>
        </a:p>
        <a:p>
          <a:pPr rtl="0"/>
          <a:endParaRPr lang="en-US" sz="1400" dirty="0"/>
        </a:p>
      </dgm:t>
    </dgm:pt>
    <dgm:pt modelId="{E1729D1D-F0E9-45A1-BB6B-0F09FD530250}" type="parTrans" cxnId="{3F6A96DA-910C-45EC-9E8C-B3A52FC10828}">
      <dgm:prSet/>
      <dgm:spPr/>
      <dgm:t>
        <a:bodyPr/>
        <a:lstStyle/>
        <a:p>
          <a:endParaRPr lang="en-US"/>
        </a:p>
      </dgm:t>
    </dgm:pt>
    <dgm:pt modelId="{0A4B0D38-5224-4F35-9AE6-48DF362CFEF4}" type="sibTrans" cxnId="{3F6A96DA-910C-45EC-9E8C-B3A52FC10828}">
      <dgm:prSet/>
      <dgm:spPr/>
      <dgm:t>
        <a:bodyPr/>
        <a:lstStyle/>
        <a:p>
          <a:endParaRPr lang="en-US"/>
        </a:p>
      </dgm:t>
    </dgm:pt>
    <dgm:pt modelId="{FAC98C64-7BA4-45E9-897B-1E3E51B85B22}" type="pres">
      <dgm:prSet presAssocID="{6E1D8C78-7989-4B46-BF50-37F20696A4BC}" presName="vert0" presStyleCnt="0">
        <dgm:presLayoutVars>
          <dgm:dir/>
          <dgm:animOne val="branch"/>
          <dgm:animLvl val="lvl"/>
        </dgm:presLayoutVars>
      </dgm:prSet>
      <dgm:spPr/>
    </dgm:pt>
    <dgm:pt modelId="{14EFE4C1-CDAA-4281-B61D-52DE3A6DFE64}" type="pres">
      <dgm:prSet presAssocID="{B05CE985-AD51-480B-B927-0766EA6C2796}" presName="thickLine" presStyleLbl="alignNode1" presStyleIdx="0" presStyleCnt="1"/>
      <dgm:spPr/>
    </dgm:pt>
    <dgm:pt modelId="{98E0331D-04E4-44F6-B951-008365F41728}" type="pres">
      <dgm:prSet presAssocID="{B05CE985-AD51-480B-B927-0766EA6C2796}" presName="horz1" presStyleCnt="0"/>
      <dgm:spPr/>
    </dgm:pt>
    <dgm:pt modelId="{083DFB11-CEC8-44FC-B007-8B5152FAE936}" type="pres">
      <dgm:prSet presAssocID="{B05CE985-AD51-480B-B927-0766EA6C2796}" presName="tx1" presStyleLbl="revTx" presStyleIdx="0" presStyleCnt="2"/>
      <dgm:spPr/>
    </dgm:pt>
    <dgm:pt modelId="{B79DC89D-CA8E-4448-A0D1-49D7473DCB42}" type="pres">
      <dgm:prSet presAssocID="{B05CE985-AD51-480B-B927-0766EA6C2796}" presName="vert1" presStyleCnt="0"/>
      <dgm:spPr/>
    </dgm:pt>
    <dgm:pt modelId="{F3A34D76-74E3-428B-98CA-E9397364942F}" type="pres">
      <dgm:prSet presAssocID="{BA7CB762-9BEE-412B-92FC-8725512359C0}" presName="vertSpace2a" presStyleCnt="0"/>
      <dgm:spPr/>
    </dgm:pt>
    <dgm:pt modelId="{714DA960-9E75-4A41-BA74-F333EE911C6D}" type="pres">
      <dgm:prSet presAssocID="{BA7CB762-9BEE-412B-92FC-8725512359C0}" presName="horz2" presStyleCnt="0"/>
      <dgm:spPr/>
    </dgm:pt>
    <dgm:pt modelId="{7DB947BE-725A-4E87-9575-0C3E54D2F0B0}" type="pres">
      <dgm:prSet presAssocID="{BA7CB762-9BEE-412B-92FC-8725512359C0}" presName="horzSpace2" presStyleCnt="0"/>
      <dgm:spPr/>
    </dgm:pt>
    <dgm:pt modelId="{E7C0D3DD-B9BC-4EE6-B9ED-98273A576870}" type="pres">
      <dgm:prSet presAssocID="{BA7CB762-9BEE-412B-92FC-8725512359C0}" presName="tx2" presStyleLbl="revTx" presStyleIdx="1" presStyleCnt="2"/>
      <dgm:spPr/>
    </dgm:pt>
    <dgm:pt modelId="{4027BA53-8DDA-4651-8E19-91D4FF5D2579}" type="pres">
      <dgm:prSet presAssocID="{BA7CB762-9BEE-412B-92FC-8725512359C0}" presName="vert2" presStyleCnt="0"/>
      <dgm:spPr/>
    </dgm:pt>
    <dgm:pt modelId="{CE4ED1AB-2998-4209-85B1-86B1779BE083}" type="pres">
      <dgm:prSet presAssocID="{BA7CB762-9BEE-412B-92FC-8725512359C0}" presName="thinLine2b" presStyleLbl="callout" presStyleIdx="0" presStyleCnt="1"/>
      <dgm:spPr/>
    </dgm:pt>
    <dgm:pt modelId="{8B4E5843-C6B6-439E-B7AA-0A275223CDD2}" type="pres">
      <dgm:prSet presAssocID="{BA7CB762-9BEE-412B-92FC-8725512359C0}" presName="vertSpace2b" presStyleCnt="0"/>
      <dgm:spPr/>
    </dgm:pt>
  </dgm:ptLst>
  <dgm:cxnLst>
    <dgm:cxn modelId="{89262B12-52DF-461A-A795-9C91A034955F}" type="presOf" srcId="{6E1D8C78-7989-4B46-BF50-37F20696A4BC}" destId="{FAC98C64-7BA4-45E9-897B-1E3E51B85B22}" srcOrd="0" destOrd="0" presId="urn:microsoft.com/office/officeart/2008/layout/LinedList"/>
    <dgm:cxn modelId="{9AD30B18-B9D4-463C-BDEB-64942EACF5D8}" type="presOf" srcId="{B05CE985-AD51-480B-B927-0766EA6C2796}" destId="{083DFB11-CEC8-44FC-B007-8B5152FAE936}" srcOrd="0" destOrd="0" presId="urn:microsoft.com/office/officeart/2008/layout/LinedList"/>
    <dgm:cxn modelId="{8564AC6C-2E38-4B32-BE9C-DB43987E674C}" type="presOf" srcId="{BA7CB762-9BEE-412B-92FC-8725512359C0}" destId="{E7C0D3DD-B9BC-4EE6-B9ED-98273A576870}" srcOrd="0" destOrd="0" presId="urn:microsoft.com/office/officeart/2008/layout/LinedList"/>
    <dgm:cxn modelId="{4B0A98C9-B929-42E5-A650-E6FD8F256527}" srcId="{6E1D8C78-7989-4B46-BF50-37F20696A4BC}" destId="{B05CE985-AD51-480B-B927-0766EA6C2796}" srcOrd="0" destOrd="0" parTransId="{690B6110-D892-46DD-B42E-70BE0EB5C121}" sibTransId="{6A223CE6-94B2-4F05-8D58-17C3B3771D7F}"/>
    <dgm:cxn modelId="{3F6A96DA-910C-45EC-9E8C-B3A52FC10828}" srcId="{B05CE985-AD51-480B-B927-0766EA6C2796}" destId="{BA7CB762-9BEE-412B-92FC-8725512359C0}" srcOrd="0" destOrd="0" parTransId="{E1729D1D-F0E9-45A1-BB6B-0F09FD530250}" sibTransId="{0A4B0D38-5224-4F35-9AE6-48DF362CFEF4}"/>
    <dgm:cxn modelId="{2C098763-6D0C-44BF-8674-85B39F37B345}" type="presParOf" srcId="{FAC98C64-7BA4-45E9-897B-1E3E51B85B22}" destId="{14EFE4C1-CDAA-4281-B61D-52DE3A6DFE64}" srcOrd="0" destOrd="0" presId="urn:microsoft.com/office/officeart/2008/layout/LinedList"/>
    <dgm:cxn modelId="{56A7EE41-A0F0-4733-9884-C00243DA90A7}" type="presParOf" srcId="{FAC98C64-7BA4-45E9-897B-1E3E51B85B22}" destId="{98E0331D-04E4-44F6-B951-008365F41728}" srcOrd="1" destOrd="0" presId="urn:microsoft.com/office/officeart/2008/layout/LinedList"/>
    <dgm:cxn modelId="{9F33CB96-33DE-4E43-BC98-6E20B6075FFC}" type="presParOf" srcId="{98E0331D-04E4-44F6-B951-008365F41728}" destId="{083DFB11-CEC8-44FC-B007-8B5152FAE936}" srcOrd="0" destOrd="0" presId="urn:microsoft.com/office/officeart/2008/layout/LinedList"/>
    <dgm:cxn modelId="{84B2AC26-7B65-4EC2-A833-36FD97506DF3}" type="presParOf" srcId="{98E0331D-04E4-44F6-B951-008365F41728}" destId="{B79DC89D-CA8E-4448-A0D1-49D7473DCB42}" srcOrd="1" destOrd="0" presId="urn:microsoft.com/office/officeart/2008/layout/LinedList"/>
    <dgm:cxn modelId="{79DC65D3-0A03-43FB-8D36-5BB3F3004AB3}" type="presParOf" srcId="{B79DC89D-CA8E-4448-A0D1-49D7473DCB42}" destId="{F3A34D76-74E3-428B-98CA-E9397364942F}" srcOrd="0" destOrd="0" presId="urn:microsoft.com/office/officeart/2008/layout/LinedList"/>
    <dgm:cxn modelId="{1815E59D-0916-460F-8C75-CC6EBF1077BF}" type="presParOf" srcId="{B79DC89D-CA8E-4448-A0D1-49D7473DCB42}" destId="{714DA960-9E75-4A41-BA74-F333EE911C6D}" srcOrd="1" destOrd="0" presId="urn:microsoft.com/office/officeart/2008/layout/LinedList"/>
    <dgm:cxn modelId="{43A9394E-87B8-4CB7-8A1A-1AD6DEDFC0E6}" type="presParOf" srcId="{714DA960-9E75-4A41-BA74-F333EE911C6D}" destId="{7DB947BE-725A-4E87-9575-0C3E54D2F0B0}" srcOrd="0" destOrd="0" presId="urn:microsoft.com/office/officeart/2008/layout/LinedList"/>
    <dgm:cxn modelId="{4ADF9812-7B00-4B2F-84EB-7BF95F054181}" type="presParOf" srcId="{714DA960-9E75-4A41-BA74-F333EE911C6D}" destId="{E7C0D3DD-B9BC-4EE6-B9ED-98273A576870}" srcOrd="1" destOrd="0" presId="urn:microsoft.com/office/officeart/2008/layout/LinedList"/>
    <dgm:cxn modelId="{41C23336-5A05-4459-A5DE-25F141B6FAB0}" type="presParOf" srcId="{714DA960-9E75-4A41-BA74-F333EE911C6D}" destId="{4027BA53-8DDA-4651-8E19-91D4FF5D2579}" srcOrd="2" destOrd="0" presId="urn:microsoft.com/office/officeart/2008/layout/LinedList"/>
    <dgm:cxn modelId="{123486C5-8F09-4353-8545-971A4151038E}" type="presParOf" srcId="{B79DC89D-CA8E-4448-A0D1-49D7473DCB42}" destId="{CE4ED1AB-2998-4209-85B1-86B1779BE083}" srcOrd="2" destOrd="0" presId="urn:microsoft.com/office/officeart/2008/layout/LinedList"/>
    <dgm:cxn modelId="{10EEE0D8-5F48-437F-92E9-6B35CB1204C2}" type="presParOf" srcId="{B79DC89D-CA8E-4448-A0D1-49D7473DCB42}" destId="{8B4E5843-C6B6-439E-B7AA-0A275223CDD2}"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1D8C78-7989-4B46-BF50-37F20696A4B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9FEFA6D-2AB6-473D-A2A4-795CFB66196A}">
      <dgm:prSet custT="1"/>
      <dgm:spPr/>
      <dgm:t>
        <a:bodyPr/>
        <a:lstStyle/>
        <a:p>
          <a:pPr rtl="0"/>
          <a:r>
            <a:rPr lang="en-US" sz="2000" dirty="0"/>
            <a:t>Der </a:t>
          </a:r>
          <a:r>
            <a:rPr lang="en-US" sz="2000" dirty="0" err="1"/>
            <a:t>Effekt</a:t>
          </a:r>
          <a:r>
            <a:rPr lang="en-US" sz="2000" dirty="0"/>
            <a:t> der </a:t>
          </a:r>
          <a:r>
            <a:rPr lang="en-US" sz="2000" dirty="0" err="1"/>
            <a:t>versunkenen</a:t>
          </a:r>
          <a:r>
            <a:rPr lang="en-US" sz="2000" dirty="0"/>
            <a:t> </a:t>
          </a:r>
          <a:r>
            <a:rPr lang="en-US" sz="2000" dirty="0" err="1"/>
            <a:t>Kosten</a:t>
          </a:r>
          <a:r>
            <a:rPr lang="en-US" sz="2000" dirty="0"/>
            <a:t> (</a:t>
          </a:r>
          <a:r>
            <a:rPr lang="en-US" sz="2000" i="1" dirty="0"/>
            <a:t>sunk costs</a:t>
          </a:r>
          <a:r>
            <a:rPr lang="en-US" sz="2000" dirty="0"/>
            <a:t>)</a:t>
          </a:r>
        </a:p>
      </dgm:t>
    </dgm:pt>
    <dgm:pt modelId="{137C87EE-DFA8-4437-8BFD-FB2F2E80B645}" type="parTrans" cxnId="{65C10EC3-BFB7-49C2-B79E-3A77AAF5E630}">
      <dgm:prSet/>
      <dgm:spPr/>
      <dgm:t>
        <a:bodyPr/>
        <a:lstStyle/>
        <a:p>
          <a:endParaRPr lang="en-US" sz="1600"/>
        </a:p>
      </dgm:t>
    </dgm:pt>
    <dgm:pt modelId="{84704526-7FF8-40C8-9D2F-3B730F7A9E14}" type="sibTrans" cxnId="{65C10EC3-BFB7-49C2-B79E-3A77AAF5E630}">
      <dgm:prSet/>
      <dgm:spPr/>
      <dgm:t>
        <a:bodyPr/>
        <a:lstStyle/>
        <a:p>
          <a:endParaRPr lang="en-US" sz="1600"/>
        </a:p>
      </dgm:t>
    </dgm:pt>
    <dgm:pt modelId="{3161CCBB-EB1E-483E-9193-F471964B6BA8}">
      <dgm:prSet custT="1"/>
      <dgm:spPr/>
      <dgm:t>
        <a:bodyPr/>
        <a:lstStyle/>
        <a:p>
          <a:pPr rtl="0"/>
          <a:r>
            <a:rPr lang="de-DE" sz="1200" dirty="0"/>
            <a:t>Umso weiter ein gut sichtbares Projekt vorangeschritten ist, umso mehr Geld und Zeit haben die beteiligten Akteure investiert, sodass schließlich ein Punkt erreicht ist, wo es kein Zurück mehr zu geben scheint. Das Risiko, als erfolglos und verschwenderisch angesehen zu werden, gefährdet Glaubwürdigkeit und Stellung der Entscheidungsträger. Um Kritik oder Reputationsverlust zu vermeiden, verstärken sie in Folge ihr Engagement.</a:t>
          </a:r>
        </a:p>
        <a:p>
          <a:r>
            <a:rPr lang="de-DE" sz="1200" dirty="0"/>
            <a:t>Betrachten Sie die folgende Situation:</a:t>
          </a:r>
        </a:p>
        <a:p>
          <a:r>
            <a:rPr lang="de-DE" sz="1200" dirty="0"/>
            <a:t>Wenn 85% eines Projekts für ein radargestütztes Flugzeug mit einem Volumen von 15 Millionen Dollar abgeschlossen sind, beginnt eine andere Firma mit der Vermarktung eines Flugzeugs, das viel schneller und weitaus wirtschaftlicher/kosteneffizienter ist als das Flugzeug im Projekt. Die Frage lautet: Sollten die letzten 15% der Forschungsmittel investiert werden, um das Flugzeug im Projekt fertigzustellen?</a:t>
          </a:r>
          <a:endParaRPr lang="en-US" sz="1400" dirty="0"/>
        </a:p>
      </dgm:t>
    </dgm:pt>
    <dgm:pt modelId="{854C5B7B-376B-42C8-A746-ADF25A35B407}" type="parTrans" cxnId="{A92F571B-04A5-4A57-B20A-B337772F5D84}">
      <dgm:prSet/>
      <dgm:spPr/>
      <dgm:t>
        <a:bodyPr/>
        <a:lstStyle/>
        <a:p>
          <a:endParaRPr lang="en-US" sz="1600"/>
        </a:p>
      </dgm:t>
    </dgm:pt>
    <dgm:pt modelId="{DD91EB0F-E1C1-45AB-B272-DCAA800E37E7}" type="sibTrans" cxnId="{A92F571B-04A5-4A57-B20A-B337772F5D84}">
      <dgm:prSet/>
      <dgm:spPr/>
      <dgm:t>
        <a:bodyPr/>
        <a:lstStyle/>
        <a:p>
          <a:endParaRPr lang="en-US" sz="1600"/>
        </a:p>
      </dgm:t>
    </dgm:pt>
    <dgm:pt modelId="{FAC98C64-7BA4-45E9-897B-1E3E51B85B22}" type="pres">
      <dgm:prSet presAssocID="{6E1D8C78-7989-4B46-BF50-37F20696A4BC}" presName="vert0" presStyleCnt="0">
        <dgm:presLayoutVars>
          <dgm:dir/>
          <dgm:animOne val="branch"/>
          <dgm:animLvl val="lvl"/>
        </dgm:presLayoutVars>
      </dgm:prSet>
      <dgm:spPr/>
    </dgm:pt>
    <dgm:pt modelId="{D16116D4-80C4-414F-9E8F-DF6C1D0C9FCC}" type="pres">
      <dgm:prSet presAssocID="{C9FEFA6D-2AB6-473D-A2A4-795CFB66196A}" presName="thickLine" presStyleLbl="alignNode1" presStyleIdx="0" presStyleCnt="1"/>
      <dgm:spPr/>
    </dgm:pt>
    <dgm:pt modelId="{86BA716E-C076-49A6-8A57-82D8CC4C1DD2}" type="pres">
      <dgm:prSet presAssocID="{C9FEFA6D-2AB6-473D-A2A4-795CFB66196A}" presName="horz1" presStyleCnt="0"/>
      <dgm:spPr/>
    </dgm:pt>
    <dgm:pt modelId="{5255D401-A1D0-4744-8589-A4E859CFC8AF}" type="pres">
      <dgm:prSet presAssocID="{C9FEFA6D-2AB6-473D-A2A4-795CFB66196A}" presName="tx1" presStyleLbl="revTx" presStyleIdx="0" presStyleCnt="2"/>
      <dgm:spPr/>
    </dgm:pt>
    <dgm:pt modelId="{79202A82-4CCE-42C7-B11D-E0BD03AE60B9}" type="pres">
      <dgm:prSet presAssocID="{C9FEFA6D-2AB6-473D-A2A4-795CFB66196A}" presName="vert1" presStyleCnt="0"/>
      <dgm:spPr/>
    </dgm:pt>
    <dgm:pt modelId="{23955406-1162-4CC9-81A2-C4EF7D570800}" type="pres">
      <dgm:prSet presAssocID="{3161CCBB-EB1E-483E-9193-F471964B6BA8}" presName="vertSpace2a" presStyleCnt="0"/>
      <dgm:spPr/>
    </dgm:pt>
    <dgm:pt modelId="{2A535EF9-041F-4621-AA8C-4547241B34E0}" type="pres">
      <dgm:prSet presAssocID="{3161CCBB-EB1E-483E-9193-F471964B6BA8}" presName="horz2" presStyleCnt="0"/>
      <dgm:spPr/>
    </dgm:pt>
    <dgm:pt modelId="{F8109CF8-ECF9-4461-927E-2CAD8A726502}" type="pres">
      <dgm:prSet presAssocID="{3161CCBB-EB1E-483E-9193-F471964B6BA8}" presName="horzSpace2" presStyleCnt="0"/>
      <dgm:spPr/>
    </dgm:pt>
    <dgm:pt modelId="{6888EF00-082F-43EC-A883-C8B3E5E8E241}" type="pres">
      <dgm:prSet presAssocID="{3161CCBB-EB1E-483E-9193-F471964B6BA8}" presName="tx2" presStyleLbl="revTx" presStyleIdx="1" presStyleCnt="2"/>
      <dgm:spPr/>
    </dgm:pt>
    <dgm:pt modelId="{34E5005F-228C-4D67-9C22-999524FDFA81}" type="pres">
      <dgm:prSet presAssocID="{3161CCBB-EB1E-483E-9193-F471964B6BA8}" presName="vert2" presStyleCnt="0"/>
      <dgm:spPr/>
    </dgm:pt>
    <dgm:pt modelId="{76FF0908-063C-48BC-884C-37BECA8ABC68}" type="pres">
      <dgm:prSet presAssocID="{3161CCBB-EB1E-483E-9193-F471964B6BA8}" presName="thinLine2b" presStyleLbl="callout" presStyleIdx="0" presStyleCnt="1"/>
      <dgm:spPr/>
    </dgm:pt>
    <dgm:pt modelId="{4D046989-D784-4D99-94C4-77EE7A5AD509}" type="pres">
      <dgm:prSet presAssocID="{3161CCBB-EB1E-483E-9193-F471964B6BA8}" presName="vertSpace2b" presStyleCnt="0"/>
      <dgm:spPr/>
    </dgm:pt>
  </dgm:ptLst>
  <dgm:cxnLst>
    <dgm:cxn modelId="{89262B12-52DF-461A-A795-9C91A034955F}" type="presOf" srcId="{6E1D8C78-7989-4B46-BF50-37F20696A4BC}" destId="{FAC98C64-7BA4-45E9-897B-1E3E51B85B22}" srcOrd="0" destOrd="0" presId="urn:microsoft.com/office/officeart/2008/layout/LinedList"/>
    <dgm:cxn modelId="{A92F571B-04A5-4A57-B20A-B337772F5D84}" srcId="{C9FEFA6D-2AB6-473D-A2A4-795CFB66196A}" destId="{3161CCBB-EB1E-483E-9193-F471964B6BA8}" srcOrd="0" destOrd="0" parTransId="{854C5B7B-376B-42C8-A746-ADF25A35B407}" sibTransId="{DD91EB0F-E1C1-45AB-B272-DCAA800E37E7}"/>
    <dgm:cxn modelId="{5EC40166-A9C9-4689-87A4-7730B7326E4B}" type="presOf" srcId="{C9FEFA6D-2AB6-473D-A2A4-795CFB66196A}" destId="{5255D401-A1D0-4744-8589-A4E859CFC8AF}" srcOrd="0" destOrd="0" presId="urn:microsoft.com/office/officeart/2008/layout/LinedList"/>
    <dgm:cxn modelId="{9717B573-42E0-4791-BE3B-D71216D66408}" type="presOf" srcId="{3161CCBB-EB1E-483E-9193-F471964B6BA8}" destId="{6888EF00-082F-43EC-A883-C8B3E5E8E241}" srcOrd="0" destOrd="0" presId="urn:microsoft.com/office/officeart/2008/layout/LinedList"/>
    <dgm:cxn modelId="{65C10EC3-BFB7-49C2-B79E-3A77AAF5E630}" srcId="{6E1D8C78-7989-4B46-BF50-37F20696A4BC}" destId="{C9FEFA6D-2AB6-473D-A2A4-795CFB66196A}" srcOrd="0" destOrd="0" parTransId="{137C87EE-DFA8-4437-8BFD-FB2F2E80B645}" sibTransId="{84704526-7FF8-40C8-9D2F-3B730F7A9E14}"/>
    <dgm:cxn modelId="{E6CB049A-F8AD-4955-87F5-190D817FE9A4}" type="presParOf" srcId="{FAC98C64-7BA4-45E9-897B-1E3E51B85B22}" destId="{D16116D4-80C4-414F-9E8F-DF6C1D0C9FCC}" srcOrd="0" destOrd="0" presId="urn:microsoft.com/office/officeart/2008/layout/LinedList"/>
    <dgm:cxn modelId="{23C719D2-923B-4097-AB17-CC68D21C4EF3}" type="presParOf" srcId="{FAC98C64-7BA4-45E9-897B-1E3E51B85B22}" destId="{86BA716E-C076-49A6-8A57-82D8CC4C1DD2}" srcOrd="1" destOrd="0" presId="urn:microsoft.com/office/officeart/2008/layout/LinedList"/>
    <dgm:cxn modelId="{790E36DA-B4A5-447A-84BA-928DD4B976E6}" type="presParOf" srcId="{86BA716E-C076-49A6-8A57-82D8CC4C1DD2}" destId="{5255D401-A1D0-4744-8589-A4E859CFC8AF}" srcOrd="0" destOrd="0" presId="urn:microsoft.com/office/officeart/2008/layout/LinedList"/>
    <dgm:cxn modelId="{10DDDD1D-5535-483F-9578-6B32EFF6B757}" type="presParOf" srcId="{86BA716E-C076-49A6-8A57-82D8CC4C1DD2}" destId="{79202A82-4CCE-42C7-B11D-E0BD03AE60B9}" srcOrd="1" destOrd="0" presId="urn:microsoft.com/office/officeart/2008/layout/LinedList"/>
    <dgm:cxn modelId="{D247784B-6718-4D86-9517-99FFF1F408A6}" type="presParOf" srcId="{79202A82-4CCE-42C7-B11D-E0BD03AE60B9}" destId="{23955406-1162-4CC9-81A2-C4EF7D570800}" srcOrd="0" destOrd="0" presId="urn:microsoft.com/office/officeart/2008/layout/LinedList"/>
    <dgm:cxn modelId="{BE1544E7-0860-4608-AC08-EBD6C464AFB8}" type="presParOf" srcId="{79202A82-4CCE-42C7-B11D-E0BD03AE60B9}" destId="{2A535EF9-041F-4621-AA8C-4547241B34E0}" srcOrd="1" destOrd="0" presId="urn:microsoft.com/office/officeart/2008/layout/LinedList"/>
    <dgm:cxn modelId="{2E843070-319F-48CB-8A73-FD1D3D4C86A1}" type="presParOf" srcId="{2A535EF9-041F-4621-AA8C-4547241B34E0}" destId="{F8109CF8-ECF9-4461-927E-2CAD8A726502}" srcOrd="0" destOrd="0" presId="urn:microsoft.com/office/officeart/2008/layout/LinedList"/>
    <dgm:cxn modelId="{04CC521D-D7CA-4B24-B28F-A01BE94F1127}" type="presParOf" srcId="{2A535EF9-041F-4621-AA8C-4547241B34E0}" destId="{6888EF00-082F-43EC-A883-C8B3E5E8E241}" srcOrd="1" destOrd="0" presId="urn:microsoft.com/office/officeart/2008/layout/LinedList"/>
    <dgm:cxn modelId="{6779E14D-8BB7-4AC9-8223-9E7AB58BA09C}" type="presParOf" srcId="{2A535EF9-041F-4621-AA8C-4547241B34E0}" destId="{34E5005F-228C-4D67-9C22-999524FDFA81}" srcOrd="2" destOrd="0" presId="urn:microsoft.com/office/officeart/2008/layout/LinedList"/>
    <dgm:cxn modelId="{2D9EB936-57E7-4897-B534-417A0E11D943}" type="presParOf" srcId="{79202A82-4CCE-42C7-B11D-E0BD03AE60B9}" destId="{76FF0908-063C-48BC-884C-37BECA8ABC68}" srcOrd="2" destOrd="0" presId="urn:microsoft.com/office/officeart/2008/layout/LinedList"/>
    <dgm:cxn modelId="{96DA96CF-4596-4BDB-BFC6-0BE647D14658}" type="presParOf" srcId="{79202A82-4CCE-42C7-B11D-E0BD03AE60B9}" destId="{4D046989-D784-4D99-94C4-77EE7A5AD509}"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1D8C78-7989-4B46-BF50-37F20696A4B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8DD454D-6297-47AC-B71F-49ADFCB2AEEB}">
      <dgm:prSet custT="1"/>
      <dgm:spPr/>
      <dgm:t>
        <a:bodyPr/>
        <a:lstStyle/>
        <a:p>
          <a:pPr rtl="0"/>
          <a:r>
            <a:rPr lang="en-US" sz="2000" dirty="0" err="1"/>
            <a:t>Entscheidungen</a:t>
          </a:r>
          <a:r>
            <a:rPr lang="en-US" sz="2000" dirty="0"/>
            <a:t> </a:t>
          </a:r>
          <a:r>
            <a:rPr lang="en-US" sz="2000" dirty="0" err="1"/>
            <a:t>unter</a:t>
          </a:r>
          <a:r>
            <a:rPr lang="en-US" sz="2000" dirty="0"/>
            <a:t> </a:t>
          </a:r>
          <a:r>
            <a:rPr lang="en-US" sz="2000" dirty="0" err="1"/>
            <a:t>Risiko</a:t>
          </a:r>
          <a:endParaRPr lang="en-US" sz="2000" dirty="0"/>
        </a:p>
      </dgm:t>
    </dgm:pt>
    <dgm:pt modelId="{53032D2F-9575-4F63-AE02-C785F4B4973C}" type="parTrans" cxnId="{391971AC-E571-49B0-BDCD-C7D01D3DA01E}">
      <dgm:prSet/>
      <dgm:spPr/>
      <dgm:t>
        <a:bodyPr/>
        <a:lstStyle/>
        <a:p>
          <a:endParaRPr lang="en-US"/>
        </a:p>
      </dgm:t>
    </dgm:pt>
    <dgm:pt modelId="{3A4DA08B-5AA2-469B-BD98-382F2ABFE62D}" type="sibTrans" cxnId="{391971AC-E571-49B0-BDCD-C7D01D3DA01E}">
      <dgm:prSet/>
      <dgm:spPr/>
      <dgm:t>
        <a:bodyPr/>
        <a:lstStyle/>
        <a:p>
          <a:endParaRPr lang="en-US"/>
        </a:p>
      </dgm:t>
    </dgm:pt>
    <dgm:pt modelId="{216F6043-3D51-447A-8BDA-79730C681DCF}">
      <dgm:prSet custT="1"/>
      <dgm:spPr/>
      <dgm:t>
        <a:bodyPr/>
        <a:lstStyle/>
        <a:p>
          <a:pPr rtl="0"/>
          <a:r>
            <a:rPr lang="de-DE" sz="1400" dirty="0"/>
            <a:t>Menschen sind eher risikobereit, wenn es darum geht negative Ergebnisse zu vermeiden, als dass sie risikoavers sind, um positive Ergebnisse zu erzielen. Das bedeutet, dass sie bereit sind, mehr Risiken einzugehen, um die negativen Folgen von erfolglosen Projekten zu verhindern. </a:t>
          </a:r>
        </a:p>
        <a:p>
          <a:r>
            <a:rPr lang="de-DE" sz="1400" dirty="0"/>
            <a:t>So entsteht risikofreudiges Verhalten. Anstatt sich aus einem erfolglosen Projekt zurückzuziehen, werden in der Hoffnung auf zukünftige Gewinne weitere Investitionen in das Projekt getätigt. Beispiel: Angenommen es seien bereits 100 Millionen Dollar in ein erfolgloses Projekt investiert worden, so wird das Eingehen eines zusätzlichen Risikos für weitere 10 Millionen Dollar als nicht so hoch angesehen. </a:t>
          </a:r>
        </a:p>
        <a:p>
          <a:pPr rtl="0"/>
          <a:endParaRPr lang="en-US" sz="1400" dirty="0"/>
        </a:p>
      </dgm:t>
    </dgm:pt>
    <dgm:pt modelId="{1E3EF521-788D-4D8F-9DE5-43A707A7967A}" type="parTrans" cxnId="{8196E489-9D37-4705-883B-D8B6A3D47340}">
      <dgm:prSet/>
      <dgm:spPr/>
      <dgm:t>
        <a:bodyPr/>
        <a:lstStyle/>
        <a:p>
          <a:endParaRPr lang="en-US"/>
        </a:p>
      </dgm:t>
    </dgm:pt>
    <dgm:pt modelId="{E524FF8F-698A-4154-8C4E-93DB4A74B990}" type="sibTrans" cxnId="{8196E489-9D37-4705-883B-D8B6A3D47340}">
      <dgm:prSet/>
      <dgm:spPr/>
      <dgm:t>
        <a:bodyPr/>
        <a:lstStyle/>
        <a:p>
          <a:endParaRPr lang="en-US"/>
        </a:p>
      </dgm:t>
    </dgm:pt>
    <dgm:pt modelId="{FAC98C64-7BA4-45E9-897B-1E3E51B85B22}" type="pres">
      <dgm:prSet presAssocID="{6E1D8C78-7989-4B46-BF50-37F20696A4BC}" presName="vert0" presStyleCnt="0">
        <dgm:presLayoutVars>
          <dgm:dir/>
          <dgm:animOne val="branch"/>
          <dgm:animLvl val="lvl"/>
        </dgm:presLayoutVars>
      </dgm:prSet>
      <dgm:spPr/>
    </dgm:pt>
    <dgm:pt modelId="{BD72752E-3DB9-4384-BD28-63FC764A3B19}" type="pres">
      <dgm:prSet presAssocID="{58DD454D-6297-47AC-B71F-49ADFCB2AEEB}" presName="thickLine" presStyleLbl="alignNode1" presStyleIdx="0" presStyleCnt="1"/>
      <dgm:spPr/>
    </dgm:pt>
    <dgm:pt modelId="{A990E3F1-A493-4D74-A1C6-16C70946E374}" type="pres">
      <dgm:prSet presAssocID="{58DD454D-6297-47AC-B71F-49ADFCB2AEEB}" presName="horz1" presStyleCnt="0"/>
      <dgm:spPr/>
    </dgm:pt>
    <dgm:pt modelId="{4A485BD4-B69C-45ED-84F0-DD4BB60D55A7}" type="pres">
      <dgm:prSet presAssocID="{58DD454D-6297-47AC-B71F-49ADFCB2AEEB}" presName="tx1" presStyleLbl="revTx" presStyleIdx="0" presStyleCnt="2" custScaleX="152309"/>
      <dgm:spPr/>
    </dgm:pt>
    <dgm:pt modelId="{CE03FF7D-2412-4DB0-870E-FCE94DD82CC7}" type="pres">
      <dgm:prSet presAssocID="{58DD454D-6297-47AC-B71F-49ADFCB2AEEB}" presName="vert1" presStyleCnt="0"/>
      <dgm:spPr/>
    </dgm:pt>
    <dgm:pt modelId="{DF73B49C-2823-4348-9549-12AD412D5CF0}" type="pres">
      <dgm:prSet presAssocID="{216F6043-3D51-447A-8BDA-79730C681DCF}" presName="vertSpace2a" presStyleCnt="0"/>
      <dgm:spPr/>
    </dgm:pt>
    <dgm:pt modelId="{1BE39204-78B9-48B2-9485-83B643885F4D}" type="pres">
      <dgm:prSet presAssocID="{216F6043-3D51-447A-8BDA-79730C681DCF}" presName="horz2" presStyleCnt="0"/>
      <dgm:spPr/>
    </dgm:pt>
    <dgm:pt modelId="{EEEE04F2-3B6E-42DB-B408-93F2AF0F1BE2}" type="pres">
      <dgm:prSet presAssocID="{216F6043-3D51-447A-8BDA-79730C681DCF}" presName="horzSpace2" presStyleCnt="0"/>
      <dgm:spPr/>
    </dgm:pt>
    <dgm:pt modelId="{8034AB1F-F2F3-41DB-B425-8940DC27106F}" type="pres">
      <dgm:prSet presAssocID="{216F6043-3D51-447A-8BDA-79730C681DCF}" presName="tx2" presStyleLbl="revTx" presStyleIdx="1" presStyleCnt="2"/>
      <dgm:spPr/>
    </dgm:pt>
    <dgm:pt modelId="{2E5C1C0F-B03B-4137-876C-47DF5FD7557C}" type="pres">
      <dgm:prSet presAssocID="{216F6043-3D51-447A-8BDA-79730C681DCF}" presName="vert2" presStyleCnt="0"/>
      <dgm:spPr/>
    </dgm:pt>
    <dgm:pt modelId="{1AAD4F7C-2F7B-423B-B5A9-9B729FE63541}" type="pres">
      <dgm:prSet presAssocID="{216F6043-3D51-447A-8BDA-79730C681DCF}" presName="thinLine2b" presStyleLbl="callout" presStyleIdx="0" presStyleCnt="1"/>
      <dgm:spPr/>
    </dgm:pt>
    <dgm:pt modelId="{5CA5C0EE-654F-4D00-9DA6-903C6C93B7DF}" type="pres">
      <dgm:prSet presAssocID="{216F6043-3D51-447A-8BDA-79730C681DCF}" presName="vertSpace2b" presStyleCnt="0"/>
      <dgm:spPr/>
    </dgm:pt>
  </dgm:ptLst>
  <dgm:cxnLst>
    <dgm:cxn modelId="{89262B12-52DF-461A-A795-9C91A034955F}" type="presOf" srcId="{6E1D8C78-7989-4B46-BF50-37F20696A4BC}" destId="{FAC98C64-7BA4-45E9-897B-1E3E51B85B22}" srcOrd="0" destOrd="0" presId="urn:microsoft.com/office/officeart/2008/layout/LinedList"/>
    <dgm:cxn modelId="{6015C24C-E80C-478E-A1EE-CF411A116A1D}" type="presOf" srcId="{58DD454D-6297-47AC-B71F-49ADFCB2AEEB}" destId="{4A485BD4-B69C-45ED-84F0-DD4BB60D55A7}" srcOrd="0" destOrd="0" presId="urn:microsoft.com/office/officeart/2008/layout/LinedList"/>
    <dgm:cxn modelId="{8196E489-9D37-4705-883B-D8B6A3D47340}" srcId="{58DD454D-6297-47AC-B71F-49ADFCB2AEEB}" destId="{216F6043-3D51-447A-8BDA-79730C681DCF}" srcOrd="0" destOrd="0" parTransId="{1E3EF521-788D-4D8F-9DE5-43A707A7967A}" sibTransId="{E524FF8F-698A-4154-8C4E-93DB4A74B990}"/>
    <dgm:cxn modelId="{9209A0A5-E055-4CA2-89C6-628A1957FD84}" type="presOf" srcId="{216F6043-3D51-447A-8BDA-79730C681DCF}" destId="{8034AB1F-F2F3-41DB-B425-8940DC27106F}" srcOrd="0" destOrd="0" presId="urn:microsoft.com/office/officeart/2008/layout/LinedList"/>
    <dgm:cxn modelId="{391971AC-E571-49B0-BDCD-C7D01D3DA01E}" srcId="{6E1D8C78-7989-4B46-BF50-37F20696A4BC}" destId="{58DD454D-6297-47AC-B71F-49ADFCB2AEEB}" srcOrd="0" destOrd="0" parTransId="{53032D2F-9575-4F63-AE02-C785F4B4973C}" sibTransId="{3A4DA08B-5AA2-469B-BD98-382F2ABFE62D}"/>
    <dgm:cxn modelId="{AE2FC7CA-95E6-4969-A7EB-C05A8C10E5EB}" type="presParOf" srcId="{FAC98C64-7BA4-45E9-897B-1E3E51B85B22}" destId="{BD72752E-3DB9-4384-BD28-63FC764A3B19}" srcOrd="0" destOrd="0" presId="urn:microsoft.com/office/officeart/2008/layout/LinedList"/>
    <dgm:cxn modelId="{16FB36B2-2A77-4613-8CA8-F22F51295842}" type="presParOf" srcId="{FAC98C64-7BA4-45E9-897B-1E3E51B85B22}" destId="{A990E3F1-A493-4D74-A1C6-16C70946E374}" srcOrd="1" destOrd="0" presId="urn:microsoft.com/office/officeart/2008/layout/LinedList"/>
    <dgm:cxn modelId="{B7BE2782-3D7C-4E63-AAF2-B40322B5664E}" type="presParOf" srcId="{A990E3F1-A493-4D74-A1C6-16C70946E374}" destId="{4A485BD4-B69C-45ED-84F0-DD4BB60D55A7}" srcOrd="0" destOrd="0" presId="urn:microsoft.com/office/officeart/2008/layout/LinedList"/>
    <dgm:cxn modelId="{FD7D95B1-FE0F-4B9E-BB8B-B4D6CE0C73E6}" type="presParOf" srcId="{A990E3F1-A493-4D74-A1C6-16C70946E374}" destId="{CE03FF7D-2412-4DB0-870E-FCE94DD82CC7}" srcOrd="1" destOrd="0" presId="urn:microsoft.com/office/officeart/2008/layout/LinedList"/>
    <dgm:cxn modelId="{1DCF8257-06F7-4BC9-976E-7450A59DDC73}" type="presParOf" srcId="{CE03FF7D-2412-4DB0-870E-FCE94DD82CC7}" destId="{DF73B49C-2823-4348-9549-12AD412D5CF0}" srcOrd="0" destOrd="0" presId="urn:microsoft.com/office/officeart/2008/layout/LinedList"/>
    <dgm:cxn modelId="{22D13462-04AF-4424-AA6D-A270FBF47150}" type="presParOf" srcId="{CE03FF7D-2412-4DB0-870E-FCE94DD82CC7}" destId="{1BE39204-78B9-48B2-9485-83B643885F4D}" srcOrd="1" destOrd="0" presId="urn:microsoft.com/office/officeart/2008/layout/LinedList"/>
    <dgm:cxn modelId="{A693EBDD-481F-4D31-A0FE-1BD36925BE07}" type="presParOf" srcId="{1BE39204-78B9-48B2-9485-83B643885F4D}" destId="{EEEE04F2-3B6E-42DB-B408-93F2AF0F1BE2}" srcOrd="0" destOrd="0" presId="urn:microsoft.com/office/officeart/2008/layout/LinedList"/>
    <dgm:cxn modelId="{D1ECE852-A581-4FDF-B215-38FA6E2BB16F}" type="presParOf" srcId="{1BE39204-78B9-48B2-9485-83B643885F4D}" destId="{8034AB1F-F2F3-41DB-B425-8940DC27106F}" srcOrd="1" destOrd="0" presId="urn:microsoft.com/office/officeart/2008/layout/LinedList"/>
    <dgm:cxn modelId="{0D8A53C1-415F-402C-9CCA-721275CE50BC}" type="presParOf" srcId="{1BE39204-78B9-48B2-9485-83B643885F4D}" destId="{2E5C1C0F-B03B-4137-876C-47DF5FD7557C}" srcOrd="2" destOrd="0" presId="urn:microsoft.com/office/officeart/2008/layout/LinedList"/>
    <dgm:cxn modelId="{32981F48-F130-48C2-9093-51FDE84198D9}" type="presParOf" srcId="{CE03FF7D-2412-4DB0-870E-FCE94DD82CC7}" destId="{1AAD4F7C-2F7B-423B-B5A9-9B729FE63541}" srcOrd="2" destOrd="0" presId="urn:microsoft.com/office/officeart/2008/layout/LinedList"/>
    <dgm:cxn modelId="{510B0DD5-5B54-4C88-8AAF-2C623FFAF37F}" type="presParOf" srcId="{CE03FF7D-2412-4DB0-870E-FCE94DD82CC7}" destId="{5CA5C0EE-654F-4D00-9DA6-903C6C93B7DF}"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1D8C78-7989-4B46-BF50-37F20696A4B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16F6043-3D51-447A-8BDA-79730C681DCF}">
      <dgm:prSet custT="1"/>
      <dgm:spPr/>
      <dgm:t>
        <a:bodyPr/>
        <a:lstStyle/>
        <a:p>
          <a:pPr rtl="0"/>
          <a:r>
            <a:rPr lang="en-US" sz="2000" dirty="0" err="1"/>
            <a:t>Rechtfertigung</a:t>
          </a:r>
          <a:endParaRPr lang="en-US" sz="2000" dirty="0"/>
        </a:p>
      </dgm:t>
    </dgm:pt>
    <dgm:pt modelId="{1E3EF521-788D-4D8F-9DE5-43A707A7967A}" type="parTrans" cxnId="{8196E489-9D37-4705-883B-D8B6A3D47340}">
      <dgm:prSet/>
      <dgm:spPr/>
      <dgm:t>
        <a:bodyPr/>
        <a:lstStyle/>
        <a:p>
          <a:endParaRPr lang="en-US"/>
        </a:p>
      </dgm:t>
    </dgm:pt>
    <dgm:pt modelId="{E524FF8F-698A-4154-8C4E-93DB4A74B990}" type="sibTrans" cxnId="{8196E489-9D37-4705-883B-D8B6A3D47340}">
      <dgm:prSet/>
      <dgm:spPr/>
      <dgm:t>
        <a:bodyPr/>
        <a:lstStyle/>
        <a:p>
          <a:endParaRPr lang="en-US"/>
        </a:p>
      </dgm:t>
    </dgm:pt>
    <dgm:pt modelId="{C73877BA-2F3A-45E2-A072-154AEA39B770}">
      <dgm:prSet custT="1"/>
      <dgm:spPr/>
      <dgm:t>
        <a:bodyPr/>
        <a:lstStyle/>
        <a:p>
          <a:pPr rtl="0"/>
          <a:r>
            <a:rPr lang="de-DE" sz="1400" dirty="0"/>
            <a:t>Diese Theorie liefert auch eine Erklärung für das zunehmende Engagement von Managern und die Tendenz von Entscheidungsträgern, an Fehlverhalten festzuhalten. </a:t>
          </a:r>
        </a:p>
        <a:p>
          <a:r>
            <a:rPr lang="de-DE" sz="1400" dirty="0"/>
            <a:t>Möglicherweise sind Individuen nicht bereit, Fehlverhalten zuzugeben. Deshalb rechtfertigen sie ihr Verhalten und vermeiden negatives Feedback. </a:t>
          </a:r>
          <a:endParaRPr lang="en-US" sz="1400" dirty="0"/>
        </a:p>
      </dgm:t>
    </dgm:pt>
    <dgm:pt modelId="{2AB8E745-348D-4FBE-B6EF-1BBD2D3BDBD5}" type="parTrans" cxnId="{BD2E41BE-1077-4908-997E-C7EFDEC5C928}">
      <dgm:prSet/>
      <dgm:spPr/>
      <dgm:t>
        <a:bodyPr/>
        <a:lstStyle/>
        <a:p>
          <a:endParaRPr lang="en-US"/>
        </a:p>
      </dgm:t>
    </dgm:pt>
    <dgm:pt modelId="{2C53E55D-03FD-41AA-B902-2EC577D80D6A}" type="sibTrans" cxnId="{BD2E41BE-1077-4908-997E-C7EFDEC5C928}">
      <dgm:prSet/>
      <dgm:spPr/>
      <dgm:t>
        <a:bodyPr/>
        <a:lstStyle/>
        <a:p>
          <a:endParaRPr lang="en-US"/>
        </a:p>
      </dgm:t>
    </dgm:pt>
    <dgm:pt modelId="{FAC98C64-7BA4-45E9-897B-1E3E51B85B22}" type="pres">
      <dgm:prSet presAssocID="{6E1D8C78-7989-4B46-BF50-37F20696A4BC}" presName="vert0" presStyleCnt="0">
        <dgm:presLayoutVars>
          <dgm:dir/>
          <dgm:animOne val="branch"/>
          <dgm:animLvl val="lvl"/>
        </dgm:presLayoutVars>
      </dgm:prSet>
      <dgm:spPr/>
    </dgm:pt>
    <dgm:pt modelId="{CFF1EFAF-9ED3-44E1-A78C-8E15FA5A8073}" type="pres">
      <dgm:prSet presAssocID="{216F6043-3D51-447A-8BDA-79730C681DCF}" presName="thickLine" presStyleLbl="alignNode1" presStyleIdx="0" presStyleCnt="1"/>
      <dgm:spPr/>
    </dgm:pt>
    <dgm:pt modelId="{76668E11-6AA7-4AF0-8AA5-0A61BA8FE9A6}" type="pres">
      <dgm:prSet presAssocID="{216F6043-3D51-447A-8BDA-79730C681DCF}" presName="horz1" presStyleCnt="0"/>
      <dgm:spPr/>
    </dgm:pt>
    <dgm:pt modelId="{12CFEA3D-9625-4BD1-B578-4A9F23CC0894}" type="pres">
      <dgm:prSet presAssocID="{216F6043-3D51-447A-8BDA-79730C681DCF}" presName="tx1" presStyleLbl="revTx" presStyleIdx="0" presStyleCnt="2" custScaleX="202172"/>
      <dgm:spPr/>
    </dgm:pt>
    <dgm:pt modelId="{79044CCF-876F-41B7-917F-AD3BAAA74E00}" type="pres">
      <dgm:prSet presAssocID="{216F6043-3D51-447A-8BDA-79730C681DCF}" presName="vert1" presStyleCnt="0"/>
      <dgm:spPr/>
    </dgm:pt>
    <dgm:pt modelId="{FAA10512-DCD1-4CD1-8AAA-B01319ED0D66}" type="pres">
      <dgm:prSet presAssocID="{C73877BA-2F3A-45E2-A072-154AEA39B770}" presName="vertSpace2a" presStyleCnt="0"/>
      <dgm:spPr/>
    </dgm:pt>
    <dgm:pt modelId="{E253CE95-63D8-44C0-B685-197F06E4F45F}" type="pres">
      <dgm:prSet presAssocID="{C73877BA-2F3A-45E2-A072-154AEA39B770}" presName="horz2" presStyleCnt="0"/>
      <dgm:spPr/>
    </dgm:pt>
    <dgm:pt modelId="{B9CD61F3-AF3D-4AF7-9F21-E69A7B806E2C}" type="pres">
      <dgm:prSet presAssocID="{C73877BA-2F3A-45E2-A072-154AEA39B770}" presName="horzSpace2" presStyleCnt="0"/>
      <dgm:spPr/>
    </dgm:pt>
    <dgm:pt modelId="{82DE08AB-6E5B-465A-83B8-90BB99856526}" type="pres">
      <dgm:prSet presAssocID="{C73877BA-2F3A-45E2-A072-154AEA39B770}" presName="tx2" presStyleLbl="revTx" presStyleIdx="1" presStyleCnt="2"/>
      <dgm:spPr/>
    </dgm:pt>
    <dgm:pt modelId="{606245D8-99DA-40A4-B4B7-03CDFC7CA06C}" type="pres">
      <dgm:prSet presAssocID="{C73877BA-2F3A-45E2-A072-154AEA39B770}" presName="vert2" presStyleCnt="0"/>
      <dgm:spPr/>
    </dgm:pt>
    <dgm:pt modelId="{652A01B8-2BE8-41FD-9221-5F07B1CA4E11}" type="pres">
      <dgm:prSet presAssocID="{C73877BA-2F3A-45E2-A072-154AEA39B770}" presName="thinLine2b" presStyleLbl="callout" presStyleIdx="0" presStyleCnt="1"/>
      <dgm:spPr/>
    </dgm:pt>
    <dgm:pt modelId="{A1C57447-80B6-477A-9B14-284B86C9F236}" type="pres">
      <dgm:prSet presAssocID="{C73877BA-2F3A-45E2-A072-154AEA39B770}" presName="vertSpace2b" presStyleCnt="0"/>
      <dgm:spPr/>
    </dgm:pt>
  </dgm:ptLst>
  <dgm:cxnLst>
    <dgm:cxn modelId="{89262B12-52DF-461A-A795-9C91A034955F}" type="presOf" srcId="{6E1D8C78-7989-4B46-BF50-37F20696A4BC}" destId="{FAC98C64-7BA4-45E9-897B-1E3E51B85B22}" srcOrd="0" destOrd="0" presId="urn:microsoft.com/office/officeart/2008/layout/LinedList"/>
    <dgm:cxn modelId="{3BF7183C-A555-4A86-81DE-7EFDAAD47745}" type="presOf" srcId="{216F6043-3D51-447A-8BDA-79730C681DCF}" destId="{12CFEA3D-9625-4BD1-B578-4A9F23CC0894}" srcOrd="0" destOrd="0" presId="urn:microsoft.com/office/officeart/2008/layout/LinedList"/>
    <dgm:cxn modelId="{8196E489-9D37-4705-883B-D8B6A3D47340}" srcId="{6E1D8C78-7989-4B46-BF50-37F20696A4BC}" destId="{216F6043-3D51-447A-8BDA-79730C681DCF}" srcOrd="0" destOrd="0" parTransId="{1E3EF521-788D-4D8F-9DE5-43A707A7967A}" sibTransId="{E524FF8F-698A-4154-8C4E-93DB4A74B990}"/>
    <dgm:cxn modelId="{8102BAA7-A9C7-4B1C-8F40-B3BC95A609C2}" type="presOf" srcId="{C73877BA-2F3A-45E2-A072-154AEA39B770}" destId="{82DE08AB-6E5B-465A-83B8-90BB99856526}" srcOrd="0" destOrd="0" presId="urn:microsoft.com/office/officeart/2008/layout/LinedList"/>
    <dgm:cxn modelId="{BD2E41BE-1077-4908-997E-C7EFDEC5C928}" srcId="{216F6043-3D51-447A-8BDA-79730C681DCF}" destId="{C73877BA-2F3A-45E2-A072-154AEA39B770}" srcOrd="0" destOrd="0" parTransId="{2AB8E745-348D-4FBE-B6EF-1BBD2D3BDBD5}" sibTransId="{2C53E55D-03FD-41AA-B902-2EC577D80D6A}"/>
    <dgm:cxn modelId="{4407EA3A-D2AE-4049-97C4-E58768BDC839}" type="presParOf" srcId="{FAC98C64-7BA4-45E9-897B-1E3E51B85B22}" destId="{CFF1EFAF-9ED3-44E1-A78C-8E15FA5A8073}" srcOrd="0" destOrd="0" presId="urn:microsoft.com/office/officeart/2008/layout/LinedList"/>
    <dgm:cxn modelId="{58CE5EE7-4DAB-49B1-8775-650B28254B54}" type="presParOf" srcId="{FAC98C64-7BA4-45E9-897B-1E3E51B85B22}" destId="{76668E11-6AA7-4AF0-8AA5-0A61BA8FE9A6}" srcOrd="1" destOrd="0" presId="urn:microsoft.com/office/officeart/2008/layout/LinedList"/>
    <dgm:cxn modelId="{686D0F01-E86A-433A-B333-F1BD26C3EAEB}" type="presParOf" srcId="{76668E11-6AA7-4AF0-8AA5-0A61BA8FE9A6}" destId="{12CFEA3D-9625-4BD1-B578-4A9F23CC0894}" srcOrd="0" destOrd="0" presId="urn:microsoft.com/office/officeart/2008/layout/LinedList"/>
    <dgm:cxn modelId="{2277DDE6-5F4F-42ED-91A9-77E87192C6B0}" type="presParOf" srcId="{76668E11-6AA7-4AF0-8AA5-0A61BA8FE9A6}" destId="{79044CCF-876F-41B7-917F-AD3BAAA74E00}" srcOrd="1" destOrd="0" presId="urn:microsoft.com/office/officeart/2008/layout/LinedList"/>
    <dgm:cxn modelId="{2735A005-5E5B-4B81-837F-346567F79F1C}" type="presParOf" srcId="{79044CCF-876F-41B7-917F-AD3BAAA74E00}" destId="{FAA10512-DCD1-4CD1-8AAA-B01319ED0D66}" srcOrd="0" destOrd="0" presId="urn:microsoft.com/office/officeart/2008/layout/LinedList"/>
    <dgm:cxn modelId="{572D3CB3-0F47-4479-8BA1-5BBE0D9F5942}" type="presParOf" srcId="{79044CCF-876F-41B7-917F-AD3BAAA74E00}" destId="{E253CE95-63D8-44C0-B685-197F06E4F45F}" srcOrd="1" destOrd="0" presId="urn:microsoft.com/office/officeart/2008/layout/LinedList"/>
    <dgm:cxn modelId="{AB1C8624-5F7B-428F-8402-B814EF700E20}" type="presParOf" srcId="{E253CE95-63D8-44C0-B685-197F06E4F45F}" destId="{B9CD61F3-AF3D-4AF7-9F21-E69A7B806E2C}" srcOrd="0" destOrd="0" presId="urn:microsoft.com/office/officeart/2008/layout/LinedList"/>
    <dgm:cxn modelId="{D33AFEDB-EAB1-4B38-9055-A541DF5B9950}" type="presParOf" srcId="{E253CE95-63D8-44C0-B685-197F06E4F45F}" destId="{82DE08AB-6E5B-465A-83B8-90BB99856526}" srcOrd="1" destOrd="0" presId="urn:microsoft.com/office/officeart/2008/layout/LinedList"/>
    <dgm:cxn modelId="{6718EF39-28DF-402E-9919-35DBD95131DD}" type="presParOf" srcId="{E253CE95-63D8-44C0-B685-197F06E4F45F}" destId="{606245D8-99DA-40A4-B4B7-03CDFC7CA06C}" srcOrd="2" destOrd="0" presId="urn:microsoft.com/office/officeart/2008/layout/LinedList"/>
    <dgm:cxn modelId="{9F1C9E39-36E6-4DB0-B6E9-FFD2E88A9051}" type="presParOf" srcId="{79044CCF-876F-41B7-917F-AD3BAAA74E00}" destId="{652A01B8-2BE8-41FD-9221-5F07B1CA4E11}" srcOrd="2" destOrd="0" presId="urn:microsoft.com/office/officeart/2008/layout/LinedList"/>
    <dgm:cxn modelId="{887F3704-189E-49DF-B137-6A726C5BAC60}" type="presParOf" srcId="{79044CCF-876F-41B7-917F-AD3BAAA74E00}" destId="{A1C57447-80B6-477A-9B14-284B86C9F236}"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143E0F-DA1F-43F8-9131-F8E191D2567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4573CFF-EA77-4FD8-9A6A-68BFEBA7BE7A}">
      <dgm:prSet/>
      <dgm:spPr/>
      <dgm:t>
        <a:bodyPr/>
        <a:lstStyle/>
        <a:p>
          <a:pPr rtl="0"/>
          <a:r>
            <a:rPr lang="de-DE" dirty="0"/>
            <a:t>Schulungen stellen sicher, dass neue Technologien effektiv eingesetzt werden und reduzieren zudem möglichen Widerstand gegen Veränderungen. Führungskräfte und Mitarbeiter sollten über die Fähigkeiten und Kenntnisse verfügen, um die notwendige Technologie für ein komplexes Projekt einzusetzen. </a:t>
          </a:r>
          <a:endParaRPr lang="en-US" dirty="0"/>
        </a:p>
      </dgm:t>
    </dgm:pt>
    <dgm:pt modelId="{E50759D6-E416-419B-A337-4683C1A1DED5}" type="parTrans" cxnId="{E9D49AF4-48C8-4E47-9487-E90FEDCC7C6B}">
      <dgm:prSet/>
      <dgm:spPr/>
      <dgm:t>
        <a:bodyPr/>
        <a:lstStyle/>
        <a:p>
          <a:endParaRPr lang="en-US"/>
        </a:p>
      </dgm:t>
    </dgm:pt>
    <dgm:pt modelId="{D92FBFB4-8FDE-4C2A-BAC9-ADC781C90122}" type="sibTrans" cxnId="{E9D49AF4-48C8-4E47-9487-E90FEDCC7C6B}">
      <dgm:prSet/>
      <dgm:spPr/>
      <dgm:t>
        <a:bodyPr/>
        <a:lstStyle/>
        <a:p>
          <a:endParaRPr lang="en-US"/>
        </a:p>
      </dgm:t>
    </dgm:pt>
    <dgm:pt modelId="{435CA895-97C6-4441-B220-6C9CB9F26536}">
      <dgm:prSet/>
      <dgm:spPr/>
      <dgm:t>
        <a:bodyPr/>
        <a:lstStyle/>
        <a:p>
          <a:pPr rtl="0"/>
          <a:r>
            <a:rPr lang="de-DE" dirty="0"/>
            <a:t>Durch klare Ziele können Manager Meinungsverschiedenheiten vermeiden, die von dem ohnehin komplexen Projekt ablenken würden. Das Management sollte Zeit für die Klärung von Zielen und deren Interpretation sowie für die Offenlegung geheimer Agenden (Hidden </a:t>
          </a:r>
          <a:r>
            <a:rPr lang="de-DE" dirty="0" err="1"/>
            <a:t>Agendas</a:t>
          </a:r>
          <a:r>
            <a:rPr lang="de-DE" dirty="0"/>
            <a:t>) durch transparente Informationsflüsse einplanen.  </a:t>
          </a:r>
          <a:endParaRPr lang="en-US" dirty="0"/>
        </a:p>
      </dgm:t>
    </dgm:pt>
    <dgm:pt modelId="{3975BB03-D1AB-4B43-9A86-C97CBC34E7DA}" type="parTrans" cxnId="{46DA4A85-9FD4-4839-B66A-4DAF35D91ED2}">
      <dgm:prSet/>
      <dgm:spPr/>
      <dgm:t>
        <a:bodyPr/>
        <a:lstStyle/>
        <a:p>
          <a:endParaRPr lang="en-US"/>
        </a:p>
      </dgm:t>
    </dgm:pt>
    <dgm:pt modelId="{9EF4D38E-BE80-45E6-88DE-3A945C94AE96}" type="sibTrans" cxnId="{46DA4A85-9FD4-4839-B66A-4DAF35D91ED2}">
      <dgm:prSet/>
      <dgm:spPr/>
      <dgm:t>
        <a:bodyPr/>
        <a:lstStyle/>
        <a:p>
          <a:endParaRPr lang="en-US"/>
        </a:p>
      </dgm:t>
    </dgm:pt>
    <dgm:pt modelId="{6353BE5B-2F25-4224-8FDD-72E927073EF7}">
      <dgm:prSet/>
      <dgm:spPr/>
      <dgm:t>
        <a:bodyPr/>
        <a:lstStyle/>
        <a:p>
          <a:pPr rtl="0"/>
          <a:r>
            <a:rPr lang="de-DE" dirty="0"/>
            <a:t>In den Verträgen sollten Ziele, Rechte und Pflichten für alle Partner und Sponsoren klar definiert sein. Für kritische Elemente in der Lieferkette können Notfallpläne eingeführt werden.</a:t>
          </a:r>
          <a:endParaRPr lang="en-US" dirty="0"/>
        </a:p>
      </dgm:t>
    </dgm:pt>
    <dgm:pt modelId="{6B69138B-A594-401F-8FC7-EF021701CA5E}" type="parTrans" cxnId="{5577738D-FE19-478B-A1D0-2A9C74FF6D07}">
      <dgm:prSet/>
      <dgm:spPr/>
      <dgm:t>
        <a:bodyPr/>
        <a:lstStyle/>
        <a:p>
          <a:endParaRPr lang="en-US"/>
        </a:p>
      </dgm:t>
    </dgm:pt>
    <dgm:pt modelId="{D535FF85-562A-46D7-BC65-4DC83241DCEC}" type="sibTrans" cxnId="{5577738D-FE19-478B-A1D0-2A9C74FF6D07}">
      <dgm:prSet/>
      <dgm:spPr/>
      <dgm:t>
        <a:bodyPr/>
        <a:lstStyle/>
        <a:p>
          <a:endParaRPr lang="en-US"/>
        </a:p>
      </dgm:t>
    </dgm:pt>
    <dgm:pt modelId="{A6BD2818-6465-4D2B-9D8E-63E6488A1719}">
      <dgm:prSet/>
      <dgm:spPr/>
      <dgm:t>
        <a:bodyPr/>
        <a:lstStyle/>
        <a:p>
          <a:pPr rtl="0"/>
          <a:r>
            <a:rPr lang="de-DE" dirty="0"/>
            <a:t>Verringern Sie das Risiko einer Überschätzung der Managementkompetenz und minimieren Sie die Projektkomplexität, indem Sie zur Wahrung der Transparenz externe Kontrollen einsetzen. Mehr Transparenz, unabhängige Projektbewertungen und Kontrollen können helfen, die „Illusion der Kontrolle“ zu überwinden. </a:t>
          </a:r>
          <a:endParaRPr lang="en-US" dirty="0"/>
        </a:p>
      </dgm:t>
    </dgm:pt>
    <dgm:pt modelId="{4FFC5C32-BBD5-404D-9038-8361A4B4F544}" type="parTrans" cxnId="{DA736B7F-8BAF-4D1E-84E0-FA8F6A2ED6AA}">
      <dgm:prSet/>
      <dgm:spPr/>
      <dgm:t>
        <a:bodyPr/>
        <a:lstStyle/>
        <a:p>
          <a:endParaRPr lang="en-US"/>
        </a:p>
      </dgm:t>
    </dgm:pt>
    <dgm:pt modelId="{FB47B354-1B8C-4A3E-A8FD-25AFB71F49C9}" type="sibTrans" cxnId="{DA736B7F-8BAF-4D1E-84E0-FA8F6A2ED6AA}">
      <dgm:prSet/>
      <dgm:spPr/>
      <dgm:t>
        <a:bodyPr/>
        <a:lstStyle/>
        <a:p>
          <a:endParaRPr lang="en-US"/>
        </a:p>
      </dgm:t>
    </dgm:pt>
    <dgm:pt modelId="{870C0823-3981-4830-A940-6386F7AFD3F8}" type="pres">
      <dgm:prSet presAssocID="{87143E0F-DA1F-43F8-9131-F8E191D25672}" presName="vert0" presStyleCnt="0">
        <dgm:presLayoutVars>
          <dgm:dir/>
          <dgm:animOne val="branch"/>
          <dgm:animLvl val="lvl"/>
        </dgm:presLayoutVars>
      </dgm:prSet>
      <dgm:spPr/>
    </dgm:pt>
    <dgm:pt modelId="{61270848-97F9-4B95-B4CB-6208A78CBEDB}" type="pres">
      <dgm:prSet presAssocID="{04573CFF-EA77-4FD8-9A6A-68BFEBA7BE7A}" presName="thickLine" presStyleLbl="alignNode1" presStyleIdx="0" presStyleCnt="4" custLinFactNeighborX="-1218" custLinFactNeighborY="-22214"/>
      <dgm:spPr/>
    </dgm:pt>
    <dgm:pt modelId="{C453BFF7-673A-45F3-855D-356093E468C8}" type="pres">
      <dgm:prSet presAssocID="{04573CFF-EA77-4FD8-9A6A-68BFEBA7BE7A}" presName="horz1" presStyleCnt="0"/>
      <dgm:spPr/>
    </dgm:pt>
    <dgm:pt modelId="{1085FF9C-3109-41D3-A557-5436F0E92843}" type="pres">
      <dgm:prSet presAssocID="{04573CFF-EA77-4FD8-9A6A-68BFEBA7BE7A}" presName="tx1" presStyleLbl="revTx" presStyleIdx="0" presStyleCnt="4"/>
      <dgm:spPr/>
    </dgm:pt>
    <dgm:pt modelId="{60381A33-2A37-420B-B52D-1C9FDDCB3422}" type="pres">
      <dgm:prSet presAssocID="{04573CFF-EA77-4FD8-9A6A-68BFEBA7BE7A}" presName="vert1" presStyleCnt="0"/>
      <dgm:spPr/>
    </dgm:pt>
    <dgm:pt modelId="{20B3D5C1-EBE3-4A04-81A0-A7B7E13371C6}" type="pres">
      <dgm:prSet presAssocID="{435CA895-97C6-4441-B220-6C9CB9F26536}" presName="thickLine" presStyleLbl="alignNode1" presStyleIdx="1" presStyleCnt="4"/>
      <dgm:spPr/>
    </dgm:pt>
    <dgm:pt modelId="{BD107E03-952A-45F0-B4D6-3FE466253878}" type="pres">
      <dgm:prSet presAssocID="{435CA895-97C6-4441-B220-6C9CB9F26536}" presName="horz1" presStyleCnt="0"/>
      <dgm:spPr/>
    </dgm:pt>
    <dgm:pt modelId="{B72FD9EA-4302-43B6-B72A-2AC015066886}" type="pres">
      <dgm:prSet presAssocID="{435CA895-97C6-4441-B220-6C9CB9F26536}" presName="tx1" presStyleLbl="revTx" presStyleIdx="1" presStyleCnt="4"/>
      <dgm:spPr/>
    </dgm:pt>
    <dgm:pt modelId="{3923ED44-8940-4D14-9223-0313A8C9B4C6}" type="pres">
      <dgm:prSet presAssocID="{435CA895-97C6-4441-B220-6C9CB9F26536}" presName="vert1" presStyleCnt="0"/>
      <dgm:spPr/>
    </dgm:pt>
    <dgm:pt modelId="{0118EFF8-8DB9-46A0-BA71-CD8749DB143E}" type="pres">
      <dgm:prSet presAssocID="{6353BE5B-2F25-4224-8FDD-72E927073EF7}" presName="thickLine" presStyleLbl="alignNode1" presStyleIdx="2" presStyleCnt="4"/>
      <dgm:spPr/>
    </dgm:pt>
    <dgm:pt modelId="{28FD3D37-D805-4890-8642-861C4573DF40}" type="pres">
      <dgm:prSet presAssocID="{6353BE5B-2F25-4224-8FDD-72E927073EF7}" presName="horz1" presStyleCnt="0"/>
      <dgm:spPr/>
    </dgm:pt>
    <dgm:pt modelId="{E3E50557-584D-499D-A566-4AB15C9227DC}" type="pres">
      <dgm:prSet presAssocID="{6353BE5B-2F25-4224-8FDD-72E927073EF7}" presName="tx1" presStyleLbl="revTx" presStyleIdx="2" presStyleCnt="4"/>
      <dgm:spPr/>
    </dgm:pt>
    <dgm:pt modelId="{F98BD862-D020-41F2-BD4C-2BFFB9AD6D82}" type="pres">
      <dgm:prSet presAssocID="{6353BE5B-2F25-4224-8FDD-72E927073EF7}" presName="vert1" presStyleCnt="0"/>
      <dgm:spPr/>
    </dgm:pt>
    <dgm:pt modelId="{36A79923-191D-4FA6-9107-DECE5D715E69}" type="pres">
      <dgm:prSet presAssocID="{A6BD2818-6465-4D2B-9D8E-63E6488A1719}" presName="thickLine" presStyleLbl="alignNode1" presStyleIdx="3" presStyleCnt="4"/>
      <dgm:spPr/>
    </dgm:pt>
    <dgm:pt modelId="{702267FC-F242-408F-83AB-162F6BA758B1}" type="pres">
      <dgm:prSet presAssocID="{A6BD2818-6465-4D2B-9D8E-63E6488A1719}" presName="horz1" presStyleCnt="0"/>
      <dgm:spPr/>
    </dgm:pt>
    <dgm:pt modelId="{4F561D4F-8004-40AB-9A09-9569973CB2B7}" type="pres">
      <dgm:prSet presAssocID="{A6BD2818-6465-4D2B-9D8E-63E6488A1719}" presName="tx1" presStyleLbl="revTx" presStyleIdx="3" presStyleCnt="4"/>
      <dgm:spPr/>
    </dgm:pt>
    <dgm:pt modelId="{5EB0C1FD-44B3-48AE-B923-23DD48560329}" type="pres">
      <dgm:prSet presAssocID="{A6BD2818-6465-4D2B-9D8E-63E6488A1719}" presName="vert1" presStyleCnt="0"/>
      <dgm:spPr/>
    </dgm:pt>
  </dgm:ptLst>
  <dgm:cxnLst>
    <dgm:cxn modelId="{823D8C00-10D2-405D-90A8-B9B2801A8FC8}" type="presOf" srcId="{6353BE5B-2F25-4224-8FDD-72E927073EF7}" destId="{E3E50557-584D-499D-A566-4AB15C9227DC}" srcOrd="0" destOrd="0" presId="urn:microsoft.com/office/officeart/2008/layout/LinedList"/>
    <dgm:cxn modelId="{5EEF972D-746D-4656-9DA7-E5677C86A8DA}" type="presOf" srcId="{04573CFF-EA77-4FD8-9A6A-68BFEBA7BE7A}" destId="{1085FF9C-3109-41D3-A557-5436F0E92843}" srcOrd="0" destOrd="0" presId="urn:microsoft.com/office/officeart/2008/layout/LinedList"/>
    <dgm:cxn modelId="{022C0A4E-10CC-4C6B-9887-3EF80A04BD3A}" type="presOf" srcId="{435CA895-97C6-4441-B220-6C9CB9F26536}" destId="{B72FD9EA-4302-43B6-B72A-2AC015066886}" srcOrd="0" destOrd="0" presId="urn:microsoft.com/office/officeart/2008/layout/LinedList"/>
    <dgm:cxn modelId="{DA736B7F-8BAF-4D1E-84E0-FA8F6A2ED6AA}" srcId="{87143E0F-DA1F-43F8-9131-F8E191D25672}" destId="{A6BD2818-6465-4D2B-9D8E-63E6488A1719}" srcOrd="3" destOrd="0" parTransId="{4FFC5C32-BBD5-404D-9038-8361A4B4F544}" sibTransId="{FB47B354-1B8C-4A3E-A8FD-25AFB71F49C9}"/>
    <dgm:cxn modelId="{46DA4A85-9FD4-4839-B66A-4DAF35D91ED2}" srcId="{87143E0F-DA1F-43F8-9131-F8E191D25672}" destId="{435CA895-97C6-4441-B220-6C9CB9F26536}" srcOrd="1" destOrd="0" parTransId="{3975BB03-D1AB-4B43-9A86-C97CBC34E7DA}" sibTransId="{9EF4D38E-BE80-45E6-88DE-3A945C94AE96}"/>
    <dgm:cxn modelId="{5577738D-FE19-478B-A1D0-2A9C74FF6D07}" srcId="{87143E0F-DA1F-43F8-9131-F8E191D25672}" destId="{6353BE5B-2F25-4224-8FDD-72E927073EF7}" srcOrd="2" destOrd="0" parTransId="{6B69138B-A594-401F-8FC7-EF021701CA5E}" sibTransId="{D535FF85-562A-46D7-BC65-4DC83241DCEC}"/>
    <dgm:cxn modelId="{11E5EE95-788D-4656-9908-BB9046D03A43}" type="presOf" srcId="{87143E0F-DA1F-43F8-9131-F8E191D25672}" destId="{870C0823-3981-4830-A940-6386F7AFD3F8}" srcOrd="0" destOrd="0" presId="urn:microsoft.com/office/officeart/2008/layout/LinedList"/>
    <dgm:cxn modelId="{346945EF-540D-4A03-AB7E-10DF140F5044}" type="presOf" srcId="{A6BD2818-6465-4D2B-9D8E-63E6488A1719}" destId="{4F561D4F-8004-40AB-9A09-9569973CB2B7}" srcOrd="0" destOrd="0" presId="urn:microsoft.com/office/officeart/2008/layout/LinedList"/>
    <dgm:cxn modelId="{E9D49AF4-48C8-4E47-9487-E90FEDCC7C6B}" srcId="{87143E0F-DA1F-43F8-9131-F8E191D25672}" destId="{04573CFF-EA77-4FD8-9A6A-68BFEBA7BE7A}" srcOrd="0" destOrd="0" parTransId="{E50759D6-E416-419B-A337-4683C1A1DED5}" sibTransId="{D92FBFB4-8FDE-4C2A-BAC9-ADC781C90122}"/>
    <dgm:cxn modelId="{9811F58E-440A-4DBA-A2F7-93C98E309D03}" type="presParOf" srcId="{870C0823-3981-4830-A940-6386F7AFD3F8}" destId="{61270848-97F9-4B95-B4CB-6208A78CBEDB}" srcOrd="0" destOrd="0" presId="urn:microsoft.com/office/officeart/2008/layout/LinedList"/>
    <dgm:cxn modelId="{F0334A16-67DD-4C19-9EB5-AFFF9A1A2B1E}" type="presParOf" srcId="{870C0823-3981-4830-A940-6386F7AFD3F8}" destId="{C453BFF7-673A-45F3-855D-356093E468C8}" srcOrd="1" destOrd="0" presId="urn:microsoft.com/office/officeart/2008/layout/LinedList"/>
    <dgm:cxn modelId="{0F01D535-44F2-4A86-8DBC-54B4CD17A7EA}" type="presParOf" srcId="{C453BFF7-673A-45F3-855D-356093E468C8}" destId="{1085FF9C-3109-41D3-A557-5436F0E92843}" srcOrd="0" destOrd="0" presId="urn:microsoft.com/office/officeart/2008/layout/LinedList"/>
    <dgm:cxn modelId="{1BC2AF96-1402-4BE5-9F50-24A5B98F14C1}" type="presParOf" srcId="{C453BFF7-673A-45F3-855D-356093E468C8}" destId="{60381A33-2A37-420B-B52D-1C9FDDCB3422}" srcOrd="1" destOrd="0" presId="urn:microsoft.com/office/officeart/2008/layout/LinedList"/>
    <dgm:cxn modelId="{313AFDC6-E2F2-4104-89A2-D1BF6E26AE8B}" type="presParOf" srcId="{870C0823-3981-4830-A940-6386F7AFD3F8}" destId="{20B3D5C1-EBE3-4A04-81A0-A7B7E13371C6}" srcOrd="2" destOrd="0" presId="urn:microsoft.com/office/officeart/2008/layout/LinedList"/>
    <dgm:cxn modelId="{20FA1DD4-50CB-48E4-85A3-D5C5D79A888E}" type="presParOf" srcId="{870C0823-3981-4830-A940-6386F7AFD3F8}" destId="{BD107E03-952A-45F0-B4D6-3FE466253878}" srcOrd="3" destOrd="0" presId="urn:microsoft.com/office/officeart/2008/layout/LinedList"/>
    <dgm:cxn modelId="{39538C9A-BF88-45BC-9711-D60E15910D11}" type="presParOf" srcId="{BD107E03-952A-45F0-B4D6-3FE466253878}" destId="{B72FD9EA-4302-43B6-B72A-2AC015066886}" srcOrd="0" destOrd="0" presId="urn:microsoft.com/office/officeart/2008/layout/LinedList"/>
    <dgm:cxn modelId="{7D66C1B4-7FBA-4E9A-A0EB-DF43D61450E0}" type="presParOf" srcId="{BD107E03-952A-45F0-B4D6-3FE466253878}" destId="{3923ED44-8940-4D14-9223-0313A8C9B4C6}" srcOrd="1" destOrd="0" presId="urn:microsoft.com/office/officeart/2008/layout/LinedList"/>
    <dgm:cxn modelId="{A6D8A947-D3CB-4B8A-8A63-99153182A78B}" type="presParOf" srcId="{870C0823-3981-4830-A940-6386F7AFD3F8}" destId="{0118EFF8-8DB9-46A0-BA71-CD8749DB143E}" srcOrd="4" destOrd="0" presId="urn:microsoft.com/office/officeart/2008/layout/LinedList"/>
    <dgm:cxn modelId="{12324B17-412D-4BF4-81F1-507CF3FDD698}" type="presParOf" srcId="{870C0823-3981-4830-A940-6386F7AFD3F8}" destId="{28FD3D37-D805-4890-8642-861C4573DF40}" srcOrd="5" destOrd="0" presId="urn:microsoft.com/office/officeart/2008/layout/LinedList"/>
    <dgm:cxn modelId="{DAD25F59-A8AF-414E-B402-36539F4663D3}" type="presParOf" srcId="{28FD3D37-D805-4890-8642-861C4573DF40}" destId="{E3E50557-584D-499D-A566-4AB15C9227DC}" srcOrd="0" destOrd="0" presId="urn:microsoft.com/office/officeart/2008/layout/LinedList"/>
    <dgm:cxn modelId="{EA0164D5-B9A8-4B17-A3E4-9259E93EB125}" type="presParOf" srcId="{28FD3D37-D805-4890-8642-861C4573DF40}" destId="{F98BD862-D020-41F2-BD4C-2BFFB9AD6D82}" srcOrd="1" destOrd="0" presId="urn:microsoft.com/office/officeart/2008/layout/LinedList"/>
    <dgm:cxn modelId="{1DD4C2A3-45D7-4670-8EB8-7AABBDBE647A}" type="presParOf" srcId="{870C0823-3981-4830-A940-6386F7AFD3F8}" destId="{36A79923-191D-4FA6-9107-DECE5D715E69}" srcOrd="6" destOrd="0" presId="urn:microsoft.com/office/officeart/2008/layout/LinedList"/>
    <dgm:cxn modelId="{64AE1A00-51E0-416F-8C6F-0A6CF0FC81EA}" type="presParOf" srcId="{870C0823-3981-4830-A940-6386F7AFD3F8}" destId="{702267FC-F242-408F-83AB-162F6BA758B1}" srcOrd="7" destOrd="0" presId="urn:microsoft.com/office/officeart/2008/layout/LinedList"/>
    <dgm:cxn modelId="{AA13A295-ECD1-4E72-ABDB-FCC6AD6B4CC0}" type="presParOf" srcId="{702267FC-F242-408F-83AB-162F6BA758B1}" destId="{4F561D4F-8004-40AB-9A09-9569973CB2B7}" srcOrd="0" destOrd="0" presId="urn:microsoft.com/office/officeart/2008/layout/LinedList"/>
    <dgm:cxn modelId="{563B1FDB-92CF-4941-9C0B-4AAA71D4E538}" type="presParOf" srcId="{702267FC-F242-408F-83AB-162F6BA758B1}" destId="{5EB0C1FD-44B3-48AE-B923-23DD4856032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7143E0F-DA1F-43F8-9131-F8E191D2567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4573CFF-EA77-4FD8-9A6A-68BFEBA7BE7A}">
      <dgm:prSet custT="1"/>
      <dgm:spPr/>
      <dgm:t>
        <a:bodyPr/>
        <a:lstStyle/>
        <a:p>
          <a:pPr rtl="0"/>
          <a:r>
            <a:rPr lang="de-DE" sz="1200" dirty="0"/>
            <a:t>Achten Sie auf die weichen Kriterien wie Partner- und Personalauswahl. Detaillierte Kenntnisse der Managementkultur potenzieller Partner, starke Beziehungen, effektive Kommunikation, Vertrauen und Zuversicht, interkulturelle Kommunikation, Bewertung und Monitoring der Beziehungsqualität sowie die Schaffung eines kooperativen Umfelds sind notwendig, um den Erfolg sicherzustellen.</a:t>
          </a:r>
        </a:p>
        <a:p>
          <a:pPr rtl="0"/>
          <a:endParaRPr lang="en-US" sz="1200" dirty="0"/>
        </a:p>
      </dgm:t>
    </dgm:pt>
    <dgm:pt modelId="{E50759D6-E416-419B-A337-4683C1A1DED5}" type="parTrans" cxnId="{E9D49AF4-48C8-4E47-9487-E90FEDCC7C6B}">
      <dgm:prSet/>
      <dgm:spPr/>
      <dgm:t>
        <a:bodyPr/>
        <a:lstStyle/>
        <a:p>
          <a:endParaRPr lang="en-US" sz="2800"/>
        </a:p>
      </dgm:t>
    </dgm:pt>
    <dgm:pt modelId="{D92FBFB4-8FDE-4C2A-BAC9-ADC781C90122}" type="sibTrans" cxnId="{E9D49AF4-48C8-4E47-9487-E90FEDCC7C6B}">
      <dgm:prSet/>
      <dgm:spPr/>
      <dgm:t>
        <a:bodyPr/>
        <a:lstStyle/>
        <a:p>
          <a:endParaRPr lang="en-US" sz="2800"/>
        </a:p>
      </dgm:t>
    </dgm:pt>
    <dgm:pt modelId="{921B1167-ED57-46B2-84F5-25DA89ACD118}">
      <dgm:prSet custT="1"/>
      <dgm:spPr/>
      <dgm:t>
        <a:bodyPr/>
        <a:lstStyle/>
        <a:p>
          <a:r>
            <a:rPr lang="de-DE" sz="1200" dirty="0"/>
            <a:t>Die Aufrechterhaltung langfristiger, gemeinsamer Interessen kann zum Erfolg beitragen. Kooperationen funktionieren auf der Grundlage von Gewinn- und Risikoteilung – dies kann bedeuten, dass eine bestimmte Projektstruktur geschaffen werden muss, die ein „zusammen sinken oder schwimmen“ sicherstellt. </a:t>
          </a:r>
        </a:p>
        <a:p>
          <a:endParaRPr lang="en-US" sz="1200" dirty="0"/>
        </a:p>
      </dgm:t>
    </dgm:pt>
    <dgm:pt modelId="{47572C54-2455-4E2D-ACE9-BF728E470947}" type="parTrans" cxnId="{859ACA2B-8C39-4ED6-8DFC-69D5E02B7D51}">
      <dgm:prSet/>
      <dgm:spPr/>
      <dgm:t>
        <a:bodyPr/>
        <a:lstStyle/>
        <a:p>
          <a:endParaRPr lang="en-US" sz="2800"/>
        </a:p>
      </dgm:t>
    </dgm:pt>
    <dgm:pt modelId="{7102C507-781F-4064-8A1E-B80DFEAC07C8}" type="sibTrans" cxnId="{859ACA2B-8C39-4ED6-8DFC-69D5E02B7D51}">
      <dgm:prSet/>
      <dgm:spPr/>
      <dgm:t>
        <a:bodyPr/>
        <a:lstStyle/>
        <a:p>
          <a:endParaRPr lang="en-US" sz="2800"/>
        </a:p>
      </dgm:t>
    </dgm:pt>
    <dgm:pt modelId="{A3663D2F-6883-4CB6-91B6-AB1C999D6D67}">
      <dgm:prSet custT="1"/>
      <dgm:spPr/>
      <dgm:t>
        <a:bodyPr/>
        <a:lstStyle/>
        <a:p>
          <a:r>
            <a:rPr lang="de-DE" sz="1200" dirty="0"/>
            <a:t>Frühere Kooperationserfahrungen zwischen den Partnern und die Reputation der beteiligten Unternehmen vor Beginn der Partnerschaft sind wichtige Faktoren für die Qualität der Beziehung. </a:t>
          </a:r>
          <a:endParaRPr lang="en-US" sz="1200" dirty="0"/>
        </a:p>
      </dgm:t>
    </dgm:pt>
    <dgm:pt modelId="{A7782689-B748-4B6E-838A-266F2612EDAD}" type="parTrans" cxnId="{7D1CAA80-3DF2-4BDD-A947-D8B554AE5A69}">
      <dgm:prSet/>
      <dgm:spPr/>
      <dgm:t>
        <a:bodyPr/>
        <a:lstStyle/>
        <a:p>
          <a:endParaRPr lang="en-US" sz="2800"/>
        </a:p>
      </dgm:t>
    </dgm:pt>
    <dgm:pt modelId="{7FF3BBB2-FCB1-452D-A99D-493CE52929D3}" type="sibTrans" cxnId="{7D1CAA80-3DF2-4BDD-A947-D8B554AE5A69}">
      <dgm:prSet/>
      <dgm:spPr/>
      <dgm:t>
        <a:bodyPr/>
        <a:lstStyle/>
        <a:p>
          <a:endParaRPr lang="en-US" sz="2800"/>
        </a:p>
      </dgm:t>
    </dgm:pt>
    <dgm:pt modelId="{AE66D126-6488-4074-862D-337FF6D16865}">
      <dgm:prSet custT="1"/>
      <dgm:spPr/>
      <dgm:t>
        <a:bodyPr/>
        <a:lstStyle/>
        <a:p>
          <a:r>
            <a:rPr lang="en-US" sz="1200" dirty="0" err="1"/>
            <a:t>Kontrolle</a:t>
          </a:r>
          <a:r>
            <a:rPr lang="en-US" sz="1200" dirty="0"/>
            <a:t> und Engagement </a:t>
          </a:r>
          <a:r>
            <a:rPr lang="en-US" sz="1200" dirty="0" err="1"/>
            <a:t>sollten</a:t>
          </a:r>
          <a:r>
            <a:rPr lang="en-US" sz="1200" dirty="0"/>
            <a:t> </a:t>
          </a:r>
          <a:r>
            <a:rPr lang="en-US" sz="1200" dirty="0" err="1"/>
            <a:t>im</a:t>
          </a:r>
          <a:r>
            <a:rPr lang="en-US" sz="1200" dirty="0"/>
            <a:t> </a:t>
          </a:r>
          <a:r>
            <a:rPr lang="en-US" sz="1200" dirty="0" err="1"/>
            <a:t>Gleichgewicht</a:t>
          </a:r>
          <a:r>
            <a:rPr lang="en-US" sz="1200" dirty="0"/>
            <a:t> sein. </a:t>
          </a:r>
          <a:r>
            <a:rPr lang="de-DE" sz="1200" dirty="0"/>
            <a:t>Zu viel Kontrolle erhöht die Möglichkeit von egoistischem Verhalten und Misstrauen, während mangelndes Engagement zu unvorteilhaftem/fehlendem Einsatz führen kann. </a:t>
          </a:r>
        </a:p>
        <a:p>
          <a:endParaRPr lang="en-US" sz="1200" dirty="0"/>
        </a:p>
      </dgm:t>
    </dgm:pt>
    <dgm:pt modelId="{073DAA7F-E251-4F51-9C02-47D7B1253320}" type="parTrans" cxnId="{2D188E0E-6CED-4A72-A2C4-43EAFF9A8C6B}">
      <dgm:prSet/>
      <dgm:spPr/>
      <dgm:t>
        <a:bodyPr/>
        <a:lstStyle/>
        <a:p>
          <a:endParaRPr lang="en-US" sz="2800"/>
        </a:p>
      </dgm:t>
    </dgm:pt>
    <dgm:pt modelId="{3C01CE31-ECEC-4E82-A212-3EDCCAE7C211}" type="sibTrans" cxnId="{2D188E0E-6CED-4A72-A2C4-43EAFF9A8C6B}">
      <dgm:prSet/>
      <dgm:spPr/>
      <dgm:t>
        <a:bodyPr/>
        <a:lstStyle/>
        <a:p>
          <a:endParaRPr lang="en-US" sz="2800"/>
        </a:p>
      </dgm:t>
    </dgm:pt>
    <dgm:pt modelId="{AFEDBD0E-4B1C-4C13-A8DE-5D245C259B80}">
      <dgm:prSet custT="1"/>
      <dgm:spPr/>
      <dgm:t>
        <a:bodyPr/>
        <a:lstStyle/>
        <a:p>
          <a:r>
            <a:rPr lang="de-DE" sz="1200" dirty="0"/>
            <a:t>Beginnen Sie mit einer realistischen Projektidee und konzipieren Sie Projekte in der Anfangsphase gründlich, da die meisten Projekte nach der Anfangsphase weniger Flexibilität haben. Investitionen in der Frühphase des Projekts können helfen, Probleme zu mildern und die allgemeine Qualität zu verbessern. Dadurch können Kosten gespart und bessere Ergebnisse erzielt werden. </a:t>
          </a:r>
          <a:endParaRPr lang="en-US" sz="1200" dirty="0"/>
        </a:p>
      </dgm:t>
    </dgm:pt>
    <dgm:pt modelId="{464F6110-EC19-4641-B555-0CCA83BA60D9}" type="parTrans" cxnId="{B9D6918D-064D-41F1-B29E-797DF17259B0}">
      <dgm:prSet/>
      <dgm:spPr/>
      <dgm:t>
        <a:bodyPr/>
        <a:lstStyle/>
        <a:p>
          <a:endParaRPr lang="en-US" sz="2800"/>
        </a:p>
      </dgm:t>
    </dgm:pt>
    <dgm:pt modelId="{41433AA1-F236-4D33-B003-903BA39C0DDD}" type="sibTrans" cxnId="{B9D6918D-064D-41F1-B29E-797DF17259B0}">
      <dgm:prSet/>
      <dgm:spPr/>
      <dgm:t>
        <a:bodyPr/>
        <a:lstStyle/>
        <a:p>
          <a:endParaRPr lang="en-US" sz="2800"/>
        </a:p>
      </dgm:t>
    </dgm:pt>
    <dgm:pt modelId="{870C0823-3981-4830-A940-6386F7AFD3F8}" type="pres">
      <dgm:prSet presAssocID="{87143E0F-DA1F-43F8-9131-F8E191D25672}" presName="vert0" presStyleCnt="0">
        <dgm:presLayoutVars>
          <dgm:dir/>
          <dgm:animOne val="branch"/>
          <dgm:animLvl val="lvl"/>
        </dgm:presLayoutVars>
      </dgm:prSet>
      <dgm:spPr/>
    </dgm:pt>
    <dgm:pt modelId="{61270848-97F9-4B95-B4CB-6208A78CBEDB}" type="pres">
      <dgm:prSet presAssocID="{04573CFF-EA77-4FD8-9A6A-68BFEBA7BE7A}" presName="thickLine" presStyleLbl="alignNode1" presStyleIdx="0" presStyleCnt="5"/>
      <dgm:spPr/>
    </dgm:pt>
    <dgm:pt modelId="{C453BFF7-673A-45F3-855D-356093E468C8}" type="pres">
      <dgm:prSet presAssocID="{04573CFF-EA77-4FD8-9A6A-68BFEBA7BE7A}" presName="horz1" presStyleCnt="0"/>
      <dgm:spPr/>
    </dgm:pt>
    <dgm:pt modelId="{1085FF9C-3109-41D3-A557-5436F0E92843}" type="pres">
      <dgm:prSet presAssocID="{04573CFF-EA77-4FD8-9A6A-68BFEBA7BE7A}" presName="tx1" presStyleLbl="revTx" presStyleIdx="0" presStyleCnt="5"/>
      <dgm:spPr/>
    </dgm:pt>
    <dgm:pt modelId="{60381A33-2A37-420B-B52D-1C9FDDCB3422}" type="pres">
      <dgm:prSet presAssocID="{04573CFF-EA77-4FD8-9A6A-68BFEBA7BE7A}" presName="vert1" presStyleCnt="0"/>
      <dgm:spPr/>
    </dgm:pt>
    <dgm:pt modelId="{C79998A1-D5F7-428E-B4E7-90E1F5765707}" type="pres">
      <dgm:prSet presAssocID="{921B1167-ED57-46B2-84F5-25DA89ACD118}" presName="thickLine" presStyleLbl="alignNode1" presStyleIdx="1" presStyleCnt="5"/>
      <dgm:spPr/>
    </dgm:pt>
    <dgm:pt modelId="{01A47582-78D5-45FA-83E9-A3F2B0DDFE36}" type="pres">
      <dgm:prSet presAssocID="{921B1167-ED57-46B2-84F5-25DA89ACD118}" presName="horz1" presStyleCnt="0"/>
      <dgm:spPr/>
    </dgm:pt>
    <dgm:pt modelId="{DC30051A-4DDF-4DA0-8540-3F6BDB6F17B5}" type="pres">
      <dgm:prSet presAssocID="{921B1167-ED57-46B2-84F5-25DA89ACD118}" presName="tx1" presStyleLbl="revTx" presStyleIdx="1" presStyleCnt="5"/>
      <dgm:spPr/>
    </dgm:pt>
    <dgm:pt modelId="{FCD2D7DB-9994-4663-8E0B-F05F26F349EA}" type="pres">
      <dgm:prSet presAssocID="{921B1167-ED57-46B2-84F5-25DA89ACD118}" presName="vert1" presStyleCnt="0"/>
      <dgm:spPr/>
    </dgm:pt>
    <dgm:pt modelId="{A47B2BAB-4722-4266-8ECE-013193DC8A06}" type="pres">
      <dgm:prSet presAssocID="{A3663D2F-6883-4CB6-91B6-AB1C999D6D67}" presName="thickLine" presStyleLbl="alignNode1" presStyleIdx="2" presStyleCnt="5"/>
      <dgm:spPr/>
    </dgm:pt>
    <dgm:pt modelId="{59ED6B9E-729A-4059-89FD-5D83BE3C782E}" type="pres">
      <dgm:prSet presAssocID="{A3663D2F-6883-4CB6-91B6-AB1C999D6D67}" presName="horz1" presStyleCnt="0"/>
      <dgm:spPr/>
    </dgm:pt>
    <dgm:pt modelId="{22D4005E-562E-4D99-A6A0-796AF83562E3}" type="pres">
      <dgm:prSet presAssocID="{A3663D2F-6883-4CB6-91B6-AB1C999D6D67}" presName="tx1" presStyleLbl="revTx" presStyleIdx="2" presStyleCnt="5"/>
      <dgm:spPr/>
    </dgm:pt>
    <dgm:pt modelId="{11208E13-6551-4A91-943D-605CDC28F806}" type="pres">
      <dgm:prSet presAssocID="{A3663D2F-6883-4CB6-91B6-AB1C999D6D67}" presName="vert1" presStyleCnt="0"/>
      <dgm:spPr/>
    </dgm:pt>
    <dgm:pt modelId="{04A72338-0FCD-4D2C-8F0F-B0D7288BD4B2}" type="pres">
      <dgm:prSet presAssocID="{AE66D126-6488-4074-862D-337FF6D16865}" presName="thickLine" presStyleLbl="alignNode1" presStyleIdx="3" presStyleCnt="5"/>
      <dgm:spPr/>
    </dgm:pt>
    <dgm:pt modelId="{AC028289-0761-4B64-9CEB-EBA92DA2A3D5}" type="pres">
      <dgm:prSet presAssocID="{AE66D126-6488-4074-862D-337FF6D16865}" presName="horz1" presStyleCnt="0"/>
      <dgm:spPr/>
    </dgm:pt>
    <dgm:pt modelId="{17FA4A6F-10EB-4D55-925D-D01C7A8FE7B2}" type="pres">
      <dgm:prSet presAssocID="{AE66D126-6488-4074-862D-337FF6D16865}" presName="tx1" presStyleLbl="revTx" presStyleIdx="3" presStyleCnt="5"/>
      <dgm:spPr/>
    </dgm:pt>
    <dgm:pt modelId="{1922B567-69B5-4DFA-A1B5-C4FDFA6287B8}" type="pres">
      <dgm:prSet presAssocID="{AE66D126-6488-4074-862D-337FF6D16865}" presName="vert1" presStyleCnt="0"/>
      <dgm:spPr/>
    </dgm:pt>
    <dgm:pt modelId="{56030B52-0DFC-4430-853B-DC1B56190FA1}" type="pres">
      <dgm:prSet presAssocID="{AFEDBD0E-4B1C-4C13-A8DE-5D245C259B80}" presName="thickLine" presStyleLbl="alignNode1" presStyleIdx="4" presStyleCnt="5"/>
      <dgm:spPr/>
    </dgm:pt>
    <dgm:pt modelId="{7D6BAD70-D2D5-4908-BEDB-3437CF1B0E3C}" type="pres">
      <dgm:prSet presAssocID="{AFEDBD0E-4B1C-4C13-A8DE-5D245C259B80}" presName="horz1" presStyleCnt="0"/>
      <dgm:spPr/>
    </dgm:pt>
    <dgm:pt modelId="{6AD490A3-1B2C-4CFF-9E52-39E90666048E}" type="pres">
      <dgm:prSet presAssocID="{AFEDBD0E-4B1C-4C13-A8DE-5D245C259B80}" presName="tx1" presStyleLbl="revTx" presStyleIdx="4" presStyleCnt="5"/>
      <dgm:spPr/>
    </dgm:pt>
    <dgm:pt modelId="{6B54C3DB-B1EB-46B6-97B6-6AF7E7BBDD27}" type="pres">
      <dgm:prSet presAssocID="{AFEDBD0E-4B1C-4C13-A8DE-5D245C259B80}" presName="vert1" presStyleCnt="0"/>
      <dgm:spPr/>
    </dgm:pt>
  </dgm:ptLst>
  <dgm:cxnLst>
    <dgm:cxn modelId="{2D188E0E-6CED-4A72-A2C4-43EAFF9A8C6B}" srcId="{87143E0F-DA1F-43F8-9131-F8E191D25672}" destId="{AE66D126-6488-4074-862D-337FF6D16865}" srcOrd="3" destOrd="0" parTransId="{073DAA7F-E251-4F51-9C02-47D7B1253320}" sibTransId="{3C01CE31-ECEC-4E82-A212-3EDCCAE7C211}"/>
    <dgm:cxn modelId="{859ACA2B-8C39-4ED6-8DFC-69D5E02B7D51}" srcId="{87143E0F-DA1F-43F8-9131-F8E191D25672}" destId="{921B1167-ED57-46B2-84F5-25DA89ACD118}" srcOrd="1" destOrd="0" parTransId="{47572C54-2455-4E2D-ACE9-BF728E470947}" sibTransId="{7102C507-781F-4064-8A1E-B80DFEAC07C8}"/>
    <dgm:cxn modelId="{5EEF972D-746D-4656-9DA7-E5677C86A8DA}" type="presOf" srcId="{04573CFF-EA77-4FD8-9A6A-68BFEBA7BE7A}" destId="{1085FF9C-3109-41D3-A557-5436F0E92843}" srcOrd="0" destOrd="0" presId="urn:microsoft.com/office/officeart/2008/layout/LinedList"/>
    <dgm:cxn modelId="{7D1CAA80-3DF2-4BDD-A947-D8B554AE5A69}" srcId="{87143E0F-DA1F-43F8-9131-F8E191D25672}" destId="{A3663D2F-6883-4CB6-91B6-AB1C999D6D67}" srcOrd="2" destOrd="0" parTransId="{A7782689-B748-4B6E-838A-266F2612EDAD}" sibTransId="{7FF3BBB2-FCB1-452D-A99D-493CE52929D3}"/>
    <dgm:cxn modelId="{B9D6918D-064D-41F1-B29E-797DF17259B0}" srcId="{87143E0F-DA1F-43F8-9131-F8E191D25672}" destId="{AFEDBD0E-4B1C-4C13-A8DE-5D245C259B80}" srcOrd="4" destOrd="0" parTransId="{464F6110-EC19-4641-B555-0CCA83BA60D9}" sibTransId="{41433AA1-F236-4D33-B003-903BA39C0DDD}"/>
    <dgm:cxn modelId="{11E5EE95-788D-4656-9908-BB9046D03A43}" type="presOf" srcId="{87143E0F-DA1F-43F8-9131-F8E191D25672}" destId="{870C0823-3981-4830-A940-6386F7AFD3F8}" srcOrd="0" destOrd="0" presId="urn:microsoft.com/office/officeart/2008/layout/LinedList"/>
    <dgm:cxn modelId="{D120C4A2-3D43-4F98-AC70-36B58A8FB572}" type="presOf" srcId="{AFEDBD0E-4B1C-4C13-A8DE-5D245C259B80}" destId="{6AD490A3-1B2C-4CFF-9E52-39E90666048E}" srcOrd="0" destOrd="0" presId="urn:microsoft.com/office/officeart/2008/layout/LinedList"/>
    <dgm:cxn modelId="{5F5FEAB6-090C-44D1-8844-FA6EB542EC87}" type="presOf" srcId="{AE66D126-6488-4074-862D-337FF6D16865}" destId="{17FA4A6F-10EB-4D55-925D-D01C7A8FE7B2}" srcOrd="0" destOrd="0" presId="urn:microsoft.com/office/officeart/2008/layout/LinedList"/>
    <dgm:cxn modelId="{7B9F77D7-822B-4E6F-A923-7C49C71C6C38}" type="presOf" srcId="{A3663D2F-6883-4CB6-91B6-AB1C999D6D67}" destId="{22D4005E-562E-4D99-A6A0-796AF83562E3}" srcOrd="0" destOrd="0" presId="urn:microsoft.com/office/officeart/2008/layout/LinedList"/>
    <dgm:cxn modelId="{E9D49AF4-48C8-4E47-9487-E90FEDCC7C6B}" srcId="{87143E0F-DA1F-43F8-9131-F8E191D25672}" destId="{04573CFF-EA77-4FD8-9A6A-68BFEBA7BE7A}" srcOrd="0" destOrd="0" parTransId="{E50759D6-E416-419B-A337-4683C1A1DED5}" sibTransId="{D92FBFB4-8FDE-4C2A-BAC9-ADC781C90122}"/>
    <dgm:cxn modelId="{0E3EE2F8-8B18-401D-8592-8AE9548CF759}" type="presOf" srcId="{921B1167-ED57-46B2-84F5-25DA89ACD118}" destId="{DC30051A-4DDF-4DA0-8540-3F6BDB6F17B5}" srcOrd="0" destOrd="0" presId="urn:microsoft.com/office/officeart/2008/layout/LinedList"/>
    <dgm:cxn modelId="{9811F58E-440A-4DBA-A2F7-93C98E309D03}" type="presParOf" srcId="{870C0823-3981-4830-A940-6386F7AFD3F8}" destId="{61270848-97F9-4B95-B4CB-6208A78CBEDB}" srcOrd="0" destOrd="0" presId="urn:microsoft.com/office/officeart/2008/layout/LinedList"/>
    <dgm:cxn modelId="{F0334A16-67DD-4C19-9EB5-AFFF9A1A2B1E}" type="presParOf" srcId="{870C0823-3981-4830-A940-6386F7AFD3F8}" destId="{C453BFF7-673A-45F3-855D-356093E468C8}" srcOrd="1" destOrd="0" presId="urn:microsoft.com/office/officeart/2008/layout/LinedList"/>
    <dgm:cxn modelId="{0F01D535-44F2-4A86-8DBC-54B4CD17A7EA}" type="presParOf" srcId="{C453BFF7-673A-45F3-855D-356093E468C8}" destId="{1085FF9C-3109-41D3-A557-5436F0E92843}" srcOrd="0" destOrd="0" presId="urn:microsoft.com/office/officeart/2008/layout/LinedList"/>
    <dgm:cxn modelId="{1BC2AF96-1402-4BE5-9F50-24A5B98F14C1}" type="presParOf" srcId="{C453BFF7-673A-45F3-855D-356093E468C8}" destId="{60381A33-2A37-420B-B52D-1C9FDDCB3422}" srcOrd="1" destOrd="0" presId="urn:microsoft.com/office/officeart/2008/layout/LinedList"/>
    <dgm:cxn modelId="{49190D54-4A90-4C41-9A07-917D0C65D319}" type="presParOf" srcId="{870C0823-3981-4830-A940-6386F7AFD3F8}" destId="{C79998A1-D5F7-428E-B4E7-90E1F5765707}" srcOrd="2" destOrd="0" presId="urn:microsoft.com/office/officeart/2008/layout/LinedList"/>
    <dgm:cxn modelId="{8BF512E1-9E01-4E9D-A44E-D24898CE253F}" type="presParOf" srcId="{870C0823-3981-4830-A940-6386F7AFD3F8}" destId="{01A47582-78D5-45FA-83E9-A3F2B0DDFE36}" srcOrd="3" destOrd="0" presId="urn:microsoft.com/office/officeart/2008/layout/LinedList"/>
    <dgm:cxn modelId="{CB2DD9CD-5606-4DBB-ADE9-422926C32660}" type="presParOf" srcId="{01A47582-78D5-45FA-83E9-A3F2B0DDFE36}" destId="{DC30051A-4DDF-4DA0-8540-3F6BDB6F17B5}" srcOrd="0" destOrd="0" presId="urn:microsoft.com/office/officeart/2008/layout/LinedList"/>
    <dgm:cxn modelId="{F76E387B-7400-45B6-83FF-E6434F909D08}" type="presParOf" srcId="{01A47582-78D5-45FA-83E9-A3F2B0DDFE36}" destId="{FCD2D7DB-9994-4663-8E0B-F05F26F349EA}" srcOrd="1" destOrd="0" presId="urn:microsoft.com/office/officeart/2008/layout/LinedList"/>
    <dgm:cxn modelId="{4B876450-DB09-4FFD-8F4F-2B67B574BC41}" type="presParOf" srcId="{870C0823-3981-4830-A940-6386F7AFD3F8}" destId="{A47B2BAB-4722-4266-8ECE-013193DC8A06}" srcOrd="4" destOrd="0" presId="urn:microsoft.com/office/officeart/2008/layout/LinedList"/>
    <dgm:cxn modelId="{E70C6C3D-A4A9-437A-A393-F89F079D37B9}" type="presParOf" srcId="{870C0823-3981-4830-A940-6386F7AFD3F8}" destId="{59ED6B9E-729A-4059-89FD-5D83BE3C782E}" srcOrd="5" destOrd="0" presId="urn:microsoft.com/office/officeart/2008/layout/LinedList"/>
    <dgm:cxn modelId="{CEC0572E-DD34-4E51-BB5A-84E462520C01}" type="presParOf" srcId="{59ED6B9E-729A-4059-89FD-5D83BE3C782E}" destId="{22D4005E-562E-4D99-A6A0-796AF83562E3}" srcOrd="0" destOrd="0" presId="urn:microsoft.com/office/officeart/2008/layout/LinedList"/>
    <dgm:cxn modelId="{02BD6474-A1E1-4A4B-9265-DC8932B7F60C}" type="presParOf" srcId="{59ED6B9E-729A-4059-89FD-5D83BE3C782E}" destId="{11208E13-6551-4A91-943D-605CDC28F806}" srcOrd="1" destOrd="0" presId="urn:microsoft.com/office/officeart/2008/layout/LinedList"/>
    <dgm:cxn modelId="{6261A462-BBCB-4673-8E33-F65E824EF4E5}" type="presParOf" srcId="{870C0823-3981-4830-A940-6386F7AFD3F8}" destId="{04A72338-0FCD-4D2C-8F0F-B0D7288BD4B2}" srcOrd="6" destOrd="0" presId="urn:microsoft.com/office/officeart/2008/layout/LinedList"/>
    <dgm:cxn modelId="{89B484E7-C3FB-4A78-AED4-FEE8A6D886AA}" type="presParOf" srcId="{870C0823-3981-4830-A940-6386F7AFD3F8}" destId="{AC028289-0761-4B64-9CEB-EBA92DA2A3D5}" srcOrd="7" destOrd="0" presId="urn:microsoft.com/office/officeart/2008/layout/LinedList"/>
    <dgm:cxn modelId="{18B9CC7E-53A6-431D-A216-A54B803D50B7}" type="presParOf" srcId="{AC028289-0761-4B64-9CEB-EBA92DA2A3D5}" destId="{17FA4A6F-10EB-4D55-925D-D01C7A8FE7B2}" srcOrd="0" destOrd="0" presId="urn:microsoft.com/office/officeart/2008/layout/LinedList"/>
    <dgm:cxn modelId="{923FC86B-3393-48E1-8C16-C61530CC1CD9}" type="presParOf" srcId="{AC028289-0761-4B64-9CEB-EBA92DA2A3D5}" destId="{1922B567-69B5-4DFA-A1B5-C4FDFA6287B8}" srcOrd="1" destOrd="0" presId="urn:microsoft.com/office/officeart/2008/layout/LinedList"/>
    <dgm:cxn modelId="{D843B3BC-8085-4352-97DC-893754E843A5}" type="presParOf" srcId="{870C0823-3981-4830-A940-6386F7AFD3F8}" destId="{56030B52-0DFC-4430-853B-DC1B56190FA1}" srcOrd="8" destOrd="0" presId="urn:microsoft.com/office/officeart/2008/layout/LinedList"/>
    <dgm:cxn modelId="{E8CE3056-7131-49F4-BE58-4EC0A5E38324}" type="presParOf" srcId="{870C0823-3981-4830-A940-6386F7AFD3F8}" destId="{7D6BAD70-D2D5-4908-BEDB-3437CF1B0E3C}" srcOrd="9" destOrd="0" presId="urn:microsoft.com/office/officeart/2008/layout/LinedList"/>
    <dgm:cxn modelId="{BEBEC0DB-B198-45C5-ADA2-E47EFCF49773}" type="presParOf" srcId="{7D6BAD70-D2D5-4908-BEDB-3437CF1B0E3C}" destId="{6AD490A3-1B2C-4CFF-9E52-39E90666048E}" srcOrd="0" destOrd="0" presId="urn:microsoft.com/office/officeart/2008/layout/LinedList"/>
    <dgm:cxn modelId="{BDE9D047-2FE4-4D6A-B513-8F03C9F47D53}" type="presParOf" srcId="{7D6BAD70-D2D5-4908-BEDB-3437CF1B0E3C}" destId="{6B54C3DB-B1EB-46B6-97B6-6AF7E7BBDD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C862E-4467-49A0-ADB1-D029513FC8F9}">
      <dsp:nvSpPr>
        <dsp:cNvPr id="0" name=""/>
        <dsp:cNvSpPr/>
      </dsp:nvSpPr>
      <dsp:spPr>
        <a:xfrm>
          <a:off x="0" y="21959"/>
          <a:ext cx="78867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Ein Deal </a:t>
          </a:r>
          <a:r>
            <a:rPr lang="en-US" sz="2200" kern="1200" dirty="0" err="1"/>
            <a:t>zur</a:t>
          </a:r>
          <a:r>
            <a:rPr lang="en-US" sz="2200" kern="1200" dirty="0"/>
            <a:t> </a:t>
          </a:r>
          <a:r>
            <a:rPr lang="en-US" sz="2200" kern="1200" dirty="0" err="1"/>
            <a:t>Projektfinanzierung</a:t>
          </a:r>
          <a:r>
            <a:rPr lang="en-US" sz="2200" kern="1200" dirty="0"/>
            <a:t> hat </a:t>
          </a:r>
          <a:r>
            <a:rPr lang="en-US" sz="2200" kern="1200" dirty="0" err="1"/>
            <a:t>fünf</a:t>
          </a:r>
          <a:r>
            <a:rPr lang="en-US" sz="2200" kern="1200" dirty="0"/>
            <a:t> </a:t>
          </a:r>
          <a:r>
            <a:rPr lang="en-US" sz="2200" kern="1200" dirty="0" err="1"/>
            <a:t>Besonderheiten</a:t>
          </a:r>
          <a:endParaRPr lang="en-US" sz="2200" kern="1200" dirty="0"/>
        </a:p>
      </dsp:txBody>
      <dsp:txXfrm>
        <a:off x="25759" y="47718"/>
        <a:ext cx="7835182" cy="476152"/>
      </dsp:txXfrm>
    </dsp:sp>
    <dsp:sp modelId="{1D068A8F-EA89-4CDE-8978-A9277E1BF21C}">
      <dsp:nvSpPr>
        <dsp:cNvPr id="0" name=""/>
        <dsp:cNvSpPr/>
      </dsp:nvSpPr>
      <dsp:spPr>
        <a:xfrm>
          <a:off x="0" y="571590"/>
          <a:ext cx="7886700" cy="291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a:t>Die </a:t>
          </a:r>
          <a:r>
            <a:rPr lang="en-US" sz="1700" kern="1200" dirty="0" err="1"/>
            <a:t>projektgebende</a:t>
          </a:r>
          <a:r>
            <a:rPr lang="en-US" sz="1700" kern="1200" dirty="0"/>
            <a:t> </a:t>
          </a:r>
          <a:r>
            <a:rPr lang="en-US" sz="1700" kern="1200" dirty="0" err="1"/>
            <a:t>Firma</a:t>
          </a:r>
          <a:r>
            <a:rPr lang="en-US" sz="1700" kern="1200" dirty="0"/>
            <a:t> </a:t>
          </a:r>
          <a:r>
            <a:rPr lang="en-US" sz="1700" kern="1200" dirty="0" err="1"/>
            <a:t>ist</a:t>
          </a:r>
          <a:r>
            <a:rPr lang="en-US" sz="1700" kern="1200" dirty="0"/>
            <a:t> </a:t>
          </a:r>
          <a:r>
            <a:rPr lang="en-US" sz="1700" kern="1200" dirty="0" err="1"/>
            <a:t>rechtlich</a:t>
          </a:r>
          <a:r>
            <a:rPr lang="en-US" sz="1700" kern="1200" dirty="0"/>
            <a:t> und </a:t>
          </a:r>
          <a:r>
            <a:rPr lang="en-US" sz="1700" kern="1200" dirty="0" err="1"/>
            <a:t>finanziell</a:t>
          </a:r>
          <a:r>
            <a:rPr lang="en-US" sz="1700" kern="1200" dirty="0"/>
            <a:t> </a:t>
          </a:r>
          <a:r>
            <a:rPr lang="en-US" sz="1700" kern="1200" dirty="0" err="1"/>
            <a:t>unabhängig</a:t>
          </a:r>
          <a:r>
            <a:rPr lang="en-US" sz="1700" kern="1200" dirty="0"/>
            <a:t> von den </a:t>
          </a:r>
          <a:r>
            <a:rPr lang="en-US" sz="1700" kern="1200" dirty="0" err="1"/>
            <a:t>Sponsoren</a:t>
          </a:r>
          <a:r>
            <a:rPr lang="en-US" sz="1700" kern="1200" dirty="0"/>
            <a:t> </a:t>
          </a:r>
        </a:p>
        <a:p>
          <a:pPr marL="171450" lvl="1" indent="-171450" algn="l" defTabSz="755650" rtl="0">
            <a:lnSpc>
              <a:spcPct val="90000"/>
            </a:lnSpc>
            <a:spcBef>
              <a:spcPct val="0"/>
            </a:spcBef>
            <a:spcAft>
              <a:spcPct val="20000"/>
            </a:spcAft>
            <a:buChar char="•"/>
          </a:pPr>
          <a:r>
            <a:rPr lang="de-DE" sz="1700" kern="1200" dirty="0"/>
            <a:t>Die Schuldner haben bei Zahlungsausfällen nur sehr eingeschränkt oder gar keinen Anspruch den Sponsoren gegenüber</a:t>
          </a:r>
          <a:endParaRPr lang="en-US" sz="1700" kern="1200" dirty="0"/>
        </a:p>
        <a:p>
          <a:pPr marL="171450" lvl="1" indent="-171450" algn="l" defTabSz="755650" rtl="0">
            <a:lnSpc>
              <a:spcPct val="90000"/>
            </a:lnSpc>
            <a:spcBef>
              <a:spcPct val="0"/>
            </a:spcBef>
            <a:spcAft>
              <a:spcPct val="20000"/>
            </a:spcAft>
            <a:buChar char="•"/>
          </a:pPr>
          <a:r>
            <a:rPr lang="de-DE" sz="1700" kern="1200" dirty="0"/>
            <a:t>Projektrisiken werden gleichermaßen auf alle Beteiligten verteilt </a:t>
          </a:r>
          <a:r>
            <a:rPr lang="de-DE" sz="1700" kern="1200" dirty="0">
              <a:solidFill>
                <a:srgbClr val="FF0000"/>
              </a:solidFill>
            </a:rPr>
            <a:t>(andere Risikoprofile als üblich bei Fremd- und Eigenkapital)</a:t>
          </a:r>
          <a:endParaRPr lang="en-US" sz="1700" kern="1200" dirty="0">
            <a:solidFill>
              <a:srgbClr val="FF0000"/>
            </a:solidFill>
          </a:endParaRPr>
        </a:p>
        <a:p>
          <a:pPr marL="171450" lvl="1" indent="-171450" algn="l" defTabSz="755650" rtl="0">
            <a:lnSpc>
              <a:spcPct val="90000"/>
            </a:lnSpc>
            <a:spcBef>
              <a:spcPct val="0"/>
            </a:spcBef>
            <a:spcAft>
              <a:spcPct val="20000"/>
            </a:spcAft>
            <a:buChar char="•"/>
          </a:pPr>
          <a:r>
            <a:rPr lang="de-DE" sz="1700" kern="1200" dirty="0"/>
            <a:t>Die aus dem Projekt generierten Cashflows müssen ausreichen, um die Betriebskosten UND Verbindlichkeiten zu decken. Erst dann fließen Einnahmen an die Sponsoren</a:t>
          </a:r>
          <a:endParaRPr lang="en-US" sz="1700" kern="1200" dirty="0"/>
        </a:p>
        <a:p>
          <a:pPr marL="171450" lvl="1" indent="-171450" algn="l" defTabSz="755650" rtl="0">
            <a:lnSpc>
              <a:spcPct val="90000"/>
            </a:lnSpc>
            <a:spcBef>
              <a:spcPct val="0"/>
            </a:spcBef>
            <a:spcAft>
              <a:spcPct val="20000"/>
            </a:spcAft>
            <a:buChar char="•"/>
          </a:pPr>
          <a:r>
            <a:rPr lang="en-US" sz="1700" kern="1200" dirty="0"/>
            <a:t>Der </a:t>
          </a:r>
          <a:r>
            <a:rPr lang="en-US" sz="1700" kern="1200" dirty="0" err="1"/>
            <a:t>im</a:t>
          </a:r>
          <a:r>
            <a:rPr lang="en-US" sz="1700" kern="1200" dirty="0"/>
            <a:t> </a:t>
          </a:r>
          <a:r>
            <a:rPr lang="en-US" sz="1700" kern="1200" dirty="0" err="1"/>
            <a:t>Projekt</a:t>
          </a:r>
          <a:r>
            <a:rPr lang="en-US" sz="1700" kern="1200" dirty="0"/>
            <a:t> </a:t>
          </a:r>
          <a:r>
            <a:rPr lang="en-US" sz="1700" kern="1200" dirty="0" err="1"/>
            <a:t>geschaffene</a:t>
          </a:r>
          <a:r>
            <a:rPr lang="en-US" sz="1700" kern="1200" dirty="0"/>
            <a:t> </a:t>
          </a:r>
          <a:r>
            <a:rPr lang="en-US" sz="1700" kern="1200" dirty="0" err="1"/>
            <a:t>Vermögenswert</a:t>
          </a:r>
          <a:r>
            <a:rPr lang="en-US" sz="1700" kern="1200" dirty="0"/>
            <a:t> </a:t>
          </a:r>
          <a:r>
            <a:rPr lang="en-US" sz="1700" kern="1200" dirty="0" err="1"/>
            <a:t>wird</a:t>
          </a:r>
          <a:r>
            <a:rPr lang="en-US" sz="1700" kern="1200" dirty="0"/>
            <a:t> </a:t>
          </a:r>
          <a:r>
            <a:rPr lang="en-US" sz="1700" kern="1200" dirty="0" err="1"/>
            <a:t>häufig</a:t>
          </a:r>
          <a:r>
            <a:rPr lang="en-US" sz="1700" kern="1200" dirty="0"/>
            <a:t> </a:t>
          </a:r>
          <a:r>
            <a:rPr lang="en-US" sz="1700" kern="1200" dirty="0" err="1"/>
            <a:t>als</a:t>
          </a:r>
          <a:r>
            <a:rPr lang="en-US" sz="1700" kern="1200" dirty="0"/>
            <a:t> </a:t>
          </a:r>
          <a:r>
            <a:rPr lang="en-US" sz="1700" kern="1200" dirty="0" err="1"/>
            <a:t>Sicherheit</a:t>
          </a:r>
          <a:r>
            <a:rPr lang="en-US" sz="1700" kern="1200" dirty="0"/>
            <a:t> </a:t>
          </a:r>
          <a:r>
            <a:rPr lang="en-US" sz="1700" kern="1200" dirty="0" err="1"/>
            <a:t>für</a:t>
          </a:r>
          <a:r>
            <a:rPr lang="en-US" sz="1700" kern="1200" dirty="0"/>
            <a:t> </a:t>
          </a:r>
          <a:r>
            <a:rPr lang="en-US" sz="1700" kern="1200" dirty="0" err="1"/>
            <a:t>Kreditgeber</a:t>
          </a:r>
          <a:r>
            <a:rPr lang="en-US" sz="1700" kern="1200" dirty="0"/>
            <a:t> </a:t>
          </a:r>
          <a:r>
            <a:rPr lang="en-US" sz="1700" kern="1200" dirty="0" err="1"/>
            <a:t>verwendet</a:t>
          </a:r>
          <a:r>
            <a:rPr lang="en-US" sz="1700" kern="1200" dirty="0"/>
            <a:t> </a:t>
          </a:r>
        </a:p>
      </dsp:txBody>
      <dsp:txXfrm>
        <a:off x="0" y="571590"/>
        <a:ext cx="7886700" cy="29145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D9CEE-E1BB-459A-B14E-96298CA330BC}">
      <dsp:nvSpPr>
        <dsp:cNvPr id="0" name=""/>
        <dsp:cNvSpPr/>
      </dsp:nvSpPr>
      <dsp:spPr>
        <a:xfrm>
          <a:off x="587153" y="0"/>
          <a:ext cx="6654402" cy="149276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82E4E9-1147-49EF-BADA-C265D5E6D86D}">
      <dsp:nvSpPr>
        <dsp:cNvPr id="0" name=""/>
        <dsp:cNvSpPr/>
      </dsp:nvSpPr>
      <dsp:spPr>
        <a:xfrm>
          <a:off x="6355" y="447828"/>
          <a:ext cx="1871144" cy="5971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l" defTabSz="355600" rtl="0">
            <a:lnSpc>
              <a:spcPct val="90000"/>
            </a:lnSpc>
            <a:spcBef>
              <a:spcPct val="0"/>
            </a:spcBef>
            <a:spcAft>
              <a:spcPct val="35000"/>
            </a:spcAft>
            <a:buNone/>
          </a:pPr>
          <a:r>
            <a:rPr lang="en-US" sz="800" kern="1200" dirty="0" err="1"/>
            <a:t>Risikoerkennung</a:t>
          </a:r>
          <a:endParaRPr lang="en-US" sz="800" kern="1200" dirty="0"/>
        </a:p>
        <a:p>
          <a:pPr marL="57150" lvl="1" indent="-57150" algn="l" defTabSz="266700" rtl="0">
            <a:lnSpc>
              <a:spcPct val="90000"/>
            </a:lnSpc>
            <a:spcBef>
              <a:spcPct val="0"/>
            </a:spcBef>
            <a:spcAft>
              <a:spcPct val="15000"/>
            </a:spcAft>
            <a:buChar char="•"/>
          </a:pPr>
          <a:r>
            <a:rPr lang="en-US" sz="600" kern="1200" dirty="0"/>
            <a:t>Was </a:t>
          </a:r>
          <a:r>
            <a:rPr lang="en-US" sz="600" kern="1200" dirty="0" err="1"/>
            <a:t>sind</a:t>
          </a:r>
          <a:r>
            <a:rPr lang="en-US" sz="600" kern="1200" dirty="0"/>
            <a:t> die </a:t>
          </a:r>
          <a:r>
            <a:rPr lang="en-US" sz="600" kern="1200" dirty="0" err="1"/>
            <a:t>Risiken</a:t>
          </a:r>
          <a:r>
            <a:rPr lang="en-US" sz="600" kern="1200" dirty="0"/>
            <a:t>? </a:t>
          </a:r>
        </a:p>
      </dsp:txBody>
      <dsp:txXfrm>
        <a:off x="35503" y="476976"/>
        <a:ext cx="1812848" cy="538808"/>
      </dsp:txXfrm>
    </dsp:sp>
    <dsp:sp modelId="{D261AB46-DB62-4E94-AE97-108236B94EC5}">
      <dsp:nvSpPr>
        <dsp:cNvPr id="0" name=""/>
        <dsp:cNvSpPr/>
      </dsp:nvSpPr>
      <dsp:spPr>
        <a:xfrm>
          <a:off x="1987973" y="447828"/>
          <a:ext cx="1871144" cy="5971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l" defTabSz="355600" rtl="0">
            <a:lnSpc>
              <a:spcPct val="90000"/>
            </a:lnSpc>
            <a:spcBef>
              <a:spcPct val="0"/>
            </a:spcBef>
            <a:spcAft>
              <a:spcPct val="35000"/>
            </a:spcAft>
            <a:buNone/>
          </a:pPr>
          <a:r>
            <a:rPr lang="en-US" sz="800" kern="1200" dirty="0" err="1"/>
            <a:t>Risikoanalyse</a:t>
          </a:r>
          <a:endParaRPr lang="en-US" sz="800" kern="1200" dirty="0"/>
        </a:p>
        <a:p>
          <a:pPr marL="57150" lvl="1" indent="-57150" algn="l" defTabSz="266700" rtl="0">
            <a:lnSpc>
              <a:spcPct val="90000"/>
            </a:lnSpc>
            <a:spcBef>
              <a:spcPct val="0"/>
            </a:spcBef>
            <a:spcAft>
              <a:spcPct val="15000"/>
            </a:spcAft>
            <a:buChar char="•"/>
          </a:pPr>
          <a:r>
            <a:rPr lang="en-US" sz="600" kern="1200" dirty="0"/>
            <a:t>Wie </a:t>
          </a:r>
          <a:r>
            <a:rPr lang="en-US" sz="600" kern="1200" dirty="0" err="1"/>
            <a:t>hoch</a:t>
          </a:r>
          <a:r>
            <a:rPr lang="en-US" sz="600" kern="1200" dirty="0"/>
            <a:t> </a:t>
          </a:r>
          <a:r>
            <a:rPr lang="en-US" sz="600" kern="1200" dirty="0" err="1"/>
            <a:t>sind</a:t>
          </a:r>
          <a:r>
            <a:rPr lang="en-US" sz="600" kern="1200" dirty="0"/>
            <a:t> die </a:t>
          </a:r>
          <a:r>
            <a:rPr lang="en-US" sz="600" kern="1200" dirty="0" err="1"/>
            <a:t>Risiken</a:t>
          </a:r>
          <a:r>
            <a:rPr lang="en-US" sz="600" kern="1200" dirty="0"/>
            <a:t>?</a:t>
          </a:r>
        </a:p>
      </dsp:txBody>
      <dsp:txXfrm>
        <a:off x="2017121" y="476976"/>
        <a:ext cx="1812848" cy="538808"/>
      </dsp:txXfrm>
    </dsp:sp>
    <dsp:sp modelId="{0C9A92DB-B745-433A-904A-8EA1DF2CDE0C}">
      <dsp:nvSpPr>
        <dsp:cNvPr id="0" name=""/>
        <dsp:cNvSpPr/>
      </dsp:nvSpPr>
      <dsp:spPr>
        <a:xfrm>
          <a:off x="3969591" y="447828"/>
          <a:ext cx="1871144" cy="5971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l" defTabSz="355600" rtl="0">
            <a:lnSpc>
              <a:spcPct val="90000"/>
            </a:lnSpc>
            <a:spcBef>
              <a:spcPct val="0"/>
            </a:spcBef>
            <a:spcAft>
              <a:spcPct val="35000"/>
            </a:spcAft>
            <a:buNone/>
          </a:pPr>
          <a:r>
            <a:rPr lang="en-US" sz="800" kern="1200" dirty="0" err="1"/>
            <a:t>Risikotransfer</a:t>
          </a:r>
          <a:r>
            <a:rPr lang="en-US" sz="800" kern="1200" dirty="0"/>
            <a:t> und </a:t>
          </a:r>
          <a:r>
            <a:rPr lang="en-US" sz="800" kern="1200" dirty="0" err="1"/>
            <a:t>Zuweisung</a:t>
          </a:r>
          <a:r>
            <a:rPr lang="en-US" sz="800" kern="1200" dirty="0"/>
            <a:t> an </a:t>
          </a:r>
          <a:r>
            <a:rPr lang="en-US" sz="800" kern="1200" dirty="0" err="1"/>
            <a:t>geeignete</a:t>
          </a:r>
          <a:r>
            <a:rPr lang="en-US" sz="800" kern="1200" dirty="0"/>
            <a:t> </a:t>
          </a:r>
          <a:r>
            <a:rPr lang="en-US" sz="800" kern="1200" dirty="0" err="1"/>
            <a:t>Akteure</a:t>
          </a:r>
          <a:endParaRPr lang="en-US" sz="800" kern="1200" dirty="0"/>
        </a:p>
        <a:p>
          <a:pPr marL="57150" lvl="1" indent="-57150" algn="l" defTabSz="266700" rtl="0">
            <a:lnSpc>
              <a:spcPct val="90000"/>
            </a:lnSpc>
            <a:spcBef>
              <a:spcPct val="0"/>
            </a:spcBef>
            <a:spcAft>
              <a:spcPct val="15000"/>
            </a:spcAft>
            <a:buChar char="•"/>
          </a:pPr>
          <a:r>
            <a:rPr lang="en-US" sz="600" kern="1200" dirty="0"/>
            <a:t>Wie </a:t>
          </a:r>
          <a:r>
            <a:rPr lang="en-US" sz="600" kern="1200" dirty="0" err="1"/>
            <a:t>können</a:t>
          </a:r>
          <a:r>
            <a:rPr lang="en-US" sz="600" kern="1200" dirty="0"/>
            <a:t> </a:t>
          </a:r>
          <a:r>
            <a:rPr lang="en-US" sz="600" kern="1200" dirty="0" err="1"/>
            <a:t>Risiken</a:t>
          </a:r>
          <a:r>
            <a:rPr lang="en-US" sz="600" kern="1200" dirty="0"/>
            <a:t> </a:t>
          </a:r>
          <a:r>
            <a:rPr lang="en-US" sz="600" kern="1200" dirty="0" err="1"/>
            <a:t>abgesichert</a:t>
          </a:r>
          <a:r>
            <a:rPr lang="en-US" sz="600" kern="1200" dirty="0"/>
            <a:t> / </a:t>
          </a:r>
          <a:r>
            <a:rPr lang="en-US" sz="600" kern="1200" dirty="0" err="1"/>
            <a:t>gemanaged</a:t>
          </a:r>
          <a:r>
            <a:rPr lang="en-US" sz="600" kern="1200" dirty="0"/>
            <a:t> </a:t>
          </a:r>
          <a:r>
            <a:rPr lang="en-US" sz="600" kern="1200" dirty="0" err="1"/>
            <a:t>werden</a:t>
          </a:r>
          <a:r>
            <a:rPr lang="en-US" sz="600" kern="1200" dirty="0"/>
            <a:t>?</a:t>
          </a:r>
        </a:p>
      </dsp:txBody>
      <dsp:txXfrm>
        <a:off x="3998739" y="476976"/>
        <a:ext cx="1812848" cy="538808"/>
      </dsp:txXfrm>
    </dsp:sp>
    <dsp:sp modelId="{B280EB2F-0CCA-4786-B173-E268CB8E8912}">
      <dsp:nvSpPr>
        <dsp:cNvPr id="0" name=""/>
        <dsp:cNvSpPr/>
      </dsp:nvSpPr>
      <dsp:spPr>
        <a:xfrm>
          <a:off x="5951209" y="447828"/>
          <a:ext cx="1871144" cy="5971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l" defTabSz="355600" rtl="0">
            <a:lnSpc>
              <a:spcPct val="90000"/>
            </a:lnSpc>
            <a:spcBef>
              <a:spcPct val="0"/>
            </a:spcBef>
            <a:spcAft>
              <a:spcPct val="35000"/>
            </a:spcAft>
            <a:buNone/>
          </a:pPr>
          <a:r>
            <a:rPr lang="en-US" sz="800" kern="1200" dirty="0"/>
            <a:t>Management </a:t>
          </a:r>
          <a:r>
            <a:rPr lang="en-US" sz="800" kern="1200" dirty="0" err="1"/>
            <a:t>Restrisiko</a:t>
          </a:r>
          <a:r>
            <a:rPr lang="en-US" sz="800" kern="1200" dirty="0"/>
            <a:t> (residual risk)</a:t>
          </a:r>
        </a:p>
        <a:p>
          <a:pPr marL="57150" lvl="1" indent="-57150" algn="l" defTabSz="266700" rtl="0">
            <a:lnSpc>
              <a:spcPct val="90000"/>
            </a:lnSpc>
            <a:spcBef>
              <a:spcPct val="0"/>
            </a:spcBef>
            <a:spcAft>
              <a:spcPct val="15000"/>
            </a:spcAft>
            <a:buChar char="•"/>
          </a:pPr>
          <a:r>
            <a:rPr lang="de-DE" sz="600" kern="1200" dirty="0"/>
            <a:t>Was ist zu tun, wenn zusätzliche oder unkalkulierbare Risiken eintreten?</a:t>
          </a:r>
          <a:endParaRPr lang="en-US" sz="600" kern="1200" dirty="0"/>
        </a:p>
        <a:p>
          <a:pPr marL="57150" lvl="1" indent="-57150" algn="l" defTabSz="266700" rtl="0">
            <a:lnSpc>
              <a:spcPct val="90000"/>
            </a:lnSpc>
            <a:spcBef>
              <a:spcPct val="0"/>
            </a:spcBef>
            <a:spcAft>
              <a:spcPct val="15000"/>
            </a:spcAft>
            <a:buChar char="•"/>
          </a:pPr>
          <a:endParaRPr lang="de-DE" sz="600" kern="1200" dirty="0"/>
        </a:p>
      </dsp:txBody>
      <dsp:txXfrm>
        <a:off x="5980357" y="476976"/>
        <a:ext cx="1812848" cy="5388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C9B7F-DCB5-43AC-ABFE-CC9FF8640441}">
      <dsp:nvSpPr>
        <dsp:cNvPr id="0" name=""/>
        <dsp:cNvSpPr/>
      </dsp:nvSpPr>
      <dsp:spPr>
        <a:xfrm>
          <a:off x="0" y="133117"/>
          <a:ext cx="8051326"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err="1"/>
            <a:t>Probleme</a:t>
          </a:r>
          <a:endParaRPr lang="en-US" sz="1700" kern="1200" dirty="0"/>
        </a:p>
      </dsp:txBody>
      <dsp:txXfrm>
        <a:off x="19904" y="153021"/>
        <a:ext cx="8011518" cy="367937"/>
      </dsp:txXfrm>
    </dsp:sp>
    <dsp:sp modelId="{84DF21DD-F6BA-425D-8783-D30A193765E6}">
      <dsp:nvSpPr>
        <dsp:cNvPr id="0" name=""/>
        <dsp:cNvSpPr/>
      </dsp:nvSpPr>
      <dsp:spPr>
        <a:xfrm>
          <a:off x="0" y="540862"/>
          <a:ext cx="8051326" cy="598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630"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de-DE" sz="1300" kern="1200" dirty="0"/>
            <a:t>Ein Hochrisikoprojekt kann ein gesundes Unternehmen in </a:t>
          </a:r>
          <a:r>
            <a:rPr lang="de-DE" sz="1300" b="1" kern="1200" dirty="0"/>
            <a:t>Schwierigkeiten</a:t>
          </a:r>
          <a:r>
            <a:rPr lang="de-DE" sz="1300" kern="1200" dirty="0"/>
            <a:t> bringen. Abgesehen vom tatsächlichen Scheitern kann das riskante Projekt die Volatilität des Cashflows erhöhen und den Unternehmenswert verringern. Umgekehrt kann ein scheiterndes Unternehmen ein gesundes Projekt mitziehen.</a:t>
          </a:r>
          <a:endParaRPr lang="en-US" sz="1300" kern="1200" dirty="0"/>
        </a:p>
      </dsp:txBody>
      <dsp:txXfrm>
        <a:off x="0" y="540862"/>
        <a:ext cx="8051326" cy="598230"/>
      </dsp:txXfrm>
    </dsp:sp>
    <dsp:sp modelId="{201013B5-D8C7-4B83-A740-06F957228C8B}">
      <dsp:nvSpPr>
        <dsp:cNvPr id="0" name=""/>
        <dsp:cNvSpPr/>
      </dsp:nvSpPr>
      <dsp:spPr>
        <a:xfrm>
          <a:off x="0" y="1139092"/>
          <a:ext cx="8051326"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err="1"/>
            <a:t>Strukturelle</a:t>
          </a:r>
          <a:r>
            <a:rPr lang="en-US" sz="1700" kern="1200" dirty="0"/>
            <a:t> </a:t>
          </a:r>
          <a:r>
            <a:rPr lang="en-US" sz="1700" kern="1200" dirty="0" err="1"/>
            <a:t>Lösungen</a:t>
          </a:r>
          <a:endParaRPr lang="en-US" sz="1700" kern="1200" dirty="0"/>
        </a:p>
      </dsp:txBody>
      <dsp:txXfrm>
        <a:off x="19904" y="1158996"/>
        <a:ext cx="8011518" cy="367937"/>
      </dsp:txXfrm>
    </dsp:sp>
    <dsp:sp modelId="{1E1D140A-F5F7-4761-9F93-0E521BA6B054}">
      <dsp:nvSpPr>
        <dsp:cNvPr id="0" name=""/>
        <dsp:cNvSpPr/>
      </dsp:nvSpPr>
      <dsp:spPr>
        <a:xfrm>
          <a:off x="0" y="1546837"/>
          <a:ext cx="8051326" cy="1583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630"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de-DE" sz="1300" kern="1200" dirty="0"/>
            <a:t>Durch Projektfinanzierung können </a:t>
          </a:r>
          <a:r>
            <a:rPr lang="de-DE" sz="1300" b="1" kern="1200" dirty="0"/>
            <a:t>Sponsoren das Projektrisiko mit anderen Sponsoren </a:t>
          </a:r>
          <a:r>
            <a:rPr lang="de-DE" sz="1300" kern="1200" dirty="0"/>
            <a:t>teilen. Die Bündelung von Kapital reduziert die finanzielle Belastung (</a:t>
          </a:r>
          <a:r>
            <a:rPr lang="de-DE" sz="1300" kern="1200" dirty="0" err="1"/>
            <a:t>distress</a:t>
          </a:r>
          <a:r>
            <a:rPr lang="de-DE" sz="1300" kern="1200" dirty="0"/>
            <a:t> </a:t>
          </a:r>
          <a:r>
            <a:rPr lang="de-DE" sz="1300" kern="1200" dirty="0" err="1"/>
            <a:t>costs</a:t>
          </a:r>
          <a:r>
            <a:rPr lang="de-DE" sz="1300" kern="1200" dirty="0"/>
            <a:t>) der einzelnen Investoren aufgrund der relativ betrachtet geringeren Höhe der Investition. Dies reduziert die gesamte finanzielle Belastung.  Dies ist ein Beispiel dafür, wie die Gestaltung der Projektfinanzierung den Unternehmenswert insgesamt steigern kann. </a:t>
          </a:r>
          <a:endParaRPr lang="en-US" sz="1300" kern="1200" dirty="0"/>
        </a:p>
        <a:p>
          <a:pPr marL="114300" lvl="1" indent="-114300" algn="l" defTabSz="577850" rtl="0">
            <a:lnSpc>
              <a:spcPct val="90000"/>
            </a:lnSpc>
            <a:spcBef>
              <a:spcPct val="0"/>
            </a:spcBef>
            <a:spcAft>
              <a:spcPct val="20000"/>
            </a:spcAft>
            <a:buChar char="•"/>
          </a:pPr>
          <a:r>
            <a:rPr lang="de-DE" sz="1300" kern="1200" dirty="0"/>
            <a:t>Projektfinanzierte Investitionen </a:t>
          </a:r>
          <a:r>
            <a:rPr lang="de-DE" sz="1300" b="1" kern="1200" dirty="0"/>
            <a:t>setzen das Unternehmen nur im Ausmaß seiner Eigenkapitalbindung Verlusten aus </a:t>
          </a:r>
          <a:r>
            <a:rPr lang="de-DE" sz="1300" kern="1200" dirty="0"/>
            <a:t>und reduzieren so die finanzielle Belastung im Notfall (Notfallkosten/</a:t>
          </a:r>
          <a:r>
            <a:rPr lang="de-DE" sz="1300" kern="1200" dirty="0" err="1"/>
            <a:t>distress</a:t>
          </a:r>
          <a:r>
            <a:rPr lang="de-DE" sz="1300" kern="1200" dirty="0"/>
            <a:t> </a:t>
          </a:r>
          <a:r>
            <a:rPr lang="de-DE" sz="1300" kern="1200" dirty="0" err="1"/>
            <a:t>costs</a:t>
          </a:r>
          <a:r>
            <a:rPr lang="de-DE" sz="1300" kern="1200" dirty="0"/>
            <a:t>). </a:t>
          </a:r>
          <a:endParaRPr lang="en-US" sz="1300" kern="1200" dirty="0"/>
        </a:p>
        <a:p>
          <a:pPr marL="114300" lvl="1" indent="-114300" algn="l" defTabSz="577850" rtl="0">
            <a:lnSpc>
              <a:spcPct val="90000"/>
            </a:lnSpc>
            <a:spcBef>
              <a:spcPct val="0"/>
            </a:spcBef>
            <a:spcAft>
              <a:spcPct val="20000"/>
            </a:spcAft>
            <a:buChar char="•"/>
          </a:pPr>
          <a:r>
            <a:rPr lang="de-DE" sz="1300" kern="1200" dirty="0"/>
            <a:t>Die Mitversicherungsleistungen sind negativ (Risikoerhöhung), wenn die Cashflows von Sponsor und Projekt stark positiv korrelieren. Eine </a:t>
          </a:r>
          <a:r>
            <a:rPr lang="de-DE" sz="1300" b="1" kern="1200" dirty="0"/>
            <a:t>separate Eingliederung verhindert die Risikoerhöhung</a:t>
          </a:r>
          <a:r>
            <a:rPr lang="de-DE" sz="1300" kern="1200" dirty="0"/>
            <a:t>. </a:t>
          </a:r>
          <a:endParaRPr lang="en-US" sz="1300" b="1" kern="1200" dirty="0"/>
        </a:p>
      </dsp:txBody>
      <dsp:txXfrm>
        <a:off x="0" y="1546837"/>
        <a:ext cx="8051326" cy="15835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AE1E3-C9F9-44D9-A9BE-8BEE005F3E98}">
      <dsp:nvSpPr>
        <dsp:cNvPr id="0" name=""/>
        <dsp:cNvSpPr/>
      </dsp:nvSpPr>
      <dsp:spPr>
        <a:xfrm>
          <a:off x="0" y="16572"/>
          <a:ext cx="79756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t>1. </a:t>
          </a:r>
          <a:r>
            <a:rPr lang="en-US" sz="1700" kern="1200" dirty="0" err="1"/>
            <a:t>Risikobegrenzung</a:t>
          </a:r>
          <a:endParaRPr lang="en-US" sz="1700" kern="1200" dirty="0"/>
        </a:p>
      </dsp:txBody>
      <dsp:txXfrm>
        <a:off x="19904" y="36476"/>
        <a:ext cx="7935792" cy="367937"/>
      </dsp:txXfrm>
    </dsp:sp>
    <dsp:sp modelId="{089049A3-2DA0-4170-804D-E874F331FC75}">
      <dsp:nvSpPr>
        <dsp:cNvPr id="0" name=""/>
        <dsp:cNvSpPr/>
      </dsp:nvSpPr>
      <dsp:spPr>
        <a:xfrm>
          <a:off x="0" y="424317"/>
          <a:ext cx="7975600" cy="63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225"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US" sz="1300" kern="1200" dirty="0" err="1"/>
            <a:t>Unternehmensfinanzierung</a:t>
          </a:r>
          <a:r>
            <a:rPr lang="en-US" sz="1300" kern="1200" dirty="0"/>
            <a:t>: W</a:t>
          </a:r>
          <a:r>
            <a:rPr lang="de-DE" sz="1300" kern="1200" dirty="0" err="1"/>
            <a:t>enn</a:t>
          </a:r>
          <a:r>
            <a:rPr lang="de-DE" sz="1300" kern="1200" dirty="0"/>
            <a:t> das Projekt bilanzwirksam und nicht erfolgreich ist, können Cashflows aus anderen Projekten verwendet werden, um Ausfälle auszugleichen</a:t>
          </a:r>
          <a:endParaRPr lang="en-US" sz="1300" kern="1200" dirty="0"/>
        </a:p>
        <a:p>
          <a:pPr marL="114300" lvl="1" indent="-114300" algn="l" defTabSz="577850" rtl="0">
            <a:lnSpc>
              <a:spcPct val="90000"/>
            </a:lnSpc>
            <a:spcBef>
              <a:spcPct val="0"/>
            </a:spcBef>
            <a:spcAft>
              <a:spcPct val="20000"/>
            </a:spcAft>
            <a:buChar char="•"/>
          </a:pPr>
          <a:r>
            <a:rPr lang="en-US" sz="1300" kern="1200" dirty="0" err="1"/>
            <a:t>Projektfinanzierung</a:t>
          </a:r>
          <a:r>
            <a:rPr lang="en-US" sz="1300" kern="1200" dirty="0"/>
            <a:t>: Es </a:t>
          </a:r>
          <a:r>
            <a:rPr lang="en-US" sz="1300" kern="1200" dirty="0" err="1"/>
            <a:t>existiert</a:t>
          </a:r>
          <a:r>
            <a:rPr lang="en-US" sz="1300" kern="1200" dirty="0"/>
            <a:t> </a:t>
          </a:r>
          <a:r>
            <a:rPr lang="en-US" sz="1300" kern="1200" dirty="0" err="1"/>
            <a:t>nur</a:t>
          </a:r>
          <a:r>
            <a:rPr lang="en-US" sz="1300" kern="1200" dirty="0"/>
            <a:t> </a:t>
          </a:r>
          <a:r>
            <a:rPr lang="en-US" sz="1300" kern="1200" dirty="0" err="1"/>
            <a:t>eine</a:t>
          </a:r>
          <a:r>
            <a:rPr lang="en-US" sz="1300" kern="1200" dirty="0"/>
            <a:t> </a:t>
          </a:r>
          <a:r>
            <a:rPr lang="en-US" sz="1300" kern="1200" dirty="0" err="1"/>
            <a:t>Einnahmequelle</a:t>
          </a:r>
          <a:endParaRPr lang="en-US" sz="1300" kern="1200" dirty="0"/>
        </a:p>
      </dsp:txBody>
      <dsp:txXfrm>
        <a:off x="0" y="424317"/>
        <a:ext cx="7975600" cy="633420"/>
      </dsp:txXfrm>
    </dsp:sp>
    <dsp:sp modelId="{790A16FA-3893-48B9-BEBE-714184613980}">
      <dsp:nvSpPr>
        <dsp:cNvPr id="0" name=""/>
        <dsp:cNvSpPr/>
      </dsp:nvSpPr>
      <dsp:spPr>
        <a:xfrm>
          <a:off x="0" y="1057737"/>
          <a:ext cx="79756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t>2. </a:t>
          </a:r>
          <a:r>
            <a:rPr lang="en-US" sz="1700" kern="1200" dirty="0" err="1"/>
            <a:t>Risikotransfer</a:t>
          </a:r>
          <a:r>
            <a:rPr lang="en-US" sz="1700" kern="1200" dirty="0"/>
            <a:t> auf Counterparties  </a:t>
          </a:r>
        </a:p>
      </dsp:txBody>
      <dsp:txXfrm>
        <a:off x="19904" y="1077641"/>
        <a:ext cx="7935792" cy="367937"/>
      </dsp:txXfrm>
    </dsp:sp>
    <dsp:sp modelId="{2AAB12E6-93F9-4B5A-8105-FBC3AD9D8248}">
      <dsp:nvSpPr>
        <dsp:cNvPr id="0" name=""/>
        <dsp:cNvSpPr/>
      </dsp:nvSpPr>
      <dsp:spPr>
        <a:xfrm>
          <a:off x="0" y="1465482"/>
          <a:ext cx="7975600"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225"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de-DE" sz="1300" kern="1200" dirty="0"/>
            <a:t>Spezialisierte Parteien übernehmen das Risiko, mit dem sie am besten umgehen können</a:t>
          </a:r>
          <a:endParaRPr lang="en-US" sz="1300" kern="1200" dirty="0"/>
        </a:p>
        <a:p>
          <a:pPr marL="114300" lvl="1" indent="-114300" algn="l" defTabSz="577850" rtl="0">
            <a:lnSpc>
              <a:spcPct val="90000"/>
            </a:lnSpc>
            <a:spcBef>
              <a:spcPct val="0"/>
            </a:spcBef>
            <a:spcAft>
              <a:spcPct val="20000"/>
            </a:spcAft>
            <a:buChar char="•"/>
          </a:pPr>
          <a:r>
            <a:rPr lang="de-DE" sz="1300" kern="1200" dirty="0"/>
            <a:t>Dies ist im Wesentlichen ihr Geschäftsrisiko und die Auseinandersetzung damit eine ihrer Kernkompetenzen</a:t>
          </a:r>
          <a:endParaRPr lang="en-US" sz="1300" kern="1200" dirty="0"/>
        </a:p>
      </dsp:txBody>
      <dsp:txXfrm>
        <a:off x="0" y="1465482"/>
        <a:ext cx="7975600" cy="448672"/>
      </dsp:txXfrm>
    </dsp:sp>
    <dsp:sp modelId="{AF7D748A-0164-4D31-94B5-F144ECCC9632}">
      <dsp:nvSpPr>
        <dsp:cNvPr id="0" name=""/>
        <dsp:cNvSpPr/>
      </dsp:nvSpPr>
      <dsp:spPr>
        <a:xfrm>
          <a:off x="0" y="1914155"/>
          <a:ext cx="79756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t>3. </a:t>
          </a:r>
          <a:r>
            <a:rPr lang="en-US" sz="1700" kern="1200" dirty="0" err="1"/>
            <a:t>Risikotransfer</a:t>
          </a:r>
          <a:r>
            <a:rPr lang="en-US" sz="1700" kern="1200" dirty="0"/>
            <a:t> auf </a:t>
          </a:r>
          <a:r>
            <a:rPr lang="en-US" sz="1700" kern="1200" dirty="0" err="1"/>
            <a:t>spezialisierte</a:t>
          </a:r>
          <a:r>
            <a:rPr lang="en-US" sz="1700" kern="1200" dirty="0"/>
            <a:t> </a:t>
          </a:r>
          <a:r>
            <a:rPr lang="en-US" sz="1700" kern="1200" dirty="0" err="1"/>
            <a:t>Versicherer</a:t>
          </a:r>
          <a:endParaRPr lang="en-US" sz="1700" kern="1200" dirty="0"/>
        </a:p>
      </dsp:txBody>
      <dsp:txXfrm>
        <a:off x="19904" y="1934059"/>
        <a:ext cx="7935792" cy="367937"/>
      </dsp:txXfrm>
    </dsp:sp>
    <dsp:sp modelId="{B872F599-C3CC-4C36-8ADC-216F6E906CAB}">
      <dsp:nvSpPr>
        <dsp:cNvPr id="0" name=""/>
        <dsp:cNvSpPr/>
      </dsp:nvSpPr>
      <dsp:spPr>
        <a:xfrm>
          <a:off x="0" y="2321900"/>
          <a:ext cx="7975600" cy="6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225"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de-DE" sz="1300" kern="1200" dirty="0"/>
            <a:t>Einige Risiken sind zu unkalkulierbar, um von einer Gegenpartei des Vertrags übernommen zu werden</a:t>
          </a:r>
          <a:endParaRPr lang="en-US" sz="1300" kern="1200" dirty="0"/>
        </a:p>
        <a:p>
          <a:pPr marL="114300" lvl="1" indent="-114300" algn="l" defTabSz="577850" rtl="0">
            <a:lnSpc>
              <a:spcPct val="90000"/>
            </a:lnSpc>
            <a:spcBef>
              <a:spcPct val="0"/>
            </a:spcBef>
            <a:spcAft>
              <a:spcPct val="20000"/>
            </a:spcAft>
            <a:buChar char="•"/>
          </a:pPr>
          <a:r>
            <a:rPr lang="de-DE" sz="1300" kern="1200" dirty="0"/>
            <a:t>Diese Risiken werden an Versicherer (oder spezialisierte Banken) übertragen</a:t>
          </a:r>
        </a:p>
        <a:p>
          <a:pPr marL="114300" lvl="1" indent="-114300" algn="l" defTabSz="577850" rtl="0">
            <a:lnSpc>
              <a:spcPct val="90000"/>
            </a:lnSpc>
            <a:spcBef>
              <a:spcPct val="0"/>
            </a:spcBef>
            <a:spcAft>
              <a:spcPct val="20000"/>
            </a:spcAft>
            <a:buChar char="•"/>
          </a:pPr>
          <a:endParaRPr lang="de-DE" sz="1300" kern="1200" dirty="0"/>
        </a:p>
      </dsp:txBody>
      <dsp:txXfrm>
        <a:off x="0" y="2321900"/>
        <a:ext cx="7975600" cy="6686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25A80-24EE-4F47-AF44-360C5D83AFE1}">
      <dsp:nvSpPr>
        <dsp:cNvPr id="0" name=""/>
        <dsp:cNvSpPr/>
      </dsp:nvSpPr>
      <dsp:spPr>
        <a:xfrm>
          <a:off x="0" y="2442750"/>
          <a:ext cx="7401570" cy="8017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de-DE" sz="1200" kern="1200" dirty="0"/>
            <a:t>In der Praxis existiert keine echte „Garantie“ für eine schlüsselfertige Fertigstellung</a:t>
          </a:r>
        </a:p>
      </dsp:txBody>
      <dsp:txXfrm>
        <a:off x="0" y="2442750"/>
        <a:ext cx="7401570" cy="432953"/>
      </dsp:txXfrm>
    </dsp:sp>
    <dsp:sp modelId="{9A299341-FAF2-4821-A82D-8CE66987A14A}">
      <dsp:nvSpPr>
        <dsp:cNvPr id="0" name=""/>
        <dsp:cNvSpPr/>
      </dsp:nvSpPr>
      <dsp:spPr>
        <a:xfrm>
          <a:off x="0" y="2859668"/>
          <a:ext cx="3700785" cy="3688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rtl="0">
            <a:lnSpc>
              <a:spcPct val="90000"/>
            </a:lnSpc>
            <a:spcBef>
              <a:spcPct val="0"/>
            </a:spcBef>
            <a:spcAft>
              <a:spcPct val="35000"/>
            </a:spcAft>
            <a:buNone/>
          </a:pPr>
          <a:r>
            <a:rPr lang="de-DE" sz="1200" kern="1200" dirty="0"/>
            <a:t>Neuverhandlungen und Erstattungen für entgangene Einnahmen werden durchgeführt</a:t>
          </a:r>
          <a:endParaRPr lang="en-US" sz="1200" kern="1200" dirty="0"/>
        </a:p>
      </dsp:txBody>
      <dsp:txXfrm>
        <a:off x="0" y="2859668"/>
        <a:ext cx="3700785" cy="368811"/>
      </dsp:txXfrm>
    </dsp:sp>
    <dsp:sp modelId="{1B98B9EF-3785-4E43-8322-3BA597D385BA}">
      <dsp:nvSpPr>
        <dsp:cNvPr id="0" name=""/>
        <dsp:cNvSpPr/>
      </dsp:nvSpPr>
      <dsp:spPr>
        <a:xfrm>
          <a:off x="3700785" y="2859668"/>
          <a:ext cx="3700785" cy="3688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rtl="0">
            <a:lnSpc>
              <a:spcPct val="90000"/>
            </a:lnSpc>
            <a:spcBef>
              <a:spcPct val="0"/>
            </a:spcBef>
            <a:spcAft>
              <a:spcPct val="35000"/>
            </a:spcAft>
            <a:buNone/>
          </a:pPr>
          <a:r>
            <a:rPr lang="de-DE" sz="1200" kern="1200" dirty="0"/>
            <a:t>Kreditgebende Banken sind in den Neuverhandlungsprozess eingebunden</a:t>
          </a:r>
          <a:endParaRPr lang="en-US" sz="1200" kern="1200" dirty="0"/>
        </a:p>
      </dsp:txBody>
      <dsp:txXfrm>
        <a:off x="3700785" y="2859668"/>
        <a:ext cx="3700785" cy="368811"/>
      </dsp:txXfrm>
    </dsp:sp>
    <dsp:sp modelId="{B0A2E1D1-227A-4AF8-828E-F46CC8677FA6}">
      <dsp:nvSpPr>
        <dsp:cNvPr id="0" name=""/>
        <dsp:cNvSpPr/>
      </dsp:nvSpPr>
      <dsp:spPr>
        <a:xfrm rot="10800000">
          <a:off x="0" y="1221661"/>
          <a:ext cx="7401570" cy="123311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en-US" sz="1200" b="0" kern="1200" dirty="0" err="1"/>
            <a:t>Risiko</a:t>
          </a:r>
          <a:r>
            <a:rPr lang="en-US" sz="1200" b="0" kern="1200" dirty="0"/>
            <a:t> und </a:t>
          </a:r>
          <a:r>
            <a:rPr lang="en-US" sz="1200" b="0" kern="1200" dirty="0" err="1"/>
            <a:t>Sanktionen</a:t>
          </a:r>
          <a:endParaRPr lang="en-US" sz="1200" b="0" kern="1200" dirty="0"/>
        </a:p>
      </dsp:txBody>
      <dsp:txXfrm rot="-10800000">
        <a:off x="0" y="1221661"/>
        <a:ext cx="7401570" cy="432823"/>
      </dsp:txXfrm>
    </dsp:sp>
    <dsp:sp modelId="{7394510B-D703-4FC1-AB6E-69729A10AB69}">
      <dsp:nvSpPr>
        <dsp:cNvPr id="0" name=""/>
        <dsp:cNvSpPr/>
      </dsp:nvSpPr>
      <dsp:spPr>
        <a:xfrm>
          <a:off x="0" y="1654485"/>
          <a:ext cx="3700785" cy="36870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rtl="0">
            <a:lnSpc>
              <a:spcPct val="90000"/>
            </a:lnSpc>
            <a:spcBef>
              <a:spcPct val="0"/>
            </a:spcBef>
            <a:spcAft>
              <a:spcPct val="35000"/>
            </a:spcAft>
            <a:buNone/>
          </a:pPr>
          <a:r>
            <a:rPr lang="de-DE" sz="1200" kern="1200" dirty="0"/>
            <a:t>Zusätzliche Risiken (wie Zinssatz oder Wechselkurs) werden durch spezialisierte Unternehmen abgesichert</a:t>
          </a:r>
        </a:p>
      </dsp:txBody>
      <dsp:txXfrm>
        <a:off x="0" y="1654485"/>
        <a:ext cx="3700785" cy="368701"/>
      </dsp:txXfrm>
    </dsp:sp>
    <dsp:sp modelId="{1513E707-26DE-4FB4-A964-FD2F7B20E5F1}">
      <dsp:nvSpPr>
        <dsp:cNvPr id="0" name=""/>
        <dsp:cNvSpPr/>
      </dsp:nvSpPr>
      <dsp:spPr>
        <a:xfrm>
          <a:off x="3700785" y="1654485"/>
          <a:ext cx="3700785" cy="36870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rtl="0">
            <a:lnSpc>
              <a:spcPct val="90000"/>
            </a:lnSpc>
            <a:spcBef>
              <a:spcPct val="0"/>
            </a:spcBef>
            <a:spcAft>
              <a:spcPct val="35000"/>
            </a:spcAft>
            <a:buNone/>
          </a:pPr>
          <a:r>
            <a:rPr lang="de-DE" sz="1200" kern="1200" dirty="0"/>
            <a:t>Strafen für Nichtlieferung des Bauherrn oder der Subunternehmer sind niedriger als Projektwert</a:t>
          </a:r>
          <a:endParaRPr lang="en-US" sz="1200" kern="1200" dirty="0"/>
        </a:p>
      </dsp:txBody>
      <dsp:txXfrm>
        <a:off x="3700785" y="1654485"/>
        <a:ext cx="3700785" cy="368701"/>
      </dsp:txXfrm>
    </dsp:sp>
    <dsp:sp modelId="{2A64D443-452F-4642-B60A-FECA489EF17D}">
      <dsp:nvSpPr>
        <dsp:cNvPr id="0" name=""/>
        <dsp:cNvSpPr/>
      </dsp:nvSpPr>
      <dsp:spPr>
        <a:xfrm rot="10800000">
          <a:off x="0" y="573"/>
          <a:ext cx="7401570" cy="123311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en-US" sz="1200" kern="1200" dirty="0" err="1"/>
            <a:t>Vereinbarungen</a:t>
          </a:r>
          <a:r>
            <a:rPr lang="en-US" sz="1200" kern="1200" dirty="0"/>
            <a:t> </a:t>
          </a:r>
          <a:r>
            <a:rPr lang="en-US" sz="1200" kern="1200" dirty="0" err="1"/>
            <a:t>über</a:t>
          </a:r>
          <a:r>
            <a:rPr lang="en-US" sz="1200" kern="1200" dirty="0"/>
            <a:t> </a:t>
          </a:r>
          <a:r>
            <a:rPr lang="en-US" sz="1200" kern="1200" dirty="0" err="1"/>
            <a:t>Planung</a:t>
          </a:r>
          <a:r>
            <a:rPr lang="en-US" sz="1200" kern="1200" dirty="0"/>
            <a:t>, </a:t>
          </a:r>
          <a:r>
            <a:rPr lang="en-US" sz="1200" kern="1200" dirty="0" err="1"/>
            <a:t>Beschaffung</a:t>
          </a:r>
          <a:r>
            <a:rPr lang="en-US" sz="1200" kern="1200" dirty="0"/>
            <a:t> und </a:t>
          </a:r>
          <a:r>
            <a:rPr lang="en-US" sz="1200" kern="1200" dirty="0" err="1"/>
            <a:t>Bau</a:t>
          </a:r>
          <a:r>
            <a:rPr lang="en-US" sz="1200" kern="1200" dirty="0"/>
            <a:t> </a:t>
          </a:r>
          <a:r>
            <a:rPr lang="en-US" sz="1200" kern="1200" dirty="0" err="1"/>
            <a:t>übertragen</a:t>
          </a:r>
          <a:r>
            <a:rPr lang="en-US" sz="1200" kern="1200" dirty="0"/>
            <a:t> das </a:t>
          </a:r>
          <a:r>
            <a:rPr lang="en-US" sz="1200" kern="1200" dirty="0" err="1"/>
            <a:t>Baurisiko</a:t>
          </a:r>
          <a:r>
            <a:rPr lang="en-US" sz="1200" kern="1200" dirty="0"/>
            <a:t> auf die </a:t>
          </a:r>
          <a:r>
            <a:rPr lang="en-US" sz="1200" kern="1200" dirty="0" err="1"/>
            <a:t>ausführende</a:t>
          </a:r>
          <a:r>
            <a:rPr lang="en-US" sz="1200" kern="1200" dirty="0"/>
            <a:t> </a:t>
          </a:r>
          <a:r>
            <a:rPr lang="en-US" sz="1200" kern="1200" dirty="0" err="1"/>
            <a:t>Organisation</a:t>
          </a:r>
          <a:endParaRPr lang="en-US" sz="1200" kern="1200" dirty="0"/>
        </a:p>
      </dsp:txBody>
      <dsp:txXfrm rot="-10800000">
        <a:off x="0" y="573"/>
        <a:ext cx="7401570" cy="432823"/>
      </dsp:txXfrm>
    </dsp:sp>
    <dsp:sp modelId="{A573D4BF-E3F9-40A8-A24F-949DE39CD465}">
      <dsp:nvSpPr>
        <dsp:cNvPr id="0" name=""/>
        <dsp:cNvSpPr/>
      </dsp:nvSpPr>
      <dsp:spPr>
        <a:xfrm>
          <a:off x="0" y="433396"/>
          <a:ext cx="7401570" cy="36870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rtl="0">
            <a:lnSpc>
              <a:spcPct val="90000"/>
            </a:lnSpc>
            <a:spcBef>
              <a:spcPct val="0"/>
            </a:spcBef>
            <a:spcAft>
              <a:spcPct val="35000"/>
            </a:spcAft>
            <a:buNone/>
          </a:pPr>
          <a:r>
            <a:rPr lang="de-DE" sz="1200" b="1" kern="1200" dirty="0"/>
            <a:t>Bauherr garantiert Fertigstellungstermin, Kosten der Arbeiten und Anlagenleistung</a:t>
          </a:r>
          <a:endParaRPr lang="en-US" sz="1200" b="1" kern="1200" dirty="0"/>
        </a:p>
      </dsp:txBody>
      <dsp:txXfrm>
        <a:off x="0" y="433396"/>
        <a:ext cx="7401570" cy="36870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1AE76-37D8-434D-92E0-A5645114493C}">
      <dsp:nvSpPr>
        <dsp:cNvPr id="0" name=""/>
        <dsp:cNvSpPr/>
      </dsp:nvSpPr>
      <dsp:spPr>
        <a:xfrm>
          <a:off x="607026" y="0"/>
          <a:ext cx="6110257" cy="3533268"/>
        </a:xfrm>
        <a:prstGeom prst="diamond">
          <a:avLst/>
        </a:prstGeom>
        <a:noFill/>
        <a:ln>
          <a:noFill/>
        </a:ln>
        <a:effectLst/>
      </dsp:spPr>
      <dsp:style>
        <a:lnRef idx="0">
          <a:scrgbClr r="0" g="0" b="0"/>
        </a:lnRef>
        <a:fillRef idx="1">
          <a:scrgbClr r="0" g="0" b="0"/>
        </a:fillRef>
        <a:effectRef idx="0">
          <a:scrgbClr r="0" g="0" b="0"/>
        </a:effectRef>
        <a:fontRef idx="minor"/>
      </dsp:style>
    </dsp:sp>
    <dsp:sp modelId="{D919229B-1932-408B-8AFA-AD8BD87D6DC0}">
      <dsp:nvSpPr>
        <dsp:cNvPr id="0" name=""/>
        <dsp:cNvSpPr/>
      </dsp:nvSpPr>
      <dsp:spPr>
        <a:xfrm>
          <a:off x="20509" y="67768"/>
          <a:ext cx="4031994" cy="15449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en-US" sz="1100" b="1" kern="1200" dirty="0" err="1"/>
            <a:t>Baurisiko</a:t>
          </a:r>
          <a:endParaRPr lang="en-US" sz="1100" b="1" kern="1200" dirty="0"/>
        </a:p>
        <a:p>
          <a:pPr marL="57150" lvl="1" indent="-57150" algn="l" defTabSz="488950" rtl="0">
            <a:lnSpc>
              <a:spcPct val="90000"/>
            </a:lnSpc>
            <a:spcBef>
              <a:spcPct val="0"/>
            </a:spcBef>
            <a:spcAft>
              <a:spcPct val="15000"/>
            </a:spcAft>
            <a:buChar char="•"/>
          </a:pPr>
          <a:r>
            <a:rPr lang="de-DE" sz="1100" kern="1200" dirty="0"/>
            <a:t>Am besten kontrollierbar durch Baufirma und Regierung</a:t>
          </a:r>
          <a:endParaRPr lang="en-US" sz="1100" kern="1200" dirty="0"/>
        </a:p>
        <a:p>
          <a:pPr marL="57150" lvl="1" indent="-57150" algn="l" defTabSz="488950" rtl="0">
            <a:lnSpc>
              <a:spcPct val="90000"/>
            </a:lnSpc>
            <a:spcBef>
              <a:spcPct val="0"/>
            </a:spcBef>
            <a:spcAft>
              <a:spcPct val="15000"/>
            </a:spcAft>
            <a:buChar char="•"/>
          </a:pPr>
          <a:r>
            <a:rPr lang="de-DE" sz="1100" kern="1200" dirty="0"/>
            <a:t>Festpreisvertrag (schlüsselfertig) mit namhafter Baufirma</a:t>
          </a:r>
          <a:endParaRPr lang="en-US" sz="1100" kern="1200" dirty="0"/>
        </a:p>
        <a:p>
          <a:pPr marL="57150" lvl="1" indent="-57150" algn="l" defTabSz="488950" rtl="0">
            <a:lnSpc>
              <a:spcPct val="90000"/>
            </a:lnSpc>
            <a:spcBef>
              <a:spcPct val="0"/>
            </a:spcBef>
            <a:spcAft>
              <a:spcPct val="15000"/>
            </a:spcAft>
            <a:buChar char="•"/>
          </a:pPr>
          <a:r>
            <a:rPr lang="de-DE" sz="1100" kern="1200" dirty="0"/>
            <a:t>Regierung verantwortlich für das Risiko von Prozessverzögerungen und die Support-Infrastruktur</a:t>
          </a:r>
          <a:endParaRPr lang="en-US" sz="1100" kern="1200" dirty="0"/>
        </a:p>
        <a:p>
          <a:pPr marL="57150" lvl="1" indent="-57150" algn="l" defTabSz="488950" rtl="0">
            <a:lnSpc>
              <a:spcPct val="90000"/>
            </a:lnSpc>
            <a:spcBef>
              <a:spcPct val="0"/>
            </a:spcBef>
            <a:spcAft>
              <a:spcPct val="15000"/>
            </a:spcAft>
            <a:buChar char="•"/>
          </a:pPr>
          <a:r>
            <a:rPr lang="de-DE" sz="1100" kern="1200" dirty="0"/>
            <a:t>Versicherung gegen höhere Gewalt (Force Majeure), angemessener Zuschuss für unvorhersehbare Ereignisse</a:t>
          </a:r>
          <a:endParaRPr lang="en-US" sz="1100" kern="1200" dirty="0"/>
        </a:p>
      </dsp:txBody>
      <dsp:txXfrm>
        <a:off x="95926" y="143185"/>
        <a:ext cx="3881160" cy="1394095"/>
      </dsp:txXfrm>
    </dsp:sp>
    <dsp:sp modelId="{D8839F5B-83EA-4FC4-8FF3-3B96BA156C8C}">
      <dsp:nvSpPr>
        <dsp:cNvPr id="0" name=""/>
        <dsp:cNvSpPr/>
      </dsp:nvSpPr>
      <dsp:spPr>
        <a:xfrm>
          <a:off x="4091469" y="50819"/>
          <a:ext cx="4031994" cy="15449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en-US" sz="1100" b="1" kern="1200" dirty="0" err="1"/>
            <a:t>Betriebsrisiko</a:t>
          </a:r>
          <a:r>
            <a:rPr lang="en-US" sz="1100" b="1" kern="1200" dirty="0"/>
            <a:t>:</a:t>
          </a:r>
        </a:p>
        <a:p>
          <a:pPr marL="57150" lvl="1" indent="-57150" algn="l" defTabSz="488950" rtl="0">
            <a:lnSpc>
              <a:spcPct val="90000"/>
            </a:lnSpc>
            <a:spcBef>
              <a:spcPct val="0"/>
            </a:spcBef>
            <a:spcAft>
              <a:spcPct val="15000"/>
            </a:spcAft>
            <a:buChar char="•"/>
          </a:pPr>
          <a:r>
            <a:rPr lang="de-DE" sz="1100" kern="1200" dirty="0"/>
            <a:t>Am besten kontrollierbar durch AWSA und Betreibergesellschaft</a:t>
          </a:r>
          <a:endParaRPr lang="en-US" sz="1100" kern="1200" dirty="0"/>
        </a:p>
        <a:p>
          <a:pPr marL="57150" lvl="1" indent="-57150" algn="l" defTabSz="488950" rtl="0">
            <a:lnSpc>
              <a:spcPct val="90000"/>
            </a:lnSpc>
            <a:spcBef>
              <a:spcPct val="0"/>
            </a:spcBef>
            <a:spcAft>
              <a:spcPct val="15000"/>
            </a:spcAft>
            <a:buChar char="•"/>
          </a:pPr>
          <a:r>
            <a:rPr lang="de-DE" sz="1100" kern="1200" dirty="0"/>
            <a:t>Mehrere Analysen von renommierten Unternehmen für Verkehrsaufkommen- und Umsatzprognosen </a:t>
          </a:r>
          <a:r>
            <a:rPr lang="de-DE" sz="1050" kern="1200" dirty="0"/>
            <a:t>(</a:t>
          </a:r>
          <a:r>
            <a:rPr lang="de-DE" sz="900" kern="1200" dirty="0"/>
            <a:t>Update: 2018 musste AWSA ca. 450 Mio. EUR unangemessene staatliche Beihilfen zurückzahlen, da Berechnungen auf Grundlage überholter Prognosen erfolgten);</a:t>
          </a:r>
          <a:endParaRPr lang="de-DE" sz="1050" kern="1200" dirty="0"/>
        </a:p>
        <a:p>
          <a:pPr marL="57150" lvl="1" indent="-57150" algn="l" defTabSz="488950" rtl="0">
            <a:lnSpc>
              <a:spcPct val="90000"/>
            </a:lnSpc>
            <a:spcBef>
              <a:spcPct val="0"/>
            </a:spcBef>
            <a:spcAft>
              <a:spcPct val="15000"/>
            </a:spcAft>
            <a:buChar char="•"/>
          </a:pPr>
          <a:r>
            <a:rPr lang="de-DE" sz="1100" kern="1200" dirty="0"/>
            <a:t>Umfassende Versicherung gegen höhere Gewalt</a:t>
          </a:r>
        </a:p>
        <a:p>
          <a:pPr marL="57150" lvl="1" indent="-57150" algn="l" defTabSz="488950" rtl="0">
            <a:lnSpc>
              <a:spcPct val="90000"/>
            </a:lnSpc>
            <a:spcBef>
              <a:spcPct val="0"/>
            </a:spcBef>
            <a:spcAft>
              <a:spcPct val="15000"/>
            </a:spcAft>
            <a:buChar char="•"/>
          </a:pPr>
          <a:r>
            <a:rPr lang="de-DE" sz="1100" kern="1200" dirty="0"/>
            <a:t>Erfahrene Betreiber und Straßenführung verhindern Missbrauch </a:t>
          </a:r>
        </a:p>
        <a:p>
          <a:pPr marL="57150" lvl="1" indent="-57150" algn="l" defTabSz="488950" rtl="0">
            <a:lnSpc>
              <a:spcPct val="90000"/>
            </a:lnSpc>
            <a:spcBef>
              <a:spcPct val="0"/>
            </a:spcBef>
            <a:spcAft>
              <a:spcPct val="15000"/>
            </a:spcAft>
            <a:buChar char="•"/>
          </a:pPr>
          <a:endParaRPr lang="de-DE" sz="1100" kern="1200" dirty="0"/>
        </a:p>
      </dsp:txBody>
      <dsp:txXfrm>
        <a:off x="4166886" y="126236"/>
        <a:ext cx="3881160" cy="1394095"/>
      </dsp:txXfrm>
    </dsp:sp>
    <dsp:sp modelId="{CC583F04-808D-4209-9AF9-8EB4E3C3A2D5}">
      <dsp:nvSpPr>
        <dsp:cNvPr id="0" name=""/>
        <dsp:cNvSpPr/>
      </dsp:nvSpPr>
      <dsp:spPr>
        <a:xfrm>
          <a:off x="12820" y="1759208"/>
          <a:ext cx="4031994" cy="15449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altLang="en-US" sz="1100" b="1" kern="1200" dirty="0" err="1"/>
            <a:t>Politisches</a:t>
          </a:r>
          <a:r>
            <a:rPr lang="en-US" altLang="en-US" sz="1100" b="1" kern="1200" dirty="0"/>
            <a:t> </a:t>
          </a:r>
          <a:r>
            <a:rPr lang="en-US" altLang="en-US" sz="1100" b="1" kern="1200" dirty="0" err="1"/>
            <a:t>Risiko</a:t>
          </a:r>
          <a:r>
            <a:rPr lang="en-US" altLang="en-US" sz="1100" b="1" kern="1200" dirty="0"/>
            <a:t>:</a:t>
          </a:r>
          <a:endParaRPr lang="en-US" sz="1100" b="1" kern="1200" dirty="0"/>
        </a:p>
        <a:p>
          <a:pPr marL="57150" lvl="1" indent="-57150" algn="l" defTabSz="488950">
            <a:lnSpc>
              <a:spcPct val="90000"/>
            </a:lnSpc>
            <a:spcBef>
              <a:spcPct val="0"/>
            </a:spcBef>
            <a:spcAft>
              <a:spcPct val="15000"/>
            </a:spcAft>
            <a:buChar char="•"/>
          </a:pPr>
          <a:r>
            <a:rPr lang="de-DE" altLang="en-US" sz="1100" kern="1200" dirty="0"/>
            <a:t>Am besten kontrollierbar durch polnische Regierung und AWSA</a:t>
          </a:r>
          <a:endParaRPr lang="en-US" altLang="en-US" sz="1100" kern="1200" dirty="0"/>
        </a:p>
        <a:p>
          <a:pPr marL="57150" lvl="1" indent="-57150" algn="l" defTabSz="488950">
            <a:lnSpc>
              <a:spcPct val="90000"/>
            </a:lnSpc>
            <a:spcBef>
              <a:spcPct val="0"/>
            </a:spcBef>
            <a:spcAft>
              <a:spcPct val="15000"/>
            </a:spcAft>
            <a:buChar char="•"/>
          </a:pPr>
          <a:r>
            <a:rPr lang="de-DE" altLang="en-US" sz="1100" kern="1200" dirty="0"/>
            <a:t>Zuweisung des Einnahmen-Wasserfalls an die Regierung: Steuern, Leasing und Gewinnbeteiligung</a:t>
          </a:r>
          <a:endParaRPr lang="en-US" altLang="en-US" sz="1100" kern="1200" dirty="0"/>
        </a:p>
        <a:p>
          <a:pPr marL="57150" lvl="1" indent="-57150" algn="l" defTabSz="488950">
            <a:lnSpc>
              <a:spcPct val="90000"/>
            </a:lnSpc>
            <a:spcBef>
              <a:spcPct val="0"/>
            </a:spcBef>
            <a:spcAft>
              <a:spcPct val="15000"/>
            </a:spcAft>
            <a:buChar char="•"/>
          </a:pPr>
          <a:r>
            <a:rPr lang="de-DE" altLang="en-US" sz="1100" kern="1200" dirty="0"/>
            <a:t>Anwendung des britischen Rechts, durchsetzbar vor polnischen Gerichten</a:t>
          </a:r>
          <a:endParaRPr lang="en-US" altLang="en-US" sz="1100" kern="1200" dirty="0"/>
        </a:p>
        <a:p>
          <a:pPr marL="57150" lvl="1" indent="-57150" algn="l" defTabSz="488950">
            <a:lnSpc>
              <a:spcPct val="90000"/>
            </a:lnSpc>
            <a:spcBef>
              <a:spcPct val="0"/>
            </a:spcBef>
            <a:spcAft>
              <a:spcPct val="15000"/>
            </a:spcAft>
            <a:buChar char="•"/>
          </a:pPr>
          <a:r>
            <a:rPr lang="de-DE" altLang="en-US" sz="1100" kern="1200" dirty="0"/>
            <a:t>Staatliche Garantien gegen den Bau konkurrierender Systeme, die zu einer Aufhebung der Konzession führen</a:t>
          </a:r>
          <a:endParaRPr lang="en-US" altLang="en-US" sz="1100" kern="1200" dirty="0"/>
        </a:p>
      </dsp:txBody>
      <dsp:txXfrm>
        <a:off x="88237" y="1834625"/>
        <a:ext cx="3881160" cy="1394095"/>
      </dsp:txXfrm>
    </dsp:sp>
    <dsp:sp modelId="{5723534E-93FF-4F06-8BA7-5051FABC5F4A}">
      <dsp:nvSpPr>
        <dsp:cNvPr id="0" name=""/>
        <dsp:cNvSpPr/>
      </dsp:nvSpPr>
      <dsp:spPr>
        <a:xfrm>
          <a:off x="4091469" y="1742259"/>
          <a:ext cx="4031994" cy="15449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altLang="en-US" sz="1100" b="1" kern="1200" dirty="0" err="1"/>
            <a:t>Finanzielles</a:t>
          </a:r>
          <a:r>
            <a:rPr lang="en-US" altLang="en-US" sz="1100" b="1" kern="1200" dirty="0"/>
            <a:t> </a:t>
          </a:r>
          <a:r>
            <a:rPr lang="en-US" altLang="en-US" sz="1100" b="1" kern="1200" dirty="0" err="1"/>
            <a:t>Risiko</a:t>
          </a:r>
          <a:r>
            <a:rPr lang="en-US" altLang="en-US" sz="1100" b="1" kern="1200" dirty="0"/>
            <a:t>:</a:t>
          </a:r>
        </a:p>
        <a:p>
          <a:pPr marL="57150" lvl="1" indent="-57150" algn="l" defTabSz="444500">
            <a:lnSpc>
              <a:spcPct val="90000"/>
            </a:lnSpc>
            <a:spcBef>
              <a:spcPct val="0"/>
            </a:spcBef>
            <a:spcAft>
              <a:spcPct val="15000"/>
            </a:spcAft>
            <a:buChar char="•"/>
          </a:pPr>
          <a:r>
            <a:rPr lang="de-DE" altLang="en-US" sz="1000" kern="1200" dirty="0"/>
            <a:t>Am besten kontrollierbar durch Auftraggeber und Kreditgeber</a:t>
          </a:r>
          <a:endParaRPr lang="en-US" altLang="en-US" sz="1000" kern="1200" dirty="0"/>
        </a:p>
        <a:p>
          <a:pPr marL="57150" lvl="1" indent="-57150" algn="l" defTabSz="444500">
            <a:lnSpc>
              <a:spcPct val="90000"/>
            </a:lnSpc>
            <a:spcBef>
              <a:spcPct val="0"/>
            </a:spcBef>
            <a:spcAft>
              <a:spcPct val="15000"/>
            </a:spcAft>
            <a:buChar char="•"/>
          </a:pPr>
          <a:r>
            <a:rPr lang="de-DE" altLang="en-US" sz="1000" kern="1200" dirty="0"/>
            <a:t>Verträge in € zur Minderung des Wechselkursrisikos</a:t>
          </a:r>
          <a:endParaRPr lang="en-US" altLang="en-US" sz="1000" kern="1200" dirty="0"/>
        </a:p>
        <a:p>
          <a:pPr marL="57150" lvl="1" indent="-57150" algn="l" defTabSz="444500">
            <a:lnSpc>
              <a:spcPct val="90000"/>
            </a:lnSpc>
            <a:spcBef>
              <a:spcPct val="0"/>
            </a:spcBef>
            <a:spcAft>
              <a:spcPct val="15000"/>
            </a:spcAft>
            <a:buChar char="•"/>
          </a:pPr>
          <a:r>
            <a:rPr lang="de-DE" altLang="en-US" sz="1000" kern="1200" dirty="0"/>
            <a:t>Niedrige vorrangige Verbindlichkeiten (</a:t>
          </a:r>
          <a:r>
            <a:rPr lang="de-DE" altLang="en-US" sz="1000" kern="1200" dirty="0" err="1"/>
            <a:t>senior</a:t>
          </a:r>
          <a:r>
            <a:rPr lang="de-DE" altLang="en-US" sz="1000" kern="1200" dirty="0"/>
            <a:t> </a:t>
          </a:r>
          <a:r>
            <a:rPr lang="de-DE" altLang="en-US" sz="1000" kern="1200" dirty="0" err="1"/>
            <a:t>debt</a:t>
          </a:r>
          <a:r>
            <a:rPr lang="de-DE" altLang="en-US" sz="1000" kern="1200" dirty="0"/>
            <a:t>), angemessene Reserven und Schuldenabdeckung, flexible Rückzahlung des Kapitals</a:t>
          </a:r>
          <a:endParaRPr lang="en-US" altLang="en-US" sz="1000" kern="1200" dirty="0"/>
        </a:p>
        <a:p>
          <a:pPr marL="57150" lvl="1" indent="-57150" algn="l" defTabSz="444500">
            <a:lnSpc>
              <a:spcPct val="90000"/>
            </a:lnSpc>
            <a:spcBef>
              <a:spcPct val="0"/>
            </a:spcBef>
            <a:spcAft>
              <a:spcPct val="15000"/>
            </a:spcAft>
            <a:buChar char="•"/>
          </a:pPr>
          <a:r>
            <a:rPr lang="de-DE" altLang="en-US" sz="1000" kern="1200" dirty="0"/>
            <a:t>Kontrolle des Wasserfalls durch Kreditgeber bietet bessere Kontrolle des Cash-Bestands</a:t>
          </a:r>
          <a:endParaRPr lang="en-US" altLang="en-US" sz="1000" kern="1200" dirty="0"/>
        </a:p>
        <a:p>
          <a:pPr marL="57150" lvl="1" indent="-57150" algn="l" defTabSz="444500">
            <a:lnSpc>
              <a:spcPct val="90000"/>
            </a:lnSpc>
            <a:spcBef>
              <a:spcPct val="0"/>
            </a:spcBef>
            <a:spcAft>
              <a:spcPct val="15000"/>
            </a:spcAft>
            <a:buChar char="•"/>
          </a:pPr>
          <a:r>
            <a:rPr lang="de-DE" altLang="en-US" sz="1000" kern="1200" dirty="0"/>
            <a:t>Begrenzte variabel verzinsliche Verbindlichkeiten mit Zinsswaps zur Risikominderung</a:t>
          </a:r>
          <a:endParaRPr lang="en-US" altLang="en-US" sz="1000" kern="1200" dirty="0"/>
        </a:p>
      </dsp:txBody>
      <dsp:txXfrm>
        <a:off x="4166886" y="1817676"/>
        <a:ext cx="3881160" cy="1394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ABEEE-1CD4-42ED-B4F2-9376676B4A01}">
      <dsp:nvSpPr>
        <dsp:cNvPr id="0" name=""/>
        <dsp:cNvSpPr/>
      </dsp:nvSpPr>
      <dsp:spPr>
        <a:xfrm>
          <a:off x="2444424" y="1611935"/>
          <a:ext cx="2997851" cy="262278"/>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0DE90F-4812-4169-BC48-13BA66558B78}">
      <dsp:nvSpPr>
        <dsp:cNvPr id="0" name=""/>
        <dsp:cNvSpPr/>
      </dsp:nvSpPr>
      <dsp:spPr>
        <a:xfrm>
          <a:off x="267347" y="172906"/>
          <a:ext cx="1070311" cy="1314766"/>
        </a:xfrm>
        <a:prstGeom prst="downArrow">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E4231A-06A0-4355-A0BA-B4DAA5CB01E1}">
      <dsp:nvSpPr>
        <dsp:cNvPr id="0" name=""/>
        <dsp:cNvSpPr/>
      </dsp:nvSpPr>
      <dsp:spPr>
        <a:xfrm>
          <a:off x="1452162" y="27497"/>
          <a:ext cx="6434537" cy="1464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rtl="0">
            <a:lnSpc>
              <a:spcPct val="90000"/>
            </a:lnSpc>
            <a:spcBef>
              <a:spcPct val="0"/>
            </a:spcBef>
            <a:spcAft>
              <a:spcPct val="35000"/>
            </a:spcAft>
            <a:buNone/>
          </a:pPr>
          <a:r>
            <a:rPr lang="en-US" sz="1200" kern="1200" dirty="0"/>
            <a:t>PF </a:t>
          </a:r>
          <a:r>
            <a:rPr lang="en-US" sz="1200" b="1" kern="1200" dirty="0" err="1"/>
            <a:t>klingt</a:t>
          </a:r>
          <a:r>
            <a:rPr lang="en-US" sz="1200" b="1" kern="1200" dirty="0"/>
            <a:t> </a:t>
          </a:r>
          <a:r>
            <a:rPr lang="en-US" sz="1200" b="1" kern="1200" dirty="0" err="1"/>
            <a:t>wie</a:t>
          </a:r>
          <a:r>
            <a:rPr lang="en-US" sz="1200" b="1" kern="1200" dirty="0"/>
            <a:t> </a:t>
          </a:r>
          <a:r>
            <a:rPr lang="en-US" sz="1200" b="1" kern="1200" dirty="0" err="1"/>
            <a:t>ein</a:t>
          </a:r>
          <a:r>
            <a:rPr lang="en-US" sz="1200" b="1" kern="1200" dirty="0"/>
            <a:t> </a:t>
          </a:r>
          <a:r>
            <a:rPr lang="en-US" sz="1200" b="1" kern="1200" dirty="0" err="1"/>
            <a:t>schlechter</a:t>
          </a:r>
          <a:r>
            <a:rPr lang="en-US" sz="1200" b="1" kern="1200" dirty="0"/>
            <a:t> Deal, </a:t>
          </a:r>
          <a:r>
            <a:rPr lang="en-US" sz="1200" kern="1200" dirty="0" err="1"/>
            <a:t>sowohl</a:t>
          </a:r>
          <a:r>
            <a:rPr lang="en-US" sz="1200" kern="1200" dirty="0"/>
            <a:t> </a:t>
          </a:r>
          <a:r>
            <a:rPr lang="en-US" sz="1200" kern="1200" dirty="0" err="1"/>
            <a:t>für</a:t>
          </a:r>
          <a:r>
            <a:rPr lang="en-US" sz="1200" kern="1200" dirty="0"/>
            <a:t> </a:t>
          </a:r>
          <a:r>
            <a:rPr lang="en-US" sz="1200" kern="1200" dirty="0" err="1"/>
            <a:t>Investoren</a:t>
          </a:r>
          <a:r>
            <a:rPr lang="en-US" sz="1200" kern="1200" dirty="0"/>
            <a:t> </a:t>
          </a:r>
          <a:r>
            <a:rPr lang="en-US" sz="1200" kern="1200" dirty="0" err="1"/>
            <a:t>als</a:t>
          </a:r>
          <a:r>
            <a:rPr lang="en-US" sz="1200" kern="1200" dirty="0"/>
            <a:t> </a:t>
          </a:r>
          <a:r>
            <a:rPr lang="en-US" sz="1200" kern="1200" dirty="0" err="1"/>
            <a:t>auch</a:t>
          </a:r>
          <a:r>
            <a:rPr lang="en-US" sz="1200" kern="1200" dirty="0"/>
            <a:t> </a:t>
          </a:r>
          <a:r>
            <a:rPr lang="en-US" sz="1200" kern="1200" dirty="0" err="1"/>
            <a:t>für</a:t>
          </a:r>
          <a:r>
            <a:rPr lang="en-US" sz="1200" kern="1200" dirty="0"/>
            <a:t> </a:t>
          </a:r>
          <a:r>
            <a:rPr lang="en-US" sz="1200" kern="1200" dirty="0" err="1"/>
            <a:t>Kreditgeber</a:t>
          </a:r>
          <a:r>
            <a:rPr lang="en-US" sz="1200" kern="1200" dirty="0"/>
            <a:t> </a:t>
          </a:r>
        </a:p>
        <a:p>
          <a:pPr marL="114300" lvl="1" indent="-114300" algn="l" defTabSz="533400" rtl="0">
            <a:lnSpc>
              <a:spcPct val="90000"/>
            </a:lnSpc>
            <a:spcBef>
              <a:spcPct val="0"/>
            </a:spcBef>
            <a:spcAft>
              <a:spcPct val="15000"/>
            </a:spcAft>
            <a:buChar char="•"/>
          </a:pPr>
          <a:r>
            <a:rPr lang="en-US" sz="1200" kern="1200" dirty="0"/>
            <a:t>Die </a:t>
          </a:r>
          <a:r>
            <a:rPr lang="en-US" sz="1200" kern="1200" dirty="0" err="1"/>
            <a:t>Schaffung</a:t>
          </a:r>
          <a:r>
            <a:rPr lang="en-US" sz="1200" kern="1200" dirty="0"/>
            <a:t> </a:t>
          </a:r>
          <a:r>
            <a:rPr lang="en-US" sz="1200" kern="1200" dirty="0" err="1"/>
            <a:t>einer</a:t>
          </a:r>
          <a:r>
            <a:rPr lang="en-US" sz="1200" kern="1200" dirty="0"/>
            <a:t> </a:t>
          </a:r>
          <a:r>
            <a:rPr lang="en-US" sz="1200" kern="1200" dirty="0" err="1"/>
            <a:t>neuen</a:t>
          </a:r>
          <a:r>
            <a:rPr lang="en-US" sz="1200" kern="1200" dirty="0"/>
            <a:t> Einheit, </a:t>
          </a:r>
          <a:r>
            <a:rPr lang="en-US" sz="1200" kern="1200" dirty="0" err="1"/>
            <a:t>einer</a:t>
          </a:r>
          <a:r>
            <a:rPr lang="en-US" sz="1200" kern="1200" dirty="0"/>
            <a:t> </a:t>
          </a:r>
          <a:r>
            <a:rPr lang="en-US" sz="1200" kern="1200" dirty="0" err="1"/>
            <a:t>Zweckgesellschaft</a:t>
          </a:r>
          <a:r>
            <a:rPr lang="en-US" sz="1200" kern="1200" dirty="0"/>
            <a:t> (</a:t>
          </a:r>
          <a:r>
            <a:rPr lang="en-US" sz="1200" i="1" kern="1200" dirty="0"/>
            <a:t>special purpose vehicle = SPV</a:t>
          </a:r>
          <a:r>
            <a:rPr lang="en-US" sz="1200" kern="1200" dirty="0"/>
            <a:t>), </a:t>
          </a:r>
          <a:r>
            <a:rPr lang="en-US" sz="1200" kern="1200" dirty="0" err="1"/>
            <a:t>ist</a:t>
          </a:r>
          <a:r>
            <a:rPr lang="en-US" sz="1200" kern="1200" dirty="0"/>
            <a:t> </a:t>
          </a:r>
          <a:r>
            <a:rPr lang="en-US" sz="1200" kern="1200" dirty="0" err="1"/>
            <a:t>mit</a:t>
          </a:r>
          <a:r>
            <a:rPr lang="en-US" sz="1200" kern="1200" dirty="0"/>
            <a:t> </a:t>
          </a:r>
          <a:r>
            <a:rPr lang="en-US" sz="1200" kern="1200" dirty="0" err="1"/>
            <a:t>hohen</a:t>
          </a:r>
          <a:r>
            <a:rPr lang="en-US" sz="1200" kern="1200" dirty="0"/>
            <a:t> </a:t>
          </a:r>
          <a:r>
            <a:rPr lang="en-US" sz="1200" kern="1200" dirty="0" err="1"/>
            <a:t>Kosten</a:t>
          </a:r>
          <a:r>
            <a:rPr lang="en-US" sz="1200" kern="1200" dirty="0"/>
            <a:t> </a:t>
          </a:r>
          <a:r>
            <a:rPr lang="en-US" sz="1200" kern="1200" dirty="0" err="1"/>
            <a:t>verbunden</a:t>
          </a:r>
          <a:endParaRPr lang="en-US" sz="1200" kern="1200" dirty="0"/>
        </a:p>
        <a:p>
          <a:pPr marL="114300" lvl="1" indent="-114300" algn="l" defTabSz="533400" rtl="0">
            <a:lnSpc>
              <a:spcPct val="90000"/>
            </a:lnSpc>
            <a:spcBef>
              <a:spcPct val="0"/>
            </a:spcBef>
            <a:spcAft>
              <a:spcPct val="15000"/>
            </a:spcAft>
            <a:buChar char="•"/>
          </a:pPr>
          <a:r>
            <a:rPr lang="en-US" sz="1200" kern="1200" dirty="0" err="1"/>
            <a:t>Kosten</a:t>
          </a:r>
          <a:r>
            <a:rPr lang="en-US" sz="1200" kern="1200" dirty="0"/>
            <a:t> </a:t>
          </a:r>
          <a:r>
            <a:rPr lang="en-US" sz="1200" kern="1200" dirty="0" err="1"/>
            <a:t>für</a:t>
          </a:r>
          <a:r>
            <a:rPr lang="en-US" sz="1200" kern="1200" dirty="0"/>
            <a:t> Monitoring </a:t>
          </a:r>
          <a:r>
            <a:rPr lang="en-US" sz="1200" kern="1200" dirty="0" err="1"/>
            <a:t>sind</a:t>
          </a:r>
          <a:r>
            <a:rPr lang="en-US" sz="1200" kern="1200" dirty="0"/>
            <a:t> </a:t>
          </a:r>
          <a:r>
            <a:rPr lang="en-US" sz="1200" kern="1200" dirty="0" err="1"/>
            <a:t>hoch</a:t>
          </a:r>
          <a:endParaRPr lang="en-US" sz="1200" kern="1200" dirty="0"/>
        </a:p>
        <a:p>
          <a:pPr marL="114300" lvl="1" indent="-114300" algn="l" defTabSz="533400" rtl="0">
            <a:lnSpc>
              <a:spcPct val="90000"/>
            </a:lnSpc>
            <a:spcBef>
              <a:spcPct val="0"/>
            </a:spcBef>
            <a:spcAft>
              <a:spcPct val="15000"/>
            </a:spcAft>
            <a:buChar char="•"/>
          </a:pPr>
          <a:r>
            <a:rPr lang="en-US" sz="1200" kern="1200" dirty="0" err="1"/>
            <a:t>Kreditgeber</a:t>
          </a:r>
          <a:r>
            <a:rPr lang="en-US" sz="1200" kern="1200" dirty="0"/>
            <a:t> </a:t>
          </a:r>
          <a:r>
            <a:rPr lang="en-US" sz="1200" kern="1200" dirty="0" err="1"/>
            <a:t>erhalten</a:t>
          </a:r>
          <a:r>
            <a:rPr lang="en-US" sz="1200" kern="1200" dirty="0"/>
            <a:t> </a:t>
          </a:r>
          <a:r>
            <a:rPr lang="en-US" sz="1200" kern="1200" dirty="0" err="1"/>
            <a:t>keine</a:t>
          </a:r>
          <a:r>
            <a:rPr lang="en-US" sz="1200" kern="1200" dirty="0"/>
            <a:t> </a:t>
          </a:r>
          <a:r>
            <a:rPr lang="en-US" sz="1200" kern="1200" dirty="0" err="1"/>
            <a:t>Regressansprüche</a:t>
          </a:r>
          <a:r>
            <a:rPr lang="en-US" sz="1200" kern="1200" dirty="0"/>
            <a:t> und </a:t>
          </a:r>
          <a:r>
            <a:rPr lang="en-US" sz="1200" kern="1200" dirty="0" err="1"/>
            <a:t>müssen</a:t>
          </a:r>
          <a:r>
            <a:rPr lang="en-US" sz="1200" kern="1200" dirty="0"/>
            <a:t> </a:t>
          </a:r>
          <a:r>
            <a:rPr lang="en-US" sz="1200" kern="1200" dirty="0" err="1"/>
            <a:t>sich</a:t>
          </a:r>
          <a:r>
            <a:rPr lang="en-US" sz="1200" kern="1200" dirty="0"/>
            <a:t> an der </a:t>
          </a:r>
          <a:r>
            <a:rPr lang="en-US" sz="1200" kern="1200" dirty="0" err="1"/>
            <a:t>Verwaltung</a:t>
          </a:r>
          <a:r>
            <a:rPr lang="en-US" sz="1200" kern="1200" dirty="0"/>
            <a:t> </a:t>
          </a:r>
          <a:r>
            <a:rPr lang="en-US" sz="1200" kern="1200" dirty="0" err="1"/>
            <a:t>beteiligen</a:t>
          </a:r>
          <a:endParaRPr lang="en-US" sz="1200" kern="1200" dirty="0"/>
        </a:p>
      </dsp:txBody>
      <dsp:txXfrm>
        <a:off x="1452162" y="27497"/>
        <a:ext cx="6434537" cy="1464183"/>
      </dsp:txXfrm>
    </dsp:sp>
    <dsp:sp modelId="{08F882D5-DED9-4BAC-8200-BD08D74A85CE}">
      <dsp:nvSpPr>
        <dsp:cNvPr id="0" name=""/>
        <dsp:cNvSpPr/>
      </dsp:nvSpPr>
      <dsp:spPr>
        <a:xfrm>
          <a:off x="1713578" y="1981485"/>
          <a:ext cx="1074760" cy="1279974"/>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7B6023-C0B2-4598-88E3-6B6B65890B46}">
      <dsp:nvSpPr>
        <dsp:cNvPr id="0" name=""/>
        <dsp:cNvSpPr/>
      </dsp:nvSpPr>
      <dsp:spPr>
        <a:xfrm>
          <a:off x="2950963" y="2015099"/>
          <a:ext cx="4935736" cy="1464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rtl="0">
            <a:lnSpc>
              <a:spcPct val="90000"/>
            </a:lnSpc>
            <a:spcBef>
              <a:spcPct val="0"/>
            </a:spcBef>
            <a:spcAft>
              <a:spcPct val="35000"/>
            </a:spcAft>
            <a:buNone/>
          </a:pPr>
          <a:r>
            <a:rPr lang="en-US" sz="1200" kern="1200" dirty="0"/>
            <a:t>Also, </a:t>
          </a:r>
          <a:r>
            <a:rPr lang="en-US" sz="1200" b="1" kern="1200" dirty="0"/>
            <a:t>was </a:t>
          </a:r>
          <a:r>
            <a:rPr lang="en-US" sz="1200" b="1" kern="1200" dirty="0" err="1"/>
            <a:t>spricht</a:t>
          </a:r>
          <a:r>
            <a:rPr lang="en-US" sz="1200" b="1" kern="1200" dirty="0"/>
            <a:t> </a:t>
          </a:r>
          <a:r>
            <a:rPr lang="en-US" sz="1200" b="1" kern="1200" dirty="0" err="1"/>
            <a:t>für</a:t>
          </a:r>
          <a:r>
            <a:rPr lang="en-US" sz="1200" b="1" kern="1200" dirty="0"/>
            <a:t> PF</a:t>
          </a:r>
          <a:r>
            <a:rPr lang="en-US" sz="1200" kern="1200" dirty="0"/>
            <a:t>? </a:t>
          </a:r>
        </a:p>
        <a:p>
          <a:pPr marL="114300" lvl="1" indent="-114300" algn="l" defTabSz="533400" rtl="0">
            <a:lnSpc>
              <a:spcPct val="90000"/>
            </a:lnSpc>
            <a:spcBef>
              <a:spcPct val="0"/>
            </a:spcBef>
            <a:spcAft>
              <a:spcPct val="15000"/>
            </a:spcAft>
            <a:buChar char="•"/>
          </a:pPr>
          <a:r>
            <a:rPr lang="en-US" sz="1200" kern="1200" dirty="0"/>
            <a:t>Da die </a:t>
          </a:r>
          <a:r>
            <a:rPr lang="en-US" sz="1200" kern="1200" dirty="0" err="1"/>
            <a:t>Risikoallokation</a:t>
          </a:r>
          <a:r>
            <a:rPr lang="en-US" sz="1200" kern="1200" dirty="0"/>
            <a:t> </a:t>
          </a:r>
          <a:r>
            <a:rPr lang="en-US" sz="1200" kern="1200" dirty="0" err="1"/>
            <a:t>direkt</a:t>
          </a:r>
          <a:r>
            <a:rPr lang="en-US" sz="1200" kern="1200" dirty="0"/>
            <a:t> </a:t>
          </a:r>
          <a:r>
            <a:rPr lang="en-US" sz="1200" kern="1200" dirty="0" err="1"/>
            <a:t>erfolgt</a:t>
          </a:r>
          <a:r>
            <a:rPr lang="en-US" sz="1200" kern="1200" dirty="0"/>
            <a:t>, </a:t>
          </a:r>
          <a:r>
            <a:rPr lang="en-US" sz="1200" kern="1200" dirty="0" err="1"/>
            <a:t>kann</a:t>
          </a:r>
          <a:r>
            <a:rPr lang="en-US" sz="1200" kern="1200" dirty="0"/>
            <a:t> das Debt-to-Equity </a:t>
          </a:r>
          <a:r>
            <a:rPr lang="en-US" sz="1200" kern="1200" dirty="0" err="1"/>
            <a:t>Verhältnis</a:t>
          </a:r>
          <a:r>
            <a:rPr lang="en-US" sz="1200" kern="1200" dirty="0"/>
            <a:t> in PF </a:t>
          </a:r>
          <a:r>
            <a:rPr lang="en-US" sz="1200" kern="1200" dirty="0" err="1"/>
            <a:t>Investitionen</a:t>
          </a:r>
          <a:r>
            <a:rPr lang="en-US" sz="1200" kern="1200" dirty="0"/>
            <a:t> </a:t>
          </a:r>
          <a:r>
            <a:rPr lang="en-US" sz="1200" kern="1200" dirty="0" err="1"/>
            <a:t>höher</a:t>
          </a:r>
          <a:r>
            <a:rPr lang="en-US" sz="1200" kern="1200" dirty="0"/>
            <a:t> sein, </a:t>
          </a:r>
          <a:r>
            <a:rPr lang="en-US" sz="1200" kern="1200" dirty="0" err="1"/>
            <a:t>als</a:t>
          </a:r>
          <a:r>
            <a:rPr lang="en-US" sz="1200" kern="1200" dirty="0"/>
            <a:t> in </a:t>
          </a:r>
          <a:r>
            <a:rPr lang="en-US" sz="1200" kern="1200" dirty="0" err="1"/>
            <a:t>normalen</a:t>
          </a:r>
          <a:r>
            <a:rPr lang="en-US" sz="1200" kern="1200" dirty="0"/>
            <a:t> </a:t>
          </a:r>
          <a:r>
            <a:rPr lang="en-US" sz="1200" kern="1200" dirty="0" err="1"/>
            <a:t>Investitionen</a:t>
          </a:r>
          <a:endParaRPr lang="en-US" sz="1200" kern="1200" dirty="0"/>
        </a:p>
        <a:p>
          <a:pPr marL="114300" lvl="1" indent="-114300" algn="l" defTabSz="533400" rtl="0">
            <a:lnSpc>
              <a:spcPct val="90000"/>
            </a:lnSpc>
            <a:spcBef>
              <a:spcPct val="0"/>
            </a:spcBef>
            <a:spcAft>
              <a:spcPct val="15000"/>
            </a:spcAft>
            <a:buChar char="•"/>
          </a:pPr>
          <a:r>
            <a:rPr lang="en-US" sz="1200" kern="1200" dirty="0"/>
            <a:t>Dies </a:t>
          </a:r>
          <a:r>
            <a:rPr lang="en-US" sz="1200" kern="1200" dirty="0" err="1"/>
            <a:t>ermöglicht</a:t>
          </a:r>
          <a:r>
            <a:rPr lang="en-US" sz="1200" kern="1200" dirty="0"/>
            <a:t> </a:t>
          </a:r>
          <a:r>
            <a:rPr lang="en-US" sz="1200" kern="1200" dirty="0" err="1"/>
            <a:t>einen</a:t>
          </a:r>
          <a:r>
            <a:rPr lang="en-US" sz="1200" kern="1200" dirty="0"/>
            <a:t> </a:t>
          </a:r>
          <a:r>
            <a:rPr lang="en-US" sz="1200" kern="1200" dirty="0" err="1"/>
            <a:t>höheren</a:t>
          </a:r>
          <a:r>
            <a:rPr lang="en-US" sz="1200" kern="1200" dirty="0"/>
            <a:t> </a:t>
          </a:r>
          <a:r>
            <a:rPr lang="en-US" sz="1200" kern="1200" dirty="0" err="1"/>
            <a:t>Verschuldungsgrad</a:t>
          </a:r>
          <a:r>
            <a:rPr lang="en-US" sz="1200" kern="1200" dirty="0"/>
            <a:t> </a:t>
          </a:r>
          <a:r>
            <a:rPr lang="en-US" sz="1200" kern="1200" dirty="0" err="1"/>
            <a:t>bei</a:t>
          </a:r>
          <a:r>
            <a:rPr lang="en-US" sz="1200" kern="1200" dirty="0"/>
            <a:t> </a:t>
          </a:r>
          <a:r>
            <a:rPr lang="en-US" sz="1200" kern="1200" dirty="0" err="1"/>
            <a:t>geringerem</a:t>
          </a:r>
          <a:r>
            <a:rPr lang="en-US" sz="1200" kern="1200" dirty="0"/>
            <a:t> </a:t>
          </a:r>
          <a:r>
            <a:rPr lang="en-US" sz="1200" kern="1200" dirty="0" err="1"/>
            <a:t>Risiko</a:t>
          </a:r>
          <a:endParaRPr lang="en-US" sz="1200" kern="1200" dirty="0"/>
        </a:p>
        <a:p>
          <a:pPr marL="114300" lvl="1" indent="-114300" algn="l" defTabSz="533400" rtl="0">
            <a:lnSpc>
              <a:spcPct val="90000"/>
            </a:lnSpc>
            <a:spcBef>
              <a:spcPct val="0"/>
            </a:spcBef>
            <a:spcAft>
              <a:spcPct val="15000"/>
            </a:spcAft>
            <a:buChar char="•"/>
          </a:pPr>
          <a:r>
            <a:rPr lang="en-US" sz="1200" kern="1200" dirty="0" err="1"/>
            <a:t>Sponsoren</a:t>
          </a:r>
          <a:r>
            <a:rPr lang="en-US" sz="1200" kern="1200" dirty="0"/>
            <a:t> </a:t>
          </a:r>
          <a:r>
            <a:rPr lang="en-US" sz="1200" kern="1200" dirty="0" err="1"/>
            <a:t>tragen</a:t>
          </a:r>
          <a:r>
            <a:rPr lang="en-US" sz="1200" kern="1200" dirty="0"/>
            <a:t> </a:t>
          </a:r>
          <a:r>
            <a:rPr lang="en-US" sz="1200" kern="1200" dirty="0" err="1"/>
            <a:t>aufgrund</a:t>
          </a:r>
          <a:r>
            <a:rPr lang="en-US" sz="1200" kern="1200" dirty="0"/>
            <a:t> der </a:t>
          </a:r>
          <a:r>
            <a:rPr lang="en-US" sz="1200" kern="1200" dirty="0" err="1"/>
            <a:t>Regressklausel</a:t>
          </a:r>
          <a:r>
            <a:rPr lang="en-US" sz="1200" kern="1200" dirty="0"/>
            <a:t> </a:t>
          </a:r>
          <a:r>
            <a:rPr lang="en-US" sz="1200" kern="1200" dirty="0" err="1"/>
            <a:t>nicht</a:t>
          </a:r>
          <a:r>
            <a:rPr lang="en-US" sz="1200" kern="1200" dirty="0"/>
            <a:t> das </a:t>
          </a:r>
          <a:r>
            <a:rPr lang="en-US" sz="1200" kern="1200" dirty="0" err="1"/>
            <a:t>volle</a:t>
          </a:r>
          <a:r>
            <a:rPr lang="en-US" sz="1200" kern="1200" dirty="0"/>
            <a:t> </a:t>
          </a:r>
          <a:r>
            <a:rPr lang="en-US" sz="1200" kern="1200" dirty="0" err="1"/>
            <a:t>Risiko</a:t>
          </a:r>
          <a:r>
            <a:rPr lang="en-US" sz="1200" kern="1200" dirty="0"/>
            <a:t> </a:t>
          </a:r>
          <a:r>
            <a:rPr lang="en-US" sz="1200" kern="1200" dirty="0" err="1"/>
            <a:t>bei</a:t>
          </a:r>
          <a:r>
            <a:rPr lang="en-US" sz="1200" kern="1200" dirty="0"/>
            <a:t> </a:t>
          </a:r>
          <a:r>
            <a:rPr lang="en-US" sz="1200" kern="1200" dirty="0" err="1"/>
            <a:t>einer</a:t>
          </a:r>
          <a:r>
            <a:rPr lang="en-US" sz="1200" kern="1200" dirty="0"/>
            <a:t> </a:t>
          </a:r>
          <a:r>
            <a:rPr lang="en-US" sz="1200" kern="1200" dirty="0" err="1"/>
            <a:t>mangelhaften</a:t>
          </a:r>
          <a:r>
            <a:rPr lang="en-US" sz="1200" kern="1200" dirty="0"/>
            <a:t> Performance</a:t>
          </a:r>
        </a:p>
        <a:p>
          <a:pPr marL="114300" lvl="1" indent="-114300" algn="l" defTabSz="533400" rtl="0">
            <a:lnSpc>
              <a:spcPct val="90000"/>
            </a:lnSpc>
            <a:spcBef>
              <a:spcPct val="0"/>
            </a:spcBef>
            <a:spcAft>
              <a:spcPct val="15000"/>
            </a:spcAft>
            <a:buChar char="•"/>
          </a:pPr>
          <a:r>
            <a:rPr lang="en-US" sz="1200" kern="1200" dirty="0"/>
            <a:t>Das </a:t>
          </a:r>
          <a:r>
            <a:rPr lang="en-US" sz="1200" kern="1200" dirty="0" err="1"/>
            <a:t>bedeutet</a:t>
          </a:r>
          <a:r>
            <a:rPr lang="en-US" sz="1200" kern="1200" dirty="0"/>
            <a:t>, </a:t>
          </a:r>
          <a:r>
            <a:rPr lang="en-US" sz="1200" kern="1200" dirty="0" err="1"/>
            <a:t>dass</a:t>
          </a:r>
          <a:r>
            <a:rPr lang="en-US" sz="1200" kern="1200" dirty="0"/>
            <a:t> die </a:t>
          </a:r>
          <a:r>
            <a:rPr lang="en-US" sz="1200" kern="1200" dirty="0" err="1"/>
            <a:t>Gesamtkapitalkosten</a:t>
          </a:r>
          <a:r>
            <a:rPr lang="en-US" sz="1200" kern="1200" dirty="0"/>
            <a:t> des Sponsor-</a:t>
          </a:r>
          <a:r>
            <a:rPr lang="en-US" sz="1200" kern="1200" dirty="0" err="1"/>
            <a:t>Unternehmens</a:t>
          </a:r>
          <a:r>
            <a:rPr lang="en-US" sz="1200" kern="1200" dirty="0"/>
            <a:t> </a:t>
          </a:r>
          <a:r>
            <a:rPr lang="en-US" sz="1200" kern="1200" dirty="0" err="1"/>
            <a:t>unberührt</a:t>
          </a:r>
          <a:r>
            <a:rPr lang="en-US" sz="1200" kern="1200" dirty="0"/>
            <a:t> </a:t>
          </a:r>
          <a:r>
            <a:rPr lang="en-US" sz="1200" kern="1200" dirty="0" err="1"/>
            <a:t>bleiben</a:t>
          </a:r>
          <a:endParaRPr lang="en-US" sz="1200" kern="1200" dirty="0"/>
        </a:p>
      </dsp:txBody>
      <dsp:txXfrm>
        <a:off x="2950963" y="2015099"/>
        <a:ext cx="4935736" cy="14641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03D6E-BDDB-4F16-874C-3F54F54BA723}">
      <dsp:nvSpPr>
        <dsp:cNvPr id="0" name=""/>
        <dsp:cNvSpPr/>
      </dsp:nvSpPr>
      <dsp:spPr>
        <a:xfrm>
          <a:off x="0" y="0"/>
          <a:ext cx="74493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82B188-9A8B-4610-B368-82234E642FD6}">
      <dsp:nvSpPr>
        <dsp:cNvPr id="0" name=""/>
        <dsp:cNvSpPr/>
      </dsp:nvSpPr>
      <dsp:spPr>
        <a:xfrm>
          <a:off x="0" y="0"/>
          <a:ext cx="1489864" cy="2356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err="1"/>
            <a:t>Komplexität</a:t>
          </a:r>
          <a:r>
            <a:rPr lang="en-US" sz="2000" kern="1200" dirty="0"/>
            <a:t> </a:t>
          </a:r>
          <a:r>
            <a:rPr lang="en-US" sz="2000" kern="1200" dirty="0" err="1"/>
            <a:t>führt</a:t>
          </a:r>
          <a:r>
            <a:rPr lang="en-US" sz="2000" kern="1200" dirty="0"/>
            <a:t> </a:t>
          </a:r>
          <a:r>
            <a:rPr lang="en-US" sz="2000" kern="1200" dirty="0" err="1"/>
            <a:t>zu</a:t>
          </a:r>
          <a:endParaRPr lang="en-US" sz="2000" kern="1200" dirty="0"/>
        </a:p>
      </dsp:txBody>
      <dsp:txXfrm>
        <a:off x="0" y="0"/>
        <a:ext cx="1489864" cy="2356424"/>
      </dsp:txXfrm>
    </dsp:sp>
    <dsp:sp modelId="{8B4E666D-0E2F-4D41-8C17-2AA2E35F9A5A}">
      <dsp:nvSpPr>
        <dsp:cNvPr id="0" name=""/>
        <dsp:cNvSpPr/>
      </dsp:nvSpPr>
      <dsp:spPr>
        <a:xfrm>
          <a:off x="1601604" y="27700"/>
          <a:ext cx="5847718" cy="554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rtl="0">
            <a:lnSpc>
              <a:spcPct val="90000"/>
            </a:lnSpc>
            <a:spcBef>
              <a:spcPct val="0"/>
            </a:spcBef>
            <a:spcAft>
              <a:spcPct val="35000"/>
            </a:spcAft>
            <a:buFont typeface="Arial" panose="020B0604020202020204" pitchFamily="34" charset="0"/>
            <a:buNone/>
          </a:pPr>
          <a:r>
            <a:rPr lang="de-DE" sz="1050" kern="1200" dirty="0"/>
            <a:t>Unterschätzung projektbezogener Merkmale wie Kosten, Verzögerungen, Risiken und Eventualitäten sowie Änderungen in Qualität, Preis, Projektspezifikationen, Designs, Wechselkursen und externen Umweltfaktoren </a:t>
          </a:r>
          <a:endParaRPr lang="en-US" sz="1050" kern="1200" dirty="0"/>
        </a:p>
      </dsp:txBody>
      <dsp:txXfrm>
        <a:off x="1601604" y="27700"/>
        <a:ext cx="5847718" cy="554012"/>
      </dsp:txXfrm>
    </dsp:sp>
    <dsp:sp modelId="{02D5FAA4-AB24-42BB-9E3F-4F206393C3C9}">
      <dsp:nvSpPr>
        <dsp:cNvPr id="0" name=""/>
        <dsp:cNvSpPr/>
      </dsp:nvSpPr>
      <dsp:spPr>
        <a:xfrm>
          <a:off x="1489864" y="581713"/>
          <a:ext cx="595945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600373-E183-440A-A06A-1D689C0BA0D4}">
      <dsp:nvSpPr>
        <dsp:cNvPr id="0" name=""/>
        <dsp:cNvSpPr/>
      </dsp:nvSpPr>
      <dsp:spPr>
        <a:xfrm>
          <a:off x="1601604" y="609414"/>
          <a:ext cx="5847718" cy="554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rtl="0">
            <a:lnSpc>
              <a:spcPct val="90000"/>
            </a:lnSpc>
            <a:spcBef>
              <a:spcPct val="0"/>
            </a:spcBef>
            <a:spcAft>
              <a:spcPct val="35000"/>
            </a:spcAft>
            <a:buFont typeface="Arial" panose="020B0604020202020204" pitchFamily="34" charset="0"/>
            <a:buNone/>
          </a:pPr>
          <a:r>
            <a:rPr lang="de-DE" sz="1050" kern="1200" dirty="0"/>
            <a:t>Misserfolgen bei der Nachfrageprognose aufgrund von methodischen Schwächen, mangelhaften Datenbanken, unerwarteten Änderungen und Bewertungsvorurteilen</a:t>
          </a:r>
          <a:endParaRPr lang="en-US" sz="1050" kern="1200" dirty="0"/>
        </a:p>
      </dsp:txBody>
      <dsp:txXfrm>
        <a:off x="1601604" y="609414"/>
        <a:ext cx="5847718" cy="554012"/>
      </dsp:txXfrm>
    </dsp:sp>
    <dsp:sp modelId="{961C4E65-0800-4449-A847-FCBC7684BCE7}">
      <dsp:nvSpPr>
        <dsp:cNvPr id="0" name=""/>
        <dsp:cNvSpPr/>
      </dsp:nvSpPr>
      <dsp:spPr>
        <a:xfrm>
          <a:off x="1489864" y="1163426"/>
          <a:ext cx="595945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187C4D-3449-47E1-B4C9-164F0FC7B8B1}">
      <dsp:nvSpPr>
        <dsp:cNvPr id="0" name=""/>
        <dsp:cNvSpPr/>
      </dsp:nvSpPr>
      <dsp:spPr>
        <a:xfrm>
          <a:off x="1601604" y="1191127"/>
          <a:ext cx="5847718" cy="554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rtl="0">
            <a:lnSpc>
              <a:spcPct val="90000"/>
            </a:lnSpc>
            <a:spcBef>
              <a:spcPct val="0"/>
            </a:spcBef>
            <a:spcAft>
              <a:spcPct val="35000"/>
            </a:spcAft>
            <a:buNone/>
          </a:pPr>
          <a:r>
            <a:rPr lang="en-US" sz="1050" kern="1200" dirty="0" err="1"/>
            <a:t>Interessenskonflikten</a:t>
          </a:r>
          <a:endParaRPr lang="en-US" sz="1050" kern="1200" dirty="0"/>
        </a:p>
      </dsp:txBody>
      <dsp:txXfrm>
        <a:off x="1601604" y="1191127"/>
        <a:ext cx="5847718" cy="554012"/>
      </dsp:txXfrm>
    </dsp:sp>
    <dsp:sp modelId="{A2599599-C789-408B-85CE-44BD0FB1B49C}">
      <dsp:nvSpPr>
        <dsp:cNvPr id="0" name=""/>
        <dsp:cNvSpPr/>
      </dsp:nvSpPr>
      <dsp:spPr>
        <a:xfrm>
          <a:off x="1489864" y="1745140"/>
          <a:ext cx="595945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98A914-45F9-4BCC-A8DD-19FBDE9F2105}">
      <dsp:nvSpPr>
        <dsp:cNvPr id="0" name=""/>
        <dsp:cNvSpPr/>
      </dsp:nvSpPr>
      <dsp:spPr>
        <a:xfrm>
          <a:off x="1601604" y="1772840"/>
          <a:ext cx="5847718" cy="554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rtl="0">
            <a:lnSpc>
              <a:spcPct val="90000"/>
            </a:lnSpc>
            <a:spcBef>
              <a:spcPct val="0"/>
            </a:spcBef>
            <a:spcAft>
              <a:spcPct val="35000"/>
            </a:spcAft>
            <a:buNone/>
          </a:pPr>
          <a:r>
            <a:rPr lang="en-US" sz="1050" kern="1200" dirty="0" err="1"/>
            <a:t>opportunistischem</a:t>
          </a:r>
          <a:r>
            <a:rPr lang="en-US" sz="1050" kern="1200" dirty="0"/>
            <a:t> </a:t>
          </a:r>
          <a:r>
            <a:rPr lang="en-US" sz="1050" kern="1200" dirty="0" err="1"/>
            <a:t>Verhalten</a:t>
          </a:r>
          <a:r>
            <a:rPr lang="en-US" sz="1050" kern="1200" dirty="0"/>
            <a:t> der Stakeholder </a:t>
          </a:r>
        </a:p>
      </dsp:txBody>
      <dsp:txXfrm>
        <a:off x="1601604" y="1772840"/>
        <a:ext cx="5847718" cy="554012"/>
      </dsp:txXfrm>
    </dsp:sp>
    <dsp:sp modelId="{2FC7B0B2-ADA1-4328-8BC2-369F24DD3F51}">
      <dsp:nvSpPr>
        <dsp:cNvPr id="0" name=""/>
        <dsp:cNvSpPr/>
      </dsp:nvSpPr>
      <dsp:spPr>
        <a:xfrm>
          <a:off x="1489864" y="2326853"/>
          <a:ext cx="595945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FE4C1-CDAA-4281-B61D-52DE3A6DFE64}">
      <dsp:nvSpPr>
        <dsp:cNvPr id="0" name=""/>
        <dsp:cNvSpPr/>
      </dsp:nvSpPr>
      <dsp:spPr>
        <a:xfrm>
          <a:off x="0" y="0"/>
          <a:ext cx="76191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3DFB11-CEC8-44FC-B007-8B5152FAE936}">
      <dsp:nvSpPr>
        <dsp:cNvPr id="0" name=""/>
        <dsp:cNvSpPr/>
      </dsp:nvSpPr>
      <dsp:spPr>
        <a:xfrm>
          <a:off x="0" y="0"/>
          <a:ext cx="1523831" cy="2613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t>Die “Illusion der </a:t>
          </a:r>
          <a:r>
            <a:rPr lang="en-US" sz="2000" kern="1200" dirty="0" err="1"/>
            <a:t>Kontrolle</a:t>
          </a:r>
          <a:r>
            <a:rPr lang="en-US" sz="2000" kern="1200" dirty="0"/>
            <a:t>”</a:t>
          </a:r>
        </a:p>
      </dsp:txBody>
      <dsp:txXfrm>
        <a:off x="0" y="0"/>
        <a:ext cx="1523831" cy="2613938"/>
      </dsp:txXfrm>
    </dsp:sp>
    <dsp:sp modelId="{E7C0D3DD-B9BC-4EE6-B9ED-98273A576870}">
      <dsp:nvSpPr>
        <dsp:cNvPr id="0" name=""/>
        <dsp:cNvSpPr/>
      </dsp:nvSpPr>
      <dsp:spPr>
        <a:xfrm>
          <a:off x="1638118" y="118699"/>
          <a:ext cx="5981038" cy="2373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de-DE" sz="1400" kern="1200" dirty="0"/>
            <a:t>Tendenz zur Unterschätzung der Komplexität. Die Fehleinschätzung des Managements bzgl. seiner Managementfähigkeit oder seiner Fähigkeit, die Ergebnisse des Projekts zu beeinflussen, führt zu Unterschätzung der Risiken und Überbewertung positiver Informationen. </a:t>
          </a:r>
        </a:p>
        <a:p>
          <a:pPr marL="0" lvl="0" indent="0" algn="l" defTabSz="622300">
            <a:lnSpc>
              <a:spcPct val="90000"/>
            </a:lnSpc>
            <a:spcBef>
              <a:spcPct val="0"/>
            </a:spcBef>
            <a:spcAft>
              <a:spcPct val="35000"/>
            </a:spcAft>
            <a:buNone/>
          </a:pPr>
          <a:r>
            <a:rPr lang="de-DE" sz="1400" kern="1200" dirty="0"/>
            <a:t>Die Gefahr der „Kontrollillusion“ entsteht oft aufgrund der hohen Unsicherheit, die zu einer inhärenten Prognoseschwierigkeit beiträgt. Je größer die Unsicherheit, desto größer ist die „Illusion der Kontrolle“ und die Selbstüberschätzung. Dies führt zu einer höheren Wahrscheinlichkeit, dass Risiken unterschätzt werden. </a:t>
          </a:r>
        </a:p>
        <a:p>
          <a:pPr marL="0" lvl="0" indent="0" algn="l" defTabSz="622300" rtl="0">
            <a:lnSpc>
              <a:spcPct val="90000"/>
            </a:lnSpc>
            <a:spcBef>
              <a:spcPct val="0"/>
            </a:spcBef>
            <a:spcAft>
              <a:spcPct val="35000"/>
            </a:spcAft>
            <a:buNone/>
          </a:pPr>
          <a:endParaRPr lang="en-US" sz="1400" kern="1200" dirty="0"/>
        </a:p>
      </dsp:txBody>
      <dsp:txXfrm>
        <a:off x="1638118" y="118699"/>
        <a:ext cx="5981038" cy="2373987"/>
      </dsp:txXfrm>
    </dsp:sp>
    <dsp:sp modelId="{CE4ED1AB-2998-4209-85B1-86B1779BE083}">
      <dsp:nvSpPr>
        <dsp:cNvPr id="0" name=""/>
        <dsp:cNvSpPr/>
      </dsp:nvSpPr>
      <dsp:spPr>
        <a:xfrm>
          <a:off x="1523831" y="2492686"/>
          <a:ext cx="609532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116D4-80C4-414F-9E8F-DF6C1D0C9FCC}">
      <dsp:nvSpPr>
        <dsp:cNvPr id="0" name=""/>
        <dsp:cNvSpPr/>
      </dsp:nvSpPr>
      <dsp:spPr>
        <a:xfrm>
          <a:off x="0" y="0"/>
          <a:ext cx="76191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55D401-A1D0-4744-8589-A4E859CFC8AF}">
      <dsp:nvSpPr>
        <dsp:cNvPr id="0" name=""/>
        <dsp:cNvSpPr/>
      </dsp:nvSpPr>
      <dsp:spPr>
        <a:xfrm>
          <a:off x="0" y="0"/>
          <a:ext cx="1523831" cy="2613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t>Der </a:t>
          </a:r>
          <a:r>
            <a:rPr lang="en-US" sz="2000" kern="1200" dirty="0" err="1"/>
            <a:t>Effekt</a:t>
          </a:r>
          <a:r>
            <a:rPr lang="en-US" sz="2000" kern="1200" dirty="0"/>
            <a:t> der </a:t>
          </a:r>
          <a:r>
            <a:rPr lang="en-US" sz="2000" kern="1200" dirty="0" err="1"/>
            <a:t>versunkenen</a:t>
          </a:r>
          <a:r>
            <a:rPr lang="en-US" sz="2000" kern="1200" dirty="0"/>
            <a:t> </a:t>
          </a:r>
          <a:r>
            <a:rPr lang="en-US" sz="2000" kern="1200" dirty="0" err="1"/>
            <a:t>Kosten</a:t>
          </a:r>
          <a:r>
            <a:rPr lang="en-US" sz="2000" kern="1200" dirty="0"/>
            <a:t> (</a:t>
          </a:r>
          <a:r>
            <a:rPr lang="en-US" sz="2000" i="1" kern="1200" dirty="0"/>
            <a:t>sunk costs</a:t>
          </a:r>
          <a:r>
            <a:rPr lang="en-US" sz="2000" kern="1200" dirty="0"/>
            <a:t>)</a:t>
          </a:r>
        </a:p>
      </dsp:txBody>
      <dsp:txXfrm>
        <a:off x="0" y="0"/>
        <a:ext cx="1523831" cy="2613938"/>
      </dsp:txXfrm>
    </dsp:sp>
    <dsp:sp modelId="{6888EF00-082F-43EC-A883-C8B3E5E8E241}">
      <dsp:nvSpPr>
        <dsp:cNvPr id="0" name=""/>
        <dsp:cNvSpPr/>
      </dsp:nvSpPr>
      <dsp:spPr>
        <a:xfrm>
          <a:off x="1638118" y="118699"/>
          <a:ext cx="5981038" cy="2373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de-DE" sz="1200" kern="1200" dirty="0"/>
            <a:t>Umso weiter ein gut sichtbares Projekt vorangeschritten ist, umso mehr Geld und Zeit haben die beteiligten Akteure investiert, sodass schließlich ein Punkt erreicht ist, wo es kein Zurück mehr zu geben scheint. Das Risiko, als erfolglos und verschwenderisch angesehen zu werden, gefährdet Glaubwürdigkeit und Stellung der Entscheidungsträger. Um Kritik oder Reputationsverlust zu vermeiden, verstärken sie in Folge ihr Engagement.</a:t>
          </a:r>
        </a:p>
        <a:p>
          <a:pPr marL="0" lvl="0" indent="0" algn="l" defTabSz="533400">
            <a:lnSpc>
              <a:spcPct val="90000"/>
            </a:lnSpc>
            <a:spcBef>
              <a:spcPct val="0"/>
            </a:spcBef>
            <a:spcAft>
              <a:spcPct val="35000"/>
            </a:spcAft>
            <a:buNone/>
          </a:pPr>
          <a:r>
            <a:rPr lang="de-DE" sz="1200" kern="1200" dirty="0"/>
            <a:t>Betrachten Sie die folgende Situation:</a:t>
          </a:r>
        </a:p>
        <a:p>
          <a:pPr marL="0" lvl="0" indent="0" algn="l" defTabSz="533400">
            <a:lnSpc>
              <a:spcPct val="90000"/>
            </a:lnSpc>
            <a:spcBef>
              <a:spcPct val="0"/>
            </a:spcBef>
            <a:spcAft>
              <a:spcPct val="35000"/>
            </a:spcAft>
            <a:buNone/>
          </a:pPr>
          <a:r>
            <a:rPr lang="de-DE" sz="1200" kern="1200" dirty="0"/>
            <a:t>Wenn 85% eines Projekts für ein radargestütztes Flugzeug mit einem Volumen von 15 Millionen Dollar abgeschlossen sind, beginnt eine andere Firma mit der Vermarktung eines Flugzeugs, das viel schneller und weitaus wirtschaftlicher/kosteneffizienter ist als das Flugzeug im Projekt. Die Frage lautet: Sollten die letzten 15% der Forschungsmittel investiert werden, um das Flugzeug im Projekt fertigzustellen?</a:t>
          </a:r>
          <a:endParaRPr lang="en-US" sz="1400" kern="1200" dirty="0"/>
        </a:p>
      </dsp:txBody>
      <dsp:txXfrm>
        <a:off x="1638118" y="118699"/>
        <a:ext cx="5981038" cy="2373987"/>
      </dsp:txXfrm>
    </dsp:sp>
    <dsp:sp modelId="{76FF0908-063C-48BC-884C-37BECA8ABC68}">
      <dsp:nvSpPr>
        <dsp:cNvPr id="0" name=""/>
        <dsp:cNvSpPr/>
      </dsp:nvSpPr>
      <dsp:spPr>
        <a:xfrm>
          <a:off x="1523831" y="2492686"/>
          <a:ext cx="609532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2752E-3DB9-4384-BD28-63FC764A3B19}">
      <dsp:nvSpPr>
        <dsp:cNvPr id="0" name=""/>
        <dsp:cNvSpPr/>
      </dsp:nvSpPr>
      <dsp:spPr>
        <a:xfrm>
          <a:off x="0" y="1276"/>
          <a:ext cx="76191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485BD4-B69C-45ED-84F0-DD4BB60D55A7}">
      <dsp:nvSpPr>
        <dsp:cNvPr id="0" name=""/>
        <dsp:cNvSpPr/>
      </dsp:nvSpPr>
      <dsp:spPr>
        <a:xfrm>
          <a:off x="0" y="1276"/>
          <a:ext cx="2101078" cy="2611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err="1"/>
            <a:t>Entscheidungen</a:t>
          </a:r>
          <a:r>
            <a:rPr lang="en-US" sz="2000" kern="1200" dirty="0"/>
            <a:t> </a:t>
          </a:r>
          <a:r>
            <a:rPr lang="en-US" sz="2000" kern="1200" dirty="0" err="1"/>
            <a:t>unter</a:t>
          </a:r>
          <a:r>
            <a:rPr lang="en-US" sz="2000" kern="1200" dirty="0"/>
            <a:t> </a:t>
          </a:r>
          <a:r>
            <a:rPr lang="en-US" sz="2000" kern="1200" dirty="0" err="1"/>
            <a:t>Risiko</a:t>
          </a:r>
          <a:endParaRPr lang="en-US" sz="2000" kern="1200" dirty="0"/>
        </a:p>
      </dsp:txBody>
      <dsp:txXfrm>
        <a:off x="0" y="1276"/>
        <a:ext cx="2101078" cy="2611386"/>
      </dsp:txXfrm>
    </dsp:sp>
    <dsp:sp modelId="{8034AB1F-F2F3-41DB-B425-8940DC27106F}">
      <dsp:nvSpPr>
        <dsp:cNvPr id="0" name=""/>
        <dsp:cNvSpPr/>
      </dsp:nvSpPr>
      <dsp:spPr>
        <a:xfrm>
          <a:off x="2204539" y="119859"/>
          <a:ext cx="5414475" cy="2371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de-DE" sz="1400" kern="1200" dirty="0"/>
            <a:t>Menschen sind eher risikobereit, wenn es darum geht negative Ergebnisse zu vermeiden, als dass sie risikoavers sind, um positive Ergebnisse zu erzielen. Das bedeutet, dass sie bereit sind, mehr Risiken einzugehen, um die negativen Folgen von erfolglosen Projekten zu verhindern. </a:t>
          </a:r>
        </a:p>
        <a:p>
          <a:pPr marL="0" lvl="0" indent="0" algn="l" defTabSz="622300">
            <a:lnSpc>
              <a:spcPct val="90000"/>
            </a:lnSpc>
            <a:spcBef>
              <a:spcPct val="0"/>
            </a:spcBef>
            <a:spcAft>
              <a:spcPct val="35000"/>
            </a:spcAft>
            <a:buNone/>
          </a:pPr>
          <a:r>
            <a:rPr lang="de-DE" sz="1400" kern="1200" dirty="0"/>
            <a:t>So entsteht risikofreudiges Verhalten. Anstatt sich aus einem erfolglosen Projekt zurückzuziehen, werden in der Hoffnung auf zukünftige Gewinne weitere Investitionen in das Projekt getätigt. Beispiel: Angenommen es seien bereits 100 Millionen Dollar in ein erfolgloses Projekt investiert worden, so wird das Eingehen eines zusätzlichen Risikos für weitere 10 Millionen Dollar als nicht so hoch angesehen. </a:t>
          </a:r>
        </a:p>
        <a:p>
          <a:pPr marL="0" lvl="0" indent="0" algn="l" defTabSz="622300" rtl="0">
            <a:lnSpc>
              <a:spcPct val="90000"/>
            </a:lnSpc>
            <a:spcBef>
              <a:spcPct val="0"/>
            </a:spcBef>
            <a:spcAft>
              <a:spcPct val="35000"/>
            </a:spcAft>
            <a:buNone/>
          </a:pPr>
          <a:endParaRPr lang="en-US" sz="1400" kern="1200" dirty="0"/>
        </a:p>
      </dsp:txBody>
      <dsp:txXfrm>
        <a:off x="2204539" y="119859"/>
        <a:ext cx="5414475" cy="2371669"/>
      </dsp:txXfrm>
    </dsp:sp>
    <dsp:sp modelId="{1AAD4F7C-2F7B-423B-B5A9-9B729FE63541}">
      <dsp:nvSpPr>
        <dsp:cNvPr id="0" name=""/>
        <dsp:cNvSpPr/>
      </dsp:nvSpPr>
      <dsp:spPr>
        <a:xfrm>
          <a:off x="2101078" y="2491529"/>
          <a:ext cx="55179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1EFAF-9ED3-44E1-A78C-8E15FA5A8073}">
      <dsp:nvSpPr>
        <dsp:cNvPr id="0" name=""/>
        <dsp:cNvSpPr/>
      </dsp:nvSpPr>
      <dsp:spPr>
        <a:xfrm>
          <a:off x="0" y="0"/>
          <a:ext cx="761915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CFEA3D-9625-4BD1-B578-4A9F23CC0894}">
      <dsp:nvSpPr>
        <dsp:cNvPr id="0" name=""/>
        <dsp:cNvSpPr/>
      </dsp:nvSpPr>
      <dsp:spPr>
        <a:xfrm>
          <a:off x="0" y="0"/>
          <a:ext cx="2557271" cy="2613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err="1"/>
            <a:t>Rechtfertigung</a:t>
          </a:r>
          <a:endParaRPr lang="en-US" sz="2000" kern="1200" dirty="0"/>
        </a:p>
      </dsp:txBody>
      <dsp:txXfrm>
        <a:off x="0" y="0"/>
        <a:ext cx="2557271" cy="2613938"/>
      </dsp:txXfrm>
    </dsp:sp>
    <dsp:sp modelId="{82DE08AB-6E5B-465A-83B8-90BB99856526}">
      <dsp:nvSpPr>
        <dsp:cNvPr id="0" name=""/>
        <dsp:cNvSpPr/>
      </dsp:nvSpPr>
      <dsp:spPr>
        <a:xfrm>
          <a:off x="2652139" y="118699"/>
          <a:ext cx="4964729" cy="2373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de-DE" sz="1400" kern="1200" dirty="0"/>
            <a:t>Diese Theorie liefert auch eine Erklärung für das zunehmende Engagement von Managern und die Tendenz von Entscheidungsträgern, an Fehlverhalten festzuhalten. </a:t>
          </a:r>
        </a:p>
        <a:p>
          <a:pPr marL="0" lvl="0" indent="0" algn="l" defTabSz="622300">
            <a:lnSpc>
              <a:spcPct val="90000"/>
            </a:lnSpc>
            <a:spcBef>
              <a:spcPct val="0"/>
            </a:spcBef>
            <a:spcAft>
              <a:spcPct val="35000"/>
            </a:spcAft>
            <a:buNone/>
          </a:pPr>
          <a:r>
            <a:rPr lang="de-DE" sz="1400" kern="1200" dirty="0"/>
            <a:t>Möglicherweise sind Individuen nicht bereit, Fehlverhalten zuzugeben. Deshalb rechtfertigen sie ihr Verhalten und vermeiden negatives Feedback. </a:t>
          </a:r>
          <a:endParaRPr lang="en-US" sz="1400" kern="1200" dirty="0"/>
        </a:p>
      </dsp:txBody>
      <dsp:txXfrm>
        <a:off x="2652139" y="118699"/>
        <a:ext cx="4964729" cy="2373987"/>
      </dsp:txXfrm>
    </dsp:sp>
    <dsp:sp modelId="{652A01B8-2BE8-41FD-9221-5F07B1CA4E11}">
      <dsp:nvSpPr>
        <dsp:cNvPr id="0" name=""/>
        <dsp:cNvSpPr/>
      </dsp:nvSpPr>
      <dsp:spPr>
        <a:xfrm>
          <a:off x="2557271" y="2492686"/>
          <a:ext cx="50595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70848-97F9-4B95-B4CB-6208A78CBEDB}">
      <dsp:nvSpPr>
        <dsp:cNvPr id="0" name=""/>
        <dsp:cNvSpPr/>
      </dsp:nvSpPr>
      <dsp:spPr>
        <a:xfrm>
          <a:off x="0" y="0"/>
          <a:ext cx="72007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85FF9C-3109-41D3-A557-5436F0E92843}">
      <dsp:nvSpPr>
        <dsp:cNvPr id="0" name=""/>
        <dsp:cNvSpPr/>
      </dsp:nvSpPr>
      <dsp:spPr>
        <a:xfrm>
          <a:off x="0" y="0"/>
          <a:ext cx="7200764" cy="789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de-DE" sz="1200" kern="1200" dirty="0"/>
            <a:t>Schulungen stellen sicher, dass neue Technologien effektiv eingesetzt werden und reduzieren zudem möglichen Widerstand gegen Veränderungen. Führungskräfte und Mitarbeiter sollten über die Fähigkeiten und Kenntnisse verfügen, um die notwendige Technologie für ein komplexes Projekt einzusetzen. </a:t>
          </a:r>
          <a:endParaRPr lang="en-US" sz="1200" kern="1200" dirty="0"/>
        </a:p>
      </dsp:txBody>
      <dsp:txXfrm>
        <a:off x="0" y="0"/>
        <a:ext cx="7200764" cy="789419"/>
      </dsp:txXfrm>
    </dsp:sp>
    <dsp:sp modelId="{20B3D5C1-EBE3-4A04-81A0-A7B7E13371C6}">
      <dsp:nvSpPr>
        <dsp:cNvPr id="0" name=""/>
        <dsp:cNvSpPr/>
      </dsp:nvSpPr>
      <dsp:spPr>
        <a:xfrm>
          <a:off x="0" y="789419"/>
          <a:ext cx="72007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2FD9EA-4302-43B6-B72A-2AC015066886}">
      <dsp:nvSpPr>
        <dsp:cNvPr id="0" name=""/>
        <dsp:cNvSpPr/>
      </dsp:nvSpPr>
      <dsp:spPr>
        <a:xfrm>
          <a:off x="0" y="789419"/>
          <a:ext cx="7200764" cy="789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de-DE" sz="1200" kern="1200" dirty="0"/>
            <a:t>Durch klare Ziele können Manager Meinungsverschiedenheiten vermeiden, die von dem ohnehin komplexen Projekt ablenken würden. Das Management sollte Zeit für die Klärung von Zielen und deren Interpretation sowie für die Offenlegung geheimer Agenden (Hidden </a:t>
          </a:r>
          <a:r>
            <a:rPr lang="de-DE" sz="1200" kern="1200" dirty="0" err="1"/>
            <a:t>Agendas</a:t>
          </a:r>
          <a:r>
            <a:rPr lang="de-DE" sz="1200" kern="1200" dirty="0"/>
            <a:t>) durch transparente Informationsflüsse einplanen.  </a:t>
          </a:r>
          <a:endParaRPr lang="en-US" sz="1200" kern="1200" dirty="0"/>
        </a:p>
      </dsp:txBody>
      <dsp:txXfrm>
        <a:off x="0" y="789419"/>
        <a:ext cx="7200764" cy="789419"/>
      </dsp:txXfrm>
    </dsp:sp>
    <dsp:sp modelId="{0118EFF8-8DB9-46A0-BA71-CD8749DB143E}">
      <dsp:nvSpPr>
        <dsp:cNvPr id="0" name=""/>
        <dsp:cNvSpPr/>
      </dsp:nvSpPr>
      <dsp:spPr>
        <a:xfrm>
          <a:off x="0" y="1578838"/>
          <a:ext cx="72007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E50557-584D-499D-A566-4AB15C9227DC}">
      <dsp:nvSpPr>
        <dsp:cNvPr id="0" name=""/>
        <dsp:cNvSpPr/>
      </dsp:nvSpPr>
      <dsp:spPr>
        <a:xfrm>
          <a:off x="0" y="1578838"/>
          <a:ext cx="7200764" cy="789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de-DE" sz="1200" kern="1200" dirty="0"/>
            <a:t>In den Verträgen sollten Ziele, Rechte und Pflichten für alle Partner und Sponsoren klar definiert sein. Für kritische Elemente in der Lieferkette können Notfallpläne eingeführt werden.</a:t>
          </a:r>
          <a:endParaRPr lang="en-US" sz="1200" kern="1200" dirty="0"/>
        </a:p>
      </dsp:txBody>
      <dsp:txXfrm>
        <a:off x="0" y="1578838"/>
        <a:ext cx="7200764" cy="789419"/>
      </dsp:txXfrm>
    </dsp:sp>
    <dsp:sp modelId="{36A79923-191D-4FA6-9107-DECE5D715E69}">
      <dsp:nvSpPr>
        <dsp:cNvPr id="0" name=""/>
        <dsp:cNvSpPr/>
      </dsp:nvSpPr>
      <dsp:spPr>
        <a:xfrm>
          <a:off x="0" y="2368257"/>
          <a:ext cx="72007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561D4F-8004-40AB-9A09-9569973CB2B7}">
      <dsp:nvSpPr>
        <dsp:cNvPr id="0" name=""/>
        <dsp:cNvSpPr/>
      </dsp:nvSpPr>
      <dsp:spPr>
        <a:xfrm>
          <a:off x="0" y="2368257"/>
          <a:ext cx="7200764" cy="789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de-DE" sz="1200" kern="1200" dirty="0"/>
            <a:t>Verringern Sie das Risiko einer Überschätzung der Managementkompetenz und minimieren Sie die Projektkomplexität, indem Sie zur Wahrung der Transparenz externe Kontrollen einsetzen. Mehr Transparenz, unabhängige Projektbewertungen und Kontrollen können helfen, die „Illusion der Kontrolle“ zu überwinden. </a:t>
          </a:r>
          <a:endParaRPr lang="en-US" sz="1200" kern="1200" dirty="0"/>
        </a:p>
      </dsp:txBody>
      <dsp:txXfrm>
        <a:off x="0" y="2368257"/>
        <a:ext cx="7200764" cy="7894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70848-97F9-4B95-B4CB-6208A78CBEDB}">
      <dsp:nvSpPr>
        <dsp:cNvPr id="0" name=""/>
        <dsp:cNvSpPr/>
      </dsp:nvSpPr>
      <dsp:spPr>
        <a:xfrm>
          <a:off x="0" y="420"/>
          <a:ext cx="72007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85FF9C-3109-41D3-A557-5436F0E92843}">
      <dsp:nvSpPr>
        <dsp:cNvPr id="0" name=""/>
        <dsp:cNvSpPr/>
      </dsp:nvSpPr>
      <dsp:spPr>
        <a:xfrm>
          <a:off x="0" y="420"/>
          <a:ext cx="7200764" cy="688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de-DE" sz="1200" kern="1200" dirty="0"/>
            <a:t>Achten Sie auf die weichen Kriterien wie Partner- und Personalauswahl. Detaillierte Kenntnisse der Managementkultur potenzieller Partner, starke Beziehungen, effektive Kommunikation, Vertrauen und Zuversicht, interkulturelle Kommunikation, Bewertung und Monitoring der Beziehungsqualität sowie die Schaffung eines kooperativen Umfelds sind notwendig, um den Erfolg sicherzustellen.</a:t>
          </a:r>
        </a:p>
        <a:p>
          <a:pPr marL="0" lvl="0" indent="0" algn="l" defTabSz="533400" rtl="0">
            <a:lnSpc>
              <a:spcPct val="90000"/>
            </a:lnSpc>
            <a:spcBef>
              <a:spcPct val="0"/>
            </a:spcBef>
            <a:spcAft>
              <a:spcPct val="35000"/>
            </a:spcAft>
            <a:buNone/>
          </a:pPr>
          <a:endParaRPr lang="en-US" sz="1200" kern="1200" dirty="0"/>
        </a:p>
      </dsp:txBody>
      <dsp:txXfrm>
        <a:off x="0" y="420"/>
        <a:ext cx="7200764" cy="688705"/>
      </dsp:txXfrm>
    </dsp:sp>
    <dsp:sp modelId="{C79998A1-D5F7-428E-B4E7-90E1F5765707}">
      <dsp:nvSpPr>
        <dsp:cNvPr id="0" name=""/>
        <dsp:cNvSpPr/>
      </dsp:nvSpPr>
      <dsp:spPr>
        <a:xfrm>
          <a:off x="0" y="689125"/>
          <a:ext cx="72007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30051A-4DDF-4DA0-8540-3F6BDB6F17B5}">
      <dsp:nvSpPr>
        <dsp:cNvPr id="0" name=""/>
        <dsp:cNvSpPr/>
      </dsp:nvSpPr>
      <dsp:spPr>
        <a:xfrm>
          <a:off x="0" y="689125"/>
          <a:ext cx="7200764" cy="688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dirty="0"/>
            <a:t>Die Aufrechterhaltung langfristiger, gemeinsamer Interessen kann zum Erfolg beitragen. Kooperationen funktionieren auf der Grundlage von Gewinn- und Risikoteilung – dies kann bedeuten, dass eine bestimmte Projektstruktur geschaffen werden muss, die ein „zusammen sinken oder schwimmen“ sicherstellt. </a:t>
          </a:r>
        </a:p>
        <a:p>
          <a:pPr marL="0" lvl="0" indent="0" algn="l" defTabSz="533400">
            <a:lnSpc>
              <a:spcPct val="90000"/>
            </a:lnSpc>
            <a:spcBef>
              <a:spcPct val="0"/>
            </a:spcBef>
            <a:spcAft>
              <a:spcPct val="35000"/>
            </a:spcAft>
            <a:buNone/>
          </a:pPr>
          <a:endParaRPr lang="en-US" sz="1200" kern="1200" dirty="0"/>
        </a:p>
      </dsp:txBody>
      <dsp:txXfrm>
        <a:off x="0" y="689125"/>
        <a:ext cx="7200764" cy="688705"/>
      </dsp:txXfrm>
    </dsp:sp>
    <dsp:sp modelId="{A47B2BAB-4722-4266-8ECE-013193DC8A06}">
      <dsp:nvSpPr>
        <dsp:cNvPr id="0" name=""/>
        <dsp:cNvSpPr/>
      </dsp:nvSpPr>
      <dsp:spPr>
        <a:xfrm>
          <a:off x="0" y="1377830"/>
          <a:ext cx="72007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D4005E-562E-4D99-A6A0-796AF83562E3}">
      <dsp:nvSpPr>
        <dsp:cNvPr id="0" name=""/>
        <dsp:cNvSpPr/>
      </dsp:nvSpPr>
      <dsp:spPr>
        <a:xfrm>
          <a:off x="0" y="1377830"/>
          <a:ext cx="7200764" cy="688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dirty="0"/>
            <a:t>Frühere Kooperationserfahrungen zwischen den Partnern und die Reputation der beteiligten Unternehmen vor Beginn der Partnerschaft sind wichtige Faktoren für die Qualität der Beziehung. </a:t>
          </a:r>
          <a:endParaRPr lang="en-US" sz="1200" kern="1200" dirty="0"/>
        </a:p>
      </dsp:txBody>
      <dsp:txXfrm>
        <a:off x="0" y="1377830"/>
        <a:ext cx="7200764" cy="688705"/>
      </dsp:txXfrm>
    </dsp:sp>
    <dsp:sp modelId="{04A72338-0FCD-4D2C-8F0F-B0D7288BD4B2}">
      <dsp:nvSpPr>
        <dsp:cNvPr id="0" name=""/>
        <dsp:cNvSpPr/>
      </dsp:nvSpPr>
      <dsp:spPr>
        <a:xfrm>
          <a:off x="0" y="2066535"/>
          <a:ext cx="72007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FA4A6F-10EB-4D55-925D-D01C7A8FE7B2}">
      <dsp:nvSpPr>
        <dsp:cNvPr id="0" name=""/>
        <dsp:cNvSpPr/>
      </dsp:nvSpPr>
      <dsp:spPr>
        <a:xfrm>
          <a:off x="0" y="2066535"/>
          <a:ext cx="7200764" cy="688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err="1"/>
            <a:t>Kontrolle</a:t>
          </a:r>
          <a:r>
            <a:rPr lang="en-US" sz="1200" kern="1200" dirty="0"/>
            <a:t> und Engagement </a:t>
          </a:r>
          <a:r>
            <a:rPr lang="en-US" sz="1200" kern="1200" dirty="0" err="1"/>
            <a:t>sollten</a:t>
          </a:r>
          <a:r>
            <a:rPr lang="en-US" sz="1200" kern="1200" dirty="0"/>
            <a:t> </a:t>
          </a:r>
          <a:r>
            <a:rPr lang="en-US" sz="1200" kern="1200" dirty="0" err="1"/>
            <a:t>im</a:t>
          </a:r>
          <a:r>
            <a:rPr lang="en-US" sz="1200" kern="1200" dirty="0"/>
            <a:t> </a:t>
          </a:r>
          <a:r>
            <a:rPr lang="en-US" sz="1200" kern="1200" dirty="0" err="1"/>
            <a:t>Gleichgewicht</a:t>
          </a:r>
          <a:r>
            <a:rPr lang="en-US" sz="1200" kern="1200" dirty="0"/>
            <a:t> sein. </a:t>
          </a:r>
          <a:r>
            <a:rPr lang="de-DE" sz="1200" kern="1200" dirty="0"/>
            <a:t>Zu viel Kontrolle erhöht die Möglichkeit von egoistischem Verhalten und Misstrauen, während mangelndes Engagement zu unvorteilhaftem/fehlendem Einsatz führen kann. </a:t>
          </a:r>
        </a:p>
        <a:p>
          <a:pPr marL="0" lvl="0" indent="0" algn="l" defTabSz="533400">
            <a:lnSpc>
              <a:spcPct val="90000"/>
            </a:lnSpc>
            <a:spcBef>
              <a:spcPct val="0"/>
            </a:spcBef>
            <a:spcAft>
              <a:spcPct val="35000"/>
            </a:spcAft>
            <a:buNone/>
          </a:pPr>
          <a:endParaRPr lang="en-US" sz="1200" kern="1200" dirty="0"/>
        </a:p>
      </dsp:txBody>
      <dsp:txXfrm>
        <a:off x="0" y="2066535"/>
        <a:ext cx="7200764" cy="688705"/>
      </dsp:txXfrm>
    </dsp:sp>
    <dsp:sp modelId="{56030B52-0DFC-4430-853B-DC1B56190FA1}">
      <dsp:nvSpPr>
        <dsp:cNvPr id="0" name=""/>
        <dsp:cNvSpPr/>
      </dsp:nvSpPr>
      <dsp:spPr>
        <a:xfrm>
          <a:off x="0" y="2755240"/>
          <a:ext cx="72007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D490A3-1B2C-4CFF-9E52-39E90666048E}">
      <dsp:nvSpPr>
        <dsp:cNvPr id="0" name=""/>
        <dsp:cNvSpPr/>
      </dsp:nvSpPr>
      <dsp:spPr>
        <a:xfrm>
          <a:off x="0" y="2755240"/>
          <a:ext cx="7200764" cy="688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de-DE" sz="1200" kern="1200" dirty="0"/>
            <a:t>Beginnen Sie mit einer realistischen Projektidee und konzipieren Sie Projekte in der Anfangsphase gründlich, da die meisten Projekte nach der Anfangsphase weniger Flexibilität haben. Investitionen in der Frühphase des Projekts können helfen, Probleme zu mildern und die allgemeine Qualität zu verbessern. Dadurch können Kosten gespart und bessere Ergebnisse erzielt werden. </a:t>
          </a:r>
          <a:endParaRPr lang="en-US" sz="1200" kern="1200" dirty="0"/>
        </a:p>
      </dsp:txBody>
      <dsp:txXfrm>
        <a:off x="0" y="2755240"/>
        <a:ext cx="7200764" cy="6887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1" y="1"/>
            <a:ext cx="4436115" cy="355602"/>
          </a:xfrm>
          <a:prstGeom prst="rect">
            <a:avLst/>
          </a:prstGeom>
          <a:noFill/>
          <a:ln w="9525">
            <a:noFill/>
            <a:miter lim="800000"/>
            <a:headEnd/>
            <a:tailEnd/>
          </a:ln>
          <a:effectLst/>
        </p:spPr>
        <p:txBody>
          <a:bodyPr vert="horz" wrap="square" lIns="94799" tIns="47397" rIns="94799" bIns="47397" numCol="1" anchor="t" anchorCtr="0" compatLnSpc="1">
            <a:prstTxWarp prst="textNoShape">
              <a:avLst/>
            </a:prstTxWarp>
          </a:bodyPr>
          <a:lstStyle>
            <a:lvl1pPr algn="l">
              <a:defRPr sz="1300">
                <a:latin typeface="Times New Roman" pitchFamily="18" charset="0"/>
              </a:defRPr>
            </a:lvl1pPr>
          </a:lstStyle>
          <a:p>
            <a:pPr>
              <a:defRPr/>
            </a:pPr>
            <a:endParaRPr lang="de-DE"/>
          </a:p>
        </p:txBody>
      </p:sp>
      <p:sp>
        <p:nvSpPr>
          <p:cNvPr id="214019" name="Rectangle 3"/>
          <p:cNvSpPr>
            <a:spLocks noGrp="1" noChangeArrowheads="1"/>
          </p:cNvSpPr>
          <p:nvPr>
            <p:ph type="dt" sz="quarter" idx="1"/>
          </p:nvPr>
        </p:nvSpPr>
        <p:spPr bwMode="auto">
          <a:xfrm>
            <a:off x="5796112" y="1"/>
            <a:ext cx="4436115" cy="355602"/>
          </a:xfrm>
          <a:prstGeom prst="rect">
            <a:avLst/>
          </a:prstGeom>
          <a:noFill/>
          <a:ln w="9525">
            <a:noFill/>
            <a:miter lim="800000"/>
            <a:headEnd/>
            <a:tailEnd/>
          </a:ln>
          <a:effectLst/>
        </p:spPr>
        <p:txBody>
          <a:bodyPr vert="horz" wrap="square" lIns="94799" tIns="47397" rIns="94799" bIns="47397" numCol="1" anchor="t" anchorCtr="0" compatLnSpc="1">
            <a:prstTxWarp prst="textNoShape">
              <a:avLst/>
            </a:prstTxWarp>
          </a:bodyPr>
          <a:lstStyle>
            <a:lvl1pPr algn="r">
              <a:defRPr sz="1300">
                <a:latin typeface="Times New Roman" pitchFamily="18" charset="0"/>
              </a:defRPr>
            </a:lvl1pPr>
          </a:lstStyle>
          <a:p>
            <a:pPr>
              <a:defRPr/>
            </a:pPr>
            <a:endParaRPr lang="de-DE"/>
          </a:p>
        </p:txBody>
      </p:sp>
      <p:sp>
        <p:nvSpPr>
          <p:cNvPr id="214020" name="Rectangle 4"/>
          <p:cNvSpPr>
            <a:spLocks noGrp="1" noChangeArrowheads="1"/>
          </p:cNvSpPr>
          <p:nvPr>
            <p:ph type="ftr" sz="quarter" idx="2"/>
          </p:nvPr>
        </p:nvSpPr>
        <p:spPr bwMode="auto">
          <a:xfrm>
            <a:off x="1" y="6747327"/>
            <a:ext cx="4436115" cy="355600"/>
          </a:xfrm>
          <a:prstGeom prst="rect">
            <a:avLst/>
          </a:prstGeom>
          <a:noFill/>
          <a:ln w="9525">
            <a:noFill/>
            <a:miter lim="800000"/>
            <a:headEnd/>
            <a:tailEnd/>
          </a:ln>
          <a:effectLst/>
        </p:spPr>
        <p:txBody>
          <a:bodyPr vert="horz" wrap="square" lIns="94799" tIns="47397" rIns="94799" bIns="47397" numCol="1" anchor="b" anchorCtr="0" compatLnSpc="1">
            <a:prstTxWarp prst="textNoShape">
              <a:avLst/>
            </a:prstTxWarp>
          </a:bodyPr>
          <a:lstStyle>
            <a:lvl1pPr algn="l">
              <a:defRPr sz="1300">
                <a:latin typeface="Times New Roman" pitchFamily="18" charset="0"/>
              </a:defRPr>
            </a:lvl1pPr>
          </a:lstStyle>
          <a:p>
            <a:pPr>
              <a:defRPr/>
            </a:pPr>
            <a:endParaRPr lang="de-DE"/>
          </a:p>
        </p:txBody>
      </p:sp>
      <p:sp>
        <p:nvSpPr>
          <p:cNvPr id="214021" name="Rectangle 5"/>
          <p:cNvSpPr>
            <a:spLocks noGrp="1" noChangeArrowheads="1"/>
          </p:cNvSpPr>
          <p:nvPr>
            <p:ph type="sldNum" sz="quarter" idx="3"/>
          </p:nvPr>
        </p:nvSpPr>
        <p:spPr bwMode="auto">
          <a:xfrm>
            <a:off x="5796112" y="6747327"/>
            <a:ext cx="4436115" cy="355600"/>
          </a:xfrm>
          <a:prstGeom prst="rect">
            <a:avLst/>
          </a:prstGeom>
          <a:noFill/>
          <a:ln w="9525">
            <a:noFill/>
            <a:miter lim="800000"/>
            <a:headEnd/>
            <a:tailEnd/>
          </a:ln>
          <a:effectLst/>
        </p:spPr>
        <p:txBody>
          <a:bodyPr vert="horz" wrap="square" lIns="94799" tIns="47397" rIns="94799" bIns="47397" numCol="1" anchor="b" anchorCtr="0" compatLnSpc="1">
            <a:prstTxWarp prst="textNoShape">
              <a:avLst/>
            </a:prstTxWarp>
          </a:bodyPr>
          <a:lstStyle>
            <a:lvl1pPr algn="r">
              <a:defRPr sz="1300">
                <a:latin typeface="Times New Roman" pitchFamily="18" charset="0"/>
              </a:defRPr>
            </a:lvl1pPr>
          </a:lstStyle>
          <a:p>
            <a:pPr>
              <a:defRPr/>
            </a:pPr>
            <a:fld id="{35D5ADFF-B7F6-446A-BB5A-8EBF8591807D}" type="slidenum">
              <a:rPr lang="de-DE"/>
              <a:pPr>
                <a:defRPr/>
              </a:pPr>
              <a:t>‹Nr.›</a:t>
            </a:fld>
            <a:endParaRPr lang="de-DE"/>
          </a:p>
        </p:txBody>
      </p:sp>
    </p:spTree>
    <p:extLst>
      <p:ext uri="{BB962C8B-B14F-4D97-AF65-F5344CB8AC3E}">
        <p14:creationId xmlns:p14="http://schemas.microsoft.com/office/powerpoint/2010/main" val="2271011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bwMode="auto">
          <a:xfrm>
            <a:off x="5" y="3"/>
            <a:ext cx="4479137" cy="381731"/>
          </a:xfrm>
          <a:prstGeom prst="rect">
            <a:avLst/>
          </a:prstGeom>
          <a:noFill/>
          <a:ln w="9525">
            <a:noFill/>
            <a:miter lim="800000"/>
            <a:headEnd/>
            <a:tailEnd/>
          </a:ln>
          <a:effectLst/>
        </p:spPr>
        <p:txBody>
          <a:bodyPr vert="horz" wrap="square" lIns="94799" tIns="47397" rIns="94799" bIns="47397" numCol="1" anchor="t" anchorCtr="0" compatLnSpc="1">
            <a:prstTxWarp prst="textNoShape">
              <a:avLst/>
            </a:prstTxWarp>
          </a:bodyPr>
          <a:lstStyle>
            <a:lvl1pPr algn="l">
              <a:defRPr sz="1300">
                <a:latin typeface="Times New Roman" pitchFamily="18" charset="0"/>
              </a:defRPr>
            </a:lvl1pPr>
          </a:lstStyle>
          <a:p>
            <a:pPr>
              <a:defRPr/>
            </a:pPr>
            <a:endParaRPr lang="de-DE"/>
          </a:p>
        </p:txBody>
      </p:sp>
      <p:sp>
        <p:nvSpPr>
          <p:cNvPr id="164867" name="Rectangle 3"/>
          <p:cNvSpPr>
            <a:spLocks noGrp="1" noChangeArrowheads="1"/>
          </p:cNvSpPr>
          <p:nvPr>
            <p:ph type="dt" idx="1"/>
          </p:nvPr>
        </p:nvSpPr>
        <p:spPr bwMode="auto">
          <a:xfrm>
            <a:off x="5741140" y="3"/>
            <a:ext cx="4479137" cy="381731"/>
          </a:xfrm>
          <a:prstGeom prst="rect">
            <a:avLst/>
          </a:prstGeom>
          <a:noFill/>
          <a:ln w="9525">
            <a:noFill/>
            <a:miter lim="800000"/>
            <a:headEnd/>
            <a:tailEnd/>
          </a:ln>
          <a:effectLst/>
        </p:spPr>
        <p:txBody>
          <a:bodyPr vert="horz" wrap="square" lIns="94799" tIns="47397" rIns="94799" bIns="47397" numCol="1" anchor="t" anchorCtr="0" compatLnSpc="1">
            <a:prstTxWarp prst="textNoShape">
              <a:avLst/>
            </a:prstTxWarp>
          </a:bodyPr>
          <a:lstStyle>
            <a:lvl1pPr algn="r">
              <a:defRPr sz="1300">
                <a:latin typeface="Times New Roman" pitchFamily="18" charset="0"/>
              </a:defRPr>
            </a:lvl1pPr>
          </a:lstStyle>
          <a:p>
            <a:pPr>
              <a:defRPr/>
            </a:pPr>
            <a:endParaRPr lang="de-DE"/>
          </a:p>
        </p:txBody>
      </p:sp>
      <p:sp>
        <p:nvSpPr>
          <p:cNvPr id="176132" name="Rectangle 4"/>
          <p:cNvSpPr>
            <a:spLocks noGrp="1" noRot="1" noChangeAspect="1" noChangeArrowheads="1" noTextEdit="1"/>
          </p:cNvSpPr>
          <p:nvPr>
            <p:ph type="sldImg" idx="2"/>
          </p:nvPr>
        </p:nvSpPr>
        <p:spPr bwMode="auto">
          <a:xfrm>
            <a:off x="2736850" y="546100"/>
            <a:ext cx="4745038" cy="2670175"/>
          </a:xfrm>
          <a:prstGeom prst="rect">
            <a:avLst/>
          </a:prstGeom>
          <a:noFill/>
          <a:ln w="9525">
            <a:solidFill>
              <a:srgbClr val="000000"/>
            </a:solidFill>
            <a:miter lim="800000"/>
            <a:headEnd/>
            <a:tailEnd/>
          </a:ln>
        </p:spPr>
      </p:sp>
      <p:sp>
        <p:nvSpPr>
          <p:cNvPr id="164869" name="Rectangle 5"/>
          <p:cNvSpPr>
            <a:spLocks noGrp="1" noChangeArrowheads="1"/>
          </p:cNvSpPr>
          <p:nvPr>
            <p:ph type="body" sz="quarter" idx="3"/>
          </p:nvPr>
        </p:nvSpPr>
        <p:spPr bwMode="auto">
          <a:xfrm>
            <a:off x="1379123" y="3382187"/>
            <a:ext cx="7462040" cy="3165187"/>
          </a:xfrm>
          <a:prstGeom prst="rect">
            <a:avLst/>
          </a:prstGeom>
          <a:noFill/>
          <a:ln w="9525">
            <a:noFill/>
            <a:miter lim="800000"/>
            <a:headEnd/>
            <a:tailEnd/>
          </a:ln>
          <a:effectLst/>
        </p:spPr>
        <p:txBody>
          <a:bodyPr vert="horz" wrap="square" lIns="94799" tIns="47397" rIns="94799" bIns="47397" numCol="1" anchor="t" anchorCtr="0" compatLnSpc="1">
            <a:prstTxWarp prst="textNoShape">
              <a:avLst/>
            </a:prstTxWarp>
          </a:bodyPr>
          <a:lstStyle/>
          <a:p>
            <a:pPr lvl="0"/>
            <a:r>
              <a:rPr lang="de-DE" noProof="0"/>
              <a:t>Klicken Sie, um die Textformatierung des Masters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64870" name="Rectangle 6"/>
          <p:cNvSpPr>
            <a:spLocks noGrp="1" noChangeArrowheads="1"/>
          </p:cNvSpPr>
          <p:nvPr>
            <p:ph type="ftr" sz="quarter" idx="4"/>
          </p:nvPr>
        </p:nvSpPr>
        <p:spPr bwMode="auto">
          <a:xfrm>
            <a:off x="5" y="6765506"/>
            <a:ext cx="4479137" cy="327198"/>
          </a:xfrm>
          <a:prstGeom prst="rect">
            <a:avLst/>
          </a:prstGeom>
          <a:noFill/>
          <a:ln w="9525">
            <a:noFill/>
            <a:miter lim="800000"/>
            <a:headEnd/>
            <a:tailEnd/>
          </a:ln>
          <a:effectLst/>
        </p:spPr>
        <p:txBody>
          <a:bodyPr vert="horz" wrap="square" lIns="94799" tIns="47397" rIns="94799" bIns="47397" numCol="1" anchor="b" anchorCtr="0" compatLnSpc="1">
            <a:prstTxWarp prst="textNoShape">
              <a:avLst/>
            </a:prstTxWarp>
          </a:bodyPr>
          <a:lstStyle>
            <a:lvl1pPr algn="l">
              <a:defRPr sz="1300">
                <a:latin typeface="Times New Roman" pitchFamily="18" charset="0"/>
              </a:defRPr>
            </a:lvl1pPr>
          </a:lstStyle>
          <a:p>
            <a:pPr>
              <a:defRPr/>
            </a:pPr>
            <a:endParaRPr lang="de-DE"/>
          </a:p>
        </p:txBody>
      </p:sp>
      <p:sp>
        <p:nvSpPr>
          <p:cNvPr id="164871" name="Rectangle 7"/>
          <p:cNvSpPr>
            <a:spLocks noGrp="1" noChangeArrowheads="1"/>
          </p:cNvSpPr>
          <p:nvPr>
            <p:ph type="sldNum" sz="quarter" idx="5"/>
          </p:nvPr>
        </p:nvSpPr>
        <p:spPr bwMode="auto">
          <a:xfrm>
            <a:off x="5741140" y="6765506"/>
            <a:ext cx="4479137" cy="327198"/>
          </a:xfrm>
          <a:prstGeom prst="rect">
            <a:avLst/>
          </a:prstGeom>
          <a:noFill/>
          <a:ln w="9525">
            <a:noFill/>
            <a:miter lim="800000"/>
            <a:headEnd/>
            <a:tailEnd/>
          </a:ln>
          <a:effectLst/>
        </p:spPr>
        <p:txBody>
          <a:bodyPr vert="horz" wrap="square" lIns="94799" tIns="47397" rIns="94799" bIns="47397" numCol="1" anchor="b" anchorCtr="0" compatLnSpc="1">
            <a:prstTxWarp prst="textNoShape">
              <a:avLst/>
            </a:prstTxWarp>
          </a:bodyPr>
          <a:lstStyle>
            <a:lvl1pPr algn="r">
              <a:defRPr sz="1300">
                <a:latin typeface="Times New Roman" pitchFamily="18" charset="0"/>
              </a:defRPr>
            </a:lvl1pPr>
          </a:lstStyle>
          <a:p>
            <a:pPr>
              <a:defRPr/>
            </a:pPr>
            <a:fld id="{D0A9C66B-55F6-4BF0-9CC7-4142D749DA2E}" type="slidenum">
              <a:rPr lang="de-DE"/>
              <a:pPr>
                <a:defRPr/>
              </a:pPr>
              <a:t>‹Nr.›</a:t>
            </a:fld>
            <a:endParaRPr lang="de-DE"/>
          </a:p>
        </p:txBody>
      </p:sp>
    </p:spTree>
    <p:extLst>
      <p:ext uri="{BB962C8B-B14F-4D97-AF65-F5344CB8AC3E}">
        <p14:creationId xmlns:p14="http://schemas.microsoft.com/office/powerpoint/2010/main" val="368324470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D0A9C66B-55F6-4BF0-9CC7-4142D749DA2E}" type="slidenum">
              <a:rPr lang="de-DE" smtClean="0"/>
              <a:pPr>
                <a:defRPr/>
              </a:pPr>
              <a:t>2</a:t>
            </a:fld>
            <a:endParaRPr lang="de-DE"/>
          </a:p>
        </p:txBody>
      </p:sp>
    </p:spTree>
    <p:extLst>
      <p:ext uri="{BB962C8B-B14F-4D97-AF65-F5344CB8AC3E}">
        <p14:creationId xmlns:p14="http://schemas.microsoft.com/office/powerpoint/2010/main" val="3623116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A9C66B-55F6-4BF0-9CC7-4142D749DA2E}" type="slidenum">
              <a:rPr lang="de-DE" smtClean="0"/>
              <a:pPr>
                <a:defRPr/>
              </a:pPr>
              <a:t>19</a:t>
            </a:fld>
            <a:endParaRPr lang="de-DE"/>
          </a:p>
        </p:txBody>
      </p:sp>
    </p:spTree>
    <p:extLst>
      <p:ext uri="{BB962C8B-B14F-4D97-AF65-F5344CB8AC3E}">
        <p14:creationId xmlns:p14="http://schemas.microsoft.com/office/powerpoint/2010/main" val="1420587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Scenario</a:t>
            </a:r>
            <a:r>
              <a:rPr lang="de-DE" baseline="0" dirty="0"/>
              <a:t> 2 </a:t>
            </a:r>
          </a:p>
          <a:p>
            <a:r>
              <a:rPr lang="de-DE" dirty="0"/>
              <a:t>As </a:t>
            </a:r>
            <a:r>
              <a:rPr lang="de-DE" dirty="0" err="1"/>
              <a:t>we</a:t>
            </a:r>
            <a:r>
              <a:rPr lang="de-DE" dirty="0"/>
              <a:t> </a:t>
            </a:r>
            <a:r>
              <a:rPr lang="de-DE" dirty="0" err="1"/>
              <a:t>saw</a:t>
            </a:r>
            <a:r>
              <a:rPr lang="de-DE" dirty="0"/>
              <a:t> </a:t>
            </a:r>
            <a:r>
              <a:rPr lang="de-DE" dirty="0" err="1"/>
              <a:t>before</a:t>
            </a:r>
            <a:r>
              <a:rPr lang="de-DE" dirty="0"/>
              <a:t>, </a:t>
            </a:r>
            <a:r>
              <a:rPr lang="de-DE" dirty="0" err="1"/>
              <a:t>diversification</a:t>
            </a:r>
            <a:r>
              <a:rPr lang="de-DE" dirty="0"/>
              <a:t> </a:t>
            </a:r>
            <a:r>
              <a:rPr lang="de-DE" dirty="0" err="1"/>
              <a:t>means</a:t>
            </a:r>
            <a:r>
              <a:rPr lang="de-DE" dirty="0"/>
              <a:t> </a:t>
            </a:r>
            <a:r>
              <a:rPr lang="de-DE" dirty="0" err="1"/>
              <a:t>redistribution</a:t>
            </a:r>
            <a:r>
              <a:rPr lang="de-DE" dirty="0"/>
              <a:t> </a:t>
            </a:r>
            <a:r>
              <a:rPr lang="de-DE" dirty="0" err="1"/>
              <a:t>of</a:t>
            </a:r>
            <a:r>
              <a:rPr lang="de-DE" dirty="0"/>
              <a:t> </a:t>
            </a:r>
            <a:r>
              <a:rPr lang="de-DE" dirty="0" err="1"/>
              <a:t>risk</a:t>
            </a:r>
            <a:r>
              <a:rPr lang="de-DE" dirty="0"/>
              <a:t> </a:t>
            </a:r>
            <a:r>
              <a:rPr lang="de-DE" dirty="0" err="1"/>
              <a:t>from</a:t>
            </a:r>
            <a:r>
              <a:rPr lang="de-DE" dirty="0"/>
              <a:t> </a:t>
            </a:r>
            <a:r>
              <a:rPr lang="de-DE" dirty="0" err="1"/>
              <a:t>shareholders</a:t>
            </a:r>
            <a:r>
              <a:rPr lang="de-DE" dirty="0"/>
              <a:t> </a:t>
            </a:r>
            <a:r>
              <a:rPr lang="de-DE" dirty="0" err="1"/>
              <a:t>to</a:t>
            </a:r>
            <a:r>
              <a:rPr lang="de-DE" dirty="0"/>
              <a:t> </a:t>
            </a:r>
            <a:r>
              <a:rPr lang="de-DE" dirty="0" err="1"/>
              <a:t>bondholders</a:t>
            </a:r>
            <a:r>
              <a:rPr lang="de-DE" dirty="0"/>
              <a:t> (</a:t>
            </a:r>
            <a:r>
              <a:rPr lang="de-DE" dirty="0" err="1"/>
              <a:t>and</a:t>
            </a:r>
            <a:r>
              <a:rPr lang="de-DE" dirty="0"/>
              <a:t> </a:t>
            </a:r>
            <a:r>
              <a:rPr lang="de-DE" dirty="0" err="1"/>
              <a:t>here</a:t>
            </a:r>
            <a:r>
              <a:rPr lang="de-DE" dirty="0"/>
              <a:t> </a:t>
            </a:r>
            <a:r>
              <a:rPr lang="de-DE" dirty="0" err="1"/>
              <a:t>we</a:t>
            </a:r>
            <a:r>
              <a:rPr lang="de-DE" dirty="0"/>
              <a:t> </a:t>
            </a:r>
            <a:r>
              <a:rPr lang="de-DE" dirty="0" err="1"/>
              <a:t>saw</a:t>
            </a:r>
            <a:r>
              <a:rPr lang="de-DE" baseline="0" dirty="0"/>
              <a:t> </a:t>
            </a:r>
            <a:r>
              <a:rPr lang="de-DE" baseline="0" dirty="0" err="1"/>
              <a:t>the</a:t>
            </a:r>
            <a:r>
              <a:rPr lang="de-DE" baseline="0" dirty="0"/>
              <a:t> </a:t>
            </a:r>
            <a:r>
              <a:rPr lang="de-DE" baseline="0" dirty="0" err="1"/>
              <a:t>other</a:t>
            </a:r>
            <a:r>
              <a:rPr lang="de-DE" baseline="0" dirty="0"/>
              <a:t> </a:t>
            </a:r>
            <a:r>
              <a:rPr lang="de-DE" baseline="0" dirty="0" err="1"/>
              <a:t>direction</a:t>
            </a:r>
            <a:r>
              <a:rPr lang="de-DE" baseline="0" dirty="0"/>
              <a:t>).</a:t>
            </a:r>
          </a:p>
          <a:p>
            <a:r>
              <a:rPr lang="de-DE" baseline="0" dirty="0" err="1"/>
              <a:t>There</a:t>
            </a:r>
            <a:r>
              <a:rPr lang="de-DE" baseline="0" dirty="0"/>
              <a:t> also </a:t>
            </a:r>
            <a:r>
              <a:rPr lang="de-DE" baseline="0" dirty="0" err="1"/>
              <a:t>may</a:t>
            </a:r>
            <a:r>
              <a:rPr lang="de-DE" baseline="0" dirty="0"/>
              <a:t> </a:t>
            </a:r>
            <a:r>
              <a:rPr lang="de-DE" baseline="0" dirty="0" err="1"/>
              <a:t>be</a:t>
            </a:r>
            <a:r>
              <a:rPr lang="de-DE" baseline="0" dirty="0"/>
              <a:t> </a:t>
            </a:r>
            <a:r>
              <a:rPr lang="de-DE" baseline="0" dirty="0" err="1"/>
              <a:t>reputation</a:t>
            </a:r>
            <a:r>
              <a:rPr lang="de-DE" baseline="0" dirty="0"/>
              <a:t> </a:t>
            </a:r>
            <a:r>
              <a:rPr lang="de-DE" baseline="0" dirty="0" err="1"/>
              <a:t>benefits</a:t>
            </a:r>
            <a:r>
              <a:rPr lang="de-DE" baseline="0" dirty="0"/>
              <a:t> </a:t>
            </a:r>
            <a:r>
              <a:rPr lang="de-DE" baseline="0" dirty="0" err="1"/>
              <a:t>from</a:t>
            </a:r>
            <a:r>
              <a:rPr lang="de-DE" baseline="0" dirty="0"/>
              <a:t> </a:t>
            </a:r>
            <a:r>
              <a:rPr lang="de-DE" baseline="0" dirty="0" err="1"/>
              <a:t>defaulting</a:t>
            </a:r>
            <a:r>
              <a:rPr lang="de-DE" baseline="0" dirty="0"/>
              <a:t> off-balance-sheet </a:t>
            </a:r>
            <a:r>
              <a:rPr lang="de-DE" baseline="0" dirty="0" err="1"/>
              <a:t>projects</a:t>
            </a:r>
            <a:r>
              <a:rPr lang="de-DE" baseline="0" dirty="0"/>
              <a:t>.</a:t>
            </a:r>
          </a:p>
          <a:p>
            <a:endParaRPr lang="de-DE" baseline="0" dirty="0"/>
          </a:p>
          <a:p>
            <a:r>
              <a:rPr lang="en-US" dirty="0"/>
              <a:t>There are two financing scenarios and six performance scenarios in this table</a:t>
            </a:r>
          </a:p>
          <a:p>
            <a:r>
              <a:rPr lang="en-US" dirty="0"/>
              <a:t>The company defaults in scenarios 1, 2, and 3 under solution 1 (on-balance-sheet)</a:t>
            </a:r>
          </a:p>
          <a:p>
            <a:r>
              <a:rPr lang="en-US" dirty="0"/>
              <a:t>Project B is in default in scenarios 1, 3, and 5 under solution 2 (off-balance-sheet). However, the company only defaults in scenarios 1 and 2.</a:t>
            </a:r>
          </a:p>
          <a:p>
            <a:endParaRPr lang="de-DE" dirty="0"/>
          </a:p>
          <a:p>
            <a:endParaRPr lang="de-DE" dirty="0"/>
          </a:p>
        </p:txBody>
      </p:sp>
      <p:sp>
        <p:nvSpPr>
          <p:cNvPr id="4" name="Foliennummernplatzhalter 3"/>
          <p:cNvSpPr>
            <a:spLocks noGrp="1"/>
          </p:cNvSpPr>
          <p:nvPr>
            <p:ph type="sldNum" sz="quarter" idx="10"/>
          </p:nvPr>
        </p:nvSpPr>
        <p:spPr/>
        <p:txBody>
          <a:bodyPr/>
          <a:lstStyle/>
          <a:p>
            <a:pPr>
              <a:defRPr/>
            </a:pPr>
            <a:fld id="{D0A9C66B-55F6-4BF0-9CC7-4142D749DA2E}" type="slidenum">
              <a:rPr lang="de-DE" smtClean="0"/>
              <a:pPr>
                <a:defRPr/>
              </a:pPr>
              <a:t>20</a:t>
            </a:fld>
            <a:endParaRPr lang="de-DE"/>
          </a:p>
        </p:txBody>
      </p:sp>
    </p:spTree>
    <p:extLst>
      <p:ext uri="{BB962C8B-B14F-4D97-AF65-F5344CB8AC3E}">
        <p14:creationId xmlns:p14="http://schemas.microsoft.com/office/powerpoint/2010/main" val="4292068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Scenario</a:t>
            </a:r>
            <a:r>
              <a:rPr lang="de-DE" baseline="0" dirty="0"/>
              <a:t> 2 </a:t>
            </a:r>
          </a:p>
          <a:p>
            <a:r>
              <a:rPr lang="de-DE" dirty="0"/>
              <a:t>As </a:t>
            </a:r>
            <a:r>
              <a:rPr lang="de-DE" dirty="0" err="1"/>
              <a:t>we</a:t>
            </a:r>
            <a:r>
              <a:rPr lang="de-DE" dirty="0"/>
              <a:t> </a:t>
            </a:r>
            <a:r>
              <a:rPr lang="de-DE" dirty="0" err="1"/>
              <a:t>saw</a:t>
            </a:r>
            <a:r>
              <a:rPr lang="de-DE" dirty="0"/>
              <a:t> </a:t>
            </a:r>
            <a:r>
              <a:rPr lang="de-DE" dirty="0" err="1"/>
              <a:t>before</a:t>
            </a:r>
            <a:r>
              <a:rPr lang="de-DE" dirty="0"/>
              <a:t>, </a:t>
            </a:r>
            <a:r>
              <a:rPr lang="de-DE" dirty="0" err="1"/>
              <a:t>diversification</a:t>
            </a:r>
            <a:r>
              <a:rPr lang="de-DE" dirty="0"/>
              <a:t> </a:t>
            </a:r>
            <a:r>
              <a:rPr lang="de-DE" dirty="0" err="1"/>
              <a:t>means</a:t>
            </a:r>
            <a:r>
              <a:rPr lang="de-DE" dirty="0"/>
              <a:t> </a:t>
            </a:r>
            <a:r>
              <a:rPr lang="de-DE" dirty="0" err="1"/>
              <a:t>redistribution</a:t>
            </a:r>
            <a:r>
              <a:rPr lang="de-DE" dirty="0"/>
              <a:t> </a:t>
            </a:r>
            <a:r>
              <a:rPr lang="de-DE" dirty="0" err="1"/>
              <a:t>of</a:t>
            </a:r>
            <a:r>
              <a:rPr lang="de-DE" dirty="0"/>
              <a:t> </a:t>
            </a:r>
            <a:r>
              <a:rPr lang="de-DE" dirty="0" err="1"/>
              <a:t>risk</a:t>
            </a:r>
            <a:r>
              <a:rPr lang="de-DE" dirty="0"/>
              <a:t> </a:t>
            </a:r>
            <a:r>
              <a:rPr lang="de-DE" dirty="0" err="1"/>
              <a:t>from</a:t>
            </a:r>
            <a:r>
              <a:rPr lang="de-DE" dirty="0"/>
              <a:t> </a:t>
            </a:r>
            <a:r>
              <a:rPr lang="de-DE" dirty="0" err="1"/>
              <a:t>shareholders</a:t>
            </a:r>
            <a:r>
              <a:rPr lang="de-DE" dirty="0"/>
              <a:t> </a:t>
            </a:r>
            <a:r>
              <a:rPr lang="de-DE" dirty="0" err="1"/>
              <a:t>to</a:t>
            </a:r>
            <a:r>
              <a:rPr lang="de-DE" dirty="0"/>
              <a:t> </a:t>
            </a:r>
            <a:r>
              <a:rPr lang="de-DE" dirty="0" err="1"/>
              <a:t>bondholders</a:t>
            </a:r>
            <a:r>
              <a:rPr lang="de-DE" dirty="0"/>
              <a:t> (</a:t>
            </a:r>
            <a:r>
              <a:rPr lang="de-DE" dirty="0" err="1"/>
              <a:t>and</a:t>
            </a:r>
            <a:r>
              <a:rPr lang="de-DE" dirty="0"/>
              <a:t> </a:t>
            </a:r>
            <a:r>
              <a:rPr lang="de-DE" dirty="0" err="1"/>
              <a:t>here</a:t>
            </a:r>
            <a:r>
              <a:rPr lang="de-DE" dirty="0"/>
              <a:t> </a:t>
            </a:r>
            <a:r>
              <a:rPr lang="de-DE" dirty="0" err="1"/>
              <a:t>we</a:t>
            </a:r>
            <a:r>
              <a:rPr lang="de-DE" dirty="0"/>
              <a:t> </a:t>
            </a:r>
            <a:r>
              <a:rPr lang="de-DE" dirty="0" err="1"/>
              <a:t>saw</a:t>
            </a:r>
            <a:r>
              <a:rPr lang="de-DE" baseline="0" dirty="0"/>
              <a:t> </a:t>
            </a:r>
            <a:r>
              <a:rPr lang="de-DE" baseline="0" dirty="0" err="1"/>
              <a:t>the</a:t>
            </a:r>
            <a:r>
              <a:rPr lang="de-DE" baseline="0" dirty="0"/>
              <a:t> </a:t>
            </a:r>
            <a:r>
              <a:rPr lang="de-DE" baseline="0" dirty="0" err="1"/>
              <a:t>other</a:t>
            </a:r>
            <a:r>
              <a:rPr lang="de-DE" baseline="0" dirty="0"/>
              <a:t> </a:t>
            </a:r>
            <a:r>
              <a:rPr lang="de-DE" baseline="0" dirty="0" err="1"/>
              <a:t>direction</a:t>
            </a:r>
            <a:r>
              <a:rPr lang="de-DE" baseline="0" dirty="0"/>
              <a:t>).</a:t>
            </a:r>
          </a:p>
          <a:p>
            <a:r>
              <a:rPr lang="de-DE" baseline="0" dirty="0" err="1"/>
              <a:t>There</a:t>
            </a:r>
            <a:r>
              <a:rPr lang="de-DE" baseline="0" dirty="0"/>
              <a:t> also </a:t>
            </a:r>
            <a:r>
              <a:rPr lang="de-DE" baseline="0" dirty="0" err="1"/>
              <a:t>may</a:t>
            </a:r>
            <a:r>
              <a:rPr lang="de-DE" baseline="0" dirty="0"/>
              <a:t> </a:t>
            </a:r>
            <a:r>
              <a:rPr lang="de-DE" baseline="0" dirty="0" err="1"/>
              <a:t>be</a:t>
            </a:r>
            <a:r>
              <a:rPr lang="de-DE" baseline="0" dirty="0"/>
              <a:t> </a:t>
            </a:r>
            <a:r>
              <a:rPr lang="de-DE" baseline="0" dirty="0" err="1"/>
              <a:t>reputation</a:t>
            </a:r>
            <a:r>
              <a:rPr lang="de-DE" baseline="0" dirty="0"/>
              <a:t> </a:t>
            </a:r>
            <a:r>
              <a:rPr lang="de-DE" baseline="0" dirty="0" err="1"/>
              <a:t>benefits</a:t>
            </a:r>
            <a:r>
              <a:rPr lang="de-DE" baseline="0" dirty="0"/>
              <a:t> </a:t>
            </a:r>
            <a:r>
              <a:rPr lang="de-DE" baseline="0" dirty="0" err="1"/>
              <a:t>from</a:t>
            </a:r>
            <a:r>
              <a:rPr lang="de-DE" baseline="0" dirty="0"/>
              <a:t> </a:t>
            </a:r>
            <a:r>
              <a:rPr lang="de-DE" baseline="0" dirty="0" err="1"/>
              <a:t>defaulting</a:t>
            </a:r>
            <a:r>
              <a:rPr lang="de-DE" baseline="0" dirty="0"/>
              <a:t> off-balance-sheet </a:t>
            </a:r>
            <a:r>
              <a:rPr lang="de-DE" baseline="0" dirty="0" err="1"/>
              <a:t>projects</a:t>
            </a:r>
            <a:r>
              <a:rPr lang="de-DE" baseline="0" dirty="0"/>
              <a:t>.</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D0A9C66B-55F6-4BF0-9CC7-4142D749DA2E}" type="slidenum">
              <a:rPr lang="de-DE" smtClean="0"/>
              <a:pPr>
                <a:defRPr/>
              </a:pPr>
              <a:t>21</a:t>
            </a:fld>
            <a:endParaRPr lang="de-DE"/>
          </a:p>
        </p:txBody>
      </p:sp>
    </p:spTree>
    <p:extLst>
      <p:ext uri="{BB962C8B-B14F-4D97-AF65-F5344CB8AC3E}">
        <p14:creationId xmlns:p14="http://schemas.microsoft.com/office/powerpoint/2010/main" val="3697398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A9C66B-55F6-4BF0-9CC7-4142D749DA2E}" type="slidenum">
              <a:rPr lang="de-DE" smtClean="0"/>
              <a:pPr>
                <a:defRPr/>
              </a:pPr>
              <a:t>33</a:t>
            </a:fld>
            <a:endParaRPr lang="de-DE"/>
          </a:p>
        </p:txBody>
      </p:sp>
    </p:spTree>
    <p:extLst>
      <p:ext uri="{BB962C8B-B14F-4D97-AF65-F5344CB8AC3E}">
        <p14:creationId xmlns:p14="http://schemas.microsoft.com/office/powerpoint/2010/main" val="4032444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A9C66B-55F6-4BF0-9CC7-4142D749DA2E}" type="slidenum">
              <a:rPr lang="de-DE" smtClean="0"/>
              <a:pPr>
                <a:defRPr/>
              </a:pPr>
              <a:t>34</a:t>
            </a:fld>
            <a:endParaRPr lang="de-DE"/>
          </a:p>
        </p:txBody>
      </p:sp>
    </p:spTree>
    <p:extLst>
      <p:ext uri="{BB962C8B-B14F-4D97-AF65-F5344CB8AC3E}">
        <p14:creationId xmlns:p14="http://schemas.microsoft.com/office/powerpoint/2010/main" val="3976156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EPC </a:t>
            </a:r>
            <a:r>
              <a:rPr lang="de-DE" dirty="0" err="1"/>
              <a:t>is</a:t>
            </a:r>
            <a:r>
              <a:rPr lang="de-DE" dirty="0"/>
              <a:t> </a:t>
            </a:r>
            <a:r>
              <a:rPr lang="de-DE" dirty="0" err="1"/>
              <a:t>engineering</a:t>
            </a:r>
            <a:r>
              <a:rPr lang="de-DE" dirty="0"/>
              <a:t>, </a:t>
            </a:r>
            <a:r>
              <a:rPr lang="de-DE" dirty="0" err="1"/>
              <a:t>procurement</a:t>
            </a:r>
            <a:r>
              <a:rPr lang="de-DE" dirty="0"/>
              <a:t>, </a:t>
            </a:r>
            <a:r>
              <a:rPr lang="de-DE" dirty="0" err="1"/>
              <a:t>and</a:t>
            </a:r>
            <a:r>
              <a:rPr lang="de-DE" dirty="0"/>
              <a:t> </a:t>
            </a:r>
            <a:r>
              <a:rPr lang="de-DE" dirty="0" err="1"/>
              <a:t>construction</a:t>
            </a:r>
            <a:endParaRPr lang="de-DE" dirty="0"/>
          </a:p>
          <a:p>
            <a:r>
              <a:rPr lang="de-DE" dirty="0"/>
              <a:t>O&amp;M </a:t>
            </a:r>
            <a:r>
              <a:rPr lang="de-DE" dirty="0" err="1"/>
              <a:t>is</a:t>
            </a:r>
            <a:r>
              <a:rPr lang="de-DE" dirty="0"/>
              <a:t> </a:t>
            </a:r>
            <a:r>
              <a:rPr lang="de-DE" dirty="0" err="1"/>
              <a:t>Operations</a:t>
            </a:r>
            <a:r>
              <a:rPr lang="de-DE" dirty="0"/>
              <a:t> </a:t>
            </a:r>
            <a:r>
              <a:rPr lang="de-DE" dirty="0" err="1"/>
              <a:t>and</a:t>
            </a:r>
            <a:r>
              <a:rPr lang="de-DE" dirty="0"/>
              <a:t> Maintenance</a:t>
            </a:r>
            <a:endParaRPr lang="en-GB" dirty="0"/>
          </a:p>
        </p:txBody>
      </p:sp>
      <p:sp>
        <p:nvSpPr>
          <p:cNvPr id="4" name="Foliennummernplatzhalter 3"/>
          <p:cNvSpPr>
            <a:spLocks noGrp="1"/>
          </p:cNvSpPr>
          <p:nvPr>
            <p:ph type="sldNum" sz="quarter" idx="10"/>
          </p:nvPr>
        </p:nvSpPr>
        <p:spPr/>
        <p:txBody>
          <a:bodyPr/>
          <a:lstStyle/>
          <a:p>
            <a:pPr>
              <a:defRPr/>
            </a:pPr>
            <a:fld id="{D0A9C66B-55F6-4BF0-9CC7-4142D749DA2E}" type="slidenum">
              <a:rPr lang="de-DE" smtClean="0"/>
              <a:pPr>
                <a:defRPr/>
              </a:pPr>
              <a:t>36</a:t>
            </a:fld>
            <a:endParaRPr lang="de-DE"/>
          </a:p>
        </p:txBody>
      </p:sp>
    </p:spTree>
    <p:extLst>
      <p:ext uri="{BB962C8B-B14F-4D97-AF65-F5344CB8AC3E}">
        <p14:creationId xmlns:p14="http://schemas.microsoft.com/office/powerpoint/2010/main" val="1638490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EPC </a:t>
            </a:r>
            <a:r>
              <a:rPr lang="de-DE" dirty="0" err="1"/>
              <a:t>is</a:t>
            </a:r>
            <a:r>
              <a:rPr lang="de-DE" dirty="0"/>
              <a:t> </a:t>
            </a:r>
            <a:r>
              <a:rPr lang="de-DE" dirty="0" err="1"/>
              <a:t>engineering</a:t>
            </a:r>
            <a:r>
              <a:rPr lang="de-DE" dirty="0"/>
              <a:t>, </a:t>
            </a:r>
            <a:r>
              <a:rPr lang="de-DE" dirty="0" err="1"/>
              <a:t>procurement</a:t>
            </a:r>
            <a:r>
              <a:rPr lang="de-DE" dirty="0"/>
              <a:t>, </a:t>
            </a:r>
            <a:r>
              <a:rPr lang="de-DE" dirty="0" err="1"/>
              <a:t>and</a:t>
            </a:r>
            <a:r>
              <a:rPr lang="de-DE" dirty="0"/>
              <a:t> </a:t>
            </a:r>
            <a:r>
              <a:rPr lang="de-DE" dirty="0" err="1"/>
              <a:t>construction</a:t>
            </a:r>
            <a:endParaRPr lang="de-DE" dirty="0"/>
          </a:p>
          <a:p>
            <a:r>
              <a:rPr lang="de-DE" dirty="0"/>
              <a:t>O&amp;M </a:t>
            </a:r>
            <a:r>
              <a:rPr lang="de-DE" dirty="0" err="1"/>
              <a:t>is</a:t>
            </a:r>
            <a:r>
              <a:rPr lang="de-DE" dirty="0"/>
              <a:t> </a:t>
            </a:r>
            <a:r>
              <a:rPr lang="de-DE" dirty="0" err="1"/>
              <a:t>Operations</a:t>
            </a:r>
            <a:r>
              <a:rPr lang="de-DE" dirty="0"/>
              <a:t> </a:t>
            </a:r>
            <a:r>
              <a:rPr lang="de-DE" dirty="0" err="1"/>
              <a:t>and</a:t>
            </a:r>
            <a:r>
              <a:rPr lang="de-DE" dirty="0"/>
              <a:t> Maintenance</a:t>
            </a:r>
            <a:endParaRPr lang="en-GB" dirty="0"/>
          </a:p>
        </p:txBody>
      </p:sp>
      <p:sp>
        <p:nvSpPr>
          <p:cNvPr id="4" name="Foliennummernplatzhalter 3"/>
          <p:cNvSpPr>
            <a:spLocks noGrp="1"/>
          </p:cNvSpPr>
          <p:nvPr>
            <p:ph type="sldNum" sz="quarter" idx="10"/>
          </p:nvPr>
        </p:nvSpPr>
        <p:spPr/>
        <p:txBody>
          <a:bodyPr/>
          <a:lstStyle/>
          <a:p>
            <a:pPr>
              <a:defRPr/>
            </a:pPr>
            <a:fld id="{D0A9C66B-55F6-4BF0-9CC7-4142D749DA2E}" type="slidenum">
              <a:rPr lang="de-DE" smtClean="0"/>
              <a:pPr>
                <a:defRPr/>
              </a:pPr>
              <a:t>38</a:t>
            </a:fld>
            <a:endParaRPr lang="de-DE"/>
          </a:p>
        </p:txBody>
      </p:sp>
    </p:spTree>
    <p:extLst>
      <p:ext uri="{BB962C8B-B14F-4D97-AF65-F5344CB8AC3E}">
        <p14:creationId xmlns:p14="http://schemas.microsoft.com/office/powerpoint/2010/main" val="44027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 that has very good credit rating</a:t>
            </a:r>
            <a:r>
              <a:rPr lang="en-US" baseline="0" dirty="0"/>
              <a:t>. Low interest rates and you can have more debt </a:t>
            </a:r>
          </a:p>
          <a:p>
            <a:endParaRPr lang="en-US" baseline="0" dirty="0"/>
          </a:p>
          <a:p>
            <a:r>
              <a:rPr lang="en-US" dirty="0"/>
              <a:t>Mitigating market risk through offtake agreements can make use of good credit ratings of buyers (in infrastructure, these are often national governments)</a:t>
            </a:r>
          </a:p>
        </p:txBody>
      </p:sp>
      <p:sp>
        <p:nvSpPr>
          <p:cNvPr id="4" name="Slide Number Placeholder 3"/>
          <p:cNvSpPr>
            <a:spLocks noGrp="1"/>
          </p:cNvSpPr>
          <p:nvPr>
            <p:ph type="sldNum" sz="quarter" idx="10"/>
          </p:nvPr>
        </p:nvSpPr>
        <p:spPr/>
        <p:txBody>
          <a:bodyPr/>
          <a:lstStyle/>
          <a:p>
            <a:pPr>
              <a:defRPr/>
            </a:pPr>
            <a:fld id="{D0A9C66B-55F6-4BF0-9CC7-4142D749DA2E}" type="slidenum">
              <a:rPr lang="de-DE" smtClean="0"/>
              <a:pPr>
                <a:defRPr/>
              </a:pPr>
              <a:t>41</a:t>
            </a:fld>
            <a:endParaRPr lang="de-DE"/>
          </a:p>
        </p:txBody>
      </p:sp>
    </p:spTree>
    <p:extLst>
      <p:ext uri="{BB962C8B-B14F-4D97-AF65-F5344CB8AC3E}">
        <p14:creationId xmlns:p14="http://schemas.microsoft.com/office/powerpoint/2010/main" val="736218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A9C66B-55F6-4BF0-9CC7-4142D749DA2E}" type="slidenum">
              <a:rPr lang="de-DE" smtClean="0"/>
              <a:pPr>
                <a:defRPr/>
              </a:pPr>
              <a:t>43</a:t>
            </a:fld>
            <a:endParaRPr lang="de-DE"/>
          </a:p>
        </p:txBody>
      </p:sp>
    </p:spTree>
    <p:extLst>
      <p:ext uri="{BB962C8B-B14F-4D97-AF65-F5344CB8AC3E}">
        <p14:creationId xmlns:p14="http://schemas.microsoft.com/office/powerpoint/2010/main" val="876231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A9C66B-55F6-4BF0-9CC7-4142D749DA2E}" type="slidenum">
              <a:rPr lang="de-DE" smtClean="0"/>
              <a:pPr>
                <a:defRPr/>
              </a:pPr>
              <a:t>44</a:t>
            </a:fld>
            <a:endParaRPr lang="de-DE"/>
          </a:p>
        </p:txBody>
      </p:sp>
    </p:spTree>
    <p:extLst>
      <p:ext uri="{BB962C8B-B14F-4D97-AF65-F5344CB8AC3E}">
        <p14:creationId xmlns:p14="http://schemas.microsoft.com/office/powerpoint/2010/main" val="787226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Project Finance involves a corporate sponsor investing in and owning a industrial asset through a legally independent entity financed with non-recourse debt.</a:t>
            </a:r>
            <a:endParaRPr lang="de-DE" dirty="0"/>
          </a:p>
        </p:txBody>
      </p:sp>
      <p:sp>
        <p:nvSpPr>
          <p:cNvPr id="4" name="Foliennummernplatzhalter 3"/>
          <p:cNvSpPr>
            <a:spLocks noGrp="1"/>
          </p:cNvSpPr>
          <p:nvPr>
            <p:ph type="sldNum" sz="quarter" idx="5"/>
          </p:nvPr>
        </p:nvSpPr>
        <p:spPr/>
        <p:txBody>
          <a:bodyPr/>
          <a:lstStyle/>
          <a:p>
            <a:pPr>
              <a:defRPr/>
            </a:pPr>
            <a:fld id="{D0A9C66B-55F6-4BF0-9CC7-4142D749DA2E}" type="slidenum">
              <a:rPr lang="de-DE" smtClean="0"/>
              <a:pPr>
                <a:defRPr/>
              </a:pPr>
              <a:t>6</a:t>
            </a:fld>
            <a:endParaRPr lang="de-DE"/>
          </a:p>
        </p:txBody>
      </p:sp>
    </p:spTree>
    <p:extLst>
      <p:ext uri="{BB962C8B-B14F-4D97-AF65-F5344CB8AC3E}">
        <p14:creationId xmlns:p14="http://schemas.microsoft.com/office/powerpoint/2010/main" val="3613114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Achtung: es befinden sich kleine </a:t>
            </a:r>
            <a:r>
              <a:rPr lang="de-DE" dirty="0" err="1"/>
              <a:t>Textboxen</a:t>
            </a:r>
            <a:r>
              <a:rPr lang="de-DE" dirty="0"/>
              <a:t> (deutsch) auf dem Originalbild (englisch)</a:t>
            </a:r>
          </a:p>
        </p:txBody>
      </p:sp>
      <p:sp>
        <p:nvSpPr>
          <p:cNvPr id="4" name="Foliennummernplatzhalter 3"/>
          <p:cNvSpPr>
            <a:spLocks noGrp="1"/>
          </p:cNvSpPr>
          <p:nvPr>
            <p:ph type="sldNum" sz="quarter" idx="10"/>
          </p:nvPr>
        </p:nvSpPr>
        <p:spPr/>
        <p:txBody>
          <a:bodyPr/>
          <a:lstStyle/>
          <a:p>
            <a:pPr>
              <a:defRPr/>
            </a:pPr>
            <a:fld id="{D0A9C66B-55F6-4BF0-9CC7-4142D749DA2E}" type="slidenum">
              <a:rPr lang="de-DE" smtClean="0"/>
              <a:pPr>
                <a:defRPr/>
              </a:pPr>
              <a:t>10</a:t>
            </a:fld>
            <a:endParaRPr lang="de-DE"/>
          </a:p>
        </p:txBody>
      </p:sp>
    </p:spTree>
    <p:extLst>
      <p:ext uri="{BB962C8B-B14F-4D97-AF65-F5344CB8AC3E}">
        <p14:creationId xmlns:p14="http://schemas.microsoft.com/office/powerpoint/2010/main" val="2977571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A9C66B-55F6-4BF0-9CC7-4142D749DA2E}" type="slidenum">
              <a:rPr lang="de-DE" smtClean="0"/>
              <a:pPr>
                <a:defRPr/>
              </a:pPr>
              <a:t>11</a:t>
            </a:fld>
            <a:endParaRPr lang="de-DE"/>
          </a:p>
        </p:txBody>
      </p:sp>
    </p:spTree>
    <p:extLst>
      <p:ext uri="{BB962C8B-B14F-4D97-AF65-F5344CB8AC3E}">
        <p14:creationId xmlns:p14="http://schemas.microsoft.com/office/powerpoint/2010/main" val="2756857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maybe</a:t>
            </a:r>
            <a:r>
              <a:rPr lang="de-DE" baseline="0" dirty="0"/>
              <a:t> </a:t>
            </a:r>
            <a:r>
              <a:rPr lang="de-DE" baseline="0" dirty="0" err="1"/>
              <a:t>remind</a:t>
            </a:r>
            <a:r>
              <a:rPr lang="de-DE" baseline="0" dirty="0"/>
              <a:t> </a:t>
            </a:r>
            <a:r>
              <a:rPr lang="de-DE" baseline="0" dirty="0" err="1"/>
              <a:t>about</a:t>
            </a:r>
            <a:r>
              <a:rPr lang="de-DE" baseline="0" dirty="0"/>
              <a:t> </a:t>
            </a:r>
            <a:r>
              <a:rPr lang="de-DE" baseline="0" dirty="0" err="1"/>
              <a:t>pecking</a:t>
            </a:r>
            <a:r>
              <a:rPr lang="de-DE" baseline="0" dirty="0"/>
              <a:t> </a:t>
            </a:r>
            <a:r>
              <a:rPr lang="de-DE" baseline="0" dirty="0" err="1"/>
              <a:t>order</a:t>
            </a:r>
            <a:r>
              <a:rPr lang="de-DE" baseline="0" dirty="0"/>
              <a:t> </a:t>
            </a:r>
            <a:r>
              <a:rPr lang="de-DE" baseline="0" dirty="0" err="1"/>
              <a:t>and</a:t>
            </a:r>
            <a:r>
              <a:rPr lang="de-DE" baseline="0" dirty="0"/>
              <a:t> trade-off </a:t>
            </a:r>
            <a:r>
              <a:rPr lang="de-DE" baseline="0" dirty="0" err="1"/>
              <a:t>theory</a:t>
            </a:r>
            <a:r>
              <a:rPr lang="de-DE" baseline="0" dirty="0"/>
              <a:t> </a:t>
            </a:r>
            <a:r>
              <a:rPr lang="de-DE" baseline="0" dirty="0" err="1"/>
              <a:t>here</a:t>
            </a:r>
            <a:endParaRPr lang="de-DE" dirty="0"/>
          </a:p>
        </p:txBody>
      </p:sp>
      <p:sp>
        <p:nvSpPr>
          <p:cNvPr id="4" name="Foliennummernplatzhalter 3"/>
          <p:cNvSpPr>
            <a:spLocks noGrp="1"/>
          </p:cNvSpPr>
          <p:nvPr>
            <p:ph type="sldNum" sz="quarter" idx="10"/>
          </p:nvPr>
        </p:nvSpPr>
        <p:spPr/>
        <p:txBody>
          <a:bodyPr/>
          <a:lstStyle/>
          <a:p>
            <a:pPr>
              <a:defRPr/>
            </a:pPr>
            <a:fld id="{D0A9C66B-55F6-4BF0-9CC7-4142D749DA2E}" type="slidenum">
              <a:rPr lang="de-DE" smtClean="0"/>
              <a:pPr>
                <a:defRPr/>
              </a:pPr>
              <a:t>14</a:t>
            </a:fld>
            <a:endParaRPr lang="de-DE"/>
          </a:p>
        </p:txBody>
      </p:sp>
    </p:spTree>
    <p:extLst>
      <p:ext uri="{BB962C8B-B14F-4D97-AF65-F5344CB8AC3E}">
        <p14:creationId xmlns:p14="http://schemas.microsoft.com/office/powerpoint/2010/main" val="3767045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D0A9C66B-55F6-4BF0-9CC7-4142D749DA2E}" type="slidenum">
              <a:rPr lang="de-DE" smtClean="0"/>
              <a:pPr>
                <a:defRPr/>
              </a:pPr>
              <a:t>15</a:t>
            </a:fld>
            <a:endParaRPr lang="de-DE"/>
          </a:p>
        </p:txBody>
      </p:sp>
    </p:spTree>
    <p:extLst>
      <p:ext uri="{BB962C8B-B14F-4D97-AF65-F5344CB8AC3E}">
        <p14:creationId xmlns:p14="http://schemas.microsoft.com/office/powerpoint/2010/main" val="1481421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solution</a:t>
            </a:r>
            <a:r>
              <a:rPr lang="de-DE" dirty="0"/>
              <a:t>: </a:t>
            </a:r>
            <a:r>
              <a:rPr lang="de-DE" dirty="0" err="1"/>
              <a:t>rp</a:t>
            </a:r>
            <a:r>
              <a:rPr lang="de-DE" dirty="0"/>
              <a:t>=0.1*1000/(1000+4000)+0.2*4000/(1000+4000)=0.18</a:t>
            </a:r>
          </a:p>
        </p:txBody>
      </p:sp>
      <p:sp>
        <p:nvSpPr>
          <p:cNvPr id="4" name="Foliennummernplatzhalter 3"/>
          <p:cNvSpPr>
            <a:spLocks noGrp="1"/>
          </p:cNvSpPr>
          <p:nvPr>
            <p:ph type="sldNum" sz="quarter" idx="10"/>
          </p:nvPr>
        </p:nvSpPr>
        <p:spPr/>
        <p:txBody>
          <a:bodyPr/>
          <a:lstStyle/>
          <a:p>
            <a:pPr>
              <a:defRPr/>
            </a:pPr>
            <a:fld id="{D0A9C66B-55F6-4BF0-9CC7-4142D749DA2E}" type="slidenum">
              <a:rPr lang="de-DE" smtClean="0"/>
              <a:pPr>
                <a:defRPr/>
              </a:pPr>
              <a:t>16</a:t>
            </a:fld>
            <a:endParaRPr lang="de-DE"/>
          </a:p>
        </p:txBody>
      </p:sp>
    </p:spTree>
    <p:extLst>
      <p:ext uri="{BB962C8B-B14F-4D97-AF65-F5344CB8AC3E}">
        <p14:creationId xmlns:p14="http://schemas.microsoft.com/office/powerpoint/2010/main" val="2637039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solution</a:t>
            </a:r>
            <a:r>
              <a:rPr lang="de-DE" dirty="0"/>
              <a:t>: </a:t>
            </a:r>
            <a:r>
              <a:rPr lang="de-DE" dirty="0" err="1"/>
              <a:t>sigmap</a:t>
            </a:r>
            <a:r>
              <a:rPr lang="de-DE" dirty="0"/>
              <a:t>=</a:t>
            </a:r>
            <a:r>
              <a:rPr lang="de-DE" dirty="0" err="1"/>
              <a:t>sqrt</a:t>
            </a:r>
            <a:r>
              <a:rPr lang="de-DE" dirty="0"/>
              <a:t>(5^2*0,2^2+20^2*0,8^2+2*5*20*0,2*0,8*0)=16.03%</a:t>
            </a:r>
          </a:p>
        </p:txBody>
      </p:sp>
      <p:sp>
        <p:nvSpPr>
          <p:cNvPr id="4" name="Foliennummernplatzhalter 3"/>
          <p:cNvSpPr>
            <a:spLocks noGrp="1"/>
          </p:cNvSpPr>
          <p:nvPr>
            <p:ph type="sldNum" sz="quarter" idx="10"/>
          </p:nvPr>
        </p:nvSpPr>
        <p:spPr/>
        <p:txBody>
          <a:bodyPr/>
          <a:lstStyle/>
          <a:p>
            <a:pPr>
              <a:defRPr/>
            </a:pPr>
            <a:fld id="{D0A9C66B-55F6-4BF0-9CC7-4142D749DA2E}" type="slidenum">
              <a:rPr lang="de-DE" smtClean="0"/>
              <a:pPr>
                <a:defRPr/>
              </a:pPr>
              <a:t>17</a:t>
            </a:fld>
            <a:endParaRPr lang="de-DE"/>
          </a:p>
        </p:txBody>
      </p:sp>
    </p:spTree>
    <p:extLst>
      <p:ext uri="{BB962C8B-B14F-4D97-AF65-F5344CB8AC3E}">
        <p14:creationId xmlns:p14="http://schemas.microsoft.com/office/powerpoint/2010/main" val="728067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risk</a:t>
            </a:r>
            <a:r>
              <a:rPr lang="de-DE" baseline="0" dirty="0"/>
              <a:t> </a:t>
            </a:r>
            <a:r>
              <a:rPr lang="de-DE" baseline="0" dirty="0" err="1"/>
              <a:t>increases</a:t>
            </a:r>
            <a:r>
              <a:rPr lang="de-DE" baseline="0" dirty="0"/>
              <a:t> </a:t>
            </a:r>
            <a:r>
              <a:rPr lang="de-DE" baseline="0" dirty="0" err="1"/>
              <a:t>with</a:t>
            </a:r>
            <a:r>
              <a:rPr lang="de-DE" baseline="0" dirty="0"/>
              <a:t> </a:t>
            </a:r>
            <a:r>
              <a:rPr lang="de-DE" baseline="0" dirty="0" err="1"/>
              <a:t>correlation</a:t>
            </a:r>
            <a:endParaRPr lang="de-DE" baseline="0" dirty="0"/>
          </a:p>
          <a:p>
            <a:r>
              <a:rPr lang="de-DE" baseline="0" dirty="0" err="1"/>
              <a:t>probably</a:t>
            </a:r>
            <a:r>
              <a:rPr lang="de-DE" baseline="0" dirty="0"/>
              <a:t> </a:t>
            </a:r>
            <a:r>
              <a:rPr lang="de-DE" baseline="0" dirty="0" err="1"/>
              <a:t>freeze</a:t>
            </a:r>
            <a:r>
              <a:rPr lang="de-DE" baseline="0" dirty="0"/>
              <a:t> </a:t>
            </a:r>
            <a:r>
              <a:rPr lang="de-DE" baseline="0" dirty="0" err="1"/>
              <a:t>this</a:t>
            </a:r>
            <a:r>
              <a:rPr lang="de-DE" baseline="0" dirty="0"/>
              <a:t> </a:t>
            </a:r>
            <a:r>
              <a:rPr lang="de-DE" baseline="0" dirty="0" err="1"/>
              <a:t>table</a:t>
            </a:r>
            <a:endParaRPr lang="de-DE" dirty="0"/>
          </a:p>
        </p:txBody>
      </p:sp>
      <p:sp>
        <p:nvSpPr>
          <p:cNvPr id="4" name="Foliennummernplatzhalter 3"/>
          <p:cNvSpPr>
            <a:spLocks noGrp="1"/>
          </p:cNvSpPr>
          <p:nvPr>
            <p:ph type="sldNum" sz="quarter" idx="10"/>
          </p:nvPr>
        </p:nvSpPr>
        <p:spPr/>
        <p:txBody>
          <a:bodyPr/>
          <a:lstStyle/>
          <a:p>
            <a:pPr>
              <a:defRPr/>
            </a:pPr>
            <a:fld id="{D0A9C66B-55F6-4BF0-9CC7-4142D749DA2E}" type="slidenum">
              <a:rPr lang="de-DE" smtClean="0"/>
              <a:pPr>
                <a:defRPr/>
              </a:pPr>
              <a:t>18</a:t>
            </a:fld>
            <a:endParaRPr lang="de-DE"/>
          </a:p>
        </p:txBody>
      </p:sp>
    </p:spTree>
    <p:extLst>
      <p:ext uri="{BB962C8B-B14F-4D97-AF65-F5344CB8AC3E}">
        <p14:creationId xmlns:p14="http://schemas.microsoft.com/office/powerpoint/2010/main" val="3559421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lajd tytuł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69391" y="1561806"/>
            <a:ext cx="6449476" cy="994172"/>
          </a:xfrm>
          <a:prstGeom prst="rect">
            <a:avLst/>
          </a:prstGeom>
        </p:spPr>
        <p:txBody>
          <a:bodyPr/>
          <a:lstStyle>
            <a:lvl1pPr>
              <a:defRPr sz="4950" b="1"/>
            </a:lvl1pPr>
          </a:lstStyle>
          <a:p>
            <a:r>
              <a:rPr lang="de-DE" dirty="0"/>
              <a:t>Titelmasterformat</a:t>
            </a:r>
          </a:p>
        </p:txBody>
      </p:sp>
      <p:sp>
        <p:nvSpPr>
          <p:cNvPr id="4" name="Textplatzhalter 3"/>
          <p:cNvSpPr>
            <a:spLocks noGrp="1"/>
          </p:cNvSpPr>
          <p:nvPr>
            <p:ph type="body" sz="quarter" idx="10"/>
          </p:nvPr>
        </p:nvSpPr>
        <p:spPr>
          <a:xfrm>
            <a:off x="569392" y="3321797"/>
            <a:ext cx="4733395" cy="520304"/>
          </a:xfrm>
        </p:spPr>
        <p:txBody>
          <a:bodyPr/>
          <a:lstStyle>
            <a:lvl1pPr>
              <a:defRPr>
                <a:solidFill>
                  <a:schemeClr val="bg1"/>
                </a:solidFill>
              </a:defRPr>
            </a:lvl1pPr>
          </a:lstStyle>
          <a:p>
            <a:pPr lvl="0"/>
            <a:r>
              <a:rPr lang="de-DE" dirty="0"/>
              <a:t>Textmasterformat bearbeiten</a:t>
            </a:r>
          </a:p>
        </p:txBody>
      </p:sp>
    </p:spTree>
    <p:extLst>
      <p:ext uri="{BB962C8B-B14F-4D97-AF65-F5344CB8AC3E}">
        <p14:creationId xmlns:p14="http://schemas.microsoft.com/office/powerpoint/2010/main" val="1756800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agłówek sekcj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ymbol zastępczy zawartości 2">
            <a:extLst>
              <a:ext uri="{FF2B5EF4-FFF2-40B4-BE49-F238E27FC236}">
                <a16:creationId xmlns:a16="http://schemas.microsoft.com/office/drawing/2014/main" id="{D88F4DB1-285F-4AA7-9BF6-97BA7D3D1E65}"/>
              </a:ext>
            </a:extLst>
          </p:cNvPr>
          <p:cNvSpPr>
            <a:spLocks noGrp="1"/>
          </p:cNvSpPr>
          <p:nvPr>
            <p:ph idx="1"/>
          </p:nvPr>
        </p:nvSpPr>
        <p:spPr>
          <a:xfrm>
            <a:off x="628650" y="2084121"/>
            <a:ext cx="7886700" cy="2674277"/>
          </a:xfrm>
        </p:spPr>
        <p:txBody>
          <a:bodyPr/>
          <a:lstStyle/>
          <a:p>
            <a:r>
              <a:rPr lang="de-DE" dirty="0"/>
              <a:t>XXYY</a:t>
            </a:r>
            <a:endParaRPr lang="pl-PL" dirty="0"/>
          </a:p>
        </p:txBody>
      </p:sp>
      <p:sp>
        <p:nvSpPr>
          <p:cNvPr id="3" name="Titel 2"/>
          <p:cNvSpPr>
            <a:spLocks noGrp="1"/>
          </p:cNvSpPr>
          <p:nvPr>
            <p:ph type="title"/>
          </p:nvPr>
        </p:nvSpPr>
        <p:spPr>
          <a:xfrm>
            <a:off x="306916" y="807244"/>
            <a:ext cx="7886700" cy="994172"/>
          </a:xfrm>
          <a:prstGeom prst="rect">
            <a:avLst/>
          </a:prstGeom>
        </p:spPr>
        <p:txBody>
          <a:bodyPr/>
          <a:lstStyle>
            <a:lvl1pPr>
              <a:defRPr sz="3000" b="1">
                <a:solidFill>
                  <a:schemeClr val="bg1"/>
                </a:solidFill>
              </a:defRPr>
            </a:lvl1pPr>
          </a:lstStyle>
          <a:p>
            <a:r>
              <a:rPr lang="de-DE" dirty="0"/>
              <a:t>Titelmasterformat durch Klicken bearbeiten</a:t>
            </a:r>
          </a:p>
        </p:txBody>
      </p:sp>
    </p:spTree>
    <p:extLst>
      <p:ext uri="{BB962C8B-B14F-4D97-AF65-F5344CB8AC3E}">
        <p14:creationId xmlns:p14="http://schemas.microsoft.com/office/powerpoint/2010/main" val="1684802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in slide">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p:cNvSpPr>
            <a:spLocks noGrp="1"/>
          </p:cNvSpPr>
          <p:nvPr>
            <p:ph type="sldNum" sz="quarter" idx="12"/>
          </p:nvPr>
        </p:nvSpPr>
        <p:spPr/>
        <p:txBody>
          <a:bodyPr/>
          <a:lstStyle/>
          <a:p>
            <a:fld id="{C77C6C3F-668B-4AF5-BFA9-0F657EB068D6}" type="slidenum">
              <a:rPr lang="pl-PL" smtClean="0"/>
              <a:pPr/>
              <a:t>‹Nr.›</a:t>
            </a:fld>
            <a:endParaRPr lang="pl-PL" dirty="0"/>
          </a:p>
        </p:txBody>
      </p:sp>
      <p:sp>
        <p:nvSpPr>
          <p:cNvPr id="2" name="Titel 1"/>
          <p:cNvSpPr>
            <a:spLocks noGrp="1"/>
          </p:cNvSpPr>
          <p:nvPr>
            <p:ph type="title"/>
          </p:nvPr>
        </p:nvSpPr>
        <p:spPr>
          <a:xfrm>
            <a:off x="628650" y="273844"/>
            <a:ext cx="7886700" cy="392906"/>
          </a:xfrm>
          <a:prstGeom prst="rect">
            <a:avLst/>
          </a:prstGeom>
        </p:spPr>
        <p:txBody>
          <a:bodyPr/>
          <a:lstStyle>
            <a:lvl1pPr algn="r">
              <a:defRPr sz="2100" b="1"/>
            </a:lvl1pPr>
          </a:lstStyle>
          <a:p>
            <a:r>
              <a:rPr lang="de-DE" dirty="0"/>
              <a:t>Titelmasterformat durch Klicken bearbeiten</a:t>
            </a:r>
          </a:p>
        </p:txBody>
      </p:sp>
    </p:spTree>
    <p:extLst>
      <p:ext uri="{BB962C8B-B14F-4D97-AF65-F5344CB8AC3E}">
        <p14:creationId xmlns:p14="http://schemas.microsoft.com/office/powerpoint/2010/main" val="31160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wa elementy zawartości">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628650" y="944023"/>
            <a:ext cx="3886200" cy="326350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29150" y="944023"/>
            <a:ext cx="3886200" cy="326350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1" name="Symbol zastępczy numeru slajdu 5"/>
          <p:cNvSpPr>
            <a:spLocks noGrp="1"/>
          </p:cNvSpPr>
          <p:nvPr>
            <p:ph type="sldNum" sz="quarter" idx="4"/>
          </p:nvPr>
        </p:nvSpPr>
        <p:spPr>
          <a:xfrm>
            <a:off x="6457950" y="4652962"/>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77C6C3F-668B-4AF5-BFA9-0F657EB068D6}" type="slidenum">
              <a:rPr lang="pl-PL" smtClean="0"/>
              <a:pPr/>
              <a:t>‹Nr.›</a:t>
            </a:fld>
            <a:endParaRPr lang="pl-PL" dirty="0"/>
          </a:p>
        </p:txBody>
      </p:sp>
      <p:sp>
        <p:nvSpPr>
          <p:cNvPr id="6" name="Titel 1"/>
          <p:cNvSpPr>
            <a:spLocks noGrp="1"/>
          </p:cNvSpPr>
          <p:nvPr>
            <p:ph type="title"/>
          </p:nvPr>
        </p:nvSpPr>
        <p:spPr>
          <a:xfrm>
            <a:off x="628650" y="273844"/>
            <a:ext cx="7886700" cy="392906"/>
          </a:xfrm>
          <a:prstGeom prst="rect">
            <a:avLst/>
          </a:prstGeom>
        </p:spPr>
        <p:txBody>
          <a:bodyPr/>
          <a:lstStyle>
            <a:lvl1pPr algn="r">
              <a:defRPr sz="2100" b="1"/>
            </a:lvl1pPr>
          </a:lstStyle>
          <a:p>
            <a:r>
              <a:rPr lang="de-DE" dirty="0"/>
              <a:t>Titelmasterformat durch Klicken bearbeiten</a:t>
            </a:r>
          </a:p>
        </p:txBody>
      </p:sp>
    </p:spTree>
    <p:extLst>
      <p:ext uri="{BB962C8B-B14F-4D97-AF65-F5344CB8AC3E}">
        <p14:creationId xmlns:p14="http://schemas.microsoft.com/office/powerpoint/2010/main" val="38878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22174F7-6550-4445-9035-D65B9022DA6C}" type="slidenum">
              <a:rPr lang="en-US" altLang="en-US"/>
              <a:pPr/>
              <a:t>‹Nr.›</a:t>
            </a:fld>
            <a:endParaRPr lang="en-US" altLang="en-US"/>
          </a:p>
        </p:txBody>
      </p:sp>
    </p:spTree>
    <p:extLst>
      <p:ext uri="{BB962C8B-B14F-4D97-AF65-F5344CB8AC3E}">
        <p14:creationId xmlns:p14="http://schemas.microsoft.com/office/powerpoint/2010/main" val="42476539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628650" y="946150"/>
            <a:ext cx="7886700" cy="348615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p:cNvSpPr>
            <a:spLocks noGrp="1"/>
          </p:cNvSpPr>
          <p:nvPr>
            <p:ph type="sldNum" sz="quarter" idx="4"/>
          </p:nvPr>
        </p:nvSpPr>
        <p:spPr>
          <a:xfrm>
            <a:off x="6457950" y="4652962"/>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77C6C3F-668B-4AF5-BFA9-0F657EB068D6}" type="slidenum">
              <a:rPr lang="pl-PL" smtClean="0"/>
              <a:pPr/>
              <a:t>‹Nr.›</a:t>
            </a:fld>
            <a:endParaRPr lang="pl-PL" dirty="0"/>
          </a:p>
        </p:txBody>
      </p:sp>
    </p:spTree>
    <p:extLst>
      <p:ext uri="{BB962C8B-B14F-4D97-AF65-F5344CB8AC3E}">
        <p14:creationId xmlns:p14="http://schemas.microsoft.com/office/powerpoint/2010/main" val="278002935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0.xml"/><Relationship Id="rId7" Type="http://schemas.openxmlformats.org/officeDocument/2006/relationships/image" Target="../media/image7.jpeg"/><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image" Target="../media/image5.jpeg"/><Relationship Id="rId5" Type="http://schemas.openxmlformats.org/officeDocument/2006/relationships/slideLayout" Target="../slideLayouts/slideLayout3.xml"/><Relationship Id="rId4" Type="http://schemas.openxmlformats.org/officeDocument/2006/relationships/tags" Target="../tags/tag11.xml"/><Relationship Id="rId9" Type="http://schemas.openxmlformats.org/officeDocument/2006/relationships/image" Target="../media/image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openclipart.org/detail/169757/check-and-cross-marks-by-gcross" TargetMode="External"/><Relationship Id="rId3" Type="http://schemas.openxmlformats.org/officeDocument/2006/relationships/tags" Target="../tags/tag2.xml"/><Relationship Id="rId7" Type="http://schemas.openxmlformats.org/officeDocument/2006/relationships/image" Target="../media/image6.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notesSlide" Target="../notesSlides/notesSlide1.xml"/><Relationship Id="rId10" Type="http://schemas.openxmlformats.org/officeDocument/2006/relationships/image" Target="../media/image4.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3.xml"/><Relationship Id="rId7" Type="http://schemas.openxmlformats.org/officeDocument/2006/relationships/image" Target="../media/image7.jpeg"/><Relationship Id="rId2" Type="http://schemas.openxmlformats.org/officeDocument/2006/relationships/tags" Target="../tags/tag12.xml"/><Relationship Id="rId1" Type="http://schemas.openxmlformats.org/officeDocument/2006/relationships/vmlDrawing" Target="../drawings/vmlDrawing5.vml"/><Relationship Id="rId6" Type="http://schemas.openxmlformats.org/officeDocument/2006/relationships/image" Target="../media/image5.jpeg"/><Relationship Id="rId5" Type="http://schemas.openxmlformats.org/officeDocument/2006/relationships/slideLayout" Target="../slideLayouts/slideLayout4.xml"/><Relationship Id="rId4" Type="http://schemas.openxmlformats.org/officeDocument/2006/relationships/tags" Target="../tags/tag14.xml"/><Relationship Id="rId9" Type="http://schemas.openxmlformats.org/officeDocument/2006/relationships/image" Target="../media/image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6.xml"/><Relationship Id="rId7" Type="http://schemas.openxmlformats.org/officeDocument/2006/relationships/image" Target="../media/image7.jpeg"/><Relationship Id="rId2" Type="http://schemas.openxmlformats.org/officeDocument/2006/relationships/tags" Target="../tags/tag15.xml"/><Relationship Id="rId1" Type="http://schemas.openxmlformats.org/officeDocument/2006/relationships/vmlDrawing" Target="../drawings/vmlDrawing6.vml"/><Relationship Id="rId6" Type="http://schemas.openxmlformats.org/officeDocument/2006/relationships/image" Target="../media/image5.jpeg"/><Relationship Id="rId5" Type="http://schemas.openxmlformats.org/officeDocument/2006/relationships/slideLayout" Target="../slideLayouts/slideLayout4.xml"/><Relationship Id="rId4" Type="http://schemas.openxmlformats.org/officeDocument/2006/relationships/tags" Target="../tags/tag17.xml"/><Relationship Id="rId9" Type="http://schemas.openxmlformats.org/officeDocument/2006/relationships/image" Target="../media/image4.emf"/></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4.xml"/><Relationship Id="rId7" Type="http://schemas.openxmlformats.org/officeDocument/2006/relationships/oleObject" Target="../embeddings/oleObject2.bin"/><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7.jpeg"/><Relationship Id="rId5" Type="http://schemas.openxmlformats.org/officeDocument/2006/relationships/slideLayout" Target="../slideLayouts/slideLayout3.xml"/><Relationship Id="rId4"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19.xml"/><Relationship Id="rId7" Type="http://schemas.openxmlformats.org/officeDocument/2006/relationships/oleObject" Target="../embeddings/oleObject2.bin"/><Relationship Id="rId2" Type="http://schemas.openxmlformats.org/officeDocument/2006/relationships/tags" Target="../tags/tag18.xml"/><Relationship Id="rId1" Type="http://schemas.openxmlformats.org/officeDocument/2006/relationships/vmlDrawing" Target="../drawings/vmlDrawing7.vml"/><Relationship Id="rId6" Type="http://schemas.openxmlformats.org/officeDocument/2006/relationships/image" Target="../media/image7.jpeg"/><Relationship Id="rId5" Type="http://schemas.openxmlformats.org/officeDocument/2006/relationships/slideLayout" Target="../slideLayouts/slideLayout4.xml"/><Relationship Id="rId4" Type="http://schemas.openxmlformats.org/officeDocument/2006/relationships/tags" Target="../tags/tag20.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22.xml"/><Relationship Id="rId7" Type="http://schemas.openxmlformats.org/officeDocument/2006/relationships/oleObject" Target="../embeddings/oleObject2.bin"/><Relationship Id="rId2" Type="http://schemas.openxmlformats.org/officeDocument/2006/relationships/tags" Target="../tags/tag21.xml"/><Relationship Id="rId1" Type="http://schemas.openxmlformats.org/officeDocument/2006/relationships/vmlDrawing" Target="../drawings/vmlDrawing8.vml"/><Relationship Id="rId6" Type="http://schemas.openxmlformats.org/officeDocument/2006/relationships/image" Target="../media/image7.jpeg"/><Relationship Id="rId5" Type="http://schemas.openxmlformats.org/officeDocument/2006/relationships/slideLayout" Target="../slideLayouts/slideLayout4.xml"/><Relationship Id="rId4" Type="http://schemas.openxmlformats.org/officeDocument/2006/relationships/tags" Target="../tags/tag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7.xml"/><Relationship Id="rId7" Type="http://schemas.openxmlformats.org/officeDocument/2006/relationships/image" Target="../media/image7.jpe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5.jpeg"/><Relationship Id="rId5" Type="http://schemas.openxmlformats.org/officeDocument/2006/relationships/slideLayout" Target="../slideLayouts/slideLayout3.xml"/><Relationship Id="rId4" Type="http://schemas.openxmlformats.org/officeDocument/2006/relationships/tags" Target="../tags/tag8.xml"/><Relationship Id="rId9" Type="http://schemas.openxmlformats.org/officeDocument/2006/relationships/image" Target="../media/image4.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defTabSz="914377"/>
            <a:r>
              <a:rPr lang="en-US" sz="3300" dirty="0" err="1"/>
              <a:t>Spezialisierungsmodul</a:t>
            </a:r>
            <a:r>
              <a:rPr lang="en-US" sz="3300" dirty="0"/>
              <a:t>: </a:t>
            </a:r>
            <a:r>
              <a:rPr lang="en-US" sz="3300" dirty="0" err="1"/>
              <a:t>Projektfinanzierung</a:t>
            </a:r>
            <a:endParaRPr lang="en-US" sz="3300" dirty="0"/>
          </a:p>
        </p:txBody>
      </p:sp>
      <p:sp>
        <p:nvSpPr>
          <p:cNvPr id="8" name="Text Placeholder 7"/>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999784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Typische</a:t>
            </a:r>
            <a:r>
              <a:rPr lang="en-US" dirty="0"/>
              <a:t> </a:t>
            </a:r>
            <a:r>
              <a:rPr lang="en-US" dirty="0" err="1"/>
              <a:t>Vertragsstruktur</a:t>
            </a:r>
            <a:r>
              <a:rPr lang="en-US" dirty="0"/>
              <a:t> </a:t>
            </a:r>
            <a:r>
              <a:rPr lang="en-US" dirty="0" err="1"/>
              <a:t>eines</a:t>
            </a:r>
            <a:r>
              <a:rPr lang="en-US" dirty="0"/>
              <a:t> PF-Deals</a:t>
            </a:r>
          </a:p>
        </p:txBody>
      </p:sp>
      <p:pic>
        <p:nvPicPr>
          <p:cNvPr id="7" name="Grafik 6"/>
          <p:cNvPicPr>
            <a:picLocks noChangeAspect="1"/>
          </p:cNvPicPr>
          <p:nvPr/>
        </p:nvPicPr>
        <p:blipFill>
          <a:blip r:embed="rId3"/>
          <a:stretch>
            <a:fillRect/>
          </a:stretch>
        </p:blipFill>
        <p:spPr>
          <a:xfrm>
            <a:off x="1259743" y="789937"/>
            <a:ext cx="5510846" cy="3530600"/>
          </a:xfrm>
          <a:prstGeom prst="rect">
            <a:avLst/>
          </a:prstGeom>
        </p:spPr>
      </p:pic>
      <p:sp>
        <p:nvSpPr>
          <p:cNvPr id="10" name="Rectangle 9">
            <a:extLst>
              <a:ext uri="{FF2B5EF4-FFF2-40B4-BE49-F238E27FC236}">
                <a16:creationId xmlns:a16="http://schemas.microsoft.com/office/drawing/2014/main" id="{1F94238A-284A-442E-94F0-06E7FF925C24}"/>
              </a:ext>
            </a:extLst>
          </p:cNvPr>
          <p:cNvSpPr/>
          <p:nvPr/>
        </p:nvSpPr>
        <p:spPr>
          <a:xfrm>
            <a:off x="5613149" y="2674595"/>
            <a:ext cx="2716039" cy="221006"/>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900" b="1" dirty="0">
                <a:solidFill>
                  <a:prstClr val="white"/>
                </a:solidFill>
                <a:latin typeface="Calibri" panose="020F0502020204030204"/>
              </a:rPr>
              <a:t>Ein </a:t>
            </a:r>
            <a:r>
              <a:rPr lang="en-GB" sz="900" b="1" dirty="0" err="1">
                <a:solidFill>
                  <a:prstClr val="white"/>
                </a:solidFill>
                <a:latin typeface="Calibri" panose="020F0502020204030204"/>
              </a:rPr>
              <a:t>Akteur</a:t>
            </a:r>
            <a:r>
              <a:rPr lang="en-GB" sz="900" b="1" dirty="0">
                <a:solidFill>
                  <a:prstClr val="white"/>
                </a:solidFill>
                <a:latin typeface="Calibri" panose="020F0502020204030204"/>
              </a:rPr>
              <a:t> </a:t>
            </a:r>
            <a:r>
              <a:rPr lang="en-GB" sz="900" b="1" dirty="0" err="1">
                <a:solidFill>
                  <a:prstClr val="white"/>
                </a:solidFill>
                <a:latin typeface="Calibri" panose="020F0502020204030204"/>
              </a:rPr>
              <a:t>kann</a:t>
            </a:r>
            <a:r>
              <a:rPr lang="en-GB" sz="900" b="1" dirty="0">
                <a:solidFill>
                  <a:prstClr val="white"/>
                </a:solidFill>
                <a:latin typeface="Calibri" panose="020F0502020204030204"/>
              </a:rPr>
              <a:t> </a:t>
            </a:r>
            <a:r>
              <a:rPr lang="en-GB" sz="900" b="1" dirty="0" err="1">
                <a:solidFill>
                  <a:prstClr val="white"/>
                </a:solidFill>
                <a:latin typeface="Calibri" panose="020F0502020204030204"/>
              </a:rPr>
              <a:t>mehrere</a:t>
            </a:r>
            <a:r>
              <a:rPr lang="en-GB" sz="900" b="1" dirty="0">
                <a:solidFill>
                  <a:prstClr val="white"/>
                </a:solidFill>
                <a:latin typeface="Calibri" panose="020F0502020204030204"/>
              </a:rPr>
              <a:t> </a:t>
            </a:r>
            <a:r>
              <a:rPr lang="en-GB" sz="900" b="1" dirty="0" err="1">
                <a:solidFill>
                  <a:prstClr val="white"/>
                </a:solidFill>
                <a:latin typeface="Calibri" panose="020F0502020204030204"/>
              </a:rPr>
              <a:t>Rollen</a:t>
            </a:r>
            <a:r>
              <a:rPr lang="en-GB" sz="900" b="1" dirty="0">
                <a:solidFill>
                  <a:prstClr val="white"/>
                </a:solidFill>
                <a:latin typeface="Calibri" panose="020F0502020204030204"/>
              </a:rPr>
              <a:t> </a:t>
            </a:r>
            <a:r>
              <a:rPr lang="en-GB" sz="900" b="1" dirty="0" err="1">
                <a:solidFill>
                  <a:prstClr val="white"/>
                </a:solidFill>
                <a:latin typeface="Calibri" panose="020F0502020204030204"/>
              </a:rPr>
              <a:t>übernehmen</a:t>
            </a:r>
            <a:endParaRPr lang="en-GB" sz="900" b="1" dirty="0">
              <a:solidFill>
                <a:prstClr val="white"/>
              </a:solidFill>
              <a:latin typeface="Calibri" panose="020F0502020204030204"/>
            </a:endParaRPr>
          </a:p>
        </p:txBody>
      </p:sp>
      <p:sp>
        <p:nvSpPr>
          <p:cNvPr id="3" name="TextBox 2"/>
          <p:cNvSpPr txBox="1"/>
          <p:nvPr/>
        </p:nvSpPr>
        <p:spPr>
          <a:xfrm>
            <a:off x="6043484" y="3555321"/>
            <a:ext cx="2484645" cy="923330"/>
          </a:xfrm>
          <a:prstGeom prst="rect">
            <a:avLst/>
          </a:prstGeom>
          <a:noFill/>
        </p:spPr>
        <p:txBody>
          <a:bodyPr wrap="square" rtlCol="0">
            <a:spAutoFit/>
          </a:bodyPr>
          <a:lstStyle/>
          <a:p>
            <a:pPr algn="l"/>
            <a:r>
              <a:rPr lang="en-US" sz="600" dirty="0" err="1">
                <a:latin typeface="+mn-lt"/>
              </a:rPr>
              <a:t>Legende</a:t>
            </a:r>
            <a:r>
              <a:rPr lang="en-US" sz="600" dirty="0">
                <a:latin typeface="+mn-lt"/>
              </a:rPr>
              <a:t>:</a:t>
            </a:r>
          </a:p>
          <a:p>
            <a:pPr marL="171450" indent="-171450" algn="l">
              <a:buFont typeface="Arial" panose="020B0604020202020204" pitchFamily="34" charset="0"/>
              <a:buChar char="•"/>
            </a:pPr>
            <a:r>
              <a:rPr lang="en-US" sz="600" dirty="0">
                <a:latin typeface="+mn-lt"/>
              </a:rPr>
              <a:t>FSA (Fuel Supply Agreement) – </a:t>
            </a:r>
            <a:r>
              <a:rPr lang="en-US" sz="600" dirty="0" err="1">
                <a:latin typeface="+mn-lt"/>
              </a:rPr>
              <a:t>Vereinbarung</a:t>
            </a:r>
            <a:r>
              <a:rPr lang="en-US" sz="600" dirty="0">
                <a:latin typeface="+mn-lt"/>
              </a:rPr>
              <a:t> </a:t>
            </a:r>
            <a:r>
              <a:rPr lang="en-US" sz="600" dirty="0" err="1">
                <a:latin typeface="+mn-lt"/>
              </a:rPr>
              <a:t>über</a:t>
            </a:r>
            <a:r>
              <a:rPr lang="en-US" sz="600" dirty="0">
                <a:latin typeface="+mn-lt"/>
              </a:rPr>
              <a:t> </a:t>
            </a:r>
            <a:r>
              <a:rPr lang="en-US" sz="600" dirty="0" err="1">
                <a:latin typeface="+mn-lt"/>
              </a:rPr>
              <a:t>Brennstofflieferung</a:t>
            </a:r>
            <a:endParaRPr lang="en-US" sz="600" dirty="0">
              <a:latin typeface="+mn-lt"/>
            </a:endParaRPr>
          </a:p>
          <a:p>
            <a:pPr marL="171450" indent="-171450" algn="l">
              <a:buFont typeface="Arial" panose="020B0604020202020204" pitchFamily="34" charset="0"/>
              <a:buChar char="•"/>
            </a:pPr>
            <a:r>
              <a:rPr lang="en-US" sz="600" dirty="0">
                <a:latin typeface="+mn-lt"/>
              </a:rPr>
              <a:t>RMSA (Raw Material Supply Agreements) – </a:t>
            </a:r>
            <a:r>
              <a:rPr lang="en-US" sz="600" dirty="0" err="1">
                <a:latin typeface="+mn-lt"/>
              </a:rPr>
              <a:t>Vereinbarung</a:t>
            </a:r>
            <a:r>
              <a:rPr lang="en-US" sz="600" dirty="0">
                <a:latin typeface="+mn-lt"/>
              </a:rPr>
              <a:t> </a:t>
            </a:r>
            <a:r>
              <a:rPr lang="en-US" sz="600" dirty="0" err="1">
                <a:latin typeface="+mn-lt"/>
              </a:rPr>
              <a:t>über</a:t>
            </a:r>
            <a:r>
              <a:rPr lang="en-US" sz="600" dirty="0">
                <a:latin typeface="+mn-lt"/>
              </a:rPr>
              <a:t> </a:t>
            </a:r>
            <a:r>
              <a:rPr lang="en-US" sz="600" dirty="0" err="1">
                <a:latin typeface="+mn-lt"/>
              </a:rPr>
              <a:t>Lieferung</a:t>
            </a:r>
            <a:r>
              <a:rPr lang="en-US" sz="600" dirty="0">
                <a:latin typeface="+mn-lt"/>
              </a:rPr>
              <a:t> von </a:t>
            </a:r>
            <a:r>
              <a:rPr lang="en-US" sz="600" dirty="0" err="1">
                <a:latin typeface="+mn-lt"/>
              </a:rPr>
              <a:t>Rohmaterial</a:t>
            </a:r>
            <a:endParaRPr lang="en-US" sz="600" dirty="0">
              <a:latin typeface="+mn-lt"/>
            </a:endParaRPr>
          </a:p>
          <a:p>
            <a:pPr marL="171450" indent="-171450" algn="l">
              <a:buFont typeface="Arial" panose="020B0604020202020204" pitchFamily="34" charset="0"/>
              <a:buChar char="•"/>
            </a:pPr>
            <a:r>
              <a:rPr lang="en-US" sz="600" dirty="0">
                <a:latin typeface="+mn-lt"/>
              </a:rPr>
              <a:t>O&amp;MA (Operations and Maintenance Agreement) – </a:t>
            </a:r>
            <a:r>
              <a:rPr lang="en-US" sz="600" dirty="0" err="1">
                <a:latin typeface="+mn-lt"/>
              </a:rPr>
              <a:t>Vereinbarung</a:t>
            </a:r>
            <a:r>
              <a:rPr lang="en-US" sz="600" dirty="0">
                <a:latin typeface="+mn-lt"/>
              </a:rPr>
              <a:t> </a:t>
            </a:r>
            <a:r>
              <a:rPr lang="en-US" sz="600" dirty="0" err="1">
                <a:latin typeface="+mn-lt"/>
              </a:rPr>
              <a:t>zu</a:t>
            </a:r>
            <a:r>
              <a:rPr lang="en-US" sz="600" dirty="0">
                <a:latin typeface="+mn-lt"/>
              </a:rPr>
              <a:t> </a:t>
            </a:r>
            <a:r>
              <a:rPr lang="en-US" sz="600" dirty="0" err="1">
                <a:latin typeface="+mn-lt"/>
              </a:rPr>
              <a:t>Betrieb</a:t>
            </a:r>
            <a:r>
              <a:rPr lang="en-US" sz="600" dirty="0">
                <a:latin typeface="+mn-lt"/>
              </a:rPr>
              <a:t> und </a:t>
            </a:r>
            <a:r>
              <a:rPr lang="en-US" sz="600" dirty="0" err="1">
                <a:latin typeface="+mn-lt"/>
              </a:rPr>
              <a:t>Instandhaltung</a:t>
            </a:r>
            <a:endParaRPr lang="en-US" sz="600" dirty="0">
              <a:latin typeface="+mn-lt"/>
            </a:endParaRPr>
          </a:p>
          <a:p>
            <a:pPr marL="171450" indent="-171450" algn="l">
              <a:buFont typeface="Arial" panose="020B0604020202020204" pitchFamily="34" charset="0"/>
              <a:buChar char="•"/>
            </a:pPr>
            <a:r>
              <a:rPr lang="en-US" sz="600" dirty="0">
                <a:latin typeface="+mn-lt"/>
              </a:rPr>
              <a:t>TKCC is Turnkey Construction Contract (build the plant) – </a:t>
            </a:r>
            <a:r>
              <a:rPr lang="en-US" sz="600" dirty="0" err="1">
                <a:latin typeface="+mn-lt"/>
              </a:rPr>
              <a:t>Vertrag</a:t>
            </a:r>
            <a:r>
              <a:rPr lang="en-US" sz="600" dirty="0">
                <a:latin typeface="+mn-lt"/>
              </a:rPr>
              <a:t> </a:t>
            </a:r>
            <a:r>
              <a:rPr lang="en-US" sz="600" dirty="0" err="1">
                <a:latin typeface="+mn-lt"/>
              </a:rPr>
              <a:t>zur</a:t>
            </a:r>
            <a:r>
              <a:rPr lang="en-US" sz="600" dirty="0">
                <a:latin typeface="+mn-lt"/>
              </a:rPr>
              <a:t> </a:t>
            </a:r>
            <a:r>
              <a:rPr lang="en-US" sz="600" dirty="0" err="1">
                <a:latin typeface="+mn-lt"/>
              </a:rPr>
              <a:t>schlüsselfertigen</a:t>
            </a:r>
            <a:r>
              <a:rPr lang="en-US" sz="600" dirty="0">
                <a:latin typeface="+mn-lt"/>
              </a:rPr>
              <a:t> </a:t>
            </a:r>
            <a:r>
              <a:rPr lang="en-US" sz="600" dirty="0" err="1">
                <a:latin typeface="+mn-lt"/>
              </a:rPr>
              <a:t>Konstruktion</a:t>
            </a:r>
            <a:r>
              <a:rPr lang="en-US" sz="600" dirty="0">
                <a:latin typeface="+mn-lt"/>
              </a:rPr>
              <a:t> </a:t>
            </a:r>
          </a:p>
        </p:txBody>
      </p:sp>
      <p:sp>
        <p:nvSpPr>
          <p:cNvPr id="12" name="Textfeld 7"/>
          <p:cNvSpPr txBox="1"/>
          <p:nvPr/>
        </p:nvSpPr>
        <p:spPr>
          <a:xfrm>
            <a:off x="4657787" y="4698226"/>
            <a:ext cx="2954296" cy="338554"/>
          </a:xfrm>
          <a:prstGeom prst="rect">
            <a:avLst/>
          </a:prstGeom>
          <a:noFill/>
        </p:spPr>
        <p:txBody>
          <a:bodyPr wrap="square" rtlCol="0">
            <a:spAutoFit/>
          </a:bodyPr>
          <a:lstStyle/>
          <a:p>
            <a:pPr algn="l"/>
            <a:r>
              <a:rPr lang="de-DE" sz="800" dirty="0"/>
              <a:t>Quelle: Figure 1.2 in </a:t>
            </a:r>
            <a:r>
              <a:rPr lang="de-DE" sz="800" dirty="0" err="1"/>
              <a:t>Gatti</a:t>
            </a:r>
            <a:r>
              <a:rPr lang="de-DE" sz="800" dirty="0"/>
              <a:t> (2008) (eigene Übersetzung)</a:t>
            </a:r>
          </a:p>
        </p:txBody>
      </p:sp>
      <p:sp>
        <p:nvSpPr>
          <p:cNvPr id="4" name="Slide Number Placeholder 3"/>
          <p:cNvSpPr>
            <a:spLocks noGrp="1"/>
          </p:cNvSpPr>
          <p:nvPr>
            <p:ph type="sldNum" sz="quarter" idx="12"/>
          </p:nvPr>
        </p:nvSpPr>
        <p:spPr/>
        <p:txBody>
          <a:bodyPr/>
          <a:lstStyle/>
          <a:p>
            <a:fld id="{C77C6C3F-668B-4AF5-BFA9-0F657EB068D6}" type="slidenum">
              <a:rPr lang="pl-PL" smtClean="0"/>
              <a:pPr/>
              <a:t>10</a:t>
            </a:fld>
            <a:endParaRPr lang="pl-PL" dirty="0"/>
          </a:p>
        </p:txBody>
      </p:sp>
      <p:sp>
        <p:nvSpPr>
          <p:cNvPr id="9" name="Rectangle 8">
            <a:extLst>
              <a:ext uri="{FF2B5EF4-FFF2-40B4-BE49-F238E27FC236}">
                <a16:creationId xmlns:a16="http://schemas.microsoft.com/office/drawing/2014/main" id="{383E1335-119D-4914-8DF2-438EEAD7D3A2}"/>
              </a:ext>
            </a:extLst>
          </p:cNvPr>
          <p:cNvSpPr/>
          <p:nvPr/>
        </p:nvSpPr>
        <p:spPr>
          <a:xfrm>
            <a:off x="1" y="0"/>
            <a:ext cx="368490" cy="273844"/>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1</a:t>
            </a:r>
            <a:endParaRPr lang="de-DE" b="1" dirty="0">
              <a:solidFill>
                <a:prstClr val="white"/>
              </a:solidFill>
              <a:latin typeface="Calibri" panose="020F0502020204030204"/>
            </a:endParaRPr>
          </a:p>
        </p:txBody>
      </p:sp>
      <p:sp>
        <p:nvSpPr>
          <p:cNvPr id="11" name="Textfeld 10">
            <a:extLst>
              <a:ext uri="{FF2B5EF4-FFF2-40B4-BE49-F238E27FC236}">
                <a16:creationId xmlns:a16="http://schemas.microsoft.com/office/drawing/2014/main" id="{B751D684-957C-4C56-88C3-897ED368DE5B}"/>
              </a:ext>
            </a:extLst>
          </p:cNvPr>
          <p:cNvSpPr txBox="1"/>
          <p:nvPr/>
        </p:nvSpPr>
        <p:spPr>
          <a:xfrm>
            <a:off x="3752440" y="995879"/>
            <a:ext cx="905347" cy="338554"/>
          </a:xfrm>
          <a:prstGeom prst="rect">
            <a:avLst/>
          </a:prstGeom>
          <a:solidFill>
            <a:schemeClr val="bg1">
              <a:lumMod val="95000"/>
            </a:schemeClr>
          </a:solidFill>
        </p:spPr>
        <p:txBody>
          <a:bodyPr wrap="square" rtlCol="0">
            <a:noAutofit/>
          </a:bodyPr>
          <a:lstStyle/>
          <a:p>
            <a:pPr algn="l"/>
            <a:r>
              <a:rPr lang="de-DE" sz="1000" dirty="0">
                <a:latin typeface="+mn-lt"/>
              </a:rPr>
              <a:t>Regierung</a:t>
            </a:r>
          </a:p>
        </p:txBody>
      </p:sp>
      <p:sp>
        <p:nvSpPr>
          <p:cNvPr id="14" name="Textfeld 13">
            <a:extLst>
              <a:ext uri="{FF2B5EF4-FFF2-40B4-BE49-F238E27FC236}">
                <a16:creationId xmlns:a16="http://schemas.microsoft.com/office/drawing/2014/main" id="{04C4460E-9EF1-45A3-81C9-5754AFD569C6}"/>
              </a:ext>
            </a:extLst>
          </p:cNvPr>
          <p:cNvSpPr txBox="1"/>
          <p:nvPr/>
        </p:nvSpPr>
        <p:spPr>
          <a:xfrm>
            <a:off x="1388907" y="995879"/>
            <a:ext cx="964067" cy="338554"/>
          </a:xfrm>
          <a:prstGeom prst="rect">
            <a:avLst/>
          </a:prstGeom>
          <a:solidFill>
            <a:schemeClr val="bg1">
              <a:lumMod val="95000"/>
            </a:schemeClr>
          </a:solidFill>
        </p:spPr>
        <p:txBody>
          <a:bodyPr wrap="square" rtlCol="0">
            <a:noAutofit/>
          </a:bodyPr>
          <a:lstStyle/>
          <a:p>
            <a:pPr algn="l"/>
            <a:r>
              <a:rPr lang="de-DE" sz="1000" dirty="0">
                <a:latin typeface="+mn-lt"/>
              </a:rPr>
              <a:t>Kreditgebende Banken </a:t>
            </a:r>
          </a:p>
        </p:txBody>
      </p:sp>
      <p:sp>
        <p:nvSpPr>
          <p:cNvPr id="15" name="Textfeld 14">
            <a:extLst>
              <a:ext uri="{FF2B5EF4-FFF2-40B4-BE49-F238E27FC236}">
                <a16:creationId xmlns:a16="http://schemas.microsoft.com/office/drawing/2014/main" id="{167D6C6E-E18C-46E3-A888-A83A8EBF7133}"/>
              </a:ext>
            </a:extLst>
          </p:cNvPr>
          <p:cNvSpPr txBox="1"/>
          <p:nvPr/>
        </p:nvSpPr>
        <p:spPr>
          <a:xfrm>
            <a:off x="5682261" y="1005832"/>
            <a:ext cx="905347" cy="338554"/>
          </a:xfrm>
          <a:prstGeom prst="rect">
            <a:avLst/>
          </a:prstGeom>
          <a:solidFill>
            <a:schemeClr val="bg1">
              <a:lumMod val="95000"/>
            </a:schemeClr>
          </a:solidFill>
        </p:spPr>
        <p:txBody>
          <a:bodyPr wrap="square" rtlCol="0">
            <a:noAutofit/>
          </a:bodyPr>
          <a:lstStyle/>
          <a:p>
            <a:pPr algn="l"/>
            <a:r>
              <a:rPr lang="de-DE" sz="1000" dirty="0">
                <a:latin typeface="+mn-lt"/>
              </a:rPr>
              <a:t>Projekt-Sponsoren</a:t>
            </a:r>
          </a:p>
        </p:txBody>
      </p:sp>
      <p:sp>
        <p:nvSpPr>
          <p:cNvPr id="16" name="Textfeld 15">
            <a:extLst>
              <a:ext uri="{FF2B5EF4-FFF2-40B4-BE49-F238E27FC236}">
                <a16:creationId xmlns:a16="http://schemas.microsoft.com/office/drawing/2014/main" id="{124B1EBF-9954-4BA1-B90D-4FD865BF4442}"/>
              </a:ext>
            </a:extLst>
          </p:cNvPr>
          <p:cNvSpPr txBox="1"/>
          <p:nvPr/>
        </p:nvSpPr>
        <p:spPr>
          <a:xfrm>
            <a:off x="1447627" y="2062679"/>
            <a:ext cx="905347" cy="338554"/>
          </a:xfrm>
          <a:prstGeom prst="rect">
            <a:avLst/>
          </a:prstGeom>
          <a:solidFill>
            <a:schemeClr val="bg1">
              <a:lumMod val="95000"/>
            </a:schemeClr>
          </a:solidFill>
        </p:spPr>
        <p:txBody>
          <a:bodyPr wrap="square" rtlCol="0">
            <a:noAutofit/>
          </a:bodyPr>
          <a:lstStyle/>
          <a:p>
            <a:pPr algn="l"/>
            <a:r>
              <a:rPr lang="de-DE" sz="1000" dirty="0">
                <a:latin typeface="+mn-lt"/>
              </a:rPr>
              <a:t>Lieferanten </a:t>
            </a:r>
            <a:r>
              <a:rPr lang="de-DE" sz="800" dirty="0">
                <a:latin typeface="+mn-lt"/>
              </a:rPr>
              <a:t>(Fuel Supplier)</a:t>
            </a:r>
          </a:p>
        </p:txBody>
      </p:sp>
      <p:sp>
        <p:nvSpPr>
          <p:cNvPr id="17" name="Textfeld 16">
            <a:extLst>
              <a:ext uri="{FF2B5EF4-FFF2-40B4-BE49-F238E27FC236}">
                <a16:creationId xmlns:a16="http://schemas.microsoft.com/office/drawing/2014/main" id="{854AC533-60CD-4374-B8DC-D91ADA4CC2AF}"/>
              </a:ext>
            </a:extLst>
          </p:cNvPr>
          <p:cNvSpPr txBox="1"/>
          <p:nvPr/>
        </p:nvSpPr>
        <p:spPr>
          <a:xfrm>
            <a:off x="3698926" y="2080785"/>
            <a:ext cx="980914" cy="338554"/>
          </a:xfrm>
          <a:prstGeom prst="rect">
            <a:avLst/>
          </a:prstGeom>
          <a:solidFill>
            <a:schemeClr val="bg1">
              <a:lumMod val="95000"/>
            </a:schemeClr>
          </a:solidFill>
        </p:spPr>
        <p:txBody>
          <a:bodyPr wrap="square" rtlCol="0">
            <a:noAutofit/>
          </a:bodyPr>
          <a:lstStyle/>
          <a:p>
            <a:pPr algn="l"/>
            <a:r>
              <a:rPr lang="de-DE" sz="1000" dirty="0">
                <a:latin typeface="+mn-lt"/>
              </a:rPr>
              <a:t>Projekt-Unternehmen</a:t>
            </a:r>
          </a:p>
        </p:txBody>
      </p:sp>
      <p:sp>
        <p:nvSpPr>
          <p:cNvPr id="18" name="Textfeld 17">
            <a:extLst>
              <a:ext uri="{FF2B5EF4-FFF2-40B4-BE49-F238E27FC236}">
                <a16:creationId xmlns:a16="http://schemas.microsoft.com/office/drawing/2014/main" id="{D29A8A81-4601-41F0-A35E-53648B4E7BA6}"/>
              </a:ext>
            </a:extLst>
          </p:cNvPr>
          <p:cNvSpPr txBox="1"/>
          <p:nvPr/>
        </p:nvSpPr>
        <p:spPr>
          <a:xfrm>
            <a:off x="1447627" y="3129479"/>
            <a:ext cx="905347" cy="338554"/>
          </a:xfrm>
          <a:prstGeom prst="rect">
            <a:avLst/>
          </a:prstGeom>
          <a:solidFill>
            <a:schemeClr val="bg1">
              <a:lumMod val="95000"/>
            </a:schemeClr>
          </a:solidFill>
        </p:spPr>
        <p:txBody>
          <a:bodyPr wrap="square" rtlCol="0">
            <a:noAutofit/>
          </a:bodyPr>
          <a:lstStyle/>
          <a:p>
            <a:pPr algn="l"/>
            <a:r>
              <a:rPr lang="de-DE" sz="1000" dirty="0">
                <a:latin typeface="+mn-lt"/>
              </a:rPr>
              <a:t>Rohstoffe </a:t>
            </a:r>
            <a:r>
              <a:rPr lang="de-DE" sz="800" dirty="0">
                <a:latin typeface="+mn-lt"/>
              </a:rPr>
              <a:t>(Raw Material) </a:t>
            </a:r>
          </a:p>
        </p:txBody>
      </p:sp>
      <p:sp>
        <p:nvSpPr>
          <p:cNvPr id="19" name="Textfeld 18">
            <a:extLst>
              <a:ext uri="{FF2B5EF4-FFF2-40B4-BE49-F238E27FC236}">
                <a16:creationId xmlns:a16="http://schemas.microsoft.com/office/drawing/2014/main" id="{9F25A6DE-01B0-4881-AA38-E10F68385669}"/>
              </a:ext>
            </a:extLst>
          </p:cNvPr>
          <p:cNvSpPr txBox="1"/>
          <p:nvPr/>
        </p:nvSpPr>
        <p:spPr>
          <a:xfrm>
            <a:off x="5682261" y="2080785"/>
            <a:ext cx="905347" cy="338554"/>
          </a:xfrm>
          <a:prstGeom prst="rect">
            <a:avLst/>
          </a:prstGeom>
          <a:solidFill>
            <a:schemeClr val="bg1">
              <a:lumMod val="95000"/>
            </a:schemeClr>
          </a:solidFill>
        </p:spPr>
        <p:txBody>
          <a:bodyPr wrap="square" rtlCol="0">
            <a:noAutofit/>
          </a:bodyPr>
          <a:lstStyle/>
          <a:p>
            <a:pPr algn="l"/>
            <a:r>
              <a:rPr lang="de-DE" sz="1000" dirty="0">
                <a:latin typeface="+mn-lt"/>
              </a:rPr>
              <a:t>Produkt-käufer</a:t>
            </a:r>
          </a:p>
        </p:txBody>
      </p:sp>
      <p:sp>
        <p:nvSpPr>
          <p:cNvPr id="20" name="Textfeld 19">
            <a:extLst>
              <a:ext uri="{FF2B5EF4-FFF2-40B4-BE49-F238E27FC236}">
                <a16:creationId xmlns:a16="http://schemas.microsoft.com/office/drawing/2014/main" id="{90199D44-89BD-4B44-A880-F25397DDB8D7}"/>
              </a:ext>
            </a:extLst>
          </p:cNvPr>
          <p:cNvSpPr txBox="1"/>
          <p:nvPr/>
        </p:nvSpPr>
        <p:spPr>
          <a:xfrm>
            <a:off x="3380597" y="3809067"/>
            <a:ext cx="905347" cy="338554"/>
          </a:xfrm>
          <a:prstGeom prst="rect">
            <a:avLst/>
          </a:prstGeom>
          <a:solidFill>
            <a:schemeClr val="bg1">
              <a:lumMod val="95000"/>
            </a:schemeClr>
          </a:solidFill>
        </p:spPr>
        <p:txBody>
          <a:bodyPr wrap="square" rtlCol="0">
            <a:noAutofit/>
          </a:bodyPr>
          <a:lstStyle/>
          <a:p>
            <a:pPr algn="l"/>
            <a:r>
              <a:rPr lang="de-DE" sz="1000" dirty="0">
                <a:latin typeface="+mn-lt"/>
              </a:rPr>
              <a:t>Anlagen-betreiber</a:t>
            </a:r>
          </a:p>
        </p:txBody>
      </p:sp>
      <p:sp>
        <p:nvSpPr>
          <p:cNvPr id="21" name="Textfeld 20">
            <a:extLst>
              <a:ext uri="{FF2B5EF4-FFF2-40B4-BE49-F238E27FC236}">
                <a16:creationId xmlns:a16="http://schemas.microsoft.com/office/drawing/2014/main" id="{8EBEB0DC-F621-441B-AFF9-58F631B6F6C7}"/>
              </a:ext>
            </a:extLst>
          </p:cNvPr>
          <p:cNvSpPr txBox="1"/>
          <p:nvPr/>
        </p:nvSpPr>
        <p:spPr>
          <a:xfrm>
            <a:off x="4737327" y="3799114"/>
            <a:ext cx="1006282" cy="338554"/>
          </a:xfrm>
          <a:prstGeom prst="rect">
            <a:avLst/>
          </a:prstGeom>
          <a:solidFill>
            <a:schemeClr val="bg1">
              <a:lumMod val="95000"/>
            </a:schemeClr>
          </a:solidFill>
        </p:spPr>
        <p:txBody>
          <a:bodyPr wrap="square" rtlCol="0">
            <a:noAutofit/>
          </a:bodyPr>
          <a:lstStyle/>
          <a:p>
            <a:pPr algn="l"/>
            <a:r>
              <a:rPr lang="de-DE" sz="1000" dirty="0">
                <a:latin typeface="+mn-lt"/>
              </a:rPr>
              <a:t>Anlagen</a:t>
            </a:r>
          </a:p>
          <a:p>
            <a:pPr algn="l"/>
            <a:r>
              <a:rPr lang="de-DE" sz="1000" dirty="0">
                <a:latin typeface="+mn-lt"/>
              </a:rPr>
              <a:t>-bauer</a:t>
            </a:r>
          </a:p>
        </p:txBody>
      </p:sp>
      <p:sp>
        <p:nvSpPr>
          <p:cNvPr id="22" name="Textfeld 21">
            <a:extLst>
              <a:ext uri="{FF2B5EF4-FFF2-40B4-BE49-F238E27FC236}">
                <a16:creationId xmlns:a16="http://schemas.microsoft.com/office/drawing/2014/main" id="{DD76D7B0-8A47-43DC-9911-4EA117B103FF}"/>
              </a:ext>
            </a:extLst>
          </p:cNvPr>
          <p:cNvSpPr txBox="1"/>
          <p:nvPr/>
        </p:nvSpPr>
        <p:spPr>
          <a:xfrm>
            <a:off x="2659597" y="1344386"/>
            <a:ext cx="905347" cy="221006"/>
          </a:xfrm>
          <a:prstGeom prst="rect">
            <a:avLst/>
          </a:prstGeom>
          <a:solidFill>
            <a:schemeClr val="bg1">
              <a:lumMod val="95000"/>
            </a:schemeClr>
          </a:solidFill>
        </p:spPr>
        <p:txBody>
          <a:bodyPr wrap="square" rtlCol="0">
            <a:noAutofit/>
          </a:bodyPr>
          <a:lstStyle/>
          <a:p>
            <a:pPr algn="l"/>
            <a:r>
              <a:rPr lang="de-DE" sz="800" dirty="0">
                <a:latin typeface="+mn-lt"/>
              </a:rPr>
              <a:t>Bankfazilitäten</a:t>
            </a:r>
          </a:p>
        </p:txBody>
      </p:sp>
      <p:sp>
        <p:nvSpPr>
          <p:cNvPr id="23" name="Textfeld 22">
            <a:extLst>
              <a:ext uri="{FF2B5EF4-FFF2-40B4-BE49-F238E27FC236}">
                <a16:creationId xmlns:a16="http://schemas.microsoft.com/office/drawing/2014/main" id="{02728139-AC92-4365-8DE2-44A51F101317}"/>
              </a:ext>
            </a:extLst>
          </p:cNvPr>
          <p:cNvSpPr txBox="1"/>
          <p:nvPr/>
        </p:nvSpPr>
        <p:spPr>
          <a:xfrm>
            <a:off x="2639370" y="1834097"/>
            <a:ext cx="905347" cy="221006"/>
          </a:xfrm>
          <a:prstGeom prst="rect">
            <a:avLst/>
          </a:prstGeom>
          <a:solidFill>
            <a:schemeClr val="bg1">
              <a:lumMod val="95000"/>
            </a:schemeClr>
          </a:solidFill>
        </p:spPr>
        <p:txBody>
          <a:bodyPr wrap="square" rtlCol="0">
            <a:noAutofit/>
          </a:bodyPr>
          <a:lstStyle/>
          <a:p>
            <a:pPr algn="l"/>
            <a:r>
              <a:rPr lang="de-DE" sz="800" dirty="0">
                <a:latin typeface="+mn-lt"/>
              </a:rPr>
              <a:t>Sicherheit</a:t>
            </a:r>
          </a:p>
        </p:txBody>
      </p:sp>
      <p:sp>
        <p:nvSpPr>
          <p:cNvPr id="24" name="Textfeld 23">
            <a:extLst>
              <a:ext uri="{FF2B5EF4-FFF2-40B4-BE49-F238E27FC236}">
                <a16:creationId xmlns:a16="http://schemas.microsoft.com/office/drawing/2014/main" id="{1E56E24B-3A32-4B0B-A239-95E740961305}"/>
              </a:ext>
            </a:extLst>
          </p:cNvPr>
          <p:cNvSpPr txBox="1"/>
          <p:nvPr/>
        </p:nvSpPr>
        <p:spPr>
          <a:xfrm>
            <a:off x="2659597" y="774517"/>
            <a:ext cx="905347" cy="428808"/>
          </a:xfrm>
          <a:prstGeom prst="rect">
            <a:avLst/>
          </a:prstGeom>
          <a:solidFill>
            <a:schemeClr val="bg1">
              <a:lumMod val="95000"/>
            </a:schemeClr>
          </a:solidFill>
        </p:spPr>
        <p:txBody>
          <a:bodyPr wrap="square" rtlCol="0">
            <a:noAutofit/>
          </a:bodyPr>
          <a:lstStyle/>
          <a:p>
            <a:pPr algn="l"/>
            <a:r>
              <a:rPr lang="de-DE" sz="800" dirty="0">
                <a:latin typeface="+mn-lt"/>
              </a:rPr>
              <a:t>Comfort Letter (Verwaltungs-schreiben)</a:t>
            </a:r>
          </a:p>
        </p:txBody>
      </p:sp>
      <p:sp>
        <p:nvSpPr>
          <p:cNvPr id="25" name="Textfeld 24">
            <a:extLst>
              <a:ext uri="{FF2B5EF4-FFF2-40B4-BE49-F238E27FC236}">
                <a16:creationId xmlns:a16="http://schemas.microsoft.com/office/drawing/2014/main" id="{42F7155E-279A-4BCF-B58B-0509FE8AEA18}"/>
              </a:ext>
            </a:extLst>
          </p:cNvPr>
          <p:cNvSpPr txBox="1"/>
          <p:nvPr/>
        </p:nvSpPr>
        <p:spPr>
          <a:xfrm>
            <a:off x="4742252" y="774517"/>
            <a:ext cx="863965" cy="428808"/>
          </a:xfrm>
          <a:prstGeom prst="rect">
            <a:avLst/>
          </a:prstGeom>
          <a:solidFill>
            <a:schemeClr val="bg1">
              <a:lumMod val="95000"/>
            </a:schemeClr>
          </a:solidFill>
        </p:spPr>
        <p:txBody>
          <a:bodyPr wrap="square" rtlCol="0">
            <a:noAutofit/>
          </a:bodyPr>
          <a:lstStyle/>
          <a:p>
            <a:pPr algn="l"/>
            <a:r>
              <a:rPr lang="de-DE" sz="800" dirty="0">
                <a:latin typeface="+mn-lt"/>
              </a:rPr>
              <a:t>Comfort Letter (Verwaltungs-schreiben)</a:t>
            </a:r>
          </a:p>
        </p:txBody>
      </p:sp>
      <p:sp>
        <p:nvSpPr>
          <p:cNvPr id="26" name="Textfeld 25">
            <a:extLst>
              <a:ext uri="{FF2B5EF4-FFF2-40B4-BE49-F238E27FC236}">
                <a16:creationId xmlns:a16="http://schemas.microsoft.com/office/drawing/2014/main" id="{143EF4F8-E59B-490A-9F90-03165786B10E}"/>
              </a:ext>
            </a:extLst>
          </p:cNvPr>
          <p:cNvSpPr txBox="1"/>
          <p:nvPr/>
        </p:nvSpPr>
        <p:spPr>
          <a:xfrm>
            <a:off x="4746380" y="1371545"/>
            <a:ext cx="841731" cy="221006"/>
          </a:xfrm>
          <a:prstGeom prst="rect">
            <a:avLst/>
          </a:prstGeom>
          <a:solidFill>
            <a:schemeClr val="bg1">
              <a:lumMod val="95000"/>
            </a:schemeClr>
          </a:solidFill>
        </p:spPr>
        <p:txBody>
          <a:bodyPr wrap="square" rtlCol="0">
            <a:noAutofit/>
          </a:bodyPr>
          <a:lstStyle/>
          <a:p>
            <a:pPr algn="l"/>
            <a:r>
              <a:rPr lang="de-DE" sz="800" dirty="0">
                <a:latin typeface="+mn-lt"/>
              </a:rPr>
              <a:t>Konzessionen</a:t>
            </a:r>
          </a:p>
        </p:txBody>
      </p:sp>
      <p:sp>
        <p:nvSpPr>
          <p:cNvPr id="27" name="Textfeld 26">
            <a:extLst>
              <a:ext uri="{FF2B5EF4-FFF2-40B4-BE49-F238E27FC236}">
                <a16:creationId xmlns:a16="http://schemas.microsoft.com/office/drawing/2014/main" id="{99045D39-06C9-4D73-BD37-47E7C482B2C9}"/>
              </a:ext>
            </a:extLst>
          </p:cNvPr>
          <p:cNvSpPr txBox="1"/>
          <p:nvPr/>
        </p:nvSpPr>
        <p:spPr>
          <a:xfrm>
            <a:off x="4752632" y="2299599"/>
            <a:ext cx="841731" cy="221006"/>
          </a:xfrm>
          <a:prstGeom prst="rect">
            <a:avLst/>
          </a:prstGeom>
          <a:solidFill>
            <a:schemeClr val="bg1">
              <a:lumMod val="95000"/>
            </a:schemeClr>
          </a:solidFill>
        </p:spPr>
        <p:txBody>
          <a:bodyPr wrap="square" rtlCol="0">
            <a:noAutofit/>
          </a:bodyPr>
          <a:lstStyle/>
          <a:p>
            <a:pPr algn="l"/>
            <a:r>
              <a:rPr lang="de-DE" sz="800" dirty="0">
                <a:latin typeface="+mn-lt"/>
              </a:rPr>
              <a:t>Verkaufs-vereinbarungen</a:t>
            </a:r>
          </a:p>
        </p:txBody>
      </p:sp>
      <p:sp>
        <p:nvSpPr>
          <p:cNvPr id="28" name="Textfeld 27">
            <a:extLst>
              <a:ext uri="{FF2B5EF4-FFF2-40B4-BE49-F238E27FC236}">
                <a16:creationId xmlns:a16="http://schemas.microsoft.com/office/drawing/2014/main" id="{55B29F2E-035D-4939-8E2E-653AB16FC64D}"/>
              </a:ext>
            </a:extLst>
          </p:cNvPr>
          <p:cNvSpPr txBox="1"/>
          <p:nvPr/>
        </p:nvSpPr>
        <p:spPr>
          <a:xfrm>
            <a:off x="4813371" y="1633765"/>
            <a:ext cx="1342985" cy="305959"/>
          </a:xfrm>
          <a:prstGeom prst="rect">
            <a:avLst/>
          </a:prstGeom>
          <a:solidFill>
            <a:schemeClr val="bg1">
              <a:lumMod val="95000"/>
            </a:schemeClr>
          </a:solidFill>
        </p:spPr>
        <p:txBody>
          <a:bodyPr wrap="square" rtlCol="0">
            <a:noAutofit/>
          </a:bodyPr>
          <a:lstStyle/>
          <a:p>
            <a:pPr algn="l"/>
            <a:r>
              <a:rPr lang="de-DE" sz="800" dirty="0">
                <a:latin typeface="+mn-lt"/>
              </a:rPr>
              <a:t>EK-Beteiligung (</a:t>
            </a:r>
            <a:r>
              <a:rPr lang="de-DE" sz="800" dirty="0" err="1">
                <a:latin typeface="+mn-lt"/>
              </a:rPr>
              <a:t>equity</a:t>
            </a:r>
            <a:r>
              <a:rPr lang="de-DE" sz="800" dirty="0">
                <a:latin typeface="+mn-lt"/>
              </a:rPr>
              <a:t> </a:t>
            </a:r>
            <a:r>
              <a:rPr lang="de-DE" sz="800" dirty="0" err="1">
                <a:latin typeface="+mn-lt"/>
              </a:rPr>
              <a:t>subscription</a:t>
            </a:r>
            <a:r>
              <a:rPr lang="de-DE" sz="800" dirty="0">
                <a:latin typeface="+mn-lt"/>
              </a:rPr>
              <a:t>)</a:t>
            </a:r>
          </a:p>
        </p:txBody>
      </p:sp>
    </p:spTree>
    <p:extLst>
      <p:ext uri="{BB962C8B-B14F-4D97-AF65-F5344CB8AC3E}">
        <p14:creationId xmlns:p14="http://schemas.microsoft.com/office/powerpoint/2010/main" val="1249956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659469155"/>
              </p:ext>
            </p:extLst>
          </p:nvPr>
        </p:nvGraphicFramePr>
        <p:xfrm>
          <a:off x="628650" y="822397"/>
          <a:ext cx="7886700" cy="348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p:cNvSpPr>
            <a:spLocks noGrp="1"/>
          </p:cNvSpPr>
          <p:nvPr>
            <p:ph type="title"/>
          </p:nvPr>
        </p:nvSpPr>
        <p:spPr/>
        <p:txBody>
          <a:bodyPr/>
          <a:lstStyle/>
          <a:p>
            <a:r>
              <a:rPr lang="de-DE" dirty="0"/>
              <a:t>Was sind Gründe für PF?</a:t>
            </a:r>
          </a:p>
        </p:txBody>
      </p:sp>
      <p:sp>
        <p:nvSpPr>
          <p:cNvPr id="3" name="Slide Number Placeholder 2"/>
          <p:cNvSpPr>
            <a:spLocks noGrp="1"/>
          </p:cNvSpPr>
          <p:nvPr>
            <p:ph type="sldNum" sz="quarter" idx="12"/>
          </p:nvPr>
        </p:nvSpPr>
        <p:spPr/>
        <p:txBody>
          <a:bodyPr/>
          <a:lstStyle/>
          <a:p>
            <a:fld id="{C77C6C3F-668B-4AF5-BFA9-0F657EB068D6}" type="slidenum">
              <a:rPr lang="pl-PL" smtClean="0"/>
              <a:pPr/>
              <a:t>11</a:t>
            </a:fld>
            <a:endParaRPr lang="pl-PL" dirty="0"/>
          </a:p>
        </p:txBody>
      </p:sp>
      <p:sp>
        <p:nvSpPr>
          <p:cNvPr id="7" name="Rectangle 6">
            <a:extLst>
              <a:ext uri="{FF2B5EF4-FFF2-40B4-BE49-F238E27FC236}">
                <a16:creationId xmlns:a16="http://schemas.microsoft.com/office/drawing/2014/main" id="{383E1335-119D-4914-8DF2-438EEAD7D3A2}"/>
              </a:ext>
            </a:extLst>
          </p:cNvPr>
          <p:cNvSpPr/>
          <p:nvPr/>
        </p:nvSpPr>
        <p:spPr>
          <a:xfrm>
            <a:off x="1" y="0"/>
            <a:ext cx="368490" cy="273844"/>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1</a:t>
            </a:r>
            <a:endParaRPr lang="de-DE" b="1" dirty="0">
              <a:solidFill>
                <a:prstClr val="white"/>
              </a:solidFill>
              <a:latin typeface="Calibri" panose="020F0502020204030204"/>
            </a:endParaRPr>
          </a:p>
        </p:txBody>
      </p:sp>
    </p:spTree>
    <p:extLst>
      <p:ext uri="{BB962C8B-B14F-4D97-AF65-F5344CB8AC3E}">
        <p14:creationId xmlns:p14="http://schemas.microsoft.com/office/powerpoint/2010/main" val="3141354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6"/>
          <a:stretch>
            <a:fillRect/>
          </a:stretch>
        </a:blipFill>
        <a:effectLst/>
      </p:bgPr>
    </p:bg>
    <p:spTree>
      <p:nvGrpSpPr>
        <p:cNvPr id="1" name=""/>
        <p:cNvGrpSpPr/>
        <p:nvPr/>
      </p:nvGrpSpPr>
      <p:grpSpPr>
        <a:xfrm>
          <a:off x="0" y="0"/>
          <a:ext cx="0" cy="0"/>
          <a:chOff x="0" y="0"/>
          <a:chExt cx="0" cy="0"/>
        </a:xfrm>
      </p:grpSpPr>
      <p:pic>
        <p:nvPicPr>
          <p:cNvPr id="50" name="Picture 6" descr="declutter-checklist">
            <a:extLst>
              <a:ext uri="{FF2B5EF4-FFF2-40B4-BE49-F238E27FC236}">
                <a16:creationId xmlns:a16="http://schemas.microsoft.com/office/drawing/2014/main" id="{4479BF9C-F9E4-4AA8-A574-31BDCC47386F}"/>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gray">
          <a:xfrm>
            <a:off x="6756051" y="2419566"/>
            <a:ext cx="2387950" cy="205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hidden="1">
            <a:extLst>
              <a:ext uri="{FF2B5EF4-FFF2-40B4-BE49-F238E27FC236}">
                <a16:creationId xmlns:a16="http://schemas.microsoft.com/office/drawing/2014/main" id="{8E5124B0-3A92-4585-8F27-3D7F36083E90}"/>
              </a:ext>
            </a:extLst>
          </p:cNvPr>
          <p:cNvGraphicFramePr>
            <a:graphicFrameLocks noChangeAspect="1"/>
          </p:cNvGraphicFramePr>
          <p:nvPr>
            <p:custDataLst>
              <p:tags r:id="rId3"/>
            </p:custDataLst>
          </p:nvPr>
        </p:nvGraphicFramePr>
        <p:xfrm>
          <a:off x="1144191" y="1191"/>
          <a:ext cx="1191" cy="1191"/>
        </p:xfrm>
        <a:graphic>
          <a:graphicData uri="http://schemas.openxmlformats.org/presentationml/2006/ole">
            <mc:AlternateContent xmlns:mc="http://schemas.openxmlformats.org/markup-compatibility/2006">
              <mc:Choice xmlns:v="urn:schemas-microsoft-com:vml" Requires="v">
                <p:oleObj spid="_x0000_s12400" name="think-cell Slide" r:id="rId8" imgW="425" imgH="426" progId="TCLayout.ActiveDocument.1">
                  <p:embed/>
                </p:oleObj>
              </mc:Choice>
              <mc:Fallback>
                <p:oleObj name="think-cell Slide" r:id="rId8" imgW="425" imgH="426" progId="TCLayout.ActiveDocument.1">
                  <p:embed/>
                  <p:pic>
                    <p:nvPicPr>
                      <p:cNvPr id="6" name="Object 5" hidden="1">
                        <a:extLst>
                          <a:ext uri="{FF2B5EF4-FFF2-40B4-BE49-F238E27FC236}">
                            <a16:creationId xmlns:a16="http://schemas.microsoft.com/office/drawing/2014/main" id="{8E5124B0-3A92-4585-8F27-3D7F36083E90}"/>
                          </a:ext>
                        </a:extLst>
                      </p:cNvPr>
                      <p:cNvPicPr/>
                      <p:nvPr/>
                    </p:nvPicPr>
                    <p:blipFill>
                      <a:blip r:embed="rId9"/>
                      <a:stretch>
                        <a:fillRect/>
                      </a:stretch>
                    </p:blipFill>
                    <p:spPr>
                      <a:xfrm>
                        <a:off x="1144191" y="11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ECA6C22-BC38-4F94-9B01-12D2F57294C4}"/>
              </a:ext>
            </a:extLst>
          </p:cNvPr>
          <p:cNvSpPr/>
          <p:nvPr>
            <p:custDataLst>
              <p:tags r:id="rId4"/>
            </p:custDataLst>
          </p:nvPr>
        </p:nvSpPr>
        <p:spPr>
          <a:xfrm>
            <a:off x="114300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685800" rtl="0" eaLnBrk="1" fontAlgn="auto" latinLnBrk="0" hangingPunct="1">
              <a:lnSpc>
                <a:spcPct val="90000"/>
              </a:lnSpc>
              <a:spcBef>
                <a:spcPct val="0"/>
              </a:spcBef>
              <a:spcAft>
                <a:spcPct val="0"/>
              </a:spcAft>
              <a:buClrTx/>
              <a:buSzTx/>
              <a:buFontTx/>
              <a:buNone/>
              <a:tabLst/>
              <a:defRPr/>
            </a:pPr>
            <a:endParaRPr kumimoji="0" lang="en-GB" sz="2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77C6C3F-668B-4AF5-BFA9-0F657EB068D6}" type="slidenum">
              <a:rPr kumimoji="0" lang="pl-PL"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pl-PL"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DA12DFBB-F130-407B-9144-7CE7D934051D}"/>
              </a:ext>
            </a:extLst>
          </p:cNvPr>
          <p:cNvSpPr>
            <a:spLocks noGrp="1"/>
          </p:cNvSpPr>
          <p:nvPr>
            <p:ph type="title"/>
          </p:nvPr>
        </p:nvSpPr>
        <p:spPr/>
        <p:txBody>
          <a:bodyPr>
            <a:noAutofit/>
          </a:bodyPr>
          <a:lstStyle/>
          <a:p>
            <a:r>
              <a:rPr lang="en-GB" sz="2100" b="1" dirty="0" err="1">
                <a:latin typeface="Calibri"/>
                <a:cs typeface="Calibri"/>
              </a:rPr>
              <a:t>Inhalt</a:t>
            </a:r>
            <a:endParaRPr lang="pl-PL" sz="2100" b="1" dirty="0">
              <a:latin typeface="Calibri"/>
              <a:cs typeface="Calibri"/>
            </a:endParaRPr>
          </a:p>
        </p:txBody>
      </p:sp>
      <p:grpSp>
        <p:nvGrpSpPr>
          <p:cNvPr id="25" name="Group 24">
            <a:extLst>
              <a:ext uri="{FF2B5EF4-FFF2-40B4-BE49-F238E27FC236}">
                <a16:creationId xmlns:a16="http://schemas.microsoft.com/office/drawing/2014/main" id="{793121AC-C9C5-4486-BA42-33BB6F723AFD}"/>
              </a:ext>
            </a:extLst>
          </p:cNvPr>
          <p:cNvGrpSpPr/>
          <p:nvPr/>
        </p:nvGrpSpPr>
        <p:grpSpPr>
          <a:xfrm>
            <a:off x="730554" y="905676"/>
            <a:ext cx="6284506" cy="207190"/>
            <a:chOff x="1128778" y="1187223"/>
            <a:chExt cx="8222316" cy="930194"/>
          </a:xfrm>
          <a:solidFill>
            <a:schemeClr val="accent4"/>
          </a:solidFill>
        </p:grpSpPr>
        <p:sp>
          <p:nvSpPr>
            <p:cNvPr id="26" name="Rectangle 25">
              <a:extLst>
                <a:ext uri="{FF2B5EF4-FFF2-40B4-BE49-F238E27FC236}">
                  <a16:creationId xmlns:a16="http://schemas.microsoft.com/office/drawing/2014/main" id="{383E1335-119D-4914-8DF2-438EEAD7D3A2}"/>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CCDDC74-6C21-4CCA-9617-B53A8F9092B0}"/>
                </a:ext>
              </a:extLst>
            </p:cNvPr>
            <p:cNvSpPr/>
            <p:nvPr/>
          </p:nvSpPr>
          <p:spPr>
            <a:xfrm>
              <a:off x="2005078" y="1187223"/>
              <a:ext cx="7346016" cy="93019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685800" eaLnBrk="1" fontAlgn="auto" hangingPunct="1">
                <a:spcBef>
                  <a:spcPts val="0"/>
                </a:spcBef>
                <a:spcAft>
                  <a:spcPts val="0"/>
                </a:spcAft>
                <a:defRPr/>
              </a:pPr>
              <a:r>
                <a:rPr lang="en-GB" sz="1350" b="1" dirty="0">
                  <a:solidFill>
                    <a:srgbClr val="4472C4"/>
                  </a:solidFill>
                </a:rPr>
                <a:t>Was </a:t>
              </a:r>
              <a:r>
                <a:rPr lang="en-GB" sz="1350" b="1" dirty="0" err="1">
                  <a:solidFill>
                    <a:srgbClr val="4472C4"/>
                  </a:solidFill>
                </a:rPr>
                <a:t>ist</a:t>
              </a:r>
              <a:r>
                <a:rPr lang="en-GB" sz="1350" b="1" dirty="0">
                  <a:solidFill>
                    <a:srgbClr val="4472C4"/>
                  </a:solidFill>
                </a:rPr>
                <a:t> </a:t>
              </a:r>
              <a:r>
                <a:rPr lang="en-GB" sz="1350" b="1" dirty="0" err="1">
                  <a:solidFill>
                    <a:srgbClr val="4472C4"/>
                  </a:solidFill>
                </a:rPr>
                <a:t>Projektfinanzierung</a:t>
              </a:r>
              <a:r>
                <a:rPr lang="en-GB" sz="1350" b="1" dirty="0">
                  <a:solidFill>
                    <a:srgbClr val="4472C4"/>
                  </a:solidFill>
                </a:rPr>
                <a:t> und </a:t>
              </a:r>
              <a:r>
                <a:rPr lang="en-GB" sz="1350" b="1" dirty="0" err="1">
                  <a:solidFill>
                    <a:srgbClr val="4472C4"/>
                  </a:solidFill>
                </a:rPr>
                <a:t>wer</a:t>
              </a:r>
              <a:r>
                <a:rPr lang="en-GB" sz="1350" b="1" dirty="0">
                  <a:solidFill>
                    <a:srgbClr val="4472C4"/>
                  </a:solidFill>
                </a:rPr>
                <a:t> </a:t>
              </a:r>
              <a:r>
                <a:rPr lang="en-GB" sz="1350" b="1" dirty="0" err="1">
                  <a:solidFill>
                    <a:srgbClr val="4472C4"/>
                  </a:solidFill>
                </a:rPr>
                <a:t>sind</a:t>
              </a:r>
              <a:r>
                <a:rPr lang="en-GB" sz="1350" b="1" dirty="0">
                  <a:solidFill>
                    <a:srgbClr val="4472C4"/>
                  </a:solidFill>
                </a:rPr>
                <a:t> die </a:t>
              </a:r>
              <a:r>
                <a:rPr lang="en-GB" sz="1350" b="1" dirty="0" err="1">
                  <a:solidFill>
                    <a:srgbClr val="4472C4"/>
                  </a:solidFill>
                </a:rPr>
                <a:t>relevanten</a:t>
              </a:r>
              <a:r>
                <a:rPr lang="en-GB" sz="1350" b="1" dirty="0">
                  <a:solidFill>
                    <a:srgbClr val="4472C4"/>
                  </a:solidFill>
                </a:rPr>
                <a:t> </a:t>
              </a:r>
              <a:r>
                <a:rPr lang="en-GB" sz="1350" b="1" dirty="0" err="1">
                  <a:solidFill>
                    <a:srgbClr val="4472C4"/>
                  </a:solidFill>
                </a:rPr>
                <a:t>Akteure</a:t>
              </a:r>
              <a:r>
                <a:rPr lang="en-GB" sz="1350" b="1" dirty="0">
                  <a:solidFill>
                    <a:srgbClr val="4472C4"/>
                  </a:solidFill>
                </a:rPr>
                <a:t>?</a:t>
              </a:r>
              <a:endParaRPr lang="de-DE" sz="1350" b="1" dirty="0">
                <a:solidFill>
                  <a:srgbClr val="4472C4"/>
                </a:solidFill>
              </a:endParaRPr>
            </a:p>
          </p:txBody>
        </p:sp>
      </p:grpSp>
      <p:grpSp>
        <p:nvGrpSpPr>
          <p:cNvPr id="28" name="Group 27">
            <a:extLst>
              <a:ext uri="{FF2B5EF4-FFF2-40B4-BE49-F238E27FC236}">
                <a16:creationId xmlns:a16="http://schemas.microsoft.com/office/drawing/2014/main" id="{04F6A885-5AC6-4A27-8321-86221D093F9A}"/>
              </a:ext>
            </a:extLst>
          </p:cNvPr>
          <p:cNvGrpSpPr/>
          <p:nvPr/>
        </p:nvGrpSpPr>
        <p:grpSpPr>
          <a:xfrm>
            <a:off x="730554" y="1152887"/>
            <a:ext cx="6284506" cy="189656"/>
            <a:chOff x="1128778" y="1187223"/>
            <a:chExt cx="8222316" cy="930194"/>
          </a:xfrm>
          <a:solidFill>
            <a:schemeClr val="accent4"/>
          </a:solidFill>
        </p:grpSpPr>
        <p:sp>
          <p:nvSpPr>
            <p:cNvPr id="29" name="Rectangle 28">
              <a:extLst>
                <a:ext uri="{FF2B5EF4-FFF2-40B4-BE49-F238E27FC236}">
                  <a16:creationId xmlns:a16="http://schemas.microsoft.com/office/drawing/2014/main" id="{D4161997-2E41-4E3D-AB66-D3AEA12FAAB0}"/>
                </a:ext>
              </a:extLst>
            </p:cNvPr>
            <p:cNvSpPr/>
            <p:nvPr/>
          </p:nvSpPr>
          <p:spPr>
            <a:xfrm>
              <a:off x="1128778" y="1187223"/>
              <a:ext cx="729205" cy="930194"/>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2157067-1517-4979-8519-D658AC91A4F4}"/>
                </a:ext>
              </a:extLst>
            </p:cNvPr>
            <p:cNvSpPr/>
            <p:nvPr/>
          </p:nvSpPr>
          <p:spPr>
            <a:xfrm>
              <a:off x="2005078" y="1187223"/>
              <a:ext cx="7346016" cy="930194"/>
            </a:xfrm>
            <a:prstGeom prst="rect">
              <a:avLst/>
            </a:prstGeom>
            <a:grp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685800" eaLnBrk="1" fontAlgn="auto" hangingPunct="1">
                <a:spcBef>
                  <a:spcPts val="0"/>
                </a:spcBef>
                <a:spcAft>
                  <a:spcPts val="0"/>
                </a:spcAft>
                <a:defRPr/>
              </a:pPr>
              <a:r>
                <a:rPr lang="de-DE" sz="1350" b="1" dirty="0">
                  <a:solidFill>
                    <a:srgbClr val="4472C4"/>
                  </a:solidFill>
                </a:rPr>
                <a:t>Unterschiede zwischen Projektfinanzierung und „normaler“ Finanzierung</a:t>
              </a:r>
            </a:p>
          </p:txBody>
        </p:sp>
      </p:grpSp>
      <p:grpSp>
        <p:nvGrpSpPr>
          <p:cNvPr id="34" name="Group 33">
            <a:extLst>
              <a:ext uri="{FF2B5EF4-FFF2-40B4-BE49-F238E27FC236}">
                <a16:creationId xmlns:a16="http://schemas.microsoft.com/office/drawing/2014/main" id="{54148A56-7ED1-4054-B552-C6DFF05E074E}"/>
              </a:ext>
            </a:extLst>
          </p:cNvPr>
          <p:cNvGrpSpPr/>
          <p:nvPr/>
        </p:nvGrpSpPr>
        <p:grpSpPr>
          <a:xfrm>
            <a:off x="971376" y="1397152"/>
            <a:ext cx="6043682" cy="237821"/>
            <a:chOff x="1590893" y="1187223"/>
            <a:chExt cx="7760201" cy="930194"/>
          </a:xfrm>
        </p:grpSpPr>
        <p:sp>
          <p:nvSpPr>
            <p:cNvPr id="35" name="Rectangle 34">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2A</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Kapitalkosten</a:t>
              </a:r>
            </a:p>
          </p:txBody>
        </p:sp>
      </p:grpSp>
      <p:grpSp>
        <p:nvGrpSpPr>
          <p:cNvPr id="61" name="Group 60">
            <a:extLst>
              <a:ext uri="{FF2B5EF4-FFF2-40B4-BE49-F238E27FC236}">
                <a16:creationId xmlns:a16="http://schemas.microsoft.com/office/drawing/2014/main" id="{54148A56-7ED1-4054-B552-C6DFF05E074E}"/>
              </a:ext>
            </a:extLst>
          </p:cNvPr>
          <p:cNvGrpSpPr/>
          <p:nvPr/>
        </p:nvGrpSpPr>
        <p:grpSpPr>
          <a:xfrm>
            <a:off x="971376" y="1664149"/>
            <a:ext cx="6043682" cy="237821"/>
            <a:chOff x="1590893" y="1187223"/>
            <a:chExt cx="7760201" cy="930194"/>
          </a:xfrm>
        </p:grpSpPr>
        <p:sp>
          <p:nvSpPr>
            <p:cNvPr id="62" name="Rectangle 61">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2B</a:t>
              </a:r>
            </a:p>
          </p:txBody>
        </p:sp>
        <p:sp>
          <p:nvSpPr>
            <p:cNvPr id="63" name="Rectangle 62">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Kontamination und Diversifikation</a:t>
              </a:r>
            </a:p>
          </p:txBody>
        </p:sp>
      </p:grpSp>
      <p:grpSp>
        <p:nvGrpSpPr>
          <p:cNvPr id="64" name="Group 63">
            <a:extLst>
              <a:ext uri="{FF2B5EF4-FFF2-40B4-BE49-F238E27FC236}">
                <a16:creationId xmlns:a16="http://schemas.microsoft.com/office/drawing/2014/main" id="{54148A56-7ED1-4054-B552-C6DFF05E074E}"/>
              </a:ext>
            </a:extLst>
          </p:cNvPr>
          <p:cNvGrpSpPr/>
          <p:nvPr/>
        </p:nvGrpSpPr>
        <p:grpSpPr>
          <a:xfrm>
            <a:off x="971377" y="1937056"/>
            <a:ext cx="6043682" cy="237821"/>
            <a:chOff x="1590892" y="1187223"/>
            <a:chExt cx="7760202" cy="930194"/>
          </a:xfrm>
        </p:grpSpPr>
        <p:sp>
          <p:nvSpPr>
            <p:cNvPr id="65" name="Rectangle 64">
              <a:extLst>
                <a:ext uri="{FF2B5EF4-FFF2-40B4-BE49-F238E27FC236}">
                  <a16:creationId xmlns:a16="http://schemas.microsoft.com/office/drawing/2014/main" id="{74ED2556-EE53-4D2B-A2F4-264A39BACF72}"/>
                </a:ext>
              </a:extLst>
            </p:cNvPr>
            <p:cNvSpPr/>
            <p:nvPr/>
          </p:nvSpPr>
          <p:spPr>
            <a:xfrm>
              <a:off x="1590892"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2C</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Verbesserte Gesamtauszahlungen</a:t>
              </a:r>
            </a:p>
          </p:txBody>
        </p:sp>
      </p:grpSp>
      <p:grpSp>
        <p:nvGrpSpPr>
          <p:cNvPr id="67" name="Group 66">
            <a:extLst>
              <a:ext uri="{FF2B5EF4-FFF2-40B4-BE49-F238E27FC236}">
                <a16:creationId xmlns:a16="http://schemas.microsoft.com/office/drawing/2014/main" id="{54148A56-7ED1-4054-B552-C6DFF05E074E}"/>
              </a:ext>
            </a:extLst>
          </p:cNvPr>
          <p:cNvGrpSpPr/>
          <p:nvPr/>
        </p:nvGrpSpPr>
        <p:grpSpPr>
          <a:xfrm>
            <a:off x="971376" y="2200951"/>
            <a:ext cx="6043682" cy="237821"/>
            <a:chOff x="1590893" y="1187223"/>
            <a:chExt cx="7760201" cy="930194"/>
          </a:xfrm>
        </p:grpSpPr>
        <p:sp>
          <p:nvSpPr>
            <p:cNvPr id="68" name="Rectangle 67">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2D</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Konflikt zwischen Eigen- und Fremdkapital</a:t>
              </a:r>
            </a:p>
          </p:txBody>
        </p:sp>
      </p:grpSp>
      <p:grpSp>
        <p:nvGrpSpPr>
          <p:cNvPr id="85" name="Group 84"/>
          <p:cNvGrpSpPr/>
          <p:nvPr/>
        </p:nvGrpSpPr>
        <p:grpSpPr>
          <a:xfrm>
            <a:off x="727464" y="3596198"/>
            <a:ext cx="6284506" cy="457650"/>
            <a:chOff x="1821146" y="3184880"/>
            <a:chExt cx="8379341" cy="610200"/>
          </a:xfrm>
        </p:grpSpPr>
        <p:grpSp>
          <p:nvGrpSpPr>
            <p:cNvPr id="86" name="Group 85">
              <a:extLst>
                <a:ext uri="{FF2B5EF4-FFF2-40B4-BE49-F238E27FC236}">
                  <a16:creationId xmlns:a16="http://schemas.microsoft.com/office/drawing/2014/main" id="{793121AC-C9C5-4486-BA42-33BB6F723AFD}"/>
                </a:ext>
              </a:extLst>
            </p:cNvPr>
            <p:cNvGrpSpPr/>
            <p:nvPr/>
          </p:nvGrpSpPr>
          <p:grpSpPr>
            <a:xfrm>
              <a:off x="1821146" y="3518827"/>
              <a:ext cx="8379341" cy="276253"/>
              <a:chOff x="1128778" y="1187223"/>
              <a:chExt cx="8222316" cy="930194"/>
            </a:xfrm>
          </p:grpSpPr>
          <p:sp>
            <p:nvSpPr>
              <p:cNvPr id="90" name="Rectangle 89">
                <a:extLst>
                  <a:ext uri="{FF2B5EF4-FFF2-40B4-BE49-F238E27FC236}">
                    <a16:creationId xmlns:a16="http://schemas.microsoft.com/office/drawing/2014/main" id="{383E1335-119D-4914-8DF2-438EEAD7D3A2}"/>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6</a:t>
                </a:r>
              </a:p>
            </p:txBody>
          </p:sp>
          <p:sp>
            <p:nvSpPr>
              <p:cNvPr id="91" name="Rectangle 90">
                <a:extLst>
                  <a:ext uri="{FF2B5EF4-FFF2-40B4-BE49-F238E27FC236}">
                    <a16:creationId xmlns:a16="http://schemas.microsoft.com/office/drawing/2014/main" id="{1CCDDC74-6C21-4CCA-9617-B53A8F9092B0}"/>
                  </a:ext>
                </a:extLst>
              </p:cNvPr>
              <p:cNvSpPr/>
              <p:nvPr/>
            </p:nvSpPr>
            <p:spPr>
              <a:xfrm>
                <a:off x="2005078" y="1187223"/>
                <a:ext cx="7346016"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685800" eaLnBrk="1" fontAlgn="auto" hangingPunct="1">
                  <a:spcBef>
                    <a:spcPts val="0"/>
                  </a:spcBef>
                  <a:spcAft>
                    <a:spcPts val="0"/>
                  </a:spcAft>
                  <a:defRPr/>
                </a:pPr>
                <a:r>
                  <a:rPr lang="en-GB" sz="1350" b="1" dirty="0" err="1">
                    <a:solidFill>
                      <a:srgbClr val="4472C4"/>
                    </a:solidFill>
                  </a:rPr>
                  <a:t>Kurze</a:t>
                </a:r>
                <a:r>
                  <a:rPr lang="en-GB" sz="1350" b="1" dirty="0">
                    <a:solidFill>
                      <a:srgbClr val="4472C4"/>
                    </a:solidFill>
                  </a:rPr>
                  <a:t> </a:t>
                </a:r>
                <a:r>
                  <a:rPr lang="en-GB" sz="1350" b="1" dirty="0" err="1">
                    <a:solidFill>
                      <a:srgbClr val="4472C4"/>
                    </a:solidFill>
                  </a:rPr>
                  <a:t>Beispiele</a:t>
                </a:r>
                <a:endParaRPr lang="en-GB" sz="1350" b="1" dirty="0">
                  <a:solidFill>
                    <a:srgbClr val="4472C4"/>
                  </a:solidFill>
                </a:endParaRPr>
              </a:p>
            </p:txBody>
          </p:sp>
        </p:grpSp>
        <p:grpSp>
          <p:nvGrpSpPr>
            <p:cNvPr id="87" name="Group 86">
              <a:extLst>
                <a:ext uri="{FF2B5EF4-FFF2-40B4-BE49-F238E27FC236}">
                  <a16:creationId xmlns:a16="http://schemas.microsoft.com/office/drawing/2014/main" id="{793121AC-C9C5-4486-BA42-33BB6F723AFD}"/>
                </a:ext>
              </a:extLst>
            </p:cNvPr>
            <p:cNvGrpSpPr/>
            <p:nvPr/>
          </p:nvGrpSpPr>
          <p:grpSpPr>
            <a:xfrm>
              <a:off x="1821146" y="3184880"/>
              <a:ext cx="8379341" cy="276253"/>
              <a:chOff x="1128778" y="1187223"/>
              <a:chExt cx="8222316" cy="930194"/>
            </a:xfrm>
          </p:grpSpPr>
          <p:sp>
            <p:nvSpPr>
              <p:cNvPr id="88" name="Rectangle 87">
                <a:extLst>
                  <a:ext uri="{FF2B5EF4-FFF2-40B4-BE49-F238E27FC236}">
                    <a16:creationId xmlns:a16="http://schemas.microsoft.com/office/drawing/2014/main" id="{383E1335-119D-4914-8DF2-438EEAD7D3A2}"/>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5</a:t>
                </a:r>
              </a:p>
            </p:txBody>
          </p:sp>
          <p:sp>
            <p:nvSpPr>
              <p:cNvPr id="89" name="Rectangle 88">
                <a:extLst>
                  <a:ext uri="{FF2B5EF4-FFF2-40B4-BE49-F238E27FC236}">
                    <a16:creationId xmlns:a16="http://schemas.microsoft.com/office/drawing/2014/main" id="{1CCDDC74-6C21-4CCA-9617-B53A8F9092B0}"/>
                  </a:ext>
                </a:extLst>
              </p:cNvPr>
              <p:cNvSpPr/>
              <p:nvPr/>
            </p:nvSpPr>
            <p:spPr>
              <a:xfrm>
                <a:off x="2005078" y="1187223"/>
                <a:ext cx="7346016"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Projektfinanzierung</a:t>
                </a:r>
                <a:r>
                  <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rPr>
                  <a:t> und Joint Ventures</a:t>
                </a:r>
              </a:p>
            </p:txBody>
          </p:sp>
        </p:grpSp>
      </p:grpSp>
      <p:grpSp>
        <p:nvGrpSpPr>
          <p:cNvPr id="94" name="Group 93">
            <a:extLst>
              <a:ext uri="{FF2B5EF4-FFF2-40B4-BE49-F238E27FC236}">
                <a16:creationId xmlns:a16="http://schemas.microsoft.com/office/drawing/2014/main" id="{793121AC-C9C5-4486-BA42-33BB6F723AFD}"/>
              </a:ext>
            </a:extLst>
          </p:cNvPr>
          <p:cNvGrpSpPr/>
          <p:nvPr/>
        </p:nvGrpSpPr>
        <p:grpSpPr>
          <a:xfrm>
            <a:off x="730551" y="4102731"/>
            <a:ext cx="6284506" cy="207190"/>
            <a:chOff x="1128778" y="1187223"/>
            <a:chExt cx="8222316" cy="930194"/>
          </a:xfrm>
        </p:grpSpPr>
        <p:sp>
          <p:nvSpPr>
            <p:cNvPr id="95" name="Rectangle 94">
              <a:extLst>
                <a:ext uri="{FF2B5EF4-FFF2-40B4-BE49-F238E27FC236}">
                  <a16:creationId xmlns:a16="http://schemas.microsoft.com/office/drawing/2014/main" id="{383E1335-119D-4914-8DF2-438EEAD7D3A2}"/>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7</a:t>
              </a:r>
            </a:p>
          </p:txBody>
        </p:sp>
        <p:sp>
          <p:nvSpPr>
            <p:cNvPr id="96" name="Rectangle 95">
              <a:extLst>
                <a:ext uri="{FF2B5EF4-FFF2-40B4-BE49-F238E27FC236}">
                  <a16:creationId xmlns:a16="http://schemas.microsoft.com/office/drawing/2014/main" id="{1CCDDC74-6C21-4CCA-9617-B53A8F9092B0}"/>
                </a:ext>
              </a:extLst>
            </p:cNvPr>
            <p:cNvSpPr/>
            <p:nvPr/>
          </p:nvSpPr>
          <p:spPr>
            <a:xfrm>
              <a:off x="2005078" y="1187223"/>
              <a:ext cx="7346016"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Weitere</a:t>
              </a:r>
              <a:r>
                <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Beispiele</a:t>
              </a:r>
              <a:r>
                <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rPr>
                <a:t> und </a:t>
              </a: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Fälle</a:t>
              </a:r>
              <a:endPar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04F6A885-5AC6-4A27-8321-86221D093F9A}"/>
              </a:ext>
            </a:extLst>
          </p:cNvPr>
          <p:cNvGrpSpPr/>
          <p:nvPr/>
        </p:nvGrpSpPr>
        <p:grpSpPr>
          <a:xfrm>
            <a:off x="730552" y="2525666"/>
            <a:ext cx="6284506" cy="189656"/>
            <a:chOff x="1128778" y="1187223"/>
            <a:chExt cx="8222316" cy="930194"/>
          </a:xfrm>
          <a:solidFill>
            <a:srgbClr val="FFC000"/>
          </a:solidFill>
        </p:grpSpPr>
        <p:sp>
          <p:nvSpPr>
            <p:cNvPr id="49" name="Rectangle 48">
              <a:extLst>
                <a:ext uri="{FF2B5EF4-FFF2-40B4-BE49-F238E27FC236}">
                  <a16:creationId xmlns:a16="http://schemas.microsoft.com/office/drawing/2014/main" id="{D4161997-2E41-4E3D-AB66-D3AEA12FAAB0}"/>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22157067-1517-4979-8519-D658AC91A4F4}"/>
                </a:ext>
              </a:extLst>
            </p:cNvPr>
            <p:cNvSpPr/>
            <p:nvPr/>
          </p:nvSpPr>
          <p:spPr>
            <a:xfrm>
              <a:off x="2005078" y="1187223"/>
              <a:ext cx="7346016" cy="93019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Risiko und Komplexität</a:t>
              </a:r>
            </a:p>
          </p:txBody>
        </p:sp>
      </p:grpSp>
      <p:grpSp>
        <p:nvGrpSpPr>
          <p:cNvPr id="4" name="Group 3"/>
          <p:cNvGrpSpPr/>
          <p:nvPr/>
        </p:nvGrpSpPr>
        <p:grpSpPr>
          <a:xfrm>
            <a:off x="727464" y="2764205"/>
            <a:ext cx="6284506" cy="749084"/>
            <a:chOff x="2111250" y="4210518"/>
            <a:chExt cx="6284506" cy="749084"/>
          </a:xfrm>
        </p:grpSpPr>
        <p:grpSp>
          <p:nvGrpSpPr>
            <p:cNvPr id="107" name="Group 106">
              <a:extLst>
                <a:ext uri="{FF2B5EF4-FFF2-40B4-BE49-F238E27FC236}">
                  <a16:creationId xmlns:a16="http://schemas.microsoft.com/office/drawing/2014/main" id="{04F6A885-5AC6-4A27-8321-86221D093F9A}"/>
                </a:ext>
              </a:extLst>
            </p:cNvPr>
            <p:cNvGrpSpPr/>
            <p:nvPr/>
          </p:nvGrpSpPr>
          <p:grpSpPr>
            <a:xfrm>
              <a:off x="2111250" y="4210518"/>
              <a:ext cx="6284506" cy="189656"/>
              <a:chOff x="1128778" y="1187223"/>
              <a:chExt cx="8222316" cy="930194"/>
            </a:xfrm>
            <a:solidFill>
              <a:srgbClr val="FFC000"/>
            </a:solidFill>
          </p:grpSpPr>
          <p:sp>
            <p:nvSpPr>
              <p:cNvPr id="108" name="Rectangle 107">
                <a:extLst>
                  <a:ext uri="{FF2B5EF4-FFF2-40B4-BE49-F238E27FC236}">
                    <a16:creationId xmlns:a16="http://schemas.microsoft.com/office/drawing/2014/main" id="{D4161997-2E41-4E3D-AB66-D3AEA12FAAB0}"/>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22157067-1517-4979-8519-D658AC91A4F4}"/>
                  </a:ext>
                </a:extLst>
              </p:cNvPr>
              <p:cNvSpPr/>
              <p:nvPr/>
            </p:nvSpPr>
            <p:spPr>
              <a:xfrm>
                <a:off x="2005078" y="1187223"/>
                <a:ext cx="7346016" cy="93019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Risikomanagement</a:t>
                </a:r>
              </a:p>
            </p:txBody>
          </p:sp>
        </p:grpSp>
        <p:grpSp>
          <p:nvGrpSpPr>
            <p:cNvPr id="110" name="Group 109">
              <a:extLst>
                <a:ext uri="{FF2B5EF4-FFF2-40B4-BE49-F238E27FC236}">
                  <a16:creationId xmlns:a16="http://schemas.microsoft.com/office/drawing/2014/main" id="{54148A56-7ED1-4054-B552-C6DFF05E074E}"/>
                </a:ext>
              </a:extLst>
            </p:cNvPr>
            <p:cNvGrpSpPr/>
            <p:nvPr/>
          </p:nvGrpSpPr>
          <p:grpSpPr>
            <a:xfrm>
              <a:off x="2352073" y="4454783"/>
              <a:ext cx="6043682" cy="237821"/>
              <a:chOff x="1590893" y="1187223"/>
              <a:chExt cx="7760201" cy="930194"/>
            </a:xfrm>
          </p:grpSpPr>
          <p:sp>
            <p:nvSpPr>
              <p:cNvPr id="111" name="Rectangle 110">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4A</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Projektfinanzierung als Risikomanagement </a:t>
                </a:r>
              </a:p>
            </p:txBody>
          </p:sp>
        </p:grpSp>
        <p:grpSp>
          <p:nvGrpSpPr>
            <p:cNvPr id="113" name="Group 112">
              <a:extLst>
                <a:ext uri="{FF2B5EF4-FFF2-40B4-BE49-F238E27FC236}">
                  <a16:creationId xmlns:a16="http://schemas.microsoft.com/office/drawing/2014/main" id="{54148A56-7ED1-4054-B552-C6DFF05E074E}"/>
                </a:ext>
              </a:extLst>
            </p:cNvPr>
            <p:cNvGrpSpPr/>
            <p:nvPr/>
          </p:nvGrpSpPr>
          <p:grpSpPr>
            <a:xfrm>
              <a:off x="2352073" y="4721781"/>
              <a:ext cx="6043682" cy="237821"/>
              <a:chOff x="1590893" y="1187223"/>
              <a:chExt cx="7760201" cy="930194"/>
            </a:xfrm>
          </p:grpSpPr>
          <p:sp>
            <p:nvSpPr>
              <p:cNvPr id="114" name="Rectangle 113">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4B</a:t>
                </a:r>
              </a:p>
            </p:txBody>
          </p:sp>
          <p:sp>
            <p:nvSpPr>
              <p:cNvPr id="115" name="Rectangle 114">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Risikomanagement innerhalb der Projektfinanzierung</a:t>
                </a:r>
              </a:p>
            </p:txBody>
          </p:sp>
        </p:grpSp>
      </p:grpSp>
    </p:spTree>
    <p:extLst>
      <p:ext uri="{BB962C8B-B14F-4D97-AF65-F5344CB8AC3E}">
        <p14:creationId xmlns:p14="http://schemas.microsoft.com/office/powerpoint/2010/main" val="1832974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a:extLst>
              <a:ext uri="{FF2B5EF4-FFF2-40B4-BE49-F238E27FC236}">
                <a16:creationId xmlns:a16="http://schemas.microsoft.com/office/drawing/2014/main" id="{1365181B-6E53-4069-A2CA-709DDEEC3FD6}"/>
              </a:ext>
            </a:extLst>
          </p:cNvPr>
          <p:cNvGraphicFramePr>
            <a:graphicFrameLocks noGrp="1"/>
          </p:cNvGraphicFramePr>
          <p:nvPr>
            <p:ph idx="1"/>
            <p:extLst>
              <p:ext uri="{D42A27DB-BD31-4B8C-83A1-F6EECF244321}">
                <p14:modId xmlns:p14="http://schemas.microsoft.com/office/powerpoint/2010/main" val="900938410"/>
              </p:ext>
            </p:extLst>
          </p:nvPr>
        </p:nvGraphicFramePr>
        <p:xfrm>
          <a:off x="628650" y="946150"/>
          <a:ext cx="7886701" cy="3175000"/>
        </p:xfrm>
        <a:graphic>
          <a:graphicData uri="http://schemas.openxmlformats.org/drawingml/2006/table">
            <a:tbl>
              <a:tblPr firstRow="1" bandRow="1">
                <a:tableStyleId>{C083E6E3-FA7D-4D7B-A595-EF9225AFEA82}</a:tableStyleId>
              </a:tblPr>
              <a:tblGrid>
                <a:gridCol w="1933575">
                  <a:extLst>
                    <a:ext uri="{9D8B030D-6E8A-4147-A177-3AD203B41FA5}">
                      <a16:colId xmlns:a16="http://schemas.microsoft.com/office/drawing/2014/main" val="1689220724"/>
                    </a:ext>
                  </a:extLst>
                </a:gridCol>
                <a:gridCol w="2976563">
                  <a:extLst>
                    <a:ext uri="{9D8B030D-6E8A-4147-A177-3AD203B41FA5}">
                      <a16:colId xmlns:a16="http://schemas.microsoft.com/office/drawing/2014/main" val="2487437655"/>
                    </a:ext>
                  </a:extLst>
                </a:gridCol>
                <a:gridCol w="2976563">
                  <a:extLst>
                    <a:ext uri="{9D8B030D-6E8A-4147-A177-3AD203B41FA5}">
                      <a16:colId xmlns:a16="http://schemas.microsoft.com/office/drawing/2014/main" val="3836756402"/>
                    </a:ext>
                  </a:extLst>
                </a:gridCol>
              </a:tblGrid>
              <a:tr h="370840">
                <a:tc>
                  <a:txBody>
                    <a:bodyPr/>
                    <a:lstStyle/>
                    <a:p>
                      <a:r>
                        <a:rPr lang="de-DE" sz="1200" dirty="0">
                          <a:latin typeface="+mn-lt"/>
                        </a:rPr>
                        <a:t>Faktor</a:t>
                      </a:r>
                    </a:p>
                  </a:txBody>
                  <a:tcPr/>
                </a:tc>
                <a:tc>
                  <a:txBody>
                    <a:bodyPr/>
                    <a:lstStyle/>
                    <a:p>
                      <a:r>
                        <a:rPr lang="de-DE" sz="1200" dirty="0">
                          <a:latin typeface="+mn-lt"/>
                        </a:rPr>
                        <a:t>Unternehmensfinanzierung</a:t>
                      </a:r>
                    </a:p>
                  </a:txBody>
                  <a:tcPr/>
                </a:tc>
                <a:tc>
                  <a:txBody>
                    <a:bodyPr/>
                    <a:lstStyle/>
                    <a:p>
                      <a:r>
                        <a:rPr lang="de-DE" sz="1200" dirty="0">
                          <a:latin typeface="+mn-lt"/>
                        </a:rPr>
                        <a:t>Projektfinanzierung</a:t>
                      </a:r>
                    </a:p>
                  </a:txBody>
                  <a:tcPr/>
                </a:tc>
                <a:extLst>
                  <a:ext uri="{0D108BD9-81ED-4DB2-BD59-A6C34878D82A}">
                    <a16:rowId xmlns:a16="http://schemas.microsoft.com/office/drawing/2014/main" val="3181573627"/>
                  </a:ext>
                </a:extLst>
              </a:tr>
              <a:tr h="370840">
                <a:tc>
                  <a:txBody>
                    <a:bodyPr/>
                    <a:lstStyle/>
                    <a:p>
                      <a:r>
                        <a:rPr lang="de-DE" sz="1100" dirty="0">
                          <a:latin typeface="+mn-lt"/>
                        </a:rPr>
                        <a:t>Garantien für Finanzierung</a:t>
                      </a:r>
                    </a:p>
                  </a:txBody>
                  <a:tcPr/>
                </a:tc>
                <a:tc>
                  <a:txBody>
                    <a:bodyPr/>
                    <a:lstStyle/>
                    <a:p>
                      <a:r>
                        <a:rPr lang="de-DE" sz="1100" dirty="0">
                          <a:latin typeface="+mn-lt"/>
                        </a:rPr>
                        <a:t>Assets des Kreditnehmers </a:t>
                      </a:r>
                      <a:br>
                        <a:rPr lang="de-DE" sz="1100" dirty="0">
                          <a:latin typeface="+mn-lt"/>
                        </a:rPr>
                      </a:br>
                      <a:r>
                        <a:rPr lang="de-DE" sz="1100" dirty="0">
                          <a:latin typeface="+mn-lt"/>
                        </a:rPr>
                        <a:t>(vor Ort Firmen) </a:t>
                      </a:r>
                    </a:p>
                  </a:txBody>
                  <a:tcPr/>
                </a:tc>
                <a:tc>
                  <a:txBody>
                    <a:bodyPr/>
                    <a:lstStyle/>
                    <a:p>
                      <a:r>
                        <a:rPr lang="de-DE" sz="1100" dirty="0">
                          <a:latin typeface="+mn-lt"/>
                        </a:rPr>
                        <a:t>Projektgebundene Assets</a:t>
                      </a:r>
                    </a:p>
                  </a:txBody>
                  <a:tcPr/>
                </a:tc>
                <a:extLst>
                  <a:ext uri="{0D108BD9-81ED-4DB2-BD59-A6C34878D82A}">
                    <a16:rowId xmlns:a16="http://schemas.microsoft.com/office/drawing/2014/main" val="1011216732"/>
                  </a:ext>
                </a:extLst>
              </a:tr>
              <a:tr h="370840">
                <a:tc>
                  <a:txBody>
                    <a:bodyPr/>
                    <a:lstStyle/>
                    <a:p>
                      <a:r>
                        <a:rPr lang="de-DE" sz="1100" dirty="0">
                          <a:latin typeface="+mn-lt"/>
                        </a:rPr>
                        <a:t>Effekte auf finanzielle Elastizität</a:t>
                      </a:r>
                    </a:p>
                  </a:txBody>
                  <a:tcPr/>
                </a:tc>
                <a:tc>
                  <a:txBody>
                    <a:bodyPr/>
                    <a:lstStyle/>
                    <a:p>
                      <a:r>
                        <a:rPr lang="de-DE" sz="1100" dirty="0">
                          <a:latin typeface="+mn-lt"/>
                        </a:rPr>
                        <a:t>Reduktion der Elastizität für Kreditnehmer</a:t>
                      </a:r>
                    </a:p>
                  </a:txBody>
                  <a:tcPr/>
                </a:tc>
                <a:tc>
                  <a:txBody>
                    <a:bodyPr/>
                    <a:lstStyle/>
                    <a:p>
                      <a:r>
                        <a:rPr lang="de-DE" sz="1100" dirty="0">
                          <a:latin typeface="+mn-lt"/>
                        </a:rPr>
                        <a:t>Keiner oder minimaler Effekt für Sponsoren</a:t>
                      </a:r>
                    </a:p>
                  </a:txBody>
                  <a:tcPr/>
                </a:tc>
                <a:extLst>
                  <a:ext uri="{0D108BD9-81ED-4DB2-BD59-A6C34878D82A}">
                    <a16:rowId xmlns:a16="http://schemas.microsoft.com/office/drawing/2014/main" val="2831020985"/>
                  </a:ext>
                </a:extLst>
              </a:tr>
              <a:tr h="370840">
                <a:tc>
                  <a:txBody>
                    <a:bodyPr/>
                    <a:lstStyle/>
                    <a:p>
                      <a:r>
                        <a:rPr lang="de-DE" sz="1100" dirty="0">
                          <a:latin typeface="+mn-lt"/>
                        </a:rPr>
                        <a:t>Behandlung im Rechnungswesen</a:t>
                      </a:r>
                    </a:p>
                  </a:txBody>
                  <a:tcPr/>
                </a:tc>
                <a:tc>
                  <a:txBody>
                    <a:bodyPr/>
                    <a:lstStyle/>
                    <a:p>
                      <a:r>
                        <a:rPr lang="de-DE" sz="1100" dirty="0">
                          <a:latin typeface="+mn-lt"/>
                        </a:rPr>
                        <a:t>Bilanziell</a:t>
                      </a:r>
                    </a:p>
                  </a:txBody>
                  <a:tcPr/>
                </a:tc>
                <a:tc>
                  <a:txBody>
                    <a:bodyPr/>
                    <a:lstStyle/>
                    <a:p>
                      <a:r>
                        <a:rPr lang="de-DE" sz="1100" dirty="0">
                          <a:latin typeface="+mn-lt"/>
                        </a:rPr>
                        <a:t>Außerbilanziell </a:t>
                      </a:r>
                    </a:p>
                    <a:p>
                      <a:r>
                        <a:rPr lang="de-DE" sz="1100" dirty="0">
                          <a:latin typeface="+mn-lt"/>
                        </a:rPr>
                        <a:t>(der einzige Effekt ist entweder die Auszahlung zur Zeichnung von Eigenkapital in Zweck-gesellschaft oder für nachgelagerte Kredite)</a:t>
                      </a:r>
                    </a:p>
                  </a:txBody>
                  <a:tcPr/>
                </a:tc>
                <a:extLst>
                  <a:ext uri="{0D108BD9-81ED-4DB2-BD59-A6C34878D82A}">
                    <a16:rowId xmlns:a16="http://schemas.microsoft.com/office/drawing/2014/main" val="2571411701"/>
                  </a:ext>
                </a:extLst>
              </a:tr>
              <a:tr h="370840">
                <a:tc>
                  <a:txBody>
                    <a:bodyPr/>
                    <a:lstStyle/>
                    <a:p>
                      <a:r>
                        <a:rPr lang="de-DE" sz="1100" dirty="0">
                          <a:latin typeface="+mn-lt"/>
                        </a:rPr>
                        <a:t>Hauptvariablen für die Gewährung der Finanzierung</a:t>
                      </a:r>
                    </a:p>
                  </a:txBody>
                  <a:tcPr/>
                </a:tc>
                <a:tc>
                  <a:txBody>
                    <a:bodyPr/>
                    <a:lstStyle/>
                    <a:p>
                      <a:r>
                        <a:rPr lang="de-DE" sz="1100" dirty="0">
                          <a:latin typeface="+mn-lt"/>
                        </a:rPr>
                        <a:t>Kundenbeziehungen</a:t>
                      </a:r>
                    </a:p>
                    <a:p>
                      <a:r>
                        <a:rPr lang="de-DE" sz="1100" dirty="0">
                          <a:latin typeface="+mn-lt"/>
                        </a:rPr>
                        <a:t>Bilanzstabilität</a:t>
                      </a:r>
                    </a:p>
                    <a:p>
                      <a:r>
                        <a:rPr lang="de-DE" sz="1100" dirty="0">
                          <a:latin typeface="+mn-lt"/>
                        </a:rPr>
                        <a:t>Profitabilität </a:t>
                      </a:r>
                    </a:p>
                  </a:txBody>
                  <a:tcPr/>
                </a:tc>
                <a:tc>
                  <a:txBody>
                    <a:bodyPr/>
                    <a:lstStyle/>
                    <a:p>
                      <a:r>
                        <a:rPr lang="de-DE" sz="1100" dirty="0">
                          <a:latin typeface="+mn-lt"/>
                        </a:rPr>
                        <a:t>Zukünftige Cashflows</a:t>
                      </a:r>
                    </a:p>
                  </a:txBody>
                  <a:tcPr/>
                </a:tc>
                <a:extLst>
                  <a:ext uri="{0D108BD9-81ED-4DB2-BD59-A6C34878D82A}">
                    <a16:rowId xmlns:a16="http://schemas.microsoft.com/office/drawing/2014/main" val="3342795712"/>
                  </a:ext>
                </a:extLst>
              </a:tr>
              <a:tr h="370840">
                <a:tc>
                  <a:txBody>
                    <a:bodyPr/>
                    <a:lstStyle/>
                    <a:p>
                      <a:r>
                        <a:rPr lang="de-DE" sz="1100" dirty="0">
                          <a:latin typeface="+mn-lt"/>
                        </a:rPr>
                        <a:t>Grad der nutzbaren Hebelwirkung</a:t>
                      </a:r>
                    </a:p>
                  </a:txBody>
                  <a:tcPr/>
                </a:tc>
                <a:tc>
                  <a:txBody>
                    <a:bodyPr/>
                    <a:lstStyle/>
                    <a:p>
                      <a:r>
                        <a:rPr lang="de-DE" sz="1100" dirty="0">
                          <a:latin typeface="+mn-lt"/>
                        </a:rPr>
                        <a:t>Hängt vom Effekt auf die Bilanz des Kreditnehmers ab</a:t>
                      </a:r>
                    </a:p>
                  </a:txBody>
                  <a:tcPr/>
                </a:tc>
                <a:tc>
                  <a:txBody>
                    <a:bodyPr/>
                    <a:lstStyle/>
                    <a:p>
                      <a:r>
                        <a:rPr lang="de-DE" sz="1100" dirty="0">
                          <a:latin typeface="+mn-lt"/>
                        </a:rPr>
                        <a:t>Hängt von Cashflows ab, die durch das Projekt generiert werden (Hebelwirkung ist für gewöhnlich wesentlich höher)</a:t>
                      </a:r>
                    </a:p>
                  </a:txBody>
                  <a:tcPr/>
                </a:tc>
                <a:extLst>
                  <a:ext uri="{0D108BD9-81ED-4DB2-BD59-A6C34878D82A}">
                    <a16:rowId xmlns:a16="http://schemas.microsoft.com/office/drawing/2014/main" val="2755432272"/>
                  </a:ext>
                </a:extLst>
              </a:tr>
            </a:tbl>
          </a:graphicData>
        </a:graphic>
      </p:graphicFrame>
      <p:sp>
        <p:nvSpPr>
          <p:cNvPr id="3" name="Slide Number Placeholder 2"/>
          <p:cNvSpPr>
            <a:spLocks noGrp="1"/>
          </p:cNvSpPr>
          <p:nvPr>
            <p:ph type="sldNum" sz="quarter" idx="12"/>
          </p:nvPr>
        </p:nvSpPr>
        <p:spPr/>
        <p:txBody>
          <a:bodyPr/>
          <a:lstStyle/>
          <a:p>
            <a:fld id="{C77C6C3F-668B-4AF5-BFA9-0F657EB068D6}" type="slidenum">
              <a:rPr lang="pl-PL" smtClean="0"/>
              <a:pPr/>
              <a:t>13</a:t>
            </a:fld>
            <a:endParaRPr lang="pl-PL" dirty="0"/>
          </a:p>
        </p:txBody>
      </p:sp>
      <p:sp>
        <p:nvSpPr>
          <p:cNvPr id="2" name="Titel 1"/>
          <p:cNvSpPr>
            <a:spLocks noGrp="1"/>
          </p:cNvSpPr>
          <p:nvPr>
            <p:ph type="title"/>
          </p:nvPr>
        </p:nvSpPr>
        <p:spPr/>
        <p:txBody>
          <a:bodyPr/>
          <a:lstStyle/>
          <a:p>
            <a:r>
              <a:rPr lang="en-US" dirty="0" err="1"/>
              <a:t>Unterschiede</a:t>
            </a:r>
            <a:r>
              <a:rPr lang="en-US" dirty="0"/>
              <a:t> </a:t>
            </a:r>
            <a:r>
              <a:rPr lang="en-US" dirty="0" err="1"/>
              <a:t>Projekt</a:t>
            </a:r>
            <a:r>
              <a:rPr lang="en-US" dirty="0"/>
              <a:t>- vs. </a:t>
            </a:r>
            <a:r>
              <a:rPr lang="en-US" dirty="0" err="1"/>
              <a:t>Unternehmensfinanzierung</a:t>
            </a:r>
            <a:endParaRPr lang="en-US" dirty="0"/>
          </a:p>
        </p:txBody>
      </p:sp>
      <p:grpSp>
        <p:nvGrpSpPr>
          <p:cNvPr id="12" name="Group 11">
            <a:extLst>
              <a:ext uri="{FF2B5EF4-FFF2-40B4-BE49-F238E27FC236}">
                <a16:creationId xmlns:a16="http://schemas.microsoft.com/office/drawing/2014/main" id="{8D8031CD-E429-48AB-B8D1-1AD4BEF1E682}"/>
              </a:ext>
            </a:extLst>
          </p:cNvPr>
          <p:cNvGrpSpPr/>
          <p:nvPr/>
        </p:nvGrpSpPr>
        <p:grpSpPr>
          <a:xfrm>
            <a:off x="7575384" y="91031"/>
            <a:ext cx="1415452" cy="210314"/>
            <a:chOff x="-145452" y="21843"/>
            <a:chExt cx="1415452" cy="210314"/>
          </a:xfrm>
        </p:grpSpPr>
        <p:sp>
          <p:nvSpPr>
            <p:cNvPr id="13" name="StickerRectangle">
              <a:extLst>
                <a:ext uri="{FF2B5EF4-FFF2-40B4-BE49-F238E27FC236}">
                  <a16:creationId xmlns:a16="http://schemas.microsoft.com/office/drawing/2014/main" id="{5BEDA206-CF71-44C4-9383-554C7B6CE3F0}"/>
                </a:ext>
              </a:extLst>
            </p:cNvPr>
            <p:cNvSpPr/>
            <p:nvPr/>
          </p:nvSpPr>
          <p:spPr>
            <a:xfrm>
              <a:off x="-145452" y="21843"/>
              <a:ext cx="1415452" cy="210314"/>
            </a:xfrm>
            <a:prstGeom prst="leftRightArrow">
              <a:avLst>
                <a:gd name="adj1" fmla="val 10000000"/>
                <a:gd name="adj2" fmla="val 0"/>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FFFFF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38100" tIns="0" rIns="0" bIns="25400" rtlCol="0" anchor="t">
              <a:spAutoFit/>
            </a:bodyPr>
            <a:lstStyle/>
            <a:p>
              <a:pPr algn="r"/>
              <a:r>
                <a:rPr lang="de-DE" sz="1200" dirty="0">
                  <a:solidFill>
                    <a:srgbClr val="808080"/>
                  </a:solidFill>
                  <a:latin typeface="Calibri" panose="020F0502020204030204"/>
                </a:rPr>
                <a:t>NICHT </a:t>
              </a:r>
              <a:r>
                <a:rPr lang="de-DE" sz="1200" dirty="0" err="1">
                  <a:solidFill>
                    <a:srgbClr val="808080"/>
                  </a:solidFill>
                  <a:latin typeface="Calibri" panose="020F0502020204030204"/>
                </a:rPr>
                <a:t>ABSCHLIEßEND</a:t>
              </a:r>
              <a:endParaRPr lang="de-DE" sz="1200" dirty="0">
                <a:solidFill>
                  <a:srgbClr val="808080"/>
                </a:solidFill>
                <a:latin typeface="Calibri" panose="020F0502020204030204"/>
              </a:endParaRPr>
            </a:p>
          </p:txBody>
        </p:sp>
        <p:cxnSp>
          <p:nvCxnSpPr>
            <p:cNvPr id="14" name="Straight Arrow Connector 13">
              <a:extLst>
                <a:ext uri="{FF2B5EF4-FFF2-40B4-BE49-F238E27FC236}">
                  <a16:creationId xmlns:a16="http://schemas.microsoft.com/office/drawing/2014/main" id="{23F96FC9-B98C-434B-A16B-E493A47A04A7}"/>
                </a:ext>
              </a:extLst>
            </p:cNvPr>
            <p:cNvCxnSpPr>
              <a:cxnSpLocks/>
              <a:stCxn id="13" idx="6"/>
              <a:endCxn id="13" idx="4"/>
            </p:cNvCxnSpPr>
            <p:nvPr/>
          </p:nvCxnSpPr>
          <p:spPr>
            <a:xfrm flipH="1">
              <a:off x="-145452" y="232157"/>
              <a:ext cx="1415452"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528A3F8-291B-43B4-9AAE-92780CC3BF6D}"/>
                </a:ext>
              </a:extLst>
            </p:cNvPr>
            <p:cNvCxnSpPr>
              <a:cxnSpLocks/>
              <a:stCxn id="13" idx="2"/>
              <a:endCxn id="13" idx="4"/>
            </p:cNvCxnSpPr>
            <p:nvPr/>
          </p:nvCxnSpPr>
          <p:spPr>
            <a:xfrm>
              <a:off x="-145452" y="21843"/>
              <a:ext cx="0" cy="210314"/>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11" name="Textfeld 7"/>
          <p:cNvSpPr txBox="1"/>
          <p:nvPr/>
        </p:nvSpPr>
        <p:spPr>
          <a:xfrm>
            <a:off x="4657787" y="4698226"/>
            <a:ext cx="2954296" cy="215444"/>
          </a:xfrm>
          <a:prstGeom prst="rect">
            <a:avLst/>
          </a:prstGeom>
          <a:noFill/>
        </p:spPr>
        <p:txBody>
          <a:bodyPr wrap="square" rtlCol="0">
            <a:spAutoFit/>
          </a:bodyPr>
          <a:lstStyle/>
          <a:p>
            <a:pPr algn="l"/>
            <a:r>
              <a:rPr lang="de-DE" sz="800" dirty="0"/>
              <a:t>Quelle: Table 1.1 in </a:t>
            </a:r>
            <a:r>
              <a:rPr lang="de-DE" sz="800" dirty="0" err="1"/>
              <a:t>Gatti</a:t>
            </a:r>
            <a:r>
              <a:rPr lang="de-DE" sz="800" dirty="0"/>
              <a:t> (2008)</a:t>
            </a:r>
          </a:p>
        </p:txBody>
      </p:sp>
      <p:sp>
        <p:nvSpPr>
          <p:cNvPr id="16" name="Rectangle 15">
            <a:extLst>
              <a:ext uri="{FF2B5EF4-FFF2-40B4-BE49-F238E27FC236}">
                <a16:creationId xmlns:a16="http://schemas.microsoft.com/office/drawing/2014/main" id="{383E1335-119D-4914-8DF2-438EEAD7D3A2}"/>
              </a:ext>
            </a:extLst>
          </p:cNvPr>
          <p:cNvSpPr/>
          <p:nvPr/>
        </p:nvSpPr>
        <p:spPr>
          <a:xfrm>
            <a:off x="1" y="0"/>
            <a:ext cx="368490" cy="273844"/>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2</a:t>
            </a:r>
            <a:endParaRPr lang="de-DE" b="1" dirty="0">
              <a:solidFill>
                <a:prstClr val="white"/>
              </a:solidFill>
              <a:latin typeface="Calibri" panose="020F0502020204030204"/>
            </a:endParaRPr>
          </a:p>
        </p:txBody>
      </p:sp>
    </p:spTree>
    <p:extLst>
      <p:ext uri="{BB962C8B-B14F-4D97-AF65-F5344CB8AC3E}">
        <p14:creationId xmlns:p14="http://schemas.microsoft.com/office/powerpoint/2010/main" val="603522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28650" y="946150"/>
            <a:ext cx="7886700" cy="1343288"/>
          </a:xfrm>
          <a:ln>
            <a:solidFill>
              <a:srgbClr val="4C88C4"/>
            </a:solidFill>
          </a:ln>
        </p:spPr>
        <p:txBody>
          <a:bodyPr>
            <a:normAutofit/>
          </a:bodyPr>
          <a:lstStyle/>
          <a:p>
            <a:pPr marL="0" indent="0">
              <a:buNone/>
            </a:pPr>
            <a:r>
              <a:rPr lang="de-DE" sz="1800" dirty="0"/>
              <a:t>In der Regel hängen die Kapitalkosten für ein neues Projekt von bestehenden Investitionsprojekten und deren Finanzierung ab</a:t>
            </a:r>
            <a:endParaRPr lang="en-US" sz="1800" dirty="0"/>
          </a:p>
        </p:txBody>
      </p:sp>
      <p:sp>
        <p:nvSpPr>
          <p:cNvPr id="2" name="Titel 1"/>
          <p:cNvSpPr>
            <a:spLocks noGrp="1"/>
          </p:cNvSpPr>
          <p:nvPr>
            <p:ph type="title"/>
          </p:nvPr>
        </p:nvSpPr>
        <p:spPr/>
        <p:txBody>
          <a:bodyPr/>
          <a:lstStyle/>
          <a:p>
            <a:r>
              <a:rPr lang="en-US" dirty="0" err="1"/>
              <a:t>Kapitalkosten</a:t>
            </a:r>
            <a:endParaRPr lang="en-US" dirty="0"/>
          </a:p>
        </p:txBody>
      </p:sp>
      <mc:AlternateContent xmlns:mc="http://schemas.openxmlformats.org/markup-compatibility/2006" xmlns:a14="http://schemas.microsoft.com/office/drawing/2010/main">
        <mc:Choice Requires="a14">
          <p:sp>
            <p:nvSpPr>
              <p:cNvPr id="7" name="Textfeld 6"/>
              <p:cNvSpPr txBox="1"/>
              <p:nvPr/>
            </p:nvSpPr>
            <p:spPr>
              <a:xfrm>
                <a:off x="2994195" y="1617794"/>
                <a:ext cx="2398926" cy="3458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200" b="0" i="1" smtClean="0">
                          <a:latin typeface="Cambria Math" panose="02040503050406030204" pitchFamily="18" charset="0"/>
                        </a:rPr>
                        <m:t>𝑐</m:t>
                      </m:r>
                      <m:r>
                        <a:rPr lang="de-DE" sz="1200" b="0" i="1" baseline="30000" smtClean="0">
                          <a:latin typeface="Cambria Math" panose="02040503050406030204" pitchFamily="18" charset="0"/>
                        </a:rPr>
                        <m:t>𝑤𝑎𝑐𝑐</m:t>
                      </m:r>
                      <m:r>
                        <a:rPr lang="de-DE" sz="1200" b="0" i="1" smtClean="0">
                          <a:latin typeface="Cambria Math" panose="02040503050406030204" pitchFamily="18" charset="0"/>
                        </a:rPr>
                        <m:t>=</m:t>
                      </m:r>
                      <m:sSub>
                        <m:sSubPr>
                          <m:ctrlPr>
                            <a:rPr lang="de-DE" sz="1200" b="0" i="1" smtClean="0">
                              <a:latin typeface="Cambria Math" panose="02040503050406030204" pitchFamily="18" charset="0"/>
                            </a:rPr>
                          </m:ctrlPr>
                        </m:sSubPr>
                        <m:e>
                          <m:r>
                            <a:rPr lang="de-DE" sz="1200" b="0" i="1" smtClean="0">
                              <a:latin typeface="Cambria Math" panose="02040503050406030204" pitchFamily="18" charset="0"/>
                            </a:rPr>
                            <m:t>𝑟</m:t>
                          </m:r>
                        </m:e>
                        <m:sub>
                          <m:r>
                            <a:rPr lang="de-DE" sz="1200" b="0" i="1" smtClean="0">
                              <a:latin typeface="Cambria Math" panose="02040503050406030204" pitchFamily="18" charset="0"/>
                            </a:rPr>
                            <m:t>𝐸𝐾</m:t>
                          </m:r>
                        </m:sub>
                      </m:sSub>
                      <m:r>
                        <a:rPr lang="de-DE" sz="1200" i="1">
                          <a:latin typeface="Cambria Math" panose="02040503050406030204" pitchFamily="18" charset="0"/>
                          <a:ea typeface="Cambria Math" panose="02040503050406030204" pitchFamily="18" charset="0"/>
                        </a:rPr>
                        <m:t>∙</m:t>
                      </m:r>
                      <m:f>
                        <m:fPr>
                          <m:ctrlPr>
                            <a:rPr lang="de-DE" sz="1200" i="1" smtClean="0">
                              <a:latin typeface="Cambria Math" panose="02040503050406030204" pitchFamily="18" charset="0"/>
                              <a:ea typeface="Cambria Math" panose="02040503050406030204" pitchFamily="18" charset="0"/>
                            </a:rPr>
                          </m:ctrlPr>
                        </m:fPr>
                        <m:num>
                          <m:r>
                            <a:rPr lang="de-DE" sz="1200" b="0" i="1" smtClean="0">
                              <a:latin typeface="Cambria Math" panose="02040503050406030204" pitchFamily="18" charset="0"/>
                              <a:ea typeface="Cambria Math" panose="02040503050406030204" pitchFamily="18" charset="0"/>
                            </a:rPr>
                            <m:t>𝐸𝐾</m:t>
                          </m:r>
                        </m:num>
                        <m:den>
                          <m:r>
                            <a:rPr lang="de-DE" sz="1200" b="0" i="1" smtClean="0">
                              <a:latin typeface="Cambria Math" panose="02040503050406030204" pitchFamily="18" charset="0"/>
                              <a:ea typeface="Cambria Math" panose="02040503050406030204" pitchFamily="18" charset="0"/>
                            </a:rPr>
                            <m:t>𝐺𝐾</m:t>
                          </m:r>
                        </m:den>
                      </m:f>
                      <m:r>
                        <a:rPr lang="de-DE" sz="1200" b="0" i="1" smtClean="0">
                          <a:latin typeface="Cambria Math" panose="02040503050406030204" pitchFamily="18" charset="0"/>
                        </a:rPr>
                        <m:t>+</m:t>
                      </m:r>
                      <m:sSub>
                        <m:sSubPr>
                          <m:ctrlPr>
                            <a:rPr lang="de-DE" sz="1200" i="1">
                              <a:latin typeface="Cambria Math" panose="02040503050406030204" pitchFamily="18" charset="0"/>
                            </a:rPr>
                          </m:ctrlPr>
                        </m:sSubPr>
                        <m:e>
                          <m:r>
                            <a:rPr lang="de-DE" sz="1200" i="1">
                              <a:latin typeface="Cambria Math" panose="02040503050406030204" pitchFamily="18" charset="0"/>
                            </a:rPr>
                            <m:t>𝑟</m:t>
                          </m:r>
                        </m:e>
                        <m:sub>
                          <m:r>
                            <a:rPr lang="de-DE" sz="1200" b="0" i="1" smtClean="0">
                              <a:latin typeface="Cambria Math" panose="02040503050406030204" pitchFamily="18" charset="0"/>
                            </a:rPr>
                            <m:t>𝐹𝐾</m:t>
                          </m:r>
                        </m:sub>
                      </m:sSub>
                      <m:r>
                        <a:rPr lang="de-DE" sz="1200" i="1">
                          <a:latin typeface="Cambria Math" panose="02040503050406030204" pitchFamily="18" charset="0"/>
                          <a:ea typeface="Cambria Math" panose="02040503050406030204" pitchFamily="18" charset="0"/>
                        </a:rPr>
                        <m:t>∙</m:t>
                      </m:r>
                      <m:f>
                        <m:fPr>
                          <m:ctrlPr>
                            <a:rPr lang="de-DE" sz="1200" i="1">
                              <a:latin typeface="Cambria Math" panose="02040503050406030204" pitchFamily="18" charset="0"/>
                              <a:ea typeface="Cambria Math" panose="02040503050406030204" pitchFamily="18" charset="0"/>
                            </a:rPr>
                          </m:ctrlPr>
                        </m:fPr>
                        <m:num>
                          <m:r>
                            <a:rPr lang="de-DE" sz="1200" b="0" i="1" smtClean="0">
                              <a:latin typeface="Cambria Math" panose="02040503050406030204" pitchFamily="18" charset="0"/>
                              <a:ea typeface="Cambria Math" panose="02040503050406030204" pitchFamily="18" charset="0"/>
                            </a:rPr>
                            <m:t>𝐹𝐾</m:t>
                          </m:r>
                        </m:num>
                        <m:den>
                          <m:r>
                            <a:rPr lang="de-DE" sz="1200" b="0" i="1" smtClean="0">
                              <a:latin typeface="Cambria Math" panose="02040503050406030204" pitchFamily="18" charset="0"/>
                              <a:ea typeface="Cambria Math" panose="02040503050406030204" pitchFamily="18" charset="0"/>
                            </a:rPr>
                            <m:t>𝐺𝐾</m:t>
                          </m:r>
                        </m:den>
                      </m:f>
                      <m:r>
                        <a:rPr lang="de-DE" sz="1200" i="1" smtClean="0">
                          <a:latin typeface="Cambria Math" panose="02040503050406030204" pitchFamily="18" charset="0"/>
                          <a:ea typeface="Cambria Math" panose="02040503050406030204" pitchFamily="18" charset="0"/>
                        </a:rPr>
                        <m:t>∙</m:t>
                      </m:r>
                      <m:r>
                        <a:rPr lang="de-DE" sz="1200" b="0" i="1" smtClean="0">
                          <a:latin typeface="Cambria Math" panose="02040503050406030204" pitchFamily="18" charset="0"/>
                          <a:ea typeface="Cambria Math" panose="02040503050406030204" pitchFamily="18" charset="0"/>
                        </a:rPr>
                        <m:t>(1−</m:t>
                      </m:r>
                      <m:r>
                        <a:rPr lang="de-DE" sz="1200" b="0" i="1" smtClean="0">
                          <a:latin typeface="Cambria Math" panose="02040503050406030204" pitchFamily="18" charset="0"/>
                          <a:ea typeface="Cambria Math" panose="02040503050406030204" pitchFamily="18" charset="0"/>
                        </a:rPr>
                        <m:t>𝑠</m:t>
                      </m:r>
                      <m:r>
                        <a:rPr lang="de-DE" sz="1200" b="0" i="1" smtClean="0">
                          <a:latin typeface="Cambria Math" panose="02040503050406030204" pitchFamily="18" charset="0"/>
                          <a:ea typeface="Cambria Math" panose="02040503050406030204" pitchFamily="18" charset="0"/>
                        </a:rPr>
                        <m:t>)</m:t>
                      </m:r>
                    </m:oMath>
                  </m:oMathPara>
                </a14:m>
                <a:endParaRPr lang="de-DE" sz="1600" dirty="0"/>
              </a:p>
            </p:txBody>
          </p:sp>
        </mc:Choice>
        <mc:Fallback xmlns="">
          <p:sp>
            <p:nvSpPr>
              <p:cNvPr id="7" name="Textfeld 6"/>
              <p:cNvSpPr txBox="1">
                <a:spLocks noRot="1" noChangeAspect="1" noMove="1" noResize="1" noEditPoints="1" noAdjustHandles="1" noChangeArrowheads="1" noChangeShapeType="1" noTextEdit="1"/>
              </p:cNvSpPr>
              <p:nvPr/>
            </p:nvSpPr>
            <p:spPr>
              <a:xfrm>
                <a:off x="2994195" y="1617794"/>
                <a:ext cx="2398926" cy="345800"/>
              </a:xfrm>
              <a:prstGeom prst="rect">
                <a:avLst/>
              </a:prstGeom>
              <a:blipFill>
                <a:blip r:embed="rId3"/>
                <a:stretch>
                  <a:fillRect t="-1754" r="-1523" b="-14035"/>
                </a:stretch>
              </a:blipFill>
            </p:spPr>
            <p:txBody>
              <a:bodyPr/>
              <a:lstStyle/>
              <a:p>
                <a:r>
                  <a:rPr lang="de-DE">
                    <a:noFill/>
                  </a:rPr>
                  <a:t> </a:t>
                </a:r>
              </a:p>
            </p:txBody>
          </p:sp>
        </mc:Fallback>
      </mc:AlternateContent>
      <p:sp>
        <p:nvSpPr>
          <p:cNvPr id="5" name="Rectangle 4"/>
          <p:cNvSpPr/>
          <p:nvPr/>
        </p:nvSpPr>
        <p:spPr>
          <a:xfrm>
            <a:off x="5306887" y="1127458"/>
            <a:ext cx="3297364" cy="1200329"/>
          </a:xfrm>
          <a:prstGeom prst="rect">
            <a:avLst/>
          </a:prstGeom>
        </p:spPr>
        <p:txBody>
          <a:bodyPr wrap="square">
            <a:spAutoFit/>
          </a:bodyPr>
          <a:lstStyle/>
          <a:p>
            <a:pPr algn="l"/>
            <a:endParaRPr lang="en-US" sz="600" dirty="0">
              <a:latin typeface="+mn-lt"/>
            </a:endParaRPr>
          </a:p>
          <a:p>
            <a:pPr algn="l"/>
            <a:endParaRPr lang="en-US" sz="600" dirty="0">
              <a:latin typeface="+mn-lt"/>
            </a:endParaRPr>
          </a:p>
          <a:p>
            <a:pPr algn="l"/>
            <a:r>
              <a:rPr lang="en-US" sz="600" dirty="0">
                <a:latin typeface="+mn-lt"/>
              </a:rPr>
              <a:t>    </a:t>
            </a:r>
            <a:r>
              <a:rPr lang="en-US" sz="600" dirty="0" err="1">
                <a:latin typeface="+mn-lt"/>
              </a:rPr>
              <a:t>cwacc</a:t>
            </a:r>
            <a:r>
              <a:rPr lang="en-US" sz="600" dirty="0">
                <a:latin typeface="+mn-lt"/>
              </a:rPr>
              <a:t> = </a:t>
            </a:r>
            <a:r>
              <a:rPr lang="en-US" sz="600" dirty="0" err="1">
                <a:latin typeface="+mn-lt"/>
              </a:rPr>
              <a:t>gewogener</a:t>
            </a:r>
            <a:r>
              <a:rPr lang="en-US" sz="600" dirty="0">
                <a:latin typeface="+mn-lt"/>
              </a:rPr>
              <a:t> </a:t>
            </a:r>
            <a:r>
              <a:rPr lang="en-US" sz="600" dirty="0" err="1">
                <a:latin typeface="+mn-lt"/>
              </a:rPr>
              <a:t>Kapitalkostensatz</a:t>
            </a:r>
            <a:endParaRPr lang="en-US" sz="600" dirty="0">
              <a:latin typeface="+mn-lt"/>
            </a:endParaRPr>
          </a:p>
          <a:p>
            <a:pPr algn="l"/>
            <a:r>
              <a:rPr lang="en-US" sz="600" dirty="0">
                <a:latin typeface="+mn-lt"/>
              </a:rPr>
              <a:t>    </a:t>
            </a:r>
            <a:r>
              <a:rPr lang="en-US" sz="600" dirty="0" err="1">
                <a:latin typeface="+mn-lt"/>
              </a:rPr>
              <a:t>rEK</a:t>
            </a:r>
            <a:r>
              <a:rPr lang="en-US" sz="600" dirty="0">
                <a:latin typeface="+mn-lt"/>
              </a:rPr>
              <a:t> = </a:t>
            </a:r>
            <a:r>
              <a:rPr lang="en-US" sz="600" dirty="0" err="1">
                <a:latin typeface="+mn-lt"/>
              </a:rPr>
              <a:t>Eigenkapitalkosten</a:t>
            </a:r>
            <a:r>
              <a:rPr lang="en-US" sz="600" dirty="0">
                <a:latin typeface="+mn-lt"/>
              </a:rPr>
              <a:t>/</a:t>
            </a:r>
            <a:r>
              <a:rPr lang="en-US" sz="600" dirty="0" err="1">
                <a:latin typeface="+mn-lt"/>
              </a:rPr>
              <a:t>Renditeforderung</a:t>
            </a:r>
            <a:r>
              <a:rPr lang="en-US" sz="600" dirty="0">
                <a:latin typeface="+mn-lt"/>
              </a:rPr>
              <a:t> der EK-Geber</a:t>
            </a:r>
          </a:p>
          <a:p>
            <a:pPr algn="l"/>
            <a:r>
              <a:rPr lang="en-US" sz="600" dirty="0">
                <a:latin typeface="+mn-lt"/>
              </a:rPr>
              <a:t>    </a:t>
            </a:r>
            <a:r>
              <a:rPr lang="en-US" sz="600" dirty="0" err="1">
                <a:latin typeface="+mn-lt"/>
              </a:rPr>
              <a:t>rFK</a:t>
            </a:r>
            <a:r>
              <a:rPr lang="en-US" sz="600" dirty="0">
                <a:latin typeface="+mn-lt"/>
              </a:rPr>
              <a:t> = </a:t>
            </a:r>
            <a:r>
              <a:rPr lang="en-US" sz="600" dirty="0" err="1">
                <a:latin typeface="+mn-lt"/>
              </a:rPr>
              <a:t>Fremdkapitalkosten</a:t>
            </a:r>
            <a:r>
              <a:rPr lang="en-US" sz="600" dirty="0">
                <a:latin typeface="+mn-lt"/>
              </a:rPr>
              <a:t>/</a:t>
            </a:r>
            <a:r>
              <a:rPr lang="en-US" sz="600" dirty="0" err="1">
                <a:latin typeface="+mn-lt"/>
              </a:rPr>
              <a:t>Renditeforderung</a:t>
            </a:r>
            <a:r>
              <a:rPr lang="en-US" sz="600" dirty="0">
                <a:latin typeface="+mn-lt"/>
              </a:rPr>
              <a:t> der FK-Geber</a:t>
            </a:r>
          </a:p>
          <a:p>
            <a:pPr algn="l"/>
            <a:r>
              <a:rPr lang="en-US" sz="600" dirty="0">
                <a:latin typeface="+mn-lt"/>
              </a:rPr>
              <a:t>    EK = </a:t>
            </a:r>
            <a:r>
              <a:rPr lang="en-US" sz="600" dirty="0" err="1">
                <a:latin typeface="+mn-lt"/>
              </a:rPr>
              <a:t>Marktwert</a:t>
            </a:r>
            <a:r>
              <a:rPr lang="en-US" sz="600" dirty="0">
                <a:latin typeface="+mn-lt"/>
              </a:rPr>
              <a:t> des </a:t>
            </a:r>
            <a:r>
              <a:rPr lang="en-US" sz="600" dirty="0" err="1">
                <a:latin typeface="+mn-lt"/>
              </a:rPr>
              <a:t>Eigenkapitals</a:t>
            </a:r>
            <a:r>
              <a:rPr lang="en-US" sz="600" dirty="0">
                <a:latin typeface="+mn-lt"/>
              </a:rPr>
              <a:t> der </a:t>
            </a:r>
            <a:r>
              <a:rPr lang="en-US" sz="600" dirty="0" err="1">
                <a:latin typeface="+mn-lt"/>
              </a:rPr>
              <a:t>Firma</a:t>
            </a:r>
            <a:endParaRPr lang="en-US" sz="600" dirty="0">
              <a:latin typeface="+mn-lt"/>
            </a:endParaRPr>
          </a:p>
          <a:p>
            <a:pPr algn="l"/>
            <a:r>
              <a:rPr lang="en-US" sz="600" dirty="0">
                <a:latin typeface="+mn-lt"/>
              </a:rPr>
              <a:t>    FK = </a:t>
            </a:r>
            <a:r>
              <a:rPr lang="en-US" sz="600" dirty="0" err="1">
                <a:latin typeface="+mn-lt"/>
              </a:rPr>
              <a:t>Marktwert</a:t>
            </a:r>
            <a:r>
              <a:rPr lang="en-US" sz="600" dirty="0">
                <a:latin typeface="+mn-lt"/>
              </a:rPr>
              <a:t> des </a:t>
            </a:r>
            <a:r>
              <a:rPr lang="en-US" sz="600" dirty="0" err="1">
                <a:latin typeface="+mn-lt"/>
              </a:rPr>
              <a:t>Fremdkapitals</a:t>
            </a:r>
            <a:r>
              <a:rPr lang="en-US" sz="600" dirty="0">
                <a:latin typeface="+mn-lt"/>
              </a:rPr>
              <a:t> der </a:t>
            </a:r>
            <a:r>
              <a:rPr lang="en-US" sz="600" dirty="0" err="1">
                <a:latin typeface="+mn-lt"/>
              </a:rPr>
              <a:t>Firma</a:t>
            </a:r>
            <a:endParaRPr lang="en-US" sz="600" dirty="0">
              <a:latin typeface="+mn-lt"/>
            </a:endParaRPr>
          </a:p>
          <a:p>
            <a:pPr algn="l"/>
            <a:r>
              <a:rPr lang="en-US" sz="600" dirty="0">
                <a:latin typeface="+mn-lt"/>
              </a:rPr>
              <a:t>    GK = EK + FK = </a:t>
            </a:r>
            <a:r>
              <a:rPr lang="en-US" sz="600" dirty="0" err="1">
                <a:latin typeface="+mn-lt"/>
              </a:rPr>
              <a:t>Marktwert</a:t>
            </a:r>
            <a:r>
              <a:rPr lang="en-US" sz="600" dirty="0">
                <a:latin typeface="+mn-lt"/>
              </a:rPr>
              <a:t> des </a:t>
            </a:r>
            <a:r>
              <a:rPr lang="en-US" sz="600" dirty="0" err="1">
                <a:latin typeface="+mn-lt"/>
              </a:rPr>
              <a:t>Gesamtkapitals</a:t>
            </a:r>
            <a:r>
              <a:rPr lang="en-US" sz="600" dirty="0">
                <a:latin typeface="+mn-lt"/>
              </a:rPr>
              <a:t> </a:t>
            </a:r>
          </a:p>
          <a:p>
            <a:pPr algn="l"/>
            <a:r>
              <a:rPr lang="en-US" sz="600" dirty="0">
                <a:latin typeface="+mn-lt"/>
              </a:rPr>
              <a:t>    EK/GK = EK </a:t>
            </a:r>
            <a:r>
              <a:rPr lang="en-US" sz="600" dirty="0" err="1">
                <a:latin typeface="+mn-lt"/>
              </a:rPr>
              <a:t>Anteil</a:t>
            </a:r>
            <a:r>
              <a:rPr lang="en-US" sz="600" dirty="0">
                <a:latin typeface="+mn-lt"/>
              </a:rPr>
              <a:t> an </a:t>
            </a:r>
            <a:r>
              <a:rPr lang="en-US" sz="600" dirty="0" err="1">
                <a:latin typeface="+mn-lt"/>
              </a:rPr>
              <a:t>Finanzierung</a:t>
            </a:r>
            <a:r>
              <a:rPr lang="en-US" sz="600" dirty="0">
                <a:latin typeface="+mn-lt"/>
              </a:rPr>
              <a:t> </a:t>
            </a:r>
          </a:p>
          <a:p>
            <a:pPr algn="l"/>
            <a:r>
              <a:rPr lang="en-US" sz="600" dirty="0">
                <a:latin typeface="+mn-lt"/>
              </a:rPr>
              <a:t>    FK/GK = FK </a:t>
            </a:r>
            <a:r>
              <a:rPr lang="en-US" sz="600" dirty="0" err="1">
                <a:latin typeface="+mn-lt"/>
              </a:rPr>
              <a:t>Anteil</a:t>
            </a:r>
            <a:r>
              <a:rPr lang="en-US" sz="600" dirty="0">
                <a:latin typeface="+mn-lt"/>
              </a:rPr>
              <a:t> an </a:t>
            </a:r>
            <a:r>
              <a:rPr lang="en-US" sz="600" dirty="0" err="1">
                <a:latin typeface="+mn-lt"/>
              </a:rPr>
              <a:t>Finanzierung</a:t>
            </a:r>
            <a:r>
              <a:rPr lang="en-US" sz="600" dirty="0">
                <a:latin typeface="+mn-lt"/>
              </a:rPr>
              <a:t> </a:t>
            </a:r>
          </a:p>
          <a:p>
            <a:pPr algn="l"/>
            <a:r>
              <a:rPr lang="en-US" sz="600" dirty="0">
                <a:latin typeface="+mn-lt"/>
              </a:rPr>
              <a:t>    s = </a:t>
            </a:r>
            <a:r>
              <a:rPr lang="en-US" sz="600" dirty="0" err="1">
                <a:latin typeface="+mn-lt"/>
              </a:rPr>
              <a:t>Ertragssteuersatz</a:t>
            </a:r>
            <a:r>
              <a:rPr lang="en-US" sz="600" dirty="0">
                <a:latin typeface="+mn-lt"/>
              </a:rPr>
              <a:t> auf </a:t>
            </a:r>
            <a:r>
              <a:rPr lang="en-US" sz="600" dirty="0" err="1">
                <a:latin typeface="+mn-lt"/>
              </a:rPr>
              <a:t>Unternehmensebene</a:t>
            </a:r>
            <a:endParaRPr lang="en-US" sz="600" dirty="0">
              <a:latin typeface="+mn-lt"/>
            </a:endParaRPr>
          </a:p>
          <a:p>
            <a:pPr algn="l"/>
            <a:endParaRPr lang="en-US" sz="600" dirty="0">
              <a:latin typeface="+mn-lt"/>
            </a:endParaRPr>
          </a:p>
        </p:txBody>
      </p:sp>
      <p:sp>
        <p:nvSpPr>
          <p:cNvPr id="6" name="TextBox 5"/>
          <p:cNvSpPr txBox="1"/>
          <p:nvPr/>
        </p:nvSpPr>
        <p:spPr>
          <a:xfrm>
            <a:off x="515335" y="3309937"/>
            <a:ext cx="2643905" cy="738664"/>
          </a:xfrm>
          <a:prstGeom prst="rect">
            <a:avLst/>
          </a:prstGeom>
          <a:noFill/>
        </p:spPr>
        <p:txBody>
          <a:bodyPr wrap="square" rtlCol="0">
            <a:spAutoFit/>
          </a:bodyPr>
          <a:lstStyle/>
          <a:p>
            <a:pPr marL="228600" indent="-342900" algn="l">
              <a:buFont typeface="+mj-lt"/>
              <a:buAutoNum type="arabicPeriod"/>
            </a:pPr>
            <a:r>
              <a:rPr lang="en-US" dirty="0">
                <a:latin typeface="+mn-lt"/>
              </a:rPr>
              <a:t>Wie robust </a:t>
            </a:r>
            <a:r>
              <a:rPr lang="en-US" dirty="0" err="1">
                <a:latin typeface="+mn-lt"/>
              </a:rPr>
              <a:t>ist</a:t>
            </a:r>
            <a:r>
              <a:rPr lang="en-US" dirty="0">
                <a:latin typeface="+mn-lt"/>
              </a:rPr>
              <a:t> das </a:t>
            </a:r>
            <a:r>
              <a:rPr lang="en-US" dirty="0" err="1">
                <a:latin typeface="+mn-lt"/>
              </a:rPr>
              <a:t>Projekt</a:t>
            </a:r>
            <a:r>
              <a:rPr lang="en-US" dirty="0">
                <a:latin typeface="+mn-lt"/>
              </a:rPr>
              <a:t>?</a:t>
            </a:r>
          </a:p>
          <a:p>
            <a:pPr marL="357188" indent="-342900" algn="l">
              <a:buFont typeface="+mj-lt"/>
              <a:buAutoNum type="arabicPeriod"/>
            </a:pPr>
            <a:r>
              <a:rPr lang="en-US" dirty="0">
                <a:latin typeface="+mn-lt"/>
              </a:rPr>
              <a:t>Wie robust </a:t>
            </a:r>
            <a:r>
              <a:rPr lang="en-US" dirty="0" err="1">
                <a:latin typeface="+mn-lt"/>
              </a:rPr>
              <a:t>ist</a:t>
            </a:r>
            <a:r>
              <a:rPr lang="en-US" dirty="0">
                <a:latin typeface="+mn-lt"/>
              </a:rPr>
              <a:t> die </a:t>
            </a:r>
            <a:r>
              <a:rPr lang="en-US" dirty="0" err="1">
                <a:latin typeface="+mn-lt"/>
              </a:rPr>
              <a:t>Firma</a:t>
            </a:r>
            <a:r>
              <a:rPr lang="en-US" dirty="0">
                <a:latin typeface="+mn-lt"/>
              </a:rPr>
              <a:t>, die das </a:t>
            </a:r>
            <a:r>
              <a:rPr lang="en-US" dirty="0" err="1">
                <a:latin typeface="+mn-lt"/>
              </a:rPr>
              <a:t>Projekt</a:t>
            </a:r>
            <a:r>
              <a:rPr lang="en-US" dirty="0">
                <a:latin typeface="+mn-lt"/>
              </a:rPr>
              <a:t> </a:t>
            </a:r>
            <a:r>
              <a:rPr lang="en-US" dirty="0" err="1">
                <a:latin typeface="+mn-lt"/>
              </a:rPr>
              <a:t>realisiert</a:t>
            </a:r>
            <a:r>
              <a:rPr lang="en-US" dirty="0">
                <a:latin typeface="+mn-lt"/>
              </a:rPr>
              <a:t>?</a:t>
            </a:r>
          </a:p>
        </p:txBody>
      </p:sp>
      <p:sp>
        <p:nvSpPr>
          <p:cNvPr id="9" name="TextBox 8"/>
          <p:cNvSpPr txBox="1"/>
          <p:nvPr/>
        </p:nvSpPr>
        <p:spPr>
          <a:xfrm>
            <a:off x="4274719" y="3030274"/>
            <a:ext cx="4732804" cy="1231106"/>
          </a:xfrm>
          <a:prstGeom prst="rect">
            <a:avLst/>
          </a:prstGeom>
          <a:noFill/>
          <a:ln>
            <a:solidFill>
              <a:srgbClr val="FF0000"/>
            </a:solidFill>
          </a:ln>
        </p:spPr>
        <p:txBody>
          <a:bodyPr wrap="square" rtlCol="0">
            <a:spAutoFit/>
          </a:bodyPr>
          <a:lstStyle>
            <a:defPPr>
              <a:defRPr lang="en-US"/>
            </a:defPPr>
            <a:lvl1pPr marL="0" indent="0" algn="l">
              <a:buNone/>
              <a:defRPr>
                <a:latin typeface="+mn-lt"/>
              </a:defRPr>
            </a:lvl1pPr>
            <a:lvl2pPr marL="342900" lvl="1" algn="l">
              <a:defRPr>
                <a:latin typeface="+mn-lt"/>
              </a:defRPr>
            </a:lvl2pPr>
          </a:lstStyle>
          <a:p>
            <a:r>
              <a:rPr lang="en-US" b="1" dirty="0" err="1"/>
              <a:t>Probleme</a:t>
            </a:r>
            <a:r>
              <a:rPr lang="en-US" b="1" dirty="0"/>
              <a:t> </a:t>
            </a:r>
            <a:r>
              <a:rPr lang="en-US" b="1" dirty="0" err="1"/>
              <a:t>können</a:t>
            </a:r>
            <a:r>
              <a:rPr lang="en-US" b="1" dirty="0"/>
              <a:t> </a:t>
            </a:r>
            <a:r>
              <a:rPr lang="en-US" b="1" dirty="0" err="1"/>
              <a:t>auftreten</a:t>
            </a:r>
            <a:r>
              <a:rPr lang="en-US" b="1" dirty="0"/>
              <a:t>, </a:t>
            </a:r>
            <a:r>
              <a:rPr lang="en-US" b="1" dirty="0" err="1"/>
              <a:t>wenn</a:t>
            </a:r>
            <a:endParaRPr lang="en-US" b="1" dirty="0"/>
          </a:p>
          <a:p>
            <a:pPr marL="342900" indent="-342900">
              <a:buFont typeface="+mj-lt"/>
              <a:buAutoNum type="arabicPeriod"/>
            </a:pPr>
            <a:r>
              <a:rPr lang="en-US" sz="1200" dirty="0"/>
              <a:t>Das </a:t>
            </a:r>
            <a:r>
              <a:rPr lang="en-US" sz="1200" dirty="0" err="1"/>
              <a:t>Projekt</a:t>
            </a:r>
            <a:r>
              <a:rPr lang="en-US" sz="1200" dirty="0"/>
              <a:t> </a:t>
            </a:r>
            <a:r>
              <a:rPr lang="en-US" sz="1200" dirty="0" err="1"/>
              <a:t>im</a:t>
            </a:r>
            <a:r>
              <a:rPr lang="en-US" sz="1200" dirty="0"/>
              <a:t> </a:t>
            </a:r>
            <a:r>
              <a:rPr lang="en-US" sz="1200" dirty="0" err="1"/>
              <a:t>Verhältnis</a:t>
            </a:r>
            <a:r>
              <a:rPr lang="en-US" sz="1200" dirty="0"/>
              <a:t> </a:t>
            </a:r>
            <a:r>
              <a:rPr lang="en-US" sz="1200" dirty="0" err="1"/>
              <a:t>zur</a:t>
            </a:r>
            <a:r>
              <a:rPr lang="en-US" sz="1200" dirty="0"/>
              <a:t> </a:t>
            </a:r>
            <a:r>
              <a:rPr lang="en-US" sz="1200" dirty="0" err="1"/>
              <a:t>Unternehmensgröße</a:t>
            </a:r>
            <a:r>
              <a:rPr lang="en-US" sz="1200" dirty="0"/>
              <a:t> </a:t>
            </a:r>
            <a:r>
              <a:rPr lang="en-US" sz="1200" dirty="0" err="1"/>
              <a:t>sehr</a:t>
            </a:r>
            <a:r>
              <a:rPr lang="en-US" sz="1200" dirty="0"/>
              <a:t> </a:t>
            </a:r>
            <a:r>
              <a:rPr lang="en-US" sz="1200" dirty="0" err="1"/>
              <a:t>groß</a:t>
            </a:r>
            <a:r>
              <a:rPr lang="en-US" sz="1200" dirty="0"/>
              <a:t> </a:t>
            </a:r>
            <a:r>
              <a:rPr lang="en-US" sz="1200" dirty="0" err="1"/>
              <a:t>ist</a:t>
            </a:r>
            <a:r>
              <a:rPr lang="en-US" sz="1200" dirty="0"/>
              <a:t> </a:t>
            </a:r>
          </a:p>
          <a:p>
            <a:pPr marL="342900" indent="-342900">
              <a:buFont typeface="+mj-lt"/>
              <a:buAutoNum type="arabicPeriod"/>
            </a:pPr>
            <a:r>
              <a:rPr lang="en-US" sz="1200" dirty="0"/>
              <a:t>Das </a:t>
            </a:r>
            <a:r>
              <a:rPr lang="en-US" sz="1200" dirty="0" err="1"/>
              <a:t>Risiko</a:t>
            </a:r>
            <a:r>
              <a:rPr lang="en-US" sz="1200" dirty="0"/>
              <a:t> </a:t>
            </a:r>
            <a:r>
              <a:rPr lang="en-US" sz="1200" dirty="0" err="1"/>
              <a:t>im</a:t>
            </a:r>
            <a:r>
              <a:rPr lang="en-US" sz="1200" dirty="0"/>
              <a:t> </a:t>
            </a:r>
            <a:r>
              <a:rPr lang="en-US" sz="1200" dirty="0" err="1"/>
              <a:t>Projekt</a:t>
            </a:r>
            <a:r>
              <a:rPr lang="en-US" sz="1200" dirty="0"/>
              <a:t> </a:t>
            </a:r>
            <a:r>
              <a:rPr lang="en-US" sz="1200" dirty="0" err="1"/>
              <a:t>wesentlich</a:t>
            </a:r>
            <a:r>
              <a:rPr lang="en-US" sz="1200" dirty="0"/>
              <a:t> </a:t>
            </a:r>
            <a:r>
              <a:rPr lang="en-US" sz="1200" dirty="0" err="1"/>
              <a:t>höher</a:t>
            </a:r>
            <a:r>
              <a:rPr lang="en-US" sz="1200" dirty="0"/>
              <a:t> </a:t>
            </a:r>
            <a:r>
              <a:rPr lang="en-US" sz="1200" dirty="0" err="1"/>
              <a:t>ist</a:t>
            </a:r>
            <a:r>
              <a:rPr lang="en-US" sz="1200" dirty="0"/>
              <a:t> </a:t>
            </a:r>
            <a:r>
              <a:rPr lang="en-US" sz="1200" dirty="0" err="1"/>
              <a:t>als</a:t>
            </a:r>
            <a:r>
              <a:rPr lang="en-US" sz="1200" dirty="0"/>
              <a:t> </a:t>
            </a:r>
            <a:r>
              <a:rPr lang="en-US" sz="1200" dirty="0" err="1"/>
              <a:t>im</a:t>
            </a:r>
            <a:r>
              <a:rPr lang="en-US" sz="1200" dirty="0"/>
              <a:t> </a:t>
            </a:r>
            <a:r>
              <a:rPr lang="en-US" sz="1200" dirty="0" err="1"/>
              <a:t>Firmendurchschnitt</a:t>
            </a:r>
            <a:endParaRPr lang="en-US" sz="1200" dirty="0"/>
          </a:p>
          <a:p>
            <a:pPr marL="342900" indent="-342900">
              <a:buFont typeface="+mj-lt"/>
              <a:buAutoNum type="arabicPeriod"/>
            </a:pPr>
            <a:r>
              <a:rPr lang="en-US" sz="1200" dirty="0"/>
              <a:t>Ein starker </a:t>
            </a:r>
            <a:r>
              <a:rPr lang="en-US" sz="1200" dirty="0" err="1"/>
              <a:t>Bezug</a:t>
            </a:r>
            <a:r>
              <a:rPr lang="en-US" sz="1200" dirty="0"/>
              <a:t> </a:t>
            </a:r>
            <a:r>
              <a:rPr lang="en-US" sz="1200" dirty="0" err="1"/>
              <a:t>zu</a:t>
            </a:r>
            <a:r>
              <a:rPr lang="en-US" sz="1200" dirty="0"/>
              <a:t> </a:t>
            </a:r>
            <a:r>
              <a:rPr lang="en-US" sz="1200" dirty="0" err="1"/>
              <a:t>bestehenden</a:t>
            </a:r>
            <a:r>
              <a:rPr lang="en-US" sz="1200" dirty="0"/>
              <a:t> </a:t>
            </a:r>
            <a:r>
              <a:rPr lang="en-US" sz="1200" dirty="0" err="1"/>
              <a:t>Aktivitäten</a:t>
            </a:r>
            <a:r>
              <a:rPr lang="en-US" sz="1200" dirty="0"/>
              <a:t> </a:t>
            </a:r>
            <a:r>
              <a:rPr lang="en-US" sz="1200" dirty="0" err="1"/>
              <a:t>existiert</a:t>
            </a:r>
            <a:r>
              <a:rPr lang="en-US" sz="1200" dirty="0"/>
              <a:t> (</a:t>
            </a:r>
            <a:r>
              <a:rPr lang="en-US" sz="1200" dirty="0" err="1"/>
              <a:t>mangelnde</a:t>
            </a:r>
            <a:r>
              <a:rPr lang="en-US" sz="1200" dirty="0"/>
              <a:t> </a:t>
            </a:r>
            <a:r>
              <a:rPr lang="en-US" sz="1200" dirty="0" err="1"/>
              <a:t>Diversifikation</a:t>
            </a:r>
            <a:r>
              <a:rPr lang="en-US" sz="1200" dirty="0"/>
              <a:t>)</a:t>
            </a:r>
          </a:p>
        </p:txBody>
      </p:sp>
      <p:sp>
        <p:nvSpPr>
          <p:cNvPr id="11" name="Right Arrow 10"/>
          <p:cNvSpPr/>
          <p:nvPr/>
        </p:nvSpPr>
        <p:spPr>
          <a:xfrm>
            <a:off x="3159240" y="3401314"/>
            <a:ext cx="914400" cy="405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1134" y="2645799"/>
            <a:ext cx="7886700" cy="307777"/>
          </a:xfrm>
          <a:prstGeom prst="rect">
            <a:avLst/>
          </a:prstGeom>
          <a:noFill/>
        </p:spPr>
        <p:txBody>
          <a:bodyPr wrap="square" rtlCol="0">
            <a:spAutoFit/>
          </a:bodyPr>
          <a:lstStyle/>
          <a:p>
            <a:r>
              <a:rPr lang="en-US" dirty="0" err="1"/>
              <a:t>Investoren</a:t>
            </a:r>
            <a:r>
              <a:rPr lang="en-US" dirty="0"/>
              <a:t> </a:t>
            </a:r>
            <a:r>
              <a:rPr lang="en-US" dirty="0" err="1"/>
              <a:t>beachten</a:t>
            </a:r>
            <a:r>
              <a:rPr lang="en-US" dirty="0"/>
              <a:t> </a:t>
            </a:r>
            <a:r>
              <a:rPr lang="en-US" dirty="0" err="1"/>
              <a:t>bei</a:t>
            </a:r>
            <a:r>
              <a:rPr lang="en-US" dirty="0"/>
              <a:t> der </a:t>
            </a:r>
            <a:r>
              <a:rPr lang="en-US" dirty="0" err="1"/>
              <a:t>Bewertung</a:t>
            </a:r>
            <a:r>
              <a:rPr lang="en-US" dirty="0"/>
              <a:t> von </a:t>
            </a:r>
            <a:r>
              <a:rPr lang="en-US" dirty="0" err="1"/>
              <a:t>neuem</a:t>
            </a:r>
            <a:r>
              <a:rPr lang="en-US" dirty="0"/>
              <a:t> Kapital </a:t>
            </a:r>
            <a:r>
              <a:rPr lang="en-US" dirty="0" err="1"/>
              <a:t>folgende</a:t>
            </a:r>
            <a:r>
              <a:rPr lang="en-US" dirty="0"/>
              <a:t> </a:t>
            </a:r>
            <a:r>
              <a:rPr lang="en-US" dirty="0" err="1"/>
              <a:t>Punkte</a:t>
            </a:r>
            <a:r>
              <a:rPr lang="en-US" dirty="0"/>
              <a:t>:</a:t>
            </a:r>
          </a:p>
        </p:txBody>
      </p:sp>
      <p:sp>
        <p:nvSpPr>
          <p:cNvPr id="8" name="Slide Number Placeholder 7"/>
          <p:cNvSpPr>
            <a:spLocks noGrp="1"/>
          </p:cNvSpPr>
          <p:nvPr>
            <p:ph type="sldNum" sz="quarter" idx="12"/>
          </p:nvPr>
        </p:nvSpPr>
        <p:spPr/>
        <p:txBody>
          <a:bodyPr/>
          <a:lstStyle/>
          <a:p>
            <a:fld id="{C77C6C3F-668B-4AF5-BFA9-0F657EB068D6}" type="slidenum">
              <a:rPr lang="pl-PL" smtClean="0"/>
              <a:pPr/>
              <a:t>14</a:t>
            </a:fld>
            <a:endParaRPr lang="pl-PL" dirty="0"/>
          </a:p>
        </p:txBody>
      </p:sp>
      <p:sp>
        <p:nvSpPr>
          <p:cNvPr id="15" name="Rectangle 14">
            <a:extLst>
              <a:ext uri="{FF2B5EF4-FFF2-40B4-BE49-F238E27FC236}">
                <a16:creationId xmlns:a16="http://schemas.microsoft.com/office/drawing/2014/main" id="{383E1335-119D-4914-8DF2-438EEAD7D3A2}"/>
              </a:ext>
            </a:extLst>
          </p:cNvPr>
          <p:cNvSpPr/>
          <p:nvPr/>
        </p:nvSpPr>
        <p:spPr>
          <a:xfrm>
            <a:off x="1"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2A</a:t>
            </a:r>
            <a:endParaRPr lang="de-DE" b="1" dirty="0">
              <a:solidFill>
                <a:prstClr val="white"/>
              </a:solidFill>
              <a:latin typeface="Calibri" panose="020F0502020204030204"/>
            </a:endParaRPr>
          </a:p>
        </p:txBody>
      </p:sp>
    </p:spTree>
    <p:extLst>
      <p:ext uri="{BB962C8B-B14F-4D97-AF65-F5344CB8AC3E}">
        <p14:creationId xmlns:p14="http://schemas.microsoft.com/office/powerpoint/2010/main" val="1147313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buNone/>
            </a:pPr>
            <a:r>
              <a:rPr lang="en-US" dirty="0"/>
              <a:t>Die </a:t>
            </a:r>
            <a:r>
              <a:rPr lang="en-US" dirty="0" err="1"/>
              <a:t>Rendite</a:t>
            </a:r>
            <a:r>
              <a:rPr lang="en-US" dirty="0"/>
              <a:t> </a:t>
            </a:r>
            <a:r>
              <a:rPr lang="en-US" dirty="0" err="1"/>
              <a:t>zweier</a:t>
            </a:r>
            <a:r>
              <a:rPr lang="en-US" dirty="0"/>
              <a:t> </a:t>
            </a:r>
            <a:r>
              <a:rPr lang="en-US" dirty="0" err="1"/>
              <a:t>Projekte</a:t>
            </a:r>
            <a:r>
              <a:rPr lang="en-US" dirty="0"/>
              <a:t> (A und B) </a:t>
            </a:r>
            <a:r>
              <a:rPr lang="en-US" dirty="0" err="1"/>
              <a:t>wird</a:t>
            </a:r>
            <a:r>
              <a:rPr lang="en-US" dirty="0"/>
              <a:t> </a:t>
            </a:r>
            <a:r>
              <a:rPr lang="en-US" dirty="0" err="1"/>
              <a:t>als</a:t>
            </a:r>
            <a:r>
              <a:rPr lang="en-US" dirty="0"/>
              <a:t> </a:t>
            </a:r>
            <a:r>
              <a:rPr lang="en-US" dirty="0" err="1"/>
              <a:t>gewichteter</a:t>
            </a:r>
            <a:r>
              <a:rPr lang="en-US" dirty="0"/>
              <a:t> </a:t>
            </a:r>
            <a:r>
              <a:rPr lang="en-US" dirty="0" err="1"/>
              <a:t>Durchschnitt</a:t>
            </a:r>
            <a:r>
              <a:rPr lang="en-US" dirty="0"/>
              <a:t> der </a:t>
            </a:r>
            <a:r>
              <a:rPr lang="en-US" dirty="0" err="1"/>
              <a:t>beiden</a:t>
            </a:r>
            <a:r>
              <a:rPr lang="en-US" dirty="0"/>
              <a:t> </a:t>
            </a:r>
            <a:r>
              <a:rPr lang="en-US" dirty="0" err="1"/>
              <a:t>Renditen</a:t>
            </a:r>
            <a:r>
              <a:rPr lang="en-US" dirty="0"/>
              <a:t> </a:t>
            </a:r>
            <a:r>
              <a:rPr lang="en-US" dirty="0" err="1"/>
              <a:t>berechnet</a:t>
            </a:r>
            <a:r>
              <a:rPr lang="en-US" dirty="0"/>
              <a:t>:</a:t>
            </a:r>
          </a:p>
          <a:p>
            <a:pPr lvl="1"/>
            <a:endParaRPr lang="en-US" dirty="0"/>
          </a:p>
          <a:p>
            <a:pPr lvl="1"/>
            <a:endParaRPr lang="en-US" dirty="0"/>
          </a:p>
          <a:p>
            <a:pPr marL="342900" lvl="1" indent="0">
              <a:buNone/>
            </a:pPr>
            <a:endParaRPr lang="en-US" dirty="0"/>
          </a:p>
        </p:txBody>
      </p:sp>
      <mc:AlternateContent xmlns:mc="http://schemas.openxmlformats.org/markup-compatibility/2006" xmlns:a14="http://schemas.microsoft.com/office/drawing/2010/main">
        <mc:Choice Requires="a14">
          <p:sp>
            <p:nvSpPr>
              <p:cNvPr id="7" name="Textfeld 6"/>
              <p:cNvSpPr txBox="1"/>
              <p:nvPr/>
            </p:nvSpPr>
            <p:spPr>
              <a:xfrm>
                <a:off x="717917" y="1957358"/>
                <a:ext cx="3299237" cy="4399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𝑟</m:t>
                          </m:r>
                        </m:e>
                        <m:sub>
                          <m:r>
                            <a:rPr lang="de-DE" b="0" i="1" smtClean="0">
                              <a:latin typeface="Cambria Math" panose="02040503050406030204" pitchFamily="18" charset="0"/>
                            </a:rPr>
                            <m:t>𝐴</m:t>
                          </m:r>
                          <m:r>
                            <a:rPr lang="de-DE" b="0" i="1" smtClean="0">
                              <a:latin typeface="Cambria Math" panose="02040503050406030204" pitchFamily="18" charset="0"/>
                            </a:rPr>
                            <m:t>+</m:t>
                          </m:r>
                          <m:r>
                            <a:rPr lang="de-DE" b="0" i="1" smtClean="0">
                              <a:latin typeface="Cambria Math" panose="02040503050406030204" pitchFamily="18" charset="0"/>
                            </a:rPr>
                            <m:t>𝐵</m:t>
                          </m:r>
                        </m:sub>
                      </m:sSub>
                      <m:r>
                        <a:rPr lang="de-DE" b="0" i="1" smtClean="0">
                          <a:latin typeface="Cambria Math" panose="02040503050406030204" pitchFamily="18" charset="0"/>
                        </a:rPr>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rPr>
                                <m:t>𝑅𝑂𝐼</m:t>
                              </m:r>
                            </m:e>
                            <m:sub>
                              <m:r>
                                <a:rPr lang="de-DE" b="0" i="1" smtClean="0">
                                  <a:latin typeface="Cambria Math" panose="02040503050406030204" pitchFamily="18" charset="0"/>
                                </a:rPr>
                                <m:t>𝐴</m:t>
                              </m:r>
                            </m:sub>
                          </m:sSub>
                          <m:r>
                            <a:rPr lang="en-US" b="0" i="1" smtClean="0">
                              <a:latin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𝑊𝑒𝑟𝑡</m:t>
                              </m:r>
                            </m:e>
                            <m:sub>
                              <m:r>
                                <a:rPr lang="de-DE" b="0" i="1" smtClean="0">
                                  <a:latin typeface="Cambria Math" panose="02040503050406030204" pitchFamily="18" charset="0"/>
                                  <a:ea typeface="Cambria Math" panose="02040503050406030204" pitchFamily="18" charset="0"/>
                                </a:rPr>
                                <m:t>𝐴</m:t>
                              </m:r>
                            </m:sub>
                          </m:sSub>
                        </m:num>
                        <m:den>
                          <m:sSub>
                            <m:sSubPr>
                              <m:ctrlPr>
                                <a:rPr lang="de-DE" i="1">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𝑊𝑒𝑟𝑡</m:t>
                              </m:r>
                            </m:e>
                            <m:sub>
                              <m:r>
                                <a:rPr lang="de-DE" i="1">
                                  <a:latin typeface="Cambria Math" panose="02040503050406030204" pitchFamily="18" charset="0"/>
                                  <a:ea typeface="Cambria Math" panose="02040503050406030204" pitchFamily="18" charset="0"/>
                                </a:rPr>
                                <m:t>𝐴</m:t>
                              </m:r>
                            </m:sub>
                          </m:sSub>
                          <m:r>
                            <a:rPr lang="de-DE" b="0" i="1" smtClean="0">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𝑊𝑒𝑟𝑡</m:t>
                              </m:r>
                            </m:e>
                            <m:sub>
                              <m:r>
                                <a:rPr lang="de-DE" b="0" i="1" smtClean="0">
                                  <a:latin typeface="Cambria Math" panose="02040503050406030204" pitchFamily="18" charset="0"/>
                                  <a:ea typeface="Cambria Math" panose="02040503050406030204" pitchFamily="18" charset="0"/>
                                </a:rPr>
                                <m:t>𝐵</m:t>
                              </m:r>
                            </m:sub>
                          </m:sSub>
                        </m:den>
                      </m:f>
                      <m:r>
                        <a:rPr lang="de-DE" b="0" i="1" smtClean="0">
                          <a:latin typeface="Cambria Math" panose="02040503050406030204" pitchFamily="18" charset="0"/>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panose="02040503050406030204" pitchFamily="18" charset="0"/>
                                </a:rPr>
                                <m:t>𝑅𝑂𝐼</m:t>
                              </m:r>
                            </m:e>
                            <m:sub>
                              <m:r>
                                <a:rPr lang="de-DE" b="0" i="1" smtClean="0">
                                  <a:latin typeface="Cambria Math" panose="02040503050406030204" pitchFamily="18" charset="0"/>
                                </a:rPr>
                                <m:t>𝐵</m:t>
                              </m:r>
                            </m:sub>
                          </m:sSub>
                          <m:r>
                            <a:rPr lang="en-US" b="0" i="1" smtClean="0">
                              <a:latin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𝑊𝑒𝑟𝑡</m:t>
                              </m:r>
                            </m:e>
                            <m:sub>
                              <m:r>
                                <a:rPr lang="de-DE" b="0" i="1" smtClean="0">
                                  <a:latin typeface="Cambria Math" panose="02040503050406030204" pitchFamily="18" charset="0"/>
                                  <a:ea typeface="Cambria Math" panose="02040503050406030204" pitchFamily="18" charset="0"/>
                                </a:rPr>
                                <m:t>𝐵</m:t>
                              </m:r>
                            </m:sub>
                          </m:sSub>
                        </m:num>
                        <m:den>
                          <m:sSub>
                            <m:sSubPr>
                              <m:ctrlPr>
                                <a:rPr lang="de-DE" i="1">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𝑊𝑒𝑟𝑡</m:t>
                              </m:r>
                            </m:e>
                            <m:sub>
                              <m:r>
                                <a:rPr lang="de-DE" i="1">
                                  <a:latin typeface="Cambria Math" panose="02040503050406030204" pitchFamily="18" charset="0"/>
                                  <a:ea typeface="Cambria Math" panose="02040503050406030204" pitchFamily="18" charset="0"/>
                                </a:rPr>
                                <m:t>𝐴</m:t>
                              </m:r>
                            </m:sub>
                          </m:sSub>
                          <m:r>
                            <a:rPr lang="de-DE" i="1">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𝑊𝑒𝑟𝑡</m:t>
                              </m:r>
                            </m:e>
                            <m:sub>
                              <m:r>
                                <a:rPr lang="de-DE" i="1">
                                  <a:latin typeface="Cambria Math" panose="02040503050406030204" pitchFamily="18" charset="0"/>
                                  <a:ea typeface="Cambria Math" panose="02040503050406030204" pitchFamily="18" charset="0"/>
                                </a:rPr>
                                <m:t>𝐵</m:t>
                              </m:r>
                            </m:sub>
                          </m:sSub>
                        </m:den>
                      </m:f>
                    </m:oMath>
                  </m:oMathPara>
                </a14:m>
                <a:endParaRPr lang="de-DE" dirty="0"/>
              </a:p>
            </p:txBody>
          </p:sp>
        </mc:Choice>
        <mc:Fallback xmlns="">
          <p:sp>
            <p:nvSpPr>
              <p:cNvPr id="7" name="Textfeld 6"/>
              <p:cNvSpPr txBox="1">
                <a:spLocks noRot="1" noChangeAspect="1" noMove="1" noResize="1" noEditPoints="1" noAdjustHandles="1" noChangeArrowheads="1" noChangeShapeType="1" noTextEdit="1"/>
              </p:cNvSpPr>
              <p:nvPr/>
            </p:nvSpPr>
            <p:spPr>
              <a:xfrm>
                <a:off x="717917" y="1957358"/>
                <a:ext cx="3299237" cy="439929"/>
              </a:xfrm>
              <a:prstGeom prst="rect">
                <a:avLst/>
              </a:prstGeom>
              <a:blipFill>
                <a:blip r:embed="rId3"/>
                <a:stretch>
                  <a:fillRect b="-9722"/>
                </a:stretch>
              </a:blipFill>
            </p:spPr>
            <p:txBody>
              <a:bodyPr/>
              <a:lstStyle/>
              <a:p>
                <a:r>
                  <a:rPr lang="de-DE">
                    <a:noFill/>
                  </a:rPr>
                  <a:t> </a:t>
                </a:r>
              </a:p>
            </p:txBody>
          </p:sp>
        </mc:Fallback>
      </mc:AlternateContent>
      <p:sp>
        <p:nvSpPr>
          <p:cNvPr id="6" name="Inhaltsplatzhalter 2"/>
          <p:cNvSpPr txBox="1">
            <a:spLocks/>
          </p:cNvSpPr>
          <p:nvPr/>
        </p:nvSpPr>
        <p:spPr>
          <a:xfrm>
            <a:off x="677923" y="2756951"/>
            <a:ext cx="7886700" cy="1045028"/>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dirty="0"/>
              <a:t>Was </a:t>
            </a:r>
            <a:r>
              <a:rPr lang="en-US" dirty="0" err="1"/>
              <a:t>ist</a:t>
            </a:r>
            <a:r>
              <a:rPr lang="en-US" dirty="0"/>
              <a:t> die </a:t>
            </a:r>
            <a:r>
              <a:rPr lang="en-US" dirty="0" err="1"/>
              <a:t>Rendite</a:t>
            </a:r>
            <a:r>
              <a:rPr lang="en-US" dirty="0"/>
              <a:t> </a:t>
            </a:r>
            <a:r>
              <a:rPr lang="en-US" dirty="0" err="1"/>
              <a:t>eines</a:t>
            </a:r>
            <a:r>
              <a:rPr lang="en-US" dirty="0"/>
              <a:t> Portfolios </a:t>
            </a:r>
            <a:r>
              <a:rPr lang="en-US" dirty="0" err="1"/>
              <a:t>mit</a:t>
            </a:r>
            <a:r>
              <a:rPr lang="en-US" dirty="0"/>
              <a:t> </a:t>
            </a:r>
            <a:r>
              <a:rPr lang="en-US" dirty="0" err="1"/>
              <a:t>zwei</a:t>
            </a:r>
            <a:r>
              <a:rPr lang="en-US" dirty="0"/>
              <a:t> </a:t>
            </a:r>
            <a:r>
              <a:rPr lang="en-US" dirty="0" err="1"/>
              <a:t>Projekten</a:t>
            </a:r>
            <a:r>
              <a:rPr lang="en-US" dirty="0"/>
              <a:t>, in dem </a:t>
            </a:r>
            <a:r>
              <a:rPr lang="en-US" dirty="0" err="1"/>
              <a:t>Projekt</a:t>
            </a:r>
            <a:r>
              <a:rPr lang="en-US" dirty="0"/>
              <a:t> A </a:t>
            </a:r>
            <a:r>
              <a:rPr lang="en-US" dirty="0" err="1"/>
              <a:t>einen</a:t>
            </a:r>
            <a:r>
              <a:rPr lang="en-US" dirty="0"/>
              <a:t> Wert von 1.000 und </a:t>
            </a:r>
            <a:r>
              <a:rPr lang="en-US" dirty="0" err="1"/>
              <a:t>Projekt</a:t>
            </a:r>
            <a:r>
              <a:rPr lang="en-US" dirty="0"/>
              <a:t> B </a:t>
            </a:r>
            <a:r>
              <a:rPr lang="en-US" dirty="0" err="1"/>
              <a:t>einen</a:t>
            </a:r>
            <a:r>
              <a:rPr lang="en-US" dirty="0"/>
              <a:t> Wert von 4.000 hat? Der ROI (Return on Investment = </a:t>
            </a:r>
            <a:r>
              <a:rPr lang="en-US" dirty="0" err="1"/>
              <a:t>Kapitalrendite</a:t>
            </a:r>
            <a:r>
              <a:rPr lang="en-US" dirty="0"/>
              <a:t>) von </a:t>
            </a:r>
            <a:r>
              <a:rPr lang="en-US" dirty="0" err="1"/>
              <a:t>Projekt</a:t>
            </a:r>
            <a:r>
              <a:rPr lang="en-US" dirty="0"/>
              <a:t> A </a:t>
            </a:r>
            <a:r>
              <a:rPr lang="en-US" dirty="0" err="1"/>
              <a:t>beträgt</a:t>
            </a:r>
            <a:r>
              <a:rPr lang="en-US" dirty="0"/>
              <a:t> 10%, der ROI von </a:t>
            </a:r>
            <a:r>
              <a:rPr lang="en-US" dirty="0" err="1"/>
              <a:t>Projekt</a:t>
            </a:r>
            <a:r>
              <a:rPr lang="en-US" dirty="0"/>
              <a:t> B 20%.  </a:t>
            </a:r>
          </a:p>
        </p:txBody>
      </p:sp>
      <p:sp>
        <p:nvSpPr>
          <p:cNvPr id="5" name="Slide Number Placeholder 4"/>
          <p:cNvSpPr>
            <a:spLocks noGrp="1"/>
          </p:cNvSpPr>
          <p:nvPr>
            <p:ph type="sldNum" sz="quarter" idx="12"/>
          </p:nvPr>
        </p:nvSpPr>
        <p:spPr/>
        <p:txBody>
          <a:bodyPr/>
          <a:lstStyle/>
          <a:p>
            <a:fld id="{C77C6C3F-668B-4AF5-BFA9-0F657EB068D6}" type="slidenum">
              <a:rPr lang="pl-PL" smtClean="0"/>
              <a:pPr/>
              <a:t>15</a:t>
            </a:fld>
            <a:endParaRPr lang="pl-PL" dirty="0"/>
          </a:p>
        </p:txBody>
      </p:sp>
      <p:sp>
        <p:nvSpPr>
          <p:cNvPr id="11" name="Titel 1"/>
          <p:cNvSpPr>
            <a:spLocks noGrp="1"/>
          </p:cNvSpPr>
          <p:nvPr>
            <p:ph type="title"/>
          </p:nvPr>
        </p:nvSpPr>
        <p:spPr>
          <a:xfrm>
            <a:off x="628650" y="273844"/>
            <a:ext cx="7886700" cy="392906"/>
          </a:xfrm>
        </p:spPr>
        <p:txBody>
          <a:bodyPr/>
          <a:lstStyle/>
          <a:p>
            <a:r>
              <a:rPr lang="en-US" dirty="0" err="1"/>
              <a:t>Kapitalkosten</a:t>
            </a:r>
            <a:endParaRPr lang="en-US" dirty="0"/>
          </a:p>
        </p:txBody>
      </p:sp>
      <p:sp>
        <p:nvSpPr>
          <p:cNvPr id="12" name="Rectangle 11">
            <a:extLst>
              <a:ext uri="{FF2B5EF4-FFF2-40B4-BE49-F238E27FC236}">
                <a16:creationId xmlns:a16="http://schemas.microsoft.com/office/drawing/2014/main" id="{383E1335-119D-4914-8DF2-438EEAD7D3A2}"/>
              </a:ext>
            </a:extLst>
          </p:cNvPr>
          <p:cNvSpPr/>
          <p:nvPr/>
        </p:nvSpPr>
        <p:spPr>
          <a:xfrm>
            <a:off x="1"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2A</a:t>
            </a:r>
            <a:endParaRPr lang="de-DE" b="1" dirty="0">
              <a:solidFill>
                <a:prstClr val="white"/>
              </a:solidFill>
              <a:latin typeface="Calibri" panose="020F0502020204030204"/>
            </a:endParaRPr>
          </a:p>
        </p:txBody>
      </p:sp>
    </p:spTree>
    <p:extLst>
      <p:ext uri="{BB962C8B-B14F-4D97-AF65-F5344CB8AC3E}">
        <p14:creationId xmlns:p14="http://schemas.microsoft.com/office/powerpoint/2010/main" val="532818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28650" y="1256584"/>
            <a:ext cx="7886700" cy="999528"/>
          </a:xfrm>
        </p:spPr>
        <p:txBody>
          <a:bodyPr>
            <a:noAutofit/>
          </a:bodyPr>
          <a:lstStyle/>
          <a:p>
            <a:pPr marL="0" lvl="0" indent="0" defTabSz="914400" eaLnBrk="0" hangingPunct="0">
              <a:spcBef>
                <a:spcPct val="0"/>
              </a:spcBef>
              <a:buNone/>
            </a:pPr>
            <a:r>
              <a:rPr lang="en-US" dirty="0">
                <a:solidFill>
                  <a:prstClr val="black"/>
                </a:solidFill>
              </a:rPr>
              <a:t>Was </a:t>
            </a:r>
            <a:r>
              <a:rPr lang="en-US" dirty="0" err="1">
                <a:solidFill>
                  <a:prstClr val="black"/>
                </a:solidFill>
              </a:rPr>
              <a:t>ist</a:t>
            </a:r>
            <a:r>
              <a:rPr lang="en-US" dirty="0">
                <a:solidFill>
                  <a:prstClr val="black"/>
                </a:solidFill>
              </a:rPr>
              <a:t> die </a:t>
            </a:r>
            <a:r>
              <a:rPr lang="en-US" dirty="0" err="1">
                <a:solidFill>
                  <a:prstClr val="black"/>
                </a:solidFill>
              </a:rPr>
              <a:t>Rendite</a:t>
            </a:r>
            <a:r>
              <a:rPr lang="en-US" dirty="0">
                <a:solidFill>
                  <a:prstClr val="black"/>
                </a:solidFill>
              </a:rPr>
              <a:t> </a:t>
            </a:r>
            <a:r>
              <a:rPr lang="en-US" dirty="0" err="1">
                <a:solidFill>
                  <a:prstClr val="black"/>
                </a:solidFill>
              </a:rPr>
              <a:t>eines</a:t>
            </a:r>
            <a:r>
              <a:rPr lang="en-US" dirty="0">
                <a:solidFill>
                  <a:prstClr val="black"/>
                </a:solidFill>
              </a:rPr>
              <a:t> Portfolios </a:t>
            </a:r>
            <a:r>
              <a:rPr lang="en-US" dirty="0" err="1">
                <a:solidFill>
                  <a:prstClr val="black"/>
                </a:solidFill>
              </a:rPr>
              <a:t>mit</a:t>
            </a:r>
            <a:r>
              <a:rPr lang="en-US" dirty="0">
                <a:solidFill>
                  <a:prstClr val="black"/>
                </a:solidFill>
              </a:rPr>
              <a:t> </a:t>
            </a:r>
            <a:r>
              <a:rPr lang="en-US" dirty="0" err="1">
                <a:solidFill>
                  <a:prstClr val="black"/>
                </a:solidFill>
              </a:rPr>
              <a:t>zwei</a:t>
            </a:r>
            <a:r>
              <a:rPr lang="en-US" dirty="0">
                <a:solidFill>
                  <a:prstClr val="black"/>
                </a:solidFill>
              </a:rPr>
              <a:t> </a:t>
            </a:r>
            <a:r>
              <a:rPr lang="en-US" dirty="0" err="1">
                <a:solidFill>
                  <a:prstClr val="black"/>
                </a:solidFill>
              </a:rPr>
              <a:t>Projekten</a:t>
            </a:r>
            <a:r>
              <a:rPr lang="en-US" dirty="0">
                <a:solidFill>
                  <a:prstClr val="black"/>
                </a:solidFill>
              </a:rPr>
              <a:t>, in dem </a:t>
            </a:r>
            <a:r>
              <a:rPr lang="en-US" dirty="0" err="1">
                <a:solidFill>
                  <a:prstClr val="black"/>
                </a:solidFill>
              </a:rPr>
              <a:t>Projekt</a:t>
            </a:r>
            <a:r>
              <a:rPr lang="en-US" dirty="0">
                <a:solidFill>
                  <a:prstClr val="black"/>
                </a:solidFill>
              </a:rPr>
              <a:t> A </a:t>
            </a:r>
            <a:r>
              <a:rPr lang="en-US" dirty="0" err="1">
                <a:solidFill>
                  <a:prstClr val="black"/>
                </a:solidFill>
              </a:rPr>
              <a:t>einen</a:t>
            </a:r>
            <a:r>
              <a:rPr lang="en-US" dirty="0">
                <a:solidFill>
                  <a:prstClr val="black"/>
                </a:solidFill>
              </a:rPr>
              <a:t> Wert von 1.000 und </a:t>
            </a:r>
            <a:r>
              <a:rPr lang="en-US" dirty="0" err="1">
                <a:solidFill>
                  <a:prstClr val="black"/>
                </a:solidFill>
              </a:rPr>
              <a:t>Projekt</a:t>
            </a:r>
            <a:r>
              <a:rPr lang="en-US" dirty="0">
                <a:solidFill>
                  <a:prstClr val="black"/>
                </a:solidFill>
              </a:rPr>
              <a:t> B </a:t>
            </a:r>
            <a:r>
              <a:rPr lang="en-US" dirty="0" err="1">
                <a:solidFill>
                  <a:prstClr val="black"/>
                </a:solidFill>
              </a:rPr>
              <a:t>einen</a:t>
            </a:r>
            <a:r>
              <a:rPr lang="en-US" dirty="0">
                <a:solidFill>
                  <a:prstClr val="black"/>
                </a:solidFill>
              </a:rPr>
              <a:t> Wert von 4.000 hat? Der ROI (Return on Investment = </a:t>
            </a:r>
            <a:r>
              <a:rPr lang="en-US" dirty="0" err="1">
                <a:solidFill>
                  <a:prstClr val="black"/>
                </a:solidFill>
              </a:rPr>
              <a:t>Kapitalrendite</a:t>
            </a:r>
            <a:r>
              <a:rPr lang="en-US" dirty="0">
                <a:solidFill>
                  <a:prstClr val="black"/>
                </a:solidFill>
              </a:rPr>
              <a:t>) von </a:t>
            </a:r>
            <a:r>
              <a:rPr lang="en-US" dirty="0" err="1">
                <a:solidFill>
                  <a:prstClr val="black"/>
                </a:solidFill>
              </a:rPr>
              <a:t>Projekt</a:t>
            </a:r>
            <a:r>
              <a:rPr lang="en-US" dirty="0">
                <a:solidFill>
                  <a:prstClr val="black"/>
                </a:solidFill>
              </a:rPr>
              <a:t> A </a:t>
            </a:r>
            <a:r>
              <a:rPr lang="en-US" dirty="0" err="1">
                <a:solidFill>
                  <a:prstClr val="black"/>
                </a:solidFill>
              </a:rPr>
              <a:t>beträgt</a:t>
            </a:r>
            <a:r>
              <a:rPr lang="en-US" dirty="0">
                <a:solidFill>
                  <a:prstClr val="black"/>
                </a:solidFill>
              </a:rPr>
              <a:t> 10%, der ROI von </a:t>
            </a:r>
            <a:r>
              <a:rPr lang="en-US" dirty="0" err="1">
                <a:solidFill>
                  <a:prstClr val="black"/>
                </a:solidFill>
              </a:rPr>
              <a:t>Projekt</a:t>
            </a:r>
            <a:r>
              <a:rPr lang="en-US" dirty="0">
                <a:solidFill>
                  <a:prstClr val="black"/>
                </a:solidFill>
              </a:rPr>
              <a:t> B </a:t>
            </a:r>
            <a:r>
              <a:rPr lang="en-US" dirty="0" err="1">
                <a:solidFill>
                  <a:prstClr val="black"/>
                </a:solidFill>
              </a:rPr>
              <a:t>beträgt</a:t>
            </a:r>
            <a:r>
              <a:rPr lang="en-US" dirty="0">
                <a:solidFill>
                  <a:prstClr val="black"/>
                </a:solidFill>
              </a:rPr>
              <a:t> 20%.  </a:t>
            </a:r>
          </a:p>
        </p:txBody>
      </p:sp>
      <mc:AlternateContent xmlns:mc="http://schemas.openxmlformats.org/markup-compatibility/2006" xmlns:a14="http://schemas.microsoft.com/office/drawing/2010/main">
        <mc:Choice Requires="a14">
          <p:sp>
            <p:nvSpPr>
              <p:cNvPr id="7" name="Textfeld 6"/>
              <p:cNvSpPr txBox="1"/>
              <p:nvPr/>
            </p:nvSpPr>
            <p:spPr>
              <a:xfrm>
                <a:off x="318401" y="2882363"/>
                <a:ext cx="5016743" cy="437171"/>
              </a:xfrm>
              <a:prstGeom prst="rect">
                <a:avLst/>
              </a:prstGeom>
              <a:noFill/>
            </p:spPr>
            <p:txBody>
              <a:bodyPr wrap="square" lIns="0" tIns="0" rIns="0" bIns="0" rtlCol="0">
                <a:spAutoFit/>
              </a:bodyPr>
              <a:lstStyle/>
              <a:p>
                <a:pPr algn="ctr"/>
                <a14:m>
                  <m:oMath xmlns:m="http://schemas.openxmlformats.org/officeDocument/2006/math">
                    <m:sSub>
                      <m:sSubPr>
                        <m:ctrlPr>
                          <a:rPr lang="de-DE" sz="2000" i="1" smtClean="0">
                            <a:latin typeface="Cambria Math" panose="02040503050406030204" pitchFamily="18" charset="0"/>
                          </a:rPr>
                        </m:ctrlPr>
                      </m:sSubPr>
                      <m:e>
                        <m:r>
                          <a:rPr lang="de-DE" sz="2000" i="1">
                            <a:latin typeface="Cambria Math" panose="02040503050406030204" pitchFamily="18" charset="0"/>
                          </a:rPr>
                          <m:t>𝑟</m:t>
                        </m:r>
                      </m:e>
                      <m:sub>
                        <m:r>
                          <a:rPr lang="de-DE" sz="2000" i="1">
                            <a:latin typeface="Cambria Math" panose="02040503050406030204" pitchFamily="18" charset="0"/>
                          </a:rPr>
                          <m:t>𝐴</m:t>
                        </m:r>
                        <m:r>
                          <a:rPr lang="de-DE" sz="2000" i="1">
                            <a:latin typeface="Cambria Math" panose="02040503050406030204" pitchFamily="18" charset="0"/>
                          </a:rPr>
                          <m:t>+</m:t>
                        </m:r>
                        <m:r>
                          <a:rPr lang="de-DE" sz="2000" i="1">
                            <a:latin typeface="Cambria Math" panose="02040503050406030204" pitchFamily="18" charset="0"/>
                          </a:rPr>
                          <m:t>𝐵</m:t>
                        </m:r>
                      </m:sub>
                    </m:sSub>
                    <m:r>
                      <a:rPr lang="de-DE" sz="2000" i="1">
                        <a:latin typeface="Cambria Math" panose="02040503050406030204" pitchFamily="18" charset="0"/>
                      </a:rPr>
                      <m:t>=</m:t>
                    </m:r>
                    <m:f>
                      <m:fPr>
                        <m:ctrlPr>
                          <a:rPr lang="de-DE" sz="2000" i="1">
                            <a:latin typeface="Cambria Math" panose="02040503050406030204" pitchFamily="18" charset="0"/>
                          </a:rPr>
                        </m:ctrlPr>
                      </m:fPr>
                      <m:num>
                        <m:r>
                          <a:rPr lang="en-US" sz="2000" i="1">
                            <a:latin typeface="Cambria Math" panose="02040503050406030204" pitchFamily="18" charset="0"/>
                          </a:rPr>
                          <m:t>0</m:t>
                        </m:r>
                        <m:r>
                          <a:rPr lang="de-DE" sz="2000" b="0" i="1" smtClean="0">
                            <a:latin typeface="Cambria Math" panose="02040503050406030204" pitchFamily="18" charset="0"/>
                          </a:rPr>
                          <m:t>,</m:t>
                        </m:r>
                        <m:r>
                          <a:rPr lang="en-US" sz="2000" i="1">
                            <a:latin typeface="Cambria Math" panose="02040503050406030204" pitchFamily="18" charset="0"/>
                          </a:rPr>
                          <m:t>1</m:t>
                        </m:r>
                        <m:r>
                          <a:rPr lang="en-US" sz="2000" b="0" i="1" smtClean="0">
                            <a:latin typeface="Cambria Math" panose="02040503050406030204" pitchFamily="18" charset="0"/>
                          </a:rPr>
                          <m:t> ∗ </m:t>
                        </m:r>
                        <m:r>
                          <a:rPr lang="en-US" sz="2000" i="1">
                            <a:latin typeface="Cambria Math" panose="02040503050406030204" pitchFamily="18" charset="0"/>
                          </a:rPr>
                          <m:t>1000</m:t>
                        </m:r>
                      </m:num>
                      <m:den>
                        <m:r>
                          <a:rPr lang="en-US" sz="2000" i="1">
                            <a:latin typeface="Cambria Math" panose="02040503050406030204" pitchFamily="18" charset="0"/>
                          </a:rPr>
                          <m:t>1000</m:t>
                        </m:r>
                        <m:r>
                          <a:rPr lang="en-US" sz="2000" b="0" i="1" smtClean="0">
                            <a:latin typeface="Cambria Math" panose="02040503050406030204" pitchFamily="18" charset="0"/>
                          </a:rPr>
                          <m:t> </m:t>
                        </m:r>
                        <m:r>
                          <a:rPr lang="de-DE" sz="2000" i="1">
                            <a:latin typeface="Cambria Math" panose="02040503050406030204" pitchFamily="18" charset="0"/>
                          </a:rPr>
                          <m:t>+</m:t>
                        </m:r>
                        <m:r>
                          <a:rPr lang="en-US" sz="2000" b="0" i="1" smtClean="0">
                            <a:latin typeface="Cambria Math" panose="02040503050406030204" pitchFamily="18" charset="0"/>
                          </a:rPr>
                          <m:t> </m:t>
                        </m:r>
                        <m:r>
                          <a:rPr lang="en-US" sz="2000" i="1">
                            <a:latin typeface="Cambria Math" panose="02040503050406030204" pitchFamily="18" charset="0"/>
                          </a:rPr>
                          <m:t>4000</m:t>
                        </m:r>
                      </m:den>
                    </m:f>
                    <m:r>
                      <a:rPr lang="de-DE" sz="2000" i="1">
                        <a:latin typeface="Cambria Math" panose="02040503050406030204" pitchFamily="18" charset="0"/>
                      </a:rPr>
                      <m:t>+</m:t>
                    </m:r>
                    <m:f>
                      <m:fPr>
                        <m:ctrlPr>
                          <a:rPr lang="de-DE" sz="2000" i="1">
                            <a:latin typeface="Cambria Math" panose="02040503050406030204" pitchFamily="18" charset="0"/>
                          </a:rPr>
                        </m:ctrlPr>
                      </m:fPr>
                      <m:num>
                        <m:r>
                          <a:rPr lang="en-US" sz="2000" i="1">
                            <a:latin typeface="Cambria Math" panose="02040503050406030204" pitchFamily="18" charset="0"/>
                          </a:rPr>
                          <m:t>0</m:t>
                        </m:r>
                        <m:r>
                          <a:rPr lang="de-DE" sz="2000" b="0" i="1" smtClean="0">
                            <a:latin typeface="Cambria Math" panose="02040503050406030204" pitchFamily="18" charset="0"/>
                          </a:rPr>
                          <m:t>,</m:t>
                        </m:r>
                        <m:r>
                          <a:rPr lang="en-US" sz="2000" i="1">
                            <a:latin typeface="Cambria Math" panose="02040503050406030204" pitchFamily="18" charset="0"/>
                          </a:rPr>
                          <m:t>2</m:t>
                        </m:r>
                        <m:r>
                          <a:rPr lang="en-US" sz="2000" b="0" i="1" smtClean="0">
                            <a:latin typeface="Cambria Math" panose="02040503050406030204" pitchFamily="18" charset="0"/>
                          </a:rPr>
                          <m:t> ∗ </m:t>
                        </m:r>
                        <m:r>
                          <a:rPr lang="en-US" sz="2000" i="1">
                            <a:latin typeface="Cambria Math" panose="02040503050406030204" pitchFamily="18" charset="0"/>
                          </a:rPr>
                          <m:t>4000</m:t>
                        </m:r>
                      </m:num>
                      <m:den>
                        <m:r>
                          <a:rPr lang="en-US" sz="2000" i="1">
                            <a:latin typeface="Cambria Math" panose="02040503050406030204" pitchFamily="18" charset="0"/>
                          </a:rPr>
                          <m:t>1000</m:t>
                        </m:r>
                        <m:r>
                          <a:rPr lang="en-US" sz="2000" b="0" i="1" smtClean="0">
                            <a:latin typeface="Cambria Math" panose="02040503050406030204" pitchFamily="18" charset="0"/>
                          </a:rPr>
                          <m:t> </m:t>
                        </m:r>
                        <m:r>
                          <a:rPr lang="de-DE" sz="2000" i="1">
                            <a:latin typeface="Cambria Math" panose="02040503050406030204" pitchFamily="18" charset="0"/>
                          </a:rPr>
                          <m:t>+</m:t>
                        </m:r>
                        <m:r>
                          <a:rPr lang="en-US" sz="2000" b="0" i="1" smtClean="0">
                            <a:latin typeface="Cambria Math" panose="02040503050406030204" pitchFamily="18" charset="0"/>
                          </a:rPr>
                          <m:t> </m:t>
                        </m:r>
                        <m:r>
                          <a:rPr lang="en-US" sz="2000" i="1">
                            <a:latin typeface="Cambria Math" panose="02040503050406030204" pitchFamily="18" charset="0"/>
                          </a:rPr>
                          <m:t>4000</m:t>
                        </m:r>
                      </m:den>
                    </m:f>
                  </m:oMath>
                </a14:m>
                <a:r>
                  <a:rPr lang="de-DE" sz="2000" i="1" dirty="0">
                    <a:latin typeface="Cambria Math" panose="02040503050406030204" pitchFamily="18" charset="0"/>
                  </a:rPr>
                  <a:t> = 0,18</a:t>
                </a:r>
                <a:endParaRPr lang="de-DE" sz="1600" i="1" dirty="0">
                  <a:latin typeface="Cambria Math" panose="02040503050406030204" pitchFamily="18" charset="0"/>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318401" y="2882363"/>
                <a:ext cx="5016743" cy="437171"/>
              </a:xfrm>
              <a:prstGeom prst="rect">
                <a:avLst/>
              </a:prstGeom>
              <a:blipFill>
                <a:blip r:embed="rId3"/>
                <a:stretch>
                  <a:fillRect t="-5556" b="-16667"/>
                </a:stretch>
              </a:blipFill>
            </p:spPr>
            <p:txBody>
              <a:bodyPr/>
              <a:lstStyle/>
              <a:p>
                <a:r>
                  <a:rPr lang="de-DE">
                    <a:noFill/>
                  </a:rPr>
                  <a:t> </a:t>
                </a:r>
              </a:p>
            </p:txBody>
          </p:sp>
        </mc:Fallback>
      </mc:AlternateContent>
      <p:sp>
        <p:nvSpPr>
          <p:cNvPr id="5" name="Slide Number Placeholder 4"/>
          <p:cNvSpPr>
            <a:spLocks noGrp="1"/>
          </p:cNvSpPr>
          <p:nvPr>
            <p:ph type="sldNum" sz="quarter" idx="12"/>
          </p:nvPr>
        </p:nvSpPr>
        <p:spPr/>
        <p:txBody>
          <a:bodyPr/>
          <a:lstStyle/>
          <a:p>
            <a:fld id="{C77C6C3F-668B-4AF5-BFA9-0F657EB068D6}" type="slidenum">
              <a:rPr lang="pl-PL" smtClean="0"/>
              <a:pPr/>
              <a:t>16</a:t>
            </a:fld>
            <a:endParaRPr lang="pl-PL" dirty="0"/>
          </a:p>
        </p:txBody>
      </p:sp>
      <p:sp>
        <p:nvSpPr>
          <p:cNvPr id="8" name="Titel 1"/>
          <p:cNvSpPr>
            <a:spLocks noGrp="1"/>
          </p:cNvSpPr>
          <p:nvPr>
            <p:ph type="title"/>
          </p:nvPr>
        </p:nvSpPr>
        <p:spPr>
          <a:xfrm>
            <a:off x="628650" y="273844"/>
            <a:ext cx="7886700" cy="392906"/>
          </a:xfrm>
        </p:spPr>
        <p:txBody>
          <a:bodyPr/>
          <a:lstStyle/>
          <a:p>
            <a:r>
              <a:rPr lang="en-US" dirty="0" err="1"/>
              <a:t>Kapitalkosten</a:t>
            </a:r>
            <a:endParaRPr lang="en-US" dirty="0"/>
          </a:p>
        </p:txBody>
      </p:sp>
      <p:sp>
        <p:nvSpPr>
          <p:cNvPr id="9" name="Rectangle 8">
            <a:extLst>
              <a:ext uri="{FF2B5EF4-FFF2-40B4-BE49-F238E27FC236}">
                <a16:creationId xmlns:a16="http://schemas.microsoft.com/office/drawing/2014/main" id="{383E1335-119D-4914-8DF2-438EEAD7D3A2}"/>
              </a:ext>
            </a:extLst>
          </p:cNvPr>
          <p:cNvSpPr/>
          <p:nvPr/>
        </p:nvSpPr>
        <p:spPr>
          <a:xfrm>
            <a:off x="1"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2A</a:t>
            </a:r>
            <a:endParaRPr lang="de-DE" b="1" dirty="0">
              <a:solidFill>
                <a:prstClr val="white"/>
              </a:solidFill>
              <a:latin typeface="Calibri" panose="020F0502020204030204"/>
            </a:endParaRPr>
          </a:p>
        </p:txBody>
      </p:sp>
    </p:spTree>
    <p:extLst>
      <p:ext uri="{BB962C8B-B14F-4D97-AF65-F5344CB8AC3E}">
        <p14:creationId xmlns:p14="http://schemas.microsoft.com/office/powerpoint/2010/main" val="2957557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28650" y="946150"/>
            <a:ext cx="8044082" cy="1178071"/>
          </a:xfrm>
        </p:spPr>
        <p:txBody>
          <a:bodyPr>
            <a:normAutofit fontScale="77500" lnSpcReduction="20000"/>
          </a:bodyPr>
          <a:lstStyle/>
          <a:p>
            <a:pPr marL="0" indent="0">
              <a:lnSpc>
                <a:spcPct val="110000"/>
              </a:lnSpc>
              <a:buNone/>
            </a:pPr>
            <a:r>
              <a:rPr lang="en-US" dirty="0" err="1"/>
              <a:t>Sollten</a:t>
            </a:r>
            <a:r>
              <a:rPr lang="en-US" dirty="0"/>
              <a:t> die auf </a:t>
            </a:r>
            <a:r>
              <a:rPr lang="en-US" dirty="0" err="1"/>
              <a:t>Folie</a:t>
            </a:r>
            <a:r>
              <a:rPr lang="en-US" dirty="0"/>
              <a:t> 14 </a:t>
            </a:r>
            <a:r>
              <a:rPr lang="en-US" dirty="0" err="1"/>
              <a:t>genannten</a:t>
            </a:r>
            <a:r>
              <a:rPr lang="en-US" dirty="0"/>
              <a:t> </a:t>
            </a:r>
            <a:r>
              <a:rPr lang="en-US" dirty="0" err="1"/>
              <a:t>Probleme</a:t>
            </a:r>
            <a:r>
              <a:rPr lang="en-US" dirty="0"/>
              <a:t> </a:t>
            </a:r>
            <a:r>
              <a:rPr lang="en-US" dirty="0" err="1"/>
              <a:t>eintreffen</a:t>
            </a:r>
            <a:r>
              <a:rPr lang="en-US" dirty="0"/>
              <a:t>, </a:t>
            </a:r>
            <a:r>
              <a:rPr lang="en-US" dirty="0" err="1"/>
              <a:t>entsteht</a:t>
            </a:r>
            <a:r>
              <a:rPr lang="en-US" dirty="0"/>
              <a:t> </a:t>
            </a:r>
            <a:r>
              <a:rPr lang="en-US" dirty="0" err="1"/>
              <a:t>eine</a:t>
            </a:r>
            <a:r>
              <a:rPr lang="en-US" dirty="0"/>
              <a:t> </a:t>
            </a:r>
            <a:r>
              <a:rPr lang="en-US" dirty="0" err="1"/>
              <a:t>besondere</a:t>
            </a:r>
            <a:r>
              <a:rPr lang="en-US" dirty="0"/>
              <a:t> </a:t>
            </a:r>
            <a:r>
              <a:rPr lang="en-US" dirty="0" err="1"/>
              <a:t>Komplikation</a:t>
            </a:r>
            <a:r>
              <a:rPr lang="en-US" dirty="0"/>
              <a:t>: </a:t>
            </a:r>
            <a:br>
              <a:rPr lang="en-US" dirty="0"/>
            </a:br>
            <a:br>
              <a:rPr lang="en-US" dirty="0"/>
            </a:br>
            <a:r>
              <a:rPr lang="en-US" dirty="0"/>
              <a:t>Das dem Portfolio der </a:t>
            </a:r>
            <a:r>
              <a:rPr lang="en-US" dirty="0" err="1"/>
              <a:t>beiden</a:t>
            </a:r>
            <a:r>
              <a:rPr lang="en-US" dirty="0"/>
              <a:t> </a:t>
            </a:r>
            <a:r>
              <a:rPr lang="en-US" dirty="0" err="1"/>
              <a:t>Projekte</a:t>
            </a:r>
            <a:r>
              <a:rPr lang="en-US" dirty="0"/>
              <a:t> </a:t>
            </a:r>
            <a:r>
              <a:rPr lang="en-US" dirty="0" err="1"/>
              <a:t>zugrundeliegende</a:t>
            </a:r>
            <a:r>
              <a:rPr lang="en-US" dirty="0"/>
              <a:t> </a:t>
            </a:r>
            <a:r>
              <a:rPr lang="en-US" dirty="0" err="1"/>
              <a:t>Risiko</a:t>
            </a:r>
            <a:r>
              <a:rPr lang="en-US" dirty="0"/>
              <a:t> (</a:t>
            </a:r>
            <a:r>
              <a:rPr lang="en-US" dirty="0" err="1"/>
              <a:t>σ</a:t>
            </a:r>
            <a:r>
              <a:rPr lang="en-US" baseline="-25000" dirty="0" err="1"/>
              <a:t>A+B</a:t>
            </a:r>
            <a:r>
              <a:rPr lang="en-US" dirty="0"/>
              <a:t>) </a:t>
            </a:r>
            <a:r>
              <a:rPr lang="en-US" dirty="0" err="1"/>
              <a:t>ist</a:t>
            </a:r>
            <a:r>
              <a:rPr lang="en-US" dirty="0"/>
              <a:t> </a:t>
            </a:r>
            <a:r>
              <a:rPr lang="en-US" dirty="0" err="1"/>
              <a:t>komplexer</a:t>
            </a:r>
            <a:r>
              <a:rPr lang="en-US" dirty="0"/>
              <a:t>. </a:t>
            </a:r>
            <a:br>
              <a:rPr lang="en-US" dirty="0"/>
            </a:br>
            <a:r>
              <a:rPr lang="en-US" b="1" dirty="0"/>
              <a:t>Das </a:t>
            </a:r>
            <a:r>
              <a:rPr lang="en-US" b="1" dirty="0" err="1"/>
              <a:t>Risiko</a:t>
            </a:r>
            <a:r>
              <a:rPr lang="en-US" b="1" dirty="0"/>
              <a:t> </a:t>
            </a:r>
            <a:r>
              <a:rPr lang="en-US" b="1" dirty="0" err="1"/>
              <a:t>hängt</a:t>
            </a:r>
            <a:r>
              <a:rPr lang="en-US" b="1" dirty="0"/>
              <a:t> von der </a:t>
            </a:r>
            <a:r>
              <a:rPr lang="en-US" b="1" dirty="0" err="1"/>
              <a:t>Korrelation</a:t>
            </a:r>
            <a:r>
              <a:rPr lang="en-US" b="1" dirty="0"/>
              <a:t> </a:t>
            </a:r>
            <a:r>
              <a:rPr lang="en-US" b="1" dirty="0" err="1"/>
              <a:t>zwischen</a:t>
            </a:r>
            <a:r>
              <a:rPr lang="en-US" b="1" dirty="0"/>
              <a:t> den </a:t>
            </a:r>
            <a:r>
              <a:rPr lang="en-US" b="1" dirty="0" err="1"/>
              <a:t>beiden</a:t>
            </a:r>
            <a:r>
              <a:rPr lang="en-US" b="1" dirty="0"/>
              <a:t> </a:t>
            </a:r>
            <a:r>
              <a:rPr lang="en-US" b="1" dirty="0" err="1"/>
              <a:t>Projekten</a:t>
            </a:r>
            <a:r>
              <a:rPr lang="en-US" b="1" dirty="0"/>
              <a:t> (</a:t>
            </a:r>
            <a:r>
              <a:rPr lang="en-US" b="1" dirty="0" err="1"/>
              <a:t>ρ</a:t>
            </a:r>
            <a:r>
              <a:rPr lang="en-US" b="1" baseline="-25000" dirty="0" err="1"/>
              <a:t>AB</a:t>
            </a:r>
            <a:r>
              <a:rPr lang="en-US" b="1" dirty="0"/>
              <a:t>) ab, </a:t>
            </a:r>
            <a:r>
              <a:rPr lang="en-US" b="1" dirty="0" err="1"/>
              <a:t>wobei</a:t>
            </a:r>
            <a:r>
              <a:rPr lang="en-US" b="1" dirty="0"/>
              <a:t> </a:t>
            </a:r>
            <a:r>
              <a:rPr lang="en-US" b="1" dirty="0" err="1"/>
              <a:t>w</a:t>
            </a:r>
            <a:r>
              <a:rPr lang="en-US" b="1" baseline="-25000" dirty="0" err="1"/>
              <a:t>A</a:t>
            </a:r>
            <a:r>
              <a:rPr lang="en-US" b="1" dirty="0"/>
              <a:t> und </a:t>
            </a:r>
            <a:r>
              <a:rPr lang="en-US" b="1" dirty="0" err="1"/>
              <a:t>w</a:t>
            </a:r>
            <a:r>
              <a:rPr lang="en-US" b="1" baseline="-25000" dirty="0" err="1"/>
              <a:t>B</a:t>
            </a:r>
            <a:r>
              <a:rPr lang="en-US" b="1" dirty="0"/>
              <a:t> </a:t>
            </a:r>
            <a:r>
              <a:rPr lang="en-US" b="1" dirty="0" err="1"/>
              <a:t>zur</a:t>
            </a:r>
            <a:r>
              <a:rPr lang="en-US" b="1" dirty="0"/>
              <a:t> </a:t>
            </a:r>
            <a:r>
              <a:rPr lang="en-US" b="1" dirty="0" err="1"/>
              <a:t>Gewichtung</a:t>
            </a:r>
            <a:r>
              <a:rPr lang="en-US" b="1" dirty="0"/>
              <a:t> </a:t>
            </a:r>
            <a:r>
              <a:rPr lang="en-US" b="1" dirty="0" err="1"/>
              <a:t>verwendet</a:t>
            </a:r>
            <a:r>
              <a:rPr lang="en-US" b="1" dirty="0"/>
              <a:t> </a:t>
            </a:r>
            <a:r>
              <a:rPr lang="en-US" b="1" dirty="0" err="1"/>
              <a:t>werden</a:t>
            </a:r>
            <a:r>
              <a:rPr lang="en-US" b="1" dirty="0"/>
              <a:t> (relative </a:t>
            </a:r>
            <a:r>
              <a:rPr lang="en-US" b="1" dirty="0" err="1"/>
              <a:t>Größe</a:t>
            </a:r>
            <a:r>
              <a:rPr lang="en-US" b="1" dirty="0"/>
              <a:t> der </a:t>
            </a:r>
            <a:r>
              <a:rPr lang="en-US" b="1" dirty="0" err="1"/>
              <a:t>Projekte</a:t>
            </a:r>
            <a:r>
              <a:rPr lang="en-US" b="1" dirty="0"/>
              <a:t>, </a:t>
            </a:r>
            <a:r>
              <a:rPr lang="en-US" b="1" dirty="0" err="1"/>
              <a:t>z.B</a:t>
            </a:r>
            <a:r>
              <a:rPr lang="en-US" b="1" dirty="0"/>
              <a:t>. 20% und 80%).</a:t>
            </a:r>
          </a:p>
          <a:p>
            <a:pPr marL="342900" lvl="1" indent="0">
              <a:lnSpc>
                <a:spcPct val="110000"/>
              </a:lnSpc>
              <a:buNone/>
            </a:pPr>
            <a:endParaRPr lang="en-US" dirty="0"/>
          </a:p>
          <a:p>
            <a:pPr marL="342900" lvl="1" indent="0">
              <a:lnSpc>
                <a:spcPct val="110000"/>
              </a:lnSpc>
              <a:buNone/>
            </a:pPr>
            <a:endParaRPr lang="en-US" dirty="0"/>
          </a:p>
          <a:p>
            <a:pPr marL="342900" lvl="1" indent="0">
              <a:lnSpc>
                <a:spcPct val="120000"/>
              </a:lnSpc>
              <a:buNone/>
            </a:pPr>
            <a:endParaRPr lang="en-US" dirty="0"/>
          </a:p>
          <a:p>
            <a:pPr marL="342900" lvl="1" indent="0">
              <a:lnSpc>
                <a:spcPct val="120000"/>
              </a:lnSpc>
              <a:buNone/>
            </a:pPr>
            <a:endParaRPr lang="en-US" dirty="0"/>
          </a:p>
          <a:p>
            <a:pPr marL="342900" lvl="1" indent="0">
              <a:lnSpc>
                <a:spcPct val="120000"/>
              </a:lnSpc>
              <a:buNone/>
            </a:pPr>
            <a:endParaRPr lang="en-US" dirty="0"/>
          </a:p>
        </p:txBody>
      </p:sp>
      <p:sp>
        <p:nvSpPr>
          <p:cNvPr id="2" name="Titel 1"/>
          <p:cNvSpPr>
            <a:spLocks noGrp="1"/>
          </p:cNvSpPr>
          <p:nvPr>
            <p:ph type="title"/>
          </p:nvPr>
        </p:nvSpPr>
        <p:spPr/>
        <p:txBody>
          <a:bodyPr/>
          <a:lstStyle/>
          <a:p>
            <a:r>
              <a:rPr lang="de-DE" dirty="0"/>
              <a:t>Kontaminationsrisiko</a:t>
            </a:r>
            <a:r>
              <a:rPr lang="en-US" dirty="0"/>
              <a:t> und </a:t>
            </a:r>
            <a:r>
              <a:rPr lang="en-US" dirty="0" err="1"/>
              <a:t>Diversifizierung</a:t>
            </a:r>
            <a:endParaRPr lang="en-US" dirty="0"/>
          </a:p>
        </p:txBody>
      </p:sp>
      <mc:AlternateContent xmlns:mc="http://schemas.openxmlformats.org/markup-compatibility/2006" xmlns:a14="http://schemas.microsoft.com/office/drawing/2010/main">
        <mc:Choice Requires="a14">
          <p:sp>
            <p:nvSpPr>
              <p:cNvPr id="7" name="Textfeld 6"/>
              <p:cNvSpPr txBox="1"/>
              <p:nvPr/>
            </p:nvSpPr>
            <p:spPr>
              <a:xfrm>
                <a:off x="2584838" y="2194025"/>
                <a:ext cx="4283993" cy="4383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smtClean="0">
                              <a:latin typeface="Cambria Math" panose="02040503050406030204" pitchFamily="18" charset="0"/>
                              <a:ea typeface="Cambria Math" panose="02040503050406030204" pitchFamily="18" charset="0"/>
                            </a:rPr>
                            <m:t>𝜎</m:t>
                          </m:r>
                        </m:e>
                        <m:sub>
                          <m:r>
                            <a:rPr lang="de-DE" b="0" i="1" smtClean="0">
                              <a:latin typeface="Cambria Math" panose="02040503050406030204" pitchFamily="18" charset="0"/>
                            </a:rPr>
                            <m:t>𝐴</m:t>
                          </m:r>
                          <m:r>
                            <a:rPr lang="de-DE" b="0" i="1" smtClean="0">
                              <a:latin typeface="Cambria Math" panose="02040503050406030204" pitchFamily="18" charset="0"/>
                            </a:rPr>
                            <m:t>+</m:t>
                          </m:r>
                          <m:r>
                            <a:rPr lang="de-DE" b="0" i="1" smtClean="0">
                              <a:latin typeface="Cambria Math" panose="02040503050406030204" pitchFamily="18" charset="0"/>
                            </a:rPr>
                            <m:t>𝐵</m:t>
                          </m:r>
                        </m:sub>
                      </m:sSub>
                      <m:r>
                        <a:rPr lang="de-DE" b="0" i="1" smtClean="0">
                          <a:latin typeface="Cambria Math" panose="02040503050406030204" pitchFamily="18" charset="0"/>
                        </a:rPr>
                        <m:t>=</m:t>
                      </m:r>
                      <m:rad>
                        <m:radPr>
                          <m:degHide m:val="on"/>
                          <m:ctrlPr>
                            <a:rPr lang="de-DE" b="0" i="1" smtClean="0">
                              <a:latin typeface="Cambria Math" panose="02040503050406030204" pitchFamily="18" charset="0"/>
                            </a:rPr>
                          </m:ctrlPr>
                        </m:radPr>
                        <m:deg/>
                        <m:e>
                          <m:sSubSup>
                            <m:sSubSupPr>
                              <m:ctrlPr>
                                <a:rPr lang="de-DE" b="0" i="1" smtClean="0">
                                  <a:latin typeface="Cambria Math" panose="02040503050406030204" pitchFamily="18" charset="0"/>
                                  <a:ea typeface="Cambria Math" panose="02040503050406030204" pitchFamily="18" charset="0"/>
                                </a:rPr>
                              </m:ctrlPr>
                            </m:sSubSupPr>
                            <m:e>
                              <m:r>
                                <a:rPr lang="de-DE" b="0" i="1" smtClean="0">
                                  <a:latin typeface="Cambria Math" panose="02040503050406030204" pitchFamily="18" charset="0"/>
                                  <a:ea typeface="Cambria Math" panose="02040503050406030204" pitchFamily="18" charset="0"/>
                                </a:rPr>
                                <m:t>𝜎</m:t>
                              </m:r>
                            </m:e>
                            <m:sub>
                              <m:r>
                                <a:rPr lang="de-DE" b="0" i="1" smtClean="0">
                                  <a:latin typeface="Cambria Math" panose="02040503050406030204" pitchFamily="18" charset="0"/>
                                </a:rPr>
                                <m:t>𝐴</m:t>
                              </m:r>
                            </m:sub>
                            <m:sup>
                              <m:r>
                                <a:rPr lang="de-DE" b="0" i="1" smtClean="0">
                                  <a:latin typeface="Cambria Math" panose="02040503050406030204" pitchFamily="18" charset="0"/>
                                </a:rPr>
                                <m:t>2</m:t>
                              </m:r>
                            </m:sup>
                          </m:sSubSup>
                          <m:r>
                            <a:rPr lang="de-DE" b="0" i="1" smtClean="0">
                              <a:latin typeface="Cambria Math" panose="02040503050406030204" pitchFamily="18" charset="0"/>
                              <a:ea typeface="Cambria Math" panose="02040503050406030204" pitchFamily="18" charset="0"/>
                            </a:rPr>
                            <m:t>∙</m:t>
                          </m:r>
                          <m:sSubSup>
                            <m:sSubSupPr>
                              <m:ctrlPr>
                                <a:rPr lang="de-DE" b="0" i="1" smtClean="0">
                                  <a:latin typeface="Cambria Math" panose="02040503050406030204" pitchFamily="18" charset="0"/>
                                </a:rPr>
                              </m:ctrlPr>
                            </m:sSubSupPr>
                            <m:e>
                              <m:r>
                                <a:rPr lang="de-DE" b="0" i="1" smtClean="0">
                                  <a:latin typeface="Cambria Math" panose="02040503050406030204" pitchFamily="18" charset="0"/>
                                </a:rPr>
                                <m:t>𝑤</m:t>
                              </m:r>
                            </m:e>
                            <m:sub>
                              <m:r>
                                <a:rPr lang="de-DE" i="1">
                                  <a:latin typeface="Cambria Math" panose="02040503050406030204" pitchFamily="18" charset="0"/>
                                </a:rPr>
                                <m:t>𝐴</m:t>
                              </m:r>
                            </m:sub>
                            <m:sup>
                              <m:r>
                                <a:rPr lang="de-DE" i="1">
                                  <a:latin typeface="Cambria Math" panose="02040503050406030204" pitchFamily="18" charset="0"/>
                                </a:rPr>
                                <m:t>2</m:t>
                              </m:r>
                            </m:sup>
                          </m:sSubSup>
                          <m:r>
                            <a:rPr lang="de-DE" b="0" i="1" smtClean="0">
                              <a:latin typeface="Cambria Math" panose="02040503050406030204" pitchFamily="18" charset="0"/>
                            </a:rPr>
                            <m:t>+</m:t>
                          </m:r>
                          <m:sSubSup>
                            <m:sSubSupPr>
                              <m:ctrlPr>
                                <a:rPr lang="de-DE" i="1">
                                  <a:latin typeface="Cambria Math" panose="02040503050406030204" pitchFamily="18" charset="0"/>
                                </a:rPr>
                              </m:ctrlPr>
                            </m:sSubSupPr>
                            <m:e>
                              <m:r>
                                <a:rPr lang="de-DE" i="1">
                                  <a:latin typeface="Cambria Math" panose="02040503050406030204" pitchFamily="18" charset="0"/>
                                  <a:ea typeface="Cambria Math" panose="02040503050406030204" pitchFamily="18" charset="0"/>
                                </a:rPr>
                                <m:t>𝜎</m:t>
                              </m:r>
                            </m:e>
                            <m:sub>
                              <m:r>
                                <a:rPr lang="de-DE" b="0" i="1" smtClean="0">
                                  <a:latin typeface="Cambria Math" panose="02040503050406030204" pitchFamily="18" charset="0"/>
                                  <a:ea typeface="Cambria Math" panose="02040503050406030204" pitchFamily="18" charset="0"/>
                                </a:rPr>
                                <m:t>𝐵</m:t>
                              </m:r>
                            </m:sub>
                            <m:sup>
                              <m:r>
                                <a:rPr lang="de-DE" i="1">
                                  <a:latin typeface="Cambria Math" panose="02040503050406030204" pitchFamily="18" charset="0"/>
                                </a:rPr>
                                <m:t>2</m:t>
                              </m:r>
                            </m:sup>
                          </m:sSubSup>
                          <m:r>
                            <a:rPr lang="de-DE" i="1">
                              <a:latin typeface="Cambria Math" panose="02040503050406030204" pitchFamily="18" charset="0"/>
                              <a:ea typeface="Cambria Math" panose="02040503050406030204" pitchFamily="18" charset="0"/>
                            </a:rPr>
                            <m:t>∙</m:t>
                          </m:r>
                          <m:sSubSup>
                            <m:sSubSupPr>
                              <m:ctrlPr>
                                <a:rPr lang="de-DE" i="1">
                                  <a:latin typeface="Cambria Math" panose="02040503050406030204" pitchFamily="18" charset="0"/>
                                </a:rPr>
                              </m:ctrlPr>
                            </m:sSubSupPr>
                            <m:e>
                              <m:r>
                                <a:rPr lang="de-DE" i="1">
                                  <a:latin typeface="Cambria Math" panose="02040503050406030204" pitchFamily="18" charset="0"/>
                                </a:rPr>
                                <m:t>𝑤</m:t>
                              </m:r>
                            </m:e>
                            <m:sub>
                              <m:r>
                                <a:rPr lang="de-DE" b="0" i="1" smtClean="0">
                                  <a:latin typeface="Cambria Math" panose="02040503050406030204" pitchFamily="18" charset="0"/>
                                </a:rPr>
                                <m:t>𝐵</m:t>
                              </m:r>
                            </m:sub>
                            <m:sup>
                              <m:r>
                                <a:rPr lang="de-DE" i="1">
                                  <a:latin typeface="Cambria Math" panose="02040503050406030204" pitchFamily="18" charset="0"/>
                                </a:rPr>
                                <m:t>2</m:t>
                              </m:r>
                            </m:sup>
                          </m:sSubSup>
                          <m:r>
                            <a:rPr lang="de-DE" b="0" i="1" smtClean="0">
                              <a:latin typeface="Cambria Math" panose="02040503050406030204" pitchFamily="18" charset="0"/>
                            </a:rPr>
                            <m:t>+2</m:t>
                          </m:r>
                          <m:r>
                            <a:rPr lang="de-DE" i="1">
                              <a:latin typeface="Cambria Math" panose="02040503050406030204" pitchFamily="18" charset="0"/>
                              <a:ea typeface="Cambria Math" panose="02040503050406030204" pitchFamily="18" charset="0"/>
                            </a:rPr>
                            <m:t>∙</m:t>
                          </m:r>
                          <m:sSub>
                            <m:sSubPr>
                              <m:ctrlPr>
                                <a:rPr lang="de-DE" i="1" smtClean="0">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𝐴</m:t>
                              </m:r>
                            </m:sub>
                          </m:sSub>
                          <m:r>
                            <a:rPr lang="de-DE" i="1">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i="1">
                                  <a:latin typeface="Cambria Math" panose="02040503050406030204" pitchFamily="18" charset="0"/>
                                  <a:ea typeface="Cambria Math" panose="02040503050406030204" pitchFamily="18" charset="0"/>
                                </a:rPr>
                                <m:t>𝐴</m:t>
                              </m:r>
                            </m:sub>
                          </m:sSub>
                          <m:r>
                            <a:rPr lang="de-DE" i="1">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𝐵</m:t>
                              </m:r>
                            </m:sub>
                          </m:sSub>
                          <m:r>
                            <a:rPr lang="de-DE" i="1" smtClean="0">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𝐵</m:t>
                              </m:r>
                            </m:sub>
                          </m:sSub>
                          <m:r>
                            <a:rPr lang="de-DE" i="1" smtClean="0">
                              <a:latin typeface="Cambria Math" panose="02040503050406030204" pitchFamily="18" charset="0"/>
                              <a:ea typeface="Cambria Math" panose="02040503050406030204" pitchFamily="18" charset="0"/>
                            </a:rPr>
                            <m:t>∙</m:t>
                          </m:r>
                          <m:sSub>
                            <m:sSubPr>
                              <m:ctrlPr>
                                <a:rPr lang="de-DE" i="1" smtClean="0">
                                  <a:latin typeface="Cambria Math" panose="02040503050406030204" pitchFamily="18" charset="0"/>
                                  <a:ea typeface="Cambria Math" panose="02040503050406030204" pitchFamily="18" charset="0"/>
                                </a:rPr>
                              </m:ctrlPr>
                            </m:sSubPr>
                            <m:e>
                              <m:r>
                                <a:rPr lang="de-DE" i="1" smtClean="0">
                                  <a:latin typeface="Cambria Math" panose="02040503050406030204" pitchFamily="18" charset="0"/>
                                  <a:ea typeface="Cambria Math" panose="02040503050406030204" pitchFamily="18" charset="0"/>
                                </a:rPr>
                                <m:t>𝜌</m:t>
                              </m:r>
                            </m:e>
                            <m:sub>
                              <m:r>
                                <a:rPr lang="de-DE" b="0" i="1" smtClean="0">
                                  <a:latin typeface="Cambria Math" panose="02040503050406030204" pitchFamily="18" charset="0"/>
                                  <a:ea typeface="Cambria Math" panose="02040503050406030204" pitchFamily="18" charset="0"/>
                                </a:rPr>
                                <m:t>𝐴𝐵</m:t>
                              </m:r>
                            </m:sub>
                          </m:sSub>
                        </m:e>
                      </m:rad>
                    </m:oMath>
                  </m:oMathPara>
                </a14:m>
                <a:endParaRPr lang="de-DE" dirty="0"/>
              </a:p>
            </p:txBody>
          </p:sp>
        </mc:Choice>
        <mc:Fallback xmlns="">
          <p:sp>
            <p:nvSpPr>
              <p:cNvPr id="7" name="Textfeld 6"/>
              <p:cNvSpPr txBox="1">
                <a:spLocks noRot="1" noChangeAspect="1" noMove="1" noResize="1" noEditPoints="1" noAdjustHandles="1" noChangeArrowheads="1" noChangeShapeType="1" noTextEdit="1"/>
              </p:cNvSpPr>
              <p:nvPr/>
            </p:nvSpPr>
            <p:spPr>
              <a:xfrm>
                <a:off x="2584838" y="2194025"/>
                <a:ext cx="4283993" cy="438390"/>
              </a:xfrm>
              <a:prstGeom prst="rect">
                <a:avLst/>
              </a:prstGeom>
              <a:blipFill>
                <a:blip r:embed="rId3"/>
                <a:stretch>
                  <a:fillRect b="-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6"/>
              <p:cNvSpPr txBox="1"/>
              <p:nvPr/>
            </p:nvSpPr>
            <p:spPr>
              <a:xfrm>
                <a:off x="1473429" y="3748027"/>
                <a:ext cx="6385426" cy="260905"/>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ea typeface="Cambria Math" panose="02040503050406030204" pitchFamily="18" charset="0"/>
                            </a:rPr>
                            <m:t>𝜎</m:t>
                          </m:r>
                        </m:e>
                        <m:sub>
                          <m:r>
                            <a:rPr lang="de-DE" i="1">
                              <a:latin typeface="Cambria Math" panose="02040503050406030204" pitchFamily="18" charset="0"/>
                            </a:rPr>
                            <m:t>𝐴</m:t>
                          </m:r>
                          <m:r>
                            <a:rPr lang="de-DE" i="1">
                              <a:latin typeface="Cambria Math" panose="02040503050406030204" pitchFamily="18" charset="0"/>
                            </a:rPr>
                            <m:t>+</m:t>
                          </m:r>
                          <m:r>
                            <a:rPr lang="de-DE" i="1">
                              <a:latin typeface="Cambria Math" panose="02040503050406030204" pitchFamily="18" charset="0"/>
                            </a:rPr>
                            <m:t>𝐵</m:t>
                          </m:r>
                        </m:sub>
                      </m:sSub>
                      <m:r>
                        <a:rPr lang="de-DE" i="1">
                          <a:latin typeface="Cambria Math" panose="02040503050406030204" pitchFamily="18" charset="0"/>
                        </a:rPr>
                        <m:t>=</m:t>
                      </m:r>
                      <m:rad>
                        <m:radPr>
                          <m:degHide m:val="on"/>
                          <m:ctrlPr>
                            <a:rPr lang="de-DE" i="1">
                              <a:latin typeface="Cambria Math" panose="02040503050406030204" pitchFamily="18" charset="0"/>
                            </a:rPr>
                          </m:ctrlPr>
                        </m:radPr>
                        <m:deg/>
                        <m:e>
                          <m:sSup>
                            <m:sSupPr>
                              <m:ctrlPr>
                                <a:rPr lang="de-DE" i="1" smtClean="0">
                                  <a:latin typeface="Cambria Math" panose="02040503050406030204" pitchFamily="18" charset="0"/>
                                </a:rPr>
                              </m:ctrlPr>
                            </m:sSupPr>
                            <m:e>
                              <m:r>
                                <a:rPr lang="de-AT" b="0" i="1" smtClean="0">
                                  <a:latin typeface="Cambria Math" panose="02040503050406030204" pitchFamily="18" charset="0"/>
                                </a:rPr>
                                <m:t>5</m:t>
                              </m:r>
                            </m:e>
                            <m:sup>
                              <m:r>
                                <a:rPr lang="de-AT" b="0" i="1" smtClean="0">
                                  <a:latin typeface="Cambria Math" panose="02040503050406030204" pitchFamily="18" charset="0"/>
                                </a:rPr>
                                <m:t>2</m:t>
                              </m:r>
                            </m:sup>
                          </m:sSup>
                          <m:r>
                            <a:rPr lang="en-US" b="0" i="1" smtClean="0">
                              <a:latin typeface="Cambria Math" panose="02040503050406030204" pitchFamily="18" charset="0"/>
                            </a:rPr>
                            <m:t>∗</m:t>
                          </m:r>
                          <m:sSup>
                            <m:sSupPr>
                              <m:ctrlPr>
                                <a:rPr lang="de-DE" i="1">
                                  <a:latin typeface="Cambria Math" panose="02040503050406030204" pitchFamily="18" charset="0"/>
                                </a:rPr>
                              </m:ctrlPr>
                            </m:sSupPr>
                            <m:e>
                              <m:r>
                                <a:rPr lang="de-AT" b="0" i="1" smtClean="0">
                                  <a:latin typeface="Cambria Math" panose="02040503050406030204" pitchFamily="18" charset="0"/>
                                </a:rPr>
                                <m:t>0</m:t>
                              </m:r>
                              <m:r>
                                <a:rPr lang="de-DE" b="0" i="1" smtClean="0">
                                  <a:latin typeface="Cambria Math" panose="02040503050406030204" pitchFamily="18" charset="0"/>
                                </a:rPr>
                                <m:t>,</m:t>
                              </m:r>
                              <m:r>
                                <a:rPr lang="de-AT" b="0" i="1" smtClean="0">
                                  <a:latin typeface="Cambria Math" panose="02040503050406030204" pitchFamily="18" charset="0"/>
                                </a:rPr>
                                <m:t>2</m:t>
                              </m:r>
                            </m:e>
                            <m:sup>
                              <m:r>
                                <a:rPr lang="de-AT" i="1">
                                  <a:latin typeface="Cambria Math" panose="02040503050406030204" pitchFamily="18" charset="0"/>
                                </a:rPr>
                                <m:t>2</m:t>
                              </m:r>
                            </m:sup>
                          </m:sSup>
                          <m:r>
                            <a:rPr lang="de-DE" i="1">
                              <a:latin typeface="Cambria Math" panose="02040503050406030204" pitchFamily="18" charset="0"/>
                            </a:rPr>
                            <m:t>+</m:t>
                          </m:r>
                          <m:sSup>
                            <m:sSupPr>
                              <m:ctrlPr>
                                <a:rPr lang="de-DE" i="1">
                                  <a:latin typeface="Cambria Math" panose="02040503050406030204" pitchFamily="18" charset="0"/>
                                </a:rPr>
                              </m:ctrlPr>
                            </m:sSupPr>
                            <m:e>
                              <m:r>
                                <a:rPr lang="de-AT" b="0" i="1" smtClean="0">
                                  <a:latin typeface="Cambria Math" panose="02040503050406030204" pitchFamily="18" charset="0"/>
                                </a:rPr>
                                <m:t>20</m:t>
                              </m:r>
                            </m:e>
                            <m:sup>
                              <m:r>
                                <a:rPr lang="de-AT" i="1" smtClean="0">
                                  <a:latin typeface="Cambria Math" panose="02040503050406030204" pitchFamily="18" charset="0"/>
                                </a:rPr>
                                <m:t>2</m:t>
                              </m:r>
                            </m:sup>
                          </m:sSup>
                          <m:r>
                            <a:rPr lang="en-US" b="0" i="1" smtClean="0">
                              <a:latin typeface="Cambria Math" panose="02040503050406030204" pitchFamily="18" charset="0"/>
                            </a:rPr>
                            <m:t> ∗</m:t>
                          </m:r>
                          <m:sSup>
                            <m:sSupPr>
                              <m:ctrlPr>
                                <a:rPr lang="de-DE" i="1">
                                  <a:latin typeface="Cambria Math" panose="02040503050406030204" pitchFamily="18" charset="0"/>
                                </a:rPr>
                              </m:ctrlPr>
                            </m:sSupPr>
                            <m:e>
                              <m:r>
                                <a:rPr lang="de-AT" b="0" i="1" smtClean="0">
                                  <a:latin typeface="Cambria Math" panose="02040503050406030204" pitchFamily="18" charset="0"/>
                                </a:rPr>
                                <m:t>0</m:t>
                              </m:r>
                              <m:r>
                                <a:rPr lang="de-DE" b="0" i="1" smtClean="0">
                                  <a:latin typeface="Cambria Math" panose="02040503050406030204" pitchFamily="18" charset="0"/>
                                </a:rPr>
                                <m:t>,</m:t>
                              </m:r>
                              <m:r>
                                <a:rPr lang="de-AT" b="0" i="1" smtClean="0">
                                  <a:latin typeface="Cambria Math" panose="02040503050406030204" pitchFamily="18" charset="0"/>
                                </a:rPr>
                                <m:t>8</m:t>
                              </m:r>
                            </m:e>
                            <m:sup>
                              <m:r>
                                <a:rPr lang="de-AT" i="1">
                                  <a:latin typeface="Cambria Math" panose="02040503050406030204" pitchFamily="18" charset="0"/>
                                </a:rPr>
                                <m:t>2</m:t>
                              </m:r>
                            </m:sup>
                          </m:sSup>
                          <m:r>
                            <a:rPr lang="de-DE" i="1" smtClean="0">
                              <a:latin typeface="Cambria Math" panose="02040503050406030204" pitchFamily="18" charset="0"/>
                            </a:rPr>
                            <m:t>+</m:t>
                          </m:r>
                          <m:r>
                            <a:rPr lang="en-US" b="0" i="1" smtClean="0">
                              <a:latin typeface="Cambria Math" panose="02040503050406030204" pitchFamily="18" charset="0"/>
                            </a:rPr>
                            <m:t>(</m:t>
                          </m:r>
                          <m:r>
                            <a:rPr lang="de-DE" i="1">
                              <a:latin typeface="Cambria Math" panose="02040503050406030204" pitchFamily="18" charset="0"/>
                            </a:rPr>
                            <m:t>2</m:t>
                          </m:r>
                          <m:r>
                            <a:rPr lang="en-US" b="0" i="1" smtClean="0">
                              <a:latin typeface="Cambria Math" panose="02040503050406030204" pitchFamily="18" charset="0"/>
                            </a:rPr>
                            <m:t> ∗5∗</m:t>
                          </m:r>
                          <m:r>
                            <a:rPr lang="de-DE" b="0" i="1" smtClean="0">
                              <a:latin typeface="Cambria Math" panose="02040503050406030204" pitchFamily="18" charset="0"/>
                            </a:rPr>
                            <m:t>0,</m:t>
                          </m:r>
                          <m:r>
                            <a:rPr lang="en-US" b="0" i="1" smtClean="0">
                              <a:latin typeface="Cambria Math" panose="02040503050406030204" pitchFamily="18" charset="0"/>
                            </a:rPr>
                            <m:t>2∗20∗</m:t>
                          </m:r>
                          <m:r>
                            <a:rPr lang="de-DE"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8</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e>
                      </m:rad>
                    </m:oMath>
                  </m:oMathPara>
                </a14:m>
                <a:endParaRPr lang="de-DE" sz="1100" i="1" dirty="0">
                  <a:latin typeface="Cambria Math" panose="02040503050406030204" pitchFamily="18" charset="0"/>
                </a:endParaRPr>
              </a:p>
            </p:txBody>
          </p:sp>
        </mc:Choice>
        <mc:Fallback xmlns="">
          <p:sp>
            <p:nvSpPr>
              <p:cNvPr id="6" name="Textfeld 6"/>
              <p:cNvSpPr txBox="1">
                <a:spLocks noRot="1" noChangeAspect="1" noMove="1" noResize="1" noEditPoints="1" noAdjustHandles="1" noChangeArrowheads="1" noChangeShapeType="1" noTextEdit="1"/>
              </p:cNvSpPr>
              <p:nvPr/>
            </p:nvSpPr>
            <p:spPr>
              <a:xfrm>
                <a:off x="1473429" y="3748027"/>
                <a:ext cx="6385426" cy="260905"/>
              </a:xfrm>
              <a:prstGeom prst="rect">
                <a:avLst/>
              </a:prstGeom>
              <a:blipFill>
                <a:blip r:embed="rId4"/>
                <a:stretch>
                  <a:fillRect b="-25581"/>
                </a:stretch>
              </a:blipFill>
            </p:spPr>
            <p:txBody>
              <a:bodyPr/>
              <a:lstStyle/>
              <a:p>
                <a:r>
                  <a:rPr lang="de-DE">
                    <a:noFill/>
                  </a:rPr>
                  <a:t> </a:t>
                </a:r>
              </a:p>
            </p:txBody>
          </p:sp>
        </mc:Fallback>
      </mc:AlternateContent>
      <p:sp>
        <p:nvSpPr>
          <p:cNvPr id="5" name="TextBox 4"/>
          <p:cNvSpPr txBox="1"/>
          <p:nvPr/>
        </p:nvSpPr>
        <p:spPr>
          <a:xfrm>
            <a:off x="628650" y="2995361"/>
            <a:ext cx="7786580" cy="393582"/>
          </a:xfrm>
          <a:prstGeom prst="rect">
            <a:avLst/>
          </a:prstGeom>
        </p:spPr>
        <p:txBody>
          <a:bodyPr vert="horz" lIns="91440" tIns="45720" rIns="91440" bIns="45720" rtlCol="0">
            <a:noAutofit/>
          </a:bodyPr>
          <a:lstStyle>
            <a:lvl1pPr marL="0" indent="0" algn="l" defTabSz="685800" eaLnBrk="1" latinLnBrk="0" hangingPunct="1">
              <a:lnSpc>
                <a:spcPct val="90000"/>
              </a:lnSpc>
              <a:spcBef>
                <a:spcPts val="750"/>
              </a:spcBef>
              <a:buFont typeface="Arial" panose="020B0604020202020204" pitchFamily="34" charset="0"/>
              <a:buNone/>
              <a:defRPr sz="2100">
                <a:latin typeface="+mn-lt"/>
              </a:defRPr>
            </a:lvl1pPr>
            <a:lvl2pPr marL="342900" lvl="1" indent="0" algn="l" defTabSz="685800" eaLnBrk="1" latinLnBrk="0" hangingPunct="1">
              <a:lnSpc>
                <a:spcPct val="90000"/>
              </a:lnSpc>
              <a:spcBef>
                <a:spcPts val="375"/>
              </a:spcBef>
              <a:buFont typeface="Arial" panose="020B0604020202020204" pitchFamily="34" charset="0"/>
              <a:buNone/>
              <a:defRPr sz="1800">
                <a:latin typeface="+mn-lt"/>
              </a:defRPr>
            </a:lvl2pPr>
            <a:lvl3pPr marL="857250" indent="-171450" algn="l" defTabSz="685800" eaLnBrk="1" latinLnBrk="0" hangingPunct="1">
              <a:lnSpc>
                <a:spcPct val="90000"/>
              </a:lnSpc>
              <a:spcBef>
                <a:spcPts val="375"/>
              </a:spcBef>
              <a:buFont typeface="Arial" panose="020B0604020202020204" pitchFamily="34" charset="0"/>
              <a:buChar char="•"/>
              <a:defRPr sz="1500">
                <a:latin typeface="+mn-lt"/>
              </a:defRPr>
            </a:lvl3pPr>
            <a:lvl4pPr marL="1200150" indent="-171450" algn="l" defTabSz="685800" eaLnBrk="1" latinLnBrk="0" hangingPunct="1">
              <a:lnSpc>
                <a:spcPct val="90000"/>
              </a:lnSpc>
              <a:spcBef>
                <a:spcPts val="375"/>
              </a:spcBef>
              <a:buFont typeface="Arial" panose="020B0604020202020204" pitchFamily="34" charset="0"/>
              <a:buChar char="•"/>
              <a:defRPr sz="1350">
                <a:latin typeface="+mn-lt"/>
              </a:defRPr>
            </a:lvl4pPr>
            <a:lvl5pPr marL="1543050" indent="-171450" algn="l" defTabSz="685800" eaLnBrk="1" latinLnBrk="0" hangingPunct="1">
              <a:lnSpc>
                <a:spcPct val="90000"/>
              </a:lnSpc>
              <a:spcBef>
                <a:spcPts val="375"/>
              </a:spcBef>
              <a:buFont typeface="Arial" panose="020B0604020202020204" pitchFamily="34" charset="0"/>
              <a:buChar char="•"/>
              <a:defRPr sz="1350">
                <a:latin typeface="+mn-lt"/>
              </a:defRPr>
            </a:lvl5pPr>
            <a:lvl6pPr marL="1885950" indent="-171450" defTabSz="685800">
              <a:lnSpc>
                <a:spcPct val="90000"/>
              </a:lnSpc>
              <a:spcBef>
                <a:spcPts val="375"/>
              </a:spcBef>
              <a:buFont typeface="Arial" panose="020B0604020202020204" pitchFamily="34" charset="0"/>
              <a:buChar char="•"/>
              <a:defRPr sz="1350">
                <a:latin typeface="+mn-lt"/>
              </a:defRPr>
            </a:lvl6pPr>
            <a:lvl7pPr marL="2228850" indent="-171450" defTabSz="685800">
              <a:lnSpc>
                <a:spcPct val="90000"/>
              </a:lnSpc>
              <a:spcBef>
                <a:spcPts val="375"/>
              </a:spcBef>
              <a:buFont typeface="Arial" panose="020B0604020202020204" pitchFamily="34" charset="0"/>
              <a:buChar char="•"/>
              <a:defRPr sz="1350">
                <a:latin typeface="+mn-lt"/>
              </a:defRPr>
            </a:lvl7pPr>
            <a:lvl8pPr marL="2571750" indent="-171450" defTabSz="685800">
              <a:lnSpc>
                <a:spcPct val="90000"/>
              </a:lnSpc>
              <a:spcBef>
                <a:spcPts val="375"/>
              </a:spcBef>
              <a:buFont typeface="Arial" panose="020B0604020202020204" pitchFamily="34" charset="0"/>
              <a:buChar char="•"/>
              <a:defRPr sz="1350">
                <a:latin typeface="+mn-lt"/>
              </a:defRPr>
            </a:lvl8pPr>
            <a:lvl9pPr marL="2914650" indent="-171450" defTabSz="685800">
              <a:lnSpc>
                <a:spcPct val="90000"/>
              </a:lnSpc>
              <a:spcBef>
                <a:spcPts val="375"/>
              </a:spcBef>
              <a:buFont typeface="Arial" panose="020B0604020202020204" pitchFamily="34" charset="0"/>
              <a:buChar char="•"/>
              <a:defRPr sz="1350">
                <a:latin typeface="+mn-lt"/>
              </a:defRPr>
            </a:lvl9pPr>
          </a:lstStyle>
          <a:p>
            <a:r>
              <a:rPr lang="en-US" sz="1600" dirty="0"/>
              <a:t>Was </a:t>
            </a:r>
            <a:r>
              <a:rPr lang="en-US" sz="1600" dirty="0" err="1"/>
              <a:t>ist</a:t>
            </a:r>
            <a:r>
              <a:rPr lang="en-US" sz="1600" dirty="0"/>
              <a:t> das </a:t>
            </a:r>
            <a:r>
              <a:rPr lang="en-US" sz="1600" dirty="0" err="1"/>
              <a:t>Risiko</a:t>
            </a:r>
            <a:r>
              <a:rPr lang="en-US" sz="1600" dirty="0"/>
              <a:t> des </a:t>
            </a:r>
            <a:r>
              <a:rPr lang="en-US" sz="1600" dirty="0" err="1"/>
              <a:t>Projektportfolios</a:t>
            </a:r>
            <a:r>
              <a:rPr lang="en-US" sz="1600" dirty="0"/>
              <a:t>, </a:t>
            </a:r>
            <a:r>
              <a:rPr lang="en-US" sz="1600" dirty="0" err="1"/>
              <a:t>wenn</a:t>
            </a:r>
            <a:r>
              <a:rPr lang="en-US" sz="1600" dirty="0"/>
              <a:t> der Wert von </a:t>
            </a:r>
            <a:r>
              <a:rPr lang="en-US" sz="1600" dirty="0" err="1"/>
              <a:t>Projekt</a:t>
            </a:r>
            <a:r>
              <a:rPr lang="en-US" sz="1600" dirty="0"/>
              <a:t> A </a:t>
            </a:r>
            <a:r>
              <a:rPr lang="en-US" sz="1600" dirty="0" err="1"/>
              <a:t>bei</a:t>
            </a:r>
            <a:r>
              <a:rPr lang="en-US" sz="1600" dirty="0"/>
              <a:t> 1.000 und von </a:t>
            </a:r>
            <a:r>
              <a:rPr lang="en-US" sz="1600" dirty="0" err="1"/>
              <a:t>Projekt</a:t>
            </a:r>
            <a:r>
              <a:rPr lang="en-US" sz="1600" dirty="0"/>
              <a:t> B </a:t>
            </a:r>
            <a:r>
              <a:rPr lang="en-US" sz="1600" dirty="0" err="1"/>
              <a:t>bei</a:t>
            </a:r>
            <a:r>
              <a:rPr lang="en-US" sz="1600" dirty="0"/>
              <a:t> 4.000 </a:t>
            </a:r>
            <a:r>
              <a:rPr lang="en-US" sz="1600" dirty="0" err="1"/>
              <a:t>liegt</a:t>
            </a:r>
            <a:r>
              <a:rPr lang="en-US" sz="1600" dirty="0"/>
              <a:t>? </a:t>
            </a:r>
            <a:r>
              <a:rPr lang="en-US" sz="1600" dirty="0" err="1"/>
              <a:t>Zudem</a:t>
            </a:r>
            <a:r>
              <a:rPr lang="en-US" sz="1600" dirty="0"/>
              <a:t> </a:t>
            </a:r>
            <a:r>
              <a:rPr lang="en-US" sz="1600" dirty="0" err="1"/>
              <a:t>beträgt</a:t>
            </a:r>
            <a:r>
              <a:rPr lang="en-US" sz="1600" dirty="0"/>
              <a:t> das </a:t>
            </a:r>
            <a:r>
              <a:rPr lang="en-US" sz="1600" dirty="0" err="1"/>
              <a:t>Risiko</a:t>
            </a:r>
            <a:r>
              <a:rPr lang="en-US" sz="1600" dirty="0"/>
              <a:t> von A = 5% und von B = 20%. Die </a:t>
            </a:r>
            <a:r>
              <a:rPr lang="en-US" sz="1600" dirty="0" err="1"/>
              <a:t>Korrelation</a:t>
            </a:r>
            <a:r>
              <a:rPr lang="en-US" sz="1600" dirty="0"/>
              <a:t> </a:t>
            </a:r>
            <a:r>
              <a:rPr lang="en-US" sz="1600" dirty="0" err="1"/>
              <a:t>ist</a:t>
            </a:r>
            <a:r>
              <a:rPr lang="en-US" sz="1600" dirty="0"/>
              <a:t> = 0. </a:t>
            </a:r>
          </a:p>
        </p:txBody>
      </p:sp>
      <p:sp>
        <p:nvSpPr>
          <p:cNvPr id="8" name="Slide Number Placeholder 7"/>
          <p:cNvSpPr>
            <a:spLocks noGrp="1"/>
          </p:cNvSpPr>
          <p:nvPr>
            <p:ph type="sldNum" sz="quarter" idx="12"/>
          </p:nvPr>
        </p:nvSpPr>
        <p:spPr/>
        <p:txBody>
          <a:bodyPr/>
          <a:lstStyle/>
          <a:p>
            <a:fld id="{C77C6C3F-668B-4AF5-BFA9-0F657EB068D6}" type="slidenum">
              <a:rPr lang="pl-PL" smtClean="0"/>
              <a:pPr/>
              <a:t>17</a:t>
            </a:fld>
            <a:endParaRPr lang="pl-PL" dirty="0"/>
          </a:p>
        </p:txBody>
      </p:sp>
      <p:sp>
        <p:nvSpPr>
          <p:cNvPr id="10" name="Rectangle 9">
            <a:extLst>
              <a:ext uri="{FF2B5EF4-FFF2-40B4-BE49-F238E27FC236}">
                <a16:creationId xmlns:a16="http://schemas.microsoft.com/office/drawing/2014/main" id="{383E1335-119D-4914-8DF2-438EEAD7D3A2}"/>
              </a:ext>
            </a:extLst>
          </p:cNvPr>
          <p:cNvSpPr/>
          <p:nvPr/>
        </p:nvSpPr>
        <p:spPr>
          <a:xfrm>
            <a:off x="1"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2B</a:t>
            </a:r>
            <a:endParaRPr lang="de-DE" b="1" dirty="0">
              <a:solidFill>
                <a:prstClr val="white"/>
              </a:solidFill>
              <a:latin typeface="Calibri" panose="020F0502020204030204"/>
            </a:endParaRPr>
          </a:p>
        </p:txBody>
      </p:sp>
    </p:spTree>
    <p:extLst>
      <p:ext uri="{BB962C8B-B14F-4D97-AF65-F5344CB8AC3E}">
        <p14:creationId xmlns:p14="http://schemas.microsoft.com/office/powerpoint/2010/main" val="3190292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96081" y="3382168"/>
            <a:ext cx="8139784" cy="798212"/>
          </a:xfrm>
        </p:spPr>
        <p:txBody>
          <a:bodyPr>
            <a:normAutofit fontScale="70000" lnSpcReduction="20000"/>
          </a:bodyPr>
          <a:lstStyle/>
          <a:p>
            <a:pPr marL="0" indent="0">
              <a:lnSpc>
                <a:spcPct val="120000"/>
              </a:lnSpc>
              <a:buNone/>
            </a:pPr>
            <a:r>
              <a:rPr lang="en-US" dirty="0" err="1"/>
              <a:t>Wenn</a:t>
            </a:r>
            <a:r>
              <a:rPr lang="en-US" dirty="0"/>
              <a:t> das </a:t>
            </a:r>
            <a:r>
              <a:rPr lang="en-US" dirty="0" err="1"/>
              <a:t>neue</a:t>
            </a:r>
            <a:r>
              <a:rPr lang="en-US" dirty="0"/>
              <a:t> </a:t>
            </a:r>
            <a:r>
              <a:rPr lang="en-US" dirty="0" err="1"/>
              <a:t>Projekt</a:t>
            </a:r>
            <a:r>
              <a:rPr lang="en-US" dirty="0"/>
              <a:t> stark </a:t>
            </a:r>
            <a:r>
              <a:rPr lang="en-US" dirty="0" err="1"/>
              <a:t>mit</a:t>
            </a:r>
            <a:r>
              <a:rPr lang="en-US" dirty="0"/>
              <a:t> </a:t>
            </a:r>
            <a:r>
              <a:rPr lang="en-US" dirty="0" err="1"/>
              <a:t>bestehenden</a:t>
            </a:r>
            <a:r>
              <a:rPr lang="en-US" dirty="0"/>
              <a:t> </a:t>
            </a:r>
            <a:r>
              <a:rPr lang="en-US" dirty="0" err="1"/>
              <a:t>Firmenaktivitäten</a:t>
            </a:r>
            <a:r>
              <a:rPr lang="en-US" dirty="0"/>
              <a:t> </a:t>
            </a:r>
            <a:r>
              <a:rPr lang="en-US" dirty="0" err="1"/>
              <a:t>verbunden</a:t>
            </a:r>
            <a:r>
              <a:rPr lang="en-US" dirty="0"/>
              <a:t> </a:t>
            </a:r>
            <a:r>
              <a:rPr lang="en-US" dirty="0" err="1"/>
              <a:t>ist</a:t>
            </a:r>
            <a:r>
              <a:rPr lang="en-US" dirty="0"/>
              <a:t> – </a:t>
            </a:r>
            <a:r>
              <a:rPr lang="en-US" b="1" dirty="0" err="1"/>
              <a:t>steigendes</a:t>
            </a:r>
            <a:r>
              <a:rPr lang="en-US" b="1" dirty="0"/>
              <a:t> </a:t>
            </a:r>
            <a:r>
              <a:rPr lang="en-US" b="1" dirty="0" err="1"/>
              <a:t>Risiko</a:t>
            </a:r>
            <a:r>
              <a:rPr lang="en-US" b="1" dirty="0"/>
              <a:t> </a:t>
            </a:r>
            <a:r>
              <a:rPr lang="en-US" b="1" dirty="0" err="1"/>
              <a:t>bei</a:t>
            </a:r>
            <a:br>
              <a:rPr lang="en-US" b="1" dirty="0"/>
            </a:br>
            <a:r>
              <a:rPr lang="en-US" b="1" dirty="0" err="1"/>
              <a:t>steigender</a:t>
            </a:r>
            <a:r>
              <a:rPr lang="en-US" b="1" dirty="0"/>
              <a:t> </a:t>
            </a:r>
            <a:r>
              <a:rPr lang="en-US" b="1" dirty="0" err="1"/>
              <a:t>Korrelation</a:t>
            </a:r>
            <a:endParaRPr lang="en-US" b="1" dirty="0"/>
          </a:p>
          <a:p>
            <a:r>
              <a:rPr lang="en-US" dirty="0" err="1"/>
              <a:t>Rendite</a:t>
            </a:r>
            <a:r>
              <a:rPr lang="en-US" dirty="0"/>
              <a:t> </a:t>
            </a:r>
            <a:r>
              <a:rPr lang="en-US" dirty="0" err="1"/>
              <a:t>steigt</a:t>
            </a:r>
            <a:r>
              <a:rPr lang="en-US" dirty="0"/>
              <a:t> in </a:t>
            </a:r>
            <a:r>
              <a:rPr lang="en-US" dirty="0" err="1"/>
              <a:t>allen</a:t>
            </a:r>
            <a:r>
              <a:rPr lang="en-US" dirty="0"/>
              <a:t> </a:t>
            </a:r>
            <a:r>
              <a:rPr lang="en-US" dirty="0" err="1"/>
              <a:t>Fällen</a:t>
            </a:r>
            <a:r>
              <a:rPr lang="en-US" dirty="0"/>
              <a:t> von 10% auf 18% </a:t>
            </a:r>
          </a:p>
          <a:p>
            <a:r>
              <a:rPr lang="en-US" dirty="0" err="1"/>
              <a:t>Risiko</a:t>
            </a:r>
            <a:r>
              <a:rPr lang="en-US" dirty="0"/>
              <a:t> </a:t>
            </a:r>
            <a:r>
              <a:rPr lang="en-US" dirty="0" err="1"/>
              <a:t>steigt</a:t>
            </a:r>
            <a:r>
              <a:rPr lang="en-US" dirty="0"/>
              <a:t> in </a:t>
            </a:r>
            <a:r>
              <a:rPr lang="en-US" dirty="0" err="1"/>
              <a:t>allen</a:t>
            </a:r>
            <a:r>
              <a:rPr lang="en-US" dirty="0"/>
              <a:t> </a:t>
            </a:r>
            <a:r>
              <a:rPr lang="en-US" dirty="0" err="1"/>
              <a:t>Fällen</a:t>
            </a:r>
            <a:r>
              <a:rPr lang="en-US" dirty="0"/>
              <a:t> von 5% auf 15% bis 17% je </a:t>
            </a:r>
            <a:r>
              <a:rPr lang="en-US" dirty="0" err="1"/>
              <a:t>nach</a:t>
            </a:r>
            <a:r>
              <a:rPr lang="en-US" dirty="0"/>
              <a:t> </a:t>
            </a:r>
            <a:r>
              <a:rPr lang="en-US" dirty="0" err="1"/>
              <a:t>Korrelation</a:t>
            </a:r>
            <a:endParaRPr lang="en-US" dirty="0"/>
          </a:p>
          <a:p>
            <a:pPr marL="0" indent="0">
              <a:buNone/>
            </a:pPr>
            <a:endParaRPr lang="en-US" b="1" dirty="0"/>
          </a:p>
        </p:txBody>
      </p:sp>
      <p:sp>
        <p:nvSpPr>
          <p:cNvPr id="2" name="Titel 1"/>
          <p:cNvSpPr>
            <a:spLocks noGrp="1"/>
          </p:cNvSpPr>
          <p:nvPr>
            <p:ph type="title"/>
          </p:nvPr>
        </p:nvSpPr>
        <p:spPr/>
        <p:txBody>
          <a:bodyPr/>
          <a:lstStyle/>
          <a:p>
            <a:r>
              <a:rPr lang="de-DE" dirty="0"/>
              <a:t>Kontaminationsrisiko</a:t>
            </a:r>
            <a:r>
              <a:rPr lang="en-US" dirty="0"/>
              <a:t> und </a:t>
            </a:r>
            <a:r>
              <a:rPr lang="en-US" dirty="0" err="1"/>
              <a:t>Diversifizierung</a:t>
            </a:r>
            <a:endParaRPr lang="en-US" dirty="0"/>
          </a:p>
        </p:txBody>
      </p:sp>
      <p:grpSp>
        <p:nvGrpSpPr>
          <p:cNvPr id="6" name="Group 5"/>
          <p:cNvGrpSpPr/>
          <p:nvPr/>
        </p:nvGrpSpPr>
        <p:grpSpPr>
          <a:xfrm>
            <a:off x="426773" y="826342"/>
            <a:ext cx="6317842" cy="2319418"/>
            <a:chOff x="375566" y="891954"/>
            <a:chExt cx="7276518" cy="2692597"/>
          </a:xfrm>
        </p:grpSpPr>
        <p:pic>
          <p:nvPicPr>
            <p:cNvPr id="7" name="Grafik 6"/>
            <p:cNvPicPr>
              <a:picLocks noChangeAspect="1"/>
            </p:cNvPicPr>
            <p:nvPr/>
          </p:nvPicPr>
          <p:blipFill>
            <a:blip r:embed="rId3"/>
            <a:stretch>
              <a:fillRect/>
            </a:stretch>
          </p:blipFill>
          <p:spPr>
            <a:xfrm>
              <a:off x="375566" y="891954"/>
              <a:ext cx="6790644" cy="2692597"/>
            </a:xfrm>
            <a:prstGeom prst="rect">
              <a:avLst/>
            </a:prstGeom>
          </p:spPr>
        </p:pic>
        <p:sp>
          <p:nvSpPr>
            <p:cNvPr id="5" name="Rectangle 4"/>
            <p:cNvSpPr/>
            <p:nvPr/>
          </p:nvSpPr>
          <p:spPr>
            <a:xfrm>
              <a:off x="375566" y="3043722"/>
              <a:ext cx="7276518" cy="385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543138" y="3584551"/>
              <a:ext cx="660018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feld 7"/>
          <p:cNvSpPr txBox="1"/>
          <p:nvPr/>
        </p:nvSpPr>
        <p:spPr>
          <a:xfrm>
            <a:off x="4657787" y="4698226"/>
            <a:ext cx="2020632" cy="215444"/>
          </a:xfrm>
          <a:prstGeom prst="rect">
            <a:avLst/>
          </a:prstGeom>
          <a:noFill/>
        </p:spPr>
        <p:txBody>
          <a:bodyPr wrap="square" rtlCol="0">
            <a:spAutoFit/>
          </a:bodyPr>
          <a:lstStyle/>
          <a:p>
            <a:pPr algn="l"/>
            <a:r>
              <a:rPr lang="de-DE" sz="800" dirty="0"/>
              <a:t>Quelle: Table 1.4 in </a:t>
            </a:r>
            <a:r>
              <a:rPr lang="de-DE" sz="800" dirty="0" err="1"/>
              <a:t>Gatti</a:t>
            </a:r>
            <a:r>
              <a:rPr lang="de-DE" sz="800" dirty="0"/>
              <a:t> (2008)</a:t>
            </a:r>
          </a:p>
        </p:txBody>
      </p:sp>
      <p:sp>
        <p:nvSpPr>
          <p:cNvPr id="8" name="Slide Number Placeholder 7"/>
          <p:cNvSpPr>
            <a:spLocks noGrp="1"/>
          </p:cNvSpPr>
          <p:nvPr>
            <p:ph type="sldNum" sz="quarter" idx="12"/>
          </p:nvPr>
        </p:nvSpPr>
        <p:spPr/>
        <p:txBody>
          <a:bodyPr/>
          <a:lstStyle/>
          <a:p>
            <a:fld id="{C77C6C3F-668B-4AF5-BFA9-0F657EB068D6}" type="slidenum">
              <a:rPr lang="pl-PL" smtClean="0"/>
              <a:pPr/>
              <a:t>18</a:t>
            </a:fld>
            <a:endParaRPr lang="pl-PL" dirty="0"/>
          </a:p>
        </p:txBody>
      </p:sp>
      <p:sp>
        <p:nvSpPr>
          <p:cNvPr id="11" name="Rectangle 10">
            <a:extLst>
              <a:ext uri="{FF2B5EF4-FFF2-40B4-BE49-F238E27FC236}">
                <a16:creationId xmlns:a16="http://schemas.microsoft.com/office/drawing/2014/main" id="{383E1335-119D-4914-8DF2-438EEAD7D3A2}"/>
              </a:ext>
            </a:extLst>
          </p:cNvPr>
          <p:cNvSpPr/>
          <p:nvPr/>
        </p:nvSpPr>
        <p:spPr>
          <a:xfrm>
            <a:off x="1"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2B</a:t>
            </a:r>
            <a:endParaRPr lang="de-DE" b="1" dirty="0">
              <a:solidFill>
                <a:prstClr val="white"/>
              </a:solidFill>
              <a:latin typeface="Calibri" panose="020F0502020204030204"/>
            </a:endParaRPr>
          </a:p>
        </p:txBody>
      </p:sp>
      <p:sp>
        <p:nvSpPr>
          <p:cNvPr id="13" name="Textfeld 12">
            <a:extLst>
              <a:ext uri="{FF2B5EF4-FFF2-40B4-BE49-F238E27FC236}">
                <a16:creationId xmlns:a16="http://schemas.microsoft.com/office/drawing/2014/main" id="{7812888D-06DC-429A-B16E-3BDE5DF65E79}"/>
              </a:ext>
            </a:extLst>
          </p:cNvPr>
          <p:cNvSpPr txBox="1"/>
          <p:nvPr/>
        </p:nvSpPr>
        <p:spPr>
          <a:xfrm>
            <a:off x="6264780" y="2131710"/>
            <a:ext cx="2414347" cy="507831"/>
          </a:xfrm>
          <a:prstGeom prst="rect">
            <a:avLst/>
          </a:prstGeom>
          <a:noFill/>
        </p:spPr>
        <p:txBody>
          <a:bodyPr wrap="square" rtlCol="0">
            <a:spAutoFit/>
          </a:bodyPr>
          <a:lstStyle/>
          <a:p>
            <a:pPr algn="l"/>
            <a:r>
              <a:rPr lang="de-DE" sz="900" b="1" dirty="0">
                <a:latin typeface="+mn-lt"/>
              </a:rPr>
              <a:t>Hinweis:</a:t>
            </a:r>
            <a:r>
              <a:rPr lang="de-DE" sz="900" dirty="0">
                <a:latin typeface="+mn-lt"/>
              </a:rPr>
              <a:t> Die Trennzeichen „Punkt“ und „Komma“ werden bei Zahlen im Deutschen und Englischen umgekehrt verwendet.</a:t>
            </a:r>
          </a:p>
        </p:txBody>
      </p:sp>
      <p:sp>
        <p:nvSpPr>
          <p:cNvPr id="14" name="Textfeld 13">
            <a:extLst>
              <a:ext uri="{FF2B5EF4-FFF2-40B4-BE49-F238E27FC236}">
                <a16:creationId xmlns:a16="http://schemas.microsoft.com/office/drawing/2014/main" id="{BA520B71-3AAC-4AD7-B898-24045DEA6306}"/>
              </a:ext>
            </a:extLst>
          </p:cNvPr>
          <p:cNvSpPr txBox="1"/>
          <p:nvPr/>
        </p:nvSpPr>
        <p:spPr>
          <a:xfrm>
            <a:off x="6250252" y="800972"/>
            <a:ext cx="2466975" cy="1338828"/>
          </a:xfrm>
          <a:prstGeom prst="rect">
            <a:avLst/>
          </a:prstGeom>
          <a:noFill/>
        </p:spPr>
        <p:txBody>
          <a:bodyPr wrap="square" rtlCol="0">
            <a:spAutoFit/>
          </a:bodyPr>
          <a:lstStyle/>
          <a:p>
            <a:pPr algn="l"/>
            <a:r>
              <a:rPr lang="de-DE" sz="900" b="1" dirty="0">
                <a:latin typeface="+mn-lt"/>
              </a:rPr>
              <a:t>Legende:</a:t>
            </a:r>
          </a:p>
          <a:p>
            <a:pPr algn="l"/>
            <a:r>
              <a:rPr lang="de-DE" sz="900" dirty="0">
                <a:latin typeface="+mn-lt"/>
              </a:rPr>
              <a:t>Existierende Assets = existierende Vermögenswerte</a:t>
            </a:r>
          </a:p>
          <a:p>
            <a:pPr algn="l"/>
            <a:r>
              <a:rPr lang="de-DE" sz="900" dirty="0">
                <a:latin typeface="+mn-lt"/>
              </a:rPr>
              <a:t>New Assets = neue Vermögenswerte</a:t>
            </a:r>
          </a:p>
          <a:p>
            <a:pPr algn="l"/>
            <a:r>
              <a:rPr lang="de-DE" sz="900" dirty="0">
                <a:latin typeface="+mn-lt"/>
              </a:rPr>
              <a:t>Market </a:t>
            </a:r>
            <a:r>
              <a:rPr lang="de-DE" sz="900" dirty="0" err="1">
                <a:latin typeface="+mn-lt"/>
              </a:rPr>
              <a:t>value</a:t>
            </a:r>
            <a:r>
              <a:rPr lang="de-DE" sz="900" dirty="0">
                <a:latin typeface="+mn-lt"/>
              </a:rPr>
              <a:t> = Marktwert</a:t>
            </a:r>
          </a:p>
          <a:p>
            <a:pPr algn="l"/>
            <a:r>
              <a:rPr lang="de-DE" sz="900" dirty="0">
                <a:latin typeface="+mn-lt"/>
              </a:rPr>
              <a:t>% on total </a:t>
            </a:r>
            <a:r>
              <a:rPr lang="de-DE" sz="900" dirty="0" err="1">
                <a:latin typeface="+mn-lt"/>
              </a:rPr>
              <a:t>value</a:t>
            </a:r>
            <a:r>
              <a:rPr lang="de-DE" sz="900" dirty="0">
                <a:latin typeface="+mn-lt"/>
              </a:rPr>
              <a:t> = % vom Gesamtwert</a:t>
            </a:r>
          </a:p>
          <a:p>
            <a:pPr algn="l"/>
            <a:r>
              <a:rPr lang="de-DE" sz="900" dirty="0" err="1">
                <a:latin typeface="+mn-lt"/>
              </a:rPr>
              <a:t>Expected</a:t>
            </a:r>
            <a:r>
              <a:rPr lang="de-DE" sz="900" dirty="0">
                <a:latin typeface="+mn-lt"/>
              </a:rPr>
              <a:t> Return = erwartete Rendite </a:t>
            </a:r>
          </a:p>
          <a:p>
            <a:pPr algn="l"/>
            <a:r>
              <a:rPr lang="de-DE" sz="900" dirty="0">
                <a:latin typeface="+mn-lt"/>
              </a:rPr>
              <a:t>Standard </a:t>
            </a:r>
            <a:r>
              <a:rPr lang="de-DE" sz="900" dirty="0" err="1">
                <a:latin typeface="+mn-lt"/>
              </a:rPr>
              <a:t>deviation</a:t>
            </a:r>
            <a:r>
              <a:rPr lang="de-DE" sz="900" dirty="0">
                <a:latin typeface="+mn-lt"/>
              </a:rPr>
              <a:t> = Standardabweichung </a:t>
            </a:r>
            <a:r>
              <a:rPr lang="de-DE" sz="900" dirty="0" err="1">
                <a:latin typeface="+mn-lt"/>
              </a:rPr>
              <a:t>Correlation</a:t>
            </a:r>
            <a:r>
              <a:rPr lang="de-DE" sz="900" dirty="0">
                <a:latin typeface="+mn-lt"/>
              </a:rPr>
              <a:t> </a:t>
            </a:r>
            <a:r>
              <a:rPr lang="de-DE" sz="900" dirty="0" err="1">
                <a:latin typeface="+mn-lt"/>
              </a:rPr>
              <a:t>Coefficient</a:t>
            </a:r>
            <a:r>
              <a:rPr lang="de-DE" sz="900" dirty="0">
                <a:latin typeface="+mn-lt"/>
              </a:rPr>
              <a:t> = Korrelationskoeffizient</a:t>
            </a:r>
          </a:p>
        </p:txBody>
      </p:sp>
    </p:spTree>
    <p:extLst>
      <p:ext uri="{BB962C8B-B14F-4D97-AF65-F5344CB8AC3E}">
        <p14:creationId xmlns:p14="http://schemas.microsoft.com/office/powerpoint/2010/main" val="1115424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82882" y="1005981"/>
            <a:ext cx="4320792" cy="1543506"/>
          </a:xfrm>
        </p:spPr>
        <p:txBody>
          <a:bodyPr>
            <a:noAutofit/>
          </a:bodyPr>
          <a:lstStyle/>
          <a:p>
            <a:pPr marL="0" indent="0">
              <a:buNone/>
            </a:pPr>
            <a:r>
              <a:rPr lang="en-US" sz="1400" dirty="0" err="1"/>
              <a:t>Selbst</a:t>
            </a:r>
            <a:r>
              <a:rPr lang="en-US" sz="1400" dirty="0"/>
              <a:t> </a:t>
            </a:r>
            <a:r>
              <a:rPr lang="en-US" sz="1400" dirty="0" err="1"/>
              <a:t>bei</a:t>
            </a:r>
            <a:r>
              <a:rPr lang="en-US" sz="1400" dirty="0"/>
              <a:t> </a:t>
            </a:r>
            <a:r>
              <a:rPr lang="en-US" sz="1400" dirty="0" err="1"/>
              <a:t>bestmöglicher</a:t>
            </a:r>
            <a:r>
              <a:rPr lang="en-US" sz="1400" dirty="0"/>
              <a:t> </a:t>
            </a:r>
            <a:r>
              <a:rPr lang="en-US" sz="1400" dirty="0" err="1"/>
              <a:t>Diversifizierung</a:t>
            </a:r>
            <a:r>
              <a:rPr lang="en-US" sz="1400" dirty="0"/>
              <a:t> des Portfolios* </a:t>
            </a:r>
            <a:r>
              <a:rPr lang="en-US" sz="1400" dirty="0" err="1"/>
              <a:t>steigt</a:t>
            </a:r>
            <a:r>
              <a:rPr lang="en-US" sz="1400" dirty="0"/>
              <a:t> </a:t>
            </a:r>
            <a:r>
              <a:rPr lang="en-US" sz="1400" dirty="0" err="1"/>
              <a:t>bei</a:t>
            </a:r>
            <a:r>
              <a:rPr lang="en-US" sz="1400" dirty="0"/>
              <a:t> </a:t>
            </a:r>
            <a:r>
              <a:rPr lang="en-US" sz="1400" dirty="0" err="1"/>
              <a:t>einer</a:t>
            </a:r>
            <a:r>
              <a:rPr lang="en-US" sz="1400" dirty="0"/>
              <a:t> </a:t>
            </a:r>
            <a:r>
              <a:rPr lang="en-US" sz="1400" dirty="0" err="1"/>
              <a:t>Korrelation</a:t>
            </a:r>
            <a:r>
              <a:rPr lang="en-US" sz="1400" dirty="0"/>
              <a:t> von -1 (das </a:t>
            </a:r>
            <a:r>
              <a:rPr lang="en-US" sz="1400" dirty="0" err="1"/>
              <a:t>Projekt</a:t>
            </a:r>
            <a:r>
              <a:rPr lang="en-US" sz="1400" dirty="0"/>
              <a:t> </a:t>
            </a:r>
            <a:r>
              <a:rPr lang="en-US" sz="1400" dirty="0" err="1"/>
              <a:t>trägt</a:t>
            </a:r>
            <a:r>
              <a:rPr lang="en-US" sz="1400" dirty="0"/>
              <a:t> </a:t>
            </a:r>
            <a:r>
              <a:rPr lang="en-US" sz="1400" dirty="0" err="1"/>
              <a:t>zur</a:t>
            </a:r>
            <a:r>
              <a:rPr lang="en-US" sz="1400" dirty="0"/>
              <a:t> </a:t>
            </a:r>
            <a:r>
              <a:rPr lang="en-US" sz="1400" dirty="0" err="1"/>
              <a:t>Diversifizierung</a:t>
            </a:r>
            <a:r>
              <a:rPr lang="en-US" sz="1400" dirty="0"/>
              <a:t> </a:t>
            </a:r>
            <a:r>
              <a:rPr lang="en-US" sz="1400" dirty="0" err="1"/>
              <a:t>bei</a:t>
            </a:r>
            <a:r>
              <a:rPr lang="en-US" sz="1400" dirty="0"/>
              <a:t>) das </a:t>
            </a:r>
            <a:r>
              <a:rPr lang="en-US" sz="1400" dirty="0" err="1"/>
              <a:t>Risiko</a:t>
            </a:r>
            <a:r>
              <a:rPr lang="en-US" sz="1400" dirty="0"/>
              <a:t> von 5% auf 15%. </a:t>
            </a:r>
            <a:r>
              <a:rPr lang="en-US" sz="1400" b="1" dirty="0"/>
              <a:t>Das </a:t>
            </a:r>
            <a:r>
              <a:rPr lang="en-US" sz="1400" b="1" dirty="0" err="1"/>
              <a:t>ist</a:t>
            </a:r>
            <a:r>
              <a:rPr lang="en-US" sz="1400" b="1" dirty="0"/>
              <a:t> das </a:t>
            </a:r>
            <a:r>
              <a:rPr lang="en-US" sz="1400" b="1" dirty="0" err="1"/>
              <a:t>sogenannte</a:t>
            </a:r>
            <a:r>
              <a:rPr lang="en-US" sz="1400" b="1" dirty="0"/>
              <a:t> </a:t>
            </a:r>
            <a:r>
              <a:rPr lang="en-US" sz="1400" b="1" dirty="0" err="1"/>
              <a:t>Kontaminationsrisiko</a:t>
            </a:r>
            <a:r>
              <a:rPr lang="en-US" sz="1400" b="1" dirty="0"/>
              <a:t> </a:t>
            </a:r>
          </a:p>
          <a:p>
            <a:pPr lvl="1"/>
            <a:r>
              <a:rPr lang="de-DE" sz="1100" dirty="0"/>
              <a:t>Resultiert in höheren Kapitalkosten für die Refinanzierung des Unternehmens, z.B. bei Fälligkeit von Schulden </a:t>
            </a:r>
          </a:p>
          <a:p>
            <a:pPr lvl="1"/>
            <a:r>
              <a:rPr lang="de-DE" sz="1100" dirty="0"/>
              <a:t>Effekt ist abhängig von der relativen Größe des neuen Projekts im Vergleich zum alten</a:t>
            </a:r>
          </a:p>
          <a:p>
            <a:pPr lvl="1"/>
            <a:r>
              <a:rPr lang="en-US" sz="1100" dirty="0" err="1"/>
              <a:t>Effekt</a:t>
            </a:r>
            <a:r>
              <a:rPr lang="en-US" sz="1100" dirty="0"/>
              <a:t> </a:t>
            </a:r>
            <a:r>
              <a:rPr lang="en-US" sz="1100" dirty="0" err="1"/>
              <a:t>kann</a:t>
            </a:r>
            <a:r>
              <a:rPr lang="en-US" sz="1100" dirty="0"/>
              <a:t> </a:t>
            </a:r>
            <a:r>
              <a:rPr lang="en-US" sz="1100" dirty="0" err="1"/>
              <a:t>durch</a:t>
            </a:r>
            <a:r>
              <a:rPr lang="en-US" sz="1100" dirty="0"/>
              <a:t> </a:t>
            </a:r>
            <a:r>
              <a:rPr lang="en-US" sz="1100" dirty="0" err="1"/>
              <a:t>verbundene</a:t>
            </a:r>
            <a:r>
              <a:rPr lang="en-US" sz="1100" dirty="0"/>
              <a:t> </a:t>
            </a:r>
            <a:r>
              <a:rPr lang="en-US" sz="1100" dirty="0" err="1"/>
              <a:t>Projekte</a:t>
            </a:r>
            <a:r>
              <a:rPr lang="en-US" sz="1100" dirty="0"/>
              <a:t> </a:t>
            </a:r>
            <a:r>
              <a:rPr lang="en-US" sz="1100" dirty="0" err="1"/>
              <a:t>verstärkt</a:t>
            </a:r>
            <a:r>
              <a:rPr lang="en-US" sz="1100" dirty="0"/>
              <a:t> </a:t>
            </a:r>
            <a:r>
              <a:rPr lang="en-US" sz="1100" dirty="0" err="1"/>
              <a:t>werden</a:t>
            </a:r>
            <a:endParaRPr lang="en-US" sz="1100" dirty="0"/>
          </a:p>
          <a:p>
            <a:pPr lvl="1"/>
            <a:endParaRPr lang="en-US" sz="1100" dirty="0"/>
          </a:p>
          <a:p>
            <a:endParaRPr lang="en-US" sz="1100" dirty="0"/>
          </a:p>
        </p:txBody>
      </p:sp>
      <p:sp>
        <p:nvSpPr>
          <p:cNvPr id="2" name="Titel 1"/>
          <p:cNvSpPr>
            <a:spLocks noGrp="1"/>
          </p:cNvSpPr>
          <p:nvPr>
            <p:ph type="title"/>
          </p:nvPr>
        </p:nvSpPr>
        <p:spPr/>
        <p:txBody>
          <a:bodyPr/>
          <a:lstStyle/>
          <a:p>
            <a:r>
              <a:rPr lang="de-DE" dirty="0"/>
              <a:t>Kontaminationsrisiko und Diversifizierung</a:t>
            </a:r>
          </a:p>
        </p:txBody>
      </p:sp>
      <p:grpSp>
        <p:nvGrpSpPr>
          <p:cNvPr id="8" name="Group 7"/>
          <p:cNvGrpSpPr/>
          <p:nvPr/>
        </p:nvGrpSpPr>
        <p:grpSpPr>
          <a:xfrm>
            <a:off x="5142586" y="884629"/>
            <a:ext cx="3738068" cy="1832058"/>
            <a:chOff x="375566" y="891954"/>
            <a:chExt cx="6790644" cy="2692597"/>
          </a:xfrm>
        </p:grpSpPr>
        <p:pic>
          <p:nvPicPr>
            <p:cNvPr id="9" name="Grafik 6"/>
            <p:cNvPicPr>
              <a:picLocks noChangeAspect="1"/>
            </p:cNvPicPr>
            <p:nvPr/>
          </p:nvPicPr>
          <p:blipFill>
            <a:blip r:embed="rId3"/>
            <a:stretch>
              <a:fillRect/>
            </a:stretch>
          </p:blipFill>
          <p:spPr>
            <a:xfrm>
              <a:off x="375566" y="891954"/>
              <a:ext cx="6790644" cy="2692597"/>
            </a:xfrm>
            <a:prstGeom prst="rect">
              <a:avLst/>
            </a:prstGeom>
          </p:spPr>
        </p:pic>
        <p:sp>
          <p:nvSpPr>
            <p:cNvPr id="10" name="Rectangle 9"/>
            <p:cNvSpPr/>
            <p:nvPr/>
          </p:nvSpPr>
          <p:spPr>
            <a:xfrm>
              <a:off x="2512701" y="2692615"/>
              <a:ext cx="581340" cy="7066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43138" y="3584551"/>
              <a:ext cx="660018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364890" y="3306597"/>
            <a:ext cx="8245100" cy="1016813"/>
          </a:xfrm>
          <a:prstGeom prst="rect">
            <a:avLst/>
          </a:prstGeom>
        </p:spPr>
        <p:txBody>
          <a:bodyPr vert="horz" lIns="91440" tIns="45720" rIns="91440" bIns="45720" rtlCol="0">
            <a:normAutofit/>
          </a:bodyPr>
          <a:lstStyle>
            <a:lvl1pPr marL="171450" indent="-171450" algn="l" defTabSz="685800" eaLnBrk="1" latinLnBrk="0" hangingPunct="1">
              <a:lnSpc>
                <a:spcPct val="90000"/>
              </a:lnSpc>
              <a:spcBef>
                <a:spcPts val="750"/>
              </a:spcBef>
              <a:buFont typeface="Arial" panose="020B0604020202020204" pitchFamily="34" charset="0"/>
              <a:buChar char="•"/>
              <a:defRPr sz="2100">
                <a:latin typeface="+mn-lt"/>
              </a:defRPr>
            </a:lvl1pPr>
            <a:lvl2pPr marL="514350" lvl="1" indent="-171450" algn="l" defTabSz="685800" eaLnBrk="1" latinLnBrk="0" hangingPunct="1">
              <a:lnSpc>
                <a:spcPct val="90000"/>
              </a:lnSpc>
              <a:spcBef>
                <a:spcPts val="375"/>
              </a:spcBef>
              <a:buFont typeface="Arial" panose="020B0604020202020204" pitchFamily="34" charset="0"/>
              <a:buChar char="•"/>
              <a:defRPr sz="1800">
                <a:latin typeface="+mn-lt"/>
              </a:defRPr>
            </a:lvl2pPr>
            <a:lvl3pPr marL="857250" indent="-171450" algn="l" defTabSz="685800" eaLnBrk="1" latinLnBrk="0" hangingPunct="1">
              <a:lnSpc>
                <a:spcPct val="90000"/>
              </a:lnSpc>
              <a:spcBef>
                <a:spcPts val="375"/>
              </a:spcBef>
              <a:buFont typeface="Arial" panose="020B0604020202020204" pitchFamily="34" charset="0"/>
              <a:buChar char="•"/>
              <a:defRPr sz="1500">
                <a:latin typeface="+mn-lt"/>
              </a:defRPr>
            </a:lvl3pPr>
            <a:lvl4pPr marL="1200150" indent="-171450" algn="l" defTabSz="685800" eaLnBrk="1" latinLnBrk="0" hangingPunct="1">
              <a:lnSpc>
                <a:spcPct val="90000"/>
              </a:lnSpc>
              <a:spcBef>
                <a:spcPts val="375"/>
              </a:spcBef>
              <a:buFont typeface="Arial" panose="020B0604020202020204" pitchFamily="34" charset="0"/>
              <a:buChar char="•"/>
              <a:defRPr sz="1350">
                <a:latin typeface="+mn-lt"/>
              </a:defRPr>
            </a:lvl4pPr>
            <a:lvl5pPr marL="1543050" indent="-171450" algn="l" defTabSz="685800" eaLnBrk="1" latinLnBrk="0" hangingPunct="1">
              <a:lnSpc>
                <a:spcPct val="90000"/>
              </a:lnSpc>
              <a:spcBef>
                <a:spcPts val="375"/>
              </a:spcBef>
              <a:buFont typeface="Arial" panose="020B0604020202020204" pitchFamily="34" charset="0"/>
              <a:buChar char="•"/>
              <a:defRPr sz="1350">
                <a:latin typeface="+mn-lt"/>
              </a:defRPr>
            </a:lvl5pPr>
            <a:lvl6pPr marL="1885950" indent="-171450" defTabSz="685800">
              <a:lnSpc>
                <a:spcPct val="90000"/>
              </a:lnSpc>
              <a:spcBef>
                <a:spcPts val="375"/>
              </a:spcBef>
              <a:buFont typeface="Arial" panose="020B0604020202020204" pitchFamily="34" charset="0"/>
              <a:buChar char="•"/>
              <a:defRPr sz="1350">
                <a:latin typeface="+mn-lt"/>
              </a:defRPr>
            </a:lvl6pPr>
            <a:lvl7pPr marL="2228850" indent="-171450" defTabSz="685800">
              <a:lnSpc>
                <a:spcPct val="90000"/>
              </a:lnSpc>
              <a:spcBef>
                <a:spcPts val="375"/>
              </a:spcBef>
              <a:buFont typeface="Arial" panose="020B0604020202020204" pitchFamily="34" charset="0"/>
              <a:buChar char="•"/>
              <a:defRPr sz="1350">
                <a:latin typeface="+mn-lt"/>
              </a:defRPr>
            </a:lvl7pPr>
            <a:lvl8pPr marL="2571750" indent="-171450" defTabSz="685800">
              <a:lnSpc>
                <a:spcPct val="90000"/>
              </a:lnSpc>
              <a:spcBef>
                <a:spcPts val="375"/>
              </a:spcBef>
              <a:buFont typeface="Arial" panose="020B0604020202020204" pitchFamily="34" charset="0"/>
              <a:buChar char="•"/>
              <a:defRPr sz="1350">
                <a:latin typeface="+mn-lt"/>
              </a:defRPr>
            </a:lvl8pPr>
            <a:lvl9pPr marL="2914650" indent="-171450" defTabSz="685800">
              <a:lnSpc>
                <a:spcPct val="90000"/>
              </a:lnSpc>
              <a:spcBef>
                <a:spcPts val="375"/>
              </a:spcBef>
              <a:buFont typeface="Arial" panose="020B0604020202020204" pitchFamily="34" charset="0"/>
              <a:buChar char="•"/>
              <a:defRPr sz="1350">
                <a:latin typeface="+mn-lt"/>
              </a:defRPr>
            </a:lvl9pPr>
          </a:lstStyle>
          <a:p>
            <a:pPr marL="0" indent="0">
              <a:buNone/>
            </a:pPr>
            <a:r>
              <a:rPr lang="en-US" sz="1400" dirty="0" err="1"/>
              <a:t>Führt</a:t>
            </a:r>
            <a:r>
              <a:rPr lang="en-US" sz="1400" dirty="0"/>
              <a:t> die </a:t>
            </a:r>
            <a:r>
              <a:rPr lang="en-US" sz="1400" dirty="0" err="1"/>
              <a:t>Risikozunahme</a:t>
            </a:r>
            <a:r>
              <a:rPr lang="en-US" sz="1400" dirty="0"/>
              <a:t> </a:t>
            </a:r>
            <a:r>
              <a:rPr lang="en-US" sz="1400" dirty="0" err="1"/>
              <a:t>zu</a:t>
            </a:r>
            <a:r>
              <a:rPr lang="en-US" sz="1400" dirty="0"/>
              <a:t> </a:t>
            </a:r>
            <a:r>
              <a:rPr lang="en-US" sz="1400" dirty="0" err="1"/>
              <a:t>einem</a:t>
            </a:r>
            <a:r>
              <a:rPr lang="en-US" sz="1400" dirty="0"/>
              <a:t> </a:t>
            </a:r>
            <a:r>
              <a:rPr lang="en-US" sz="1400" dirty="0" err="1"/>
              <a:t>Anstieg</a:t>
            </a:r>
            <a:r>
              <a:rPr lang="en-US" sz="1400" dirty="0"/>
              <a:t> der </a:t>
            </a:r>
            <a:r>
              <a:rPr lang="en-US" sz="1400" dirty="0" err="1"/>
              <a:t>durchschnittlichen</a:t>
            </a:r>
            <a:r>
              <a:rPr lang="en-US" sz="1400" dirty="0"/>
              <a:t> </a:t>
            </a:r>
            <a:r>
              <a:rPr lang="en-US" sz="1400" dirty="0" err="1"/>
              <a:t>Kapitalkosten</a:t>
            </a:r>
            <a:r>
              <a:rPr lang="en-US" sz="1400" dirty="0"/>
              <a:t>, der </a:t>
            </a:r>
            <a:r>
              <a:rPr lang="en-US" sz="1400" dirty="0" err="1"/>
              <a:t>höher</a:t>
            </a:r>
            <a:r>
              <a:rPr lang="en-US" sz="1400" dirty="0"/>
              <a:t> </a:t>
            </a:r>
            <a:r>
              <a:rPr lang="en-US" sz="1400" dirty="0" err="1"/>
              <a:t>ausfällt</a:t>
            </a:r>
            <a:r>
              <a:rPr lang="en-US" sz="1400" dirty="0"/>
              <a:t>, </a:t>
            </a:r>
            <a:r>
              <a:rPr lang="en-US" sz="1400" dirty="0" err="1"/>
              <a:t>als</a:t>
            </a:r>
            <a:r>
              <a:rPr lang="en-US" sz="1400" dirty="0"/>
              <a:t> der </a:t>
            </a:r>
            <a:r>
              <a:rPr lang="en-US" sz="1400" dirty="0" err="1"/>
              <a:t>Anstieg</a:t>
            </a:r>
            <a:r>
              <a:rPr lang="en-US" sz="1400" dirty="0"/>
              <a:t> des ROI, so </a:t>
            </a:r>
            <a:r>
              <a:rPr lang="en-US" sz="1400" b="1" dirty="0" err="1"/>
              <a:t>mindert</a:t>
            </a:r>
            <a:r>
              <a:rPr lang="en-US" sz="1400" b="1" dirty="0"/>
              <a:t> das </a:t>
            </a:r>
            <a:r>
              <a:rPr lang="en-US" sz="1400" b="1" dirty="0" err="1"/>
              <a:t>Projekt</a:t>
            </a:r>
            <a:r>
              <a:rPr lang="en-US" sz="1400" b="1" dirty="0"/>
              <a:t> den </a:t>
            </a:r>
            <a:r>
              <a:rPr lang="en-US" sz="1400" b="1" dirty="0" err="1"/>
              <a:t>Unternehmenswert</a:t>
            </a:r>
            <a:endParaRPr lang="en-US" sz="1400" b="1" dirty="0"/>
          </a:p>
          <a:p>
            <a:pPr lvl="1"/>
            <a:r>
              <a:rPr lang="en-US" sz="1100" dirty="0"/>
              <a:t>Das </a:t>
            </a:r>
            <a:r>
              <a:rPr lang="en-US" sz="1100" dirty="0" err="1"/>
              <a:t>ist</a:t>
            </a:r>
            <a:r>
              <a:rPr lang="en-US" sz="1100" dirty="0"/>
              <a:t> </a:t>
            </a:r>
            <a:r>
              <a:rPr lang="en-US" sz="1100" dirty="0" err="1"/>
              <a:t>einer</a:t>
            </a:r>
            <a:r>
              <a:rPr lang="en-US" sz="1100" dirty="0"/>
              <a:t> der </a:t>
            </a:r>
            <a:r>
              <a:rPr lang="en-US" sz="1100" dirty="0" err="1"/>
              <a:t>Gründe</a:t>
            </a:r>
            <a:r>
              <a:rPr lang="en-US" sz="1100" dirty="0"/>
              <a:t>, </a:t>
            </a:r>
            <a:r>
              <a:rPr lang="en-US" sz="1100" dirty="0" err="1"/>
              <a:t>warum</a:t>
            </a:r>
            <a:r>
              <a:rPr lang="en-US" sz="1100" dirty="0"/>
              <a:t> </a:t>
            </a:r>
            <a:r>
              <a:rPr lang="en-US" sz="1100" dirty="0" err="1"/>
              <a:t>Projekte</a:t>
            </a:r>
            <a:r>
              <a:rPr lang="en-US" sz="1100" dirty="0"/>
              <a:t> </a:t>
            </a:r>
            <a:r>
              <a:rPr lang="en-US" sz="1100" dirty="0" err="1"/>
              <a:t>außerbilanziell</a:t>
            </a:r>
            <a:r>
              <a:rPr lang="en-US" sz="1100" dirty="0"/>
              <a:t> </a:t>
            </a:r>
            <a:r>
              <a:rPr lang="en-US" sz="1100" dirty="0" err="1"/>
              <a:t>finanziert</a:t>
            </a:r>
            <a:r>
              <a:rPr lang="en-US" sz="1100" dirty="0"/>
              <a:t> </a:t>
            </a:r>
            <a:r>
              <a:rPr lang="en-US" sz="1100" dirty="0" err="1"/>
              <a:t>werden</a:t>
            </a:r>
            <a:r>
              <a:rPr lang="en-US" sz="1100" dirty="0"/>
              <a:t> (</a:t>
            </a:r>
            <a:r>
              <a:rPr lang="en-US" sz="1100" i="1" dirty="0"/>
              <a:t>off balance sheet</a:t>
            </a:r>
            <a:r>
              <a:rPr lang="en-US" sz="1100" dirty="0"/>
              <a:t>) </a:t>
            </a:r>
          </a:p>
        </p:txBody>
      </p:sp>
      <p:sp>
        <p:nvSpPr>
          <p:cNvPr id="13" name="Right Arrow 12"/>
          <p:cNvSpPr/>
          <p:nvPr/>
        </p:nvSpPr>
        <p:spPr>
          <a:xfrm rot="5400000">
            <a:off x="1985716" y="2749036"/>
            <a:ext cx="502787" cy="6123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C77C6C3F-668B-4AF5-BFA9-0F657EB068D6}" type="slidenum">
              <a:rPr lang="pl-PL" smtClean="0"/>
              <a:pPr/>
              <a:t>19</a:t>
            </a:fld>
            <a:endParaRPr lang="pl-PL" dirty="0"/>
          </a:p>
        </p:txBody>
      </p:sp>
      <p:sp>
        <p:nvSpPr>
          <p:cNvPr id="14" name="Rectangle 13">
            <a:extLst>
              <a:ext uri="{FF2B5EF4-FFF2-40B4-BE49-F238E27FC236}">
                <a16:creationId xmlns:a16="http://schemas.microsoft.com/office/drawing/2014/main" id="{383E1335-119D-4914-8DF2-438EEAD7D3A2}"/>
              </a:ext>
            </a:extLst>
          </p:cNvPr>
          <p:cNvSpPr/>
          <p:nvPr/>
        </p:nvSpPr>
        <p:spPr>
          <a:xfrm>
            <a:off x="1"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2B</a:t>
            </a:r>
            <a:endParaRPr lang="de-DE" b="1" dirty="0">
              <a:solidFill>
                <a:prstClr val="white"/>
              </a:solidFill>
              <a:latin typeface="Calibri" panose="020F0502020204030204"/>
            </a:endParaRPr>
          </a:p>
        </p:txBody>
      </p:sp>
      <p:sp>
        <p:nvSpPr>
          <p:cNvPr id="4" name="TextBox 3"/>
          <p:cNvSpPr txBox="1"/>
          <p:nvPr/>
        </p:nvSpPr>
        <p:spPr>
          <a:xfrm>
            <a:off x="4398805" y="4191856"/>
            <a:ext cx="4116545" cy="230832"/>
          </a:xfrm>
          <a:prstGeom prst="rect">
            <a:avLst/>
          </a:prstGeom>
          <a:noFill/>
        </p:spPr>
        <p:txBody>
          <a:bodyPr wrap="square" rtlCol="0">
            <a:spAutoFit/>
          </a:bodyPr>
          <a:lstStyle/>
          <a:p>
            <a:r>
              <a:rPr lang="en-US" sz="900" dirty="0">
                <a:latin typeface="+mn-lt"/>
              </a:rPr>
              <a:t>*das </a:t>
            </a:r>
            <a:r>
              <a:rPr lang="en-US" sz="900" dirty="0" err="1">
                <a:latin typeface="+mn-lt"/>
              </a:rPr>
              <a:t>bedeutet</a:t>
            </a:r>
            <a:r>
              <a:rPr lang="en-US" sz="900" dirty="0">
                <a:latin typeface="+mn-lt"/>
              </a:rPr>
              <a:t> </a:t>
            </a:r>
            <a:r>
              <a:rPr lang="en-US" sz="900" dirty="0" err="1">
                <a:latin typeface="+mn-lt"/>
              </a:rPr>
              <a:t>nicht</a:t>
            </a:r>
            <a:r>
              <a:rPr lang="en-US" sz="900" dirty="0">
                <a:latin typeface="+mn-lt"/>
              </a:rPr>
              <a:t> </a:t>
            </a:r>
            <a:r>
              <a:rPr lang="en-US" sz="900" dirty="0" err="1">
                <a:latin typeface="+mn-lt"/>
              </a:rPr>
              <a:t>unbedingt</a:t>
            </a:r>
            <a:r>
              <a:rPr lang="en-US" sz="900" dirty="0">
                <a:latin typeface="+mn-lt"/>
              </a:rPr>
              <a:t>, </a:t>
            </a:r>
            <a:r>
              <a:rPr lang="en-US" sz="900" dirty="0" err="1">
                <a:latin typeface="+mn-lt"/>
              </a:rPr>
              <a:t>dass</a:t>
            </a:r>
            <a:r>
              <a:rPr lang="en-US" sz="900" dirty="0">
                <a:latin typeface="+mn-lt"/>
              </a:rPr>
              <a:t> dies die </a:t>
            </a:r>
            <a:r>
              <a:rPr lang="en-US" sz="900" dirty="0" err="1">
                <a:latin typeface="+mn-lt"/>
              </a:rPr>
              <a:t>beste</a:t>
            </a:r>
            <a:r>
              <a:rPr lang="en-US" sz="900" dirty="0">
                <a:latin typeface="+mn-lt"/>
              </a:rPr>
              <a:t> </a:t>
            </a:r>
            <a:r>
              <a:rPr lang="en-US" sz="900" dirty="0" err="1">
                <a:latin typeface="+mn-lt"/>
              </a:rPr>
              <a:t>Lösung</a:t>
            </a:r>
            <a:r>
              <a:rPr lang="en-US" sz="900" dirty="0">
                <a:latin typeface="+mn-lt"/>
              </a:rPr>
              <a:t> </a:t>
            </a:r>
            <a:r>
              <a:rPr lang="en-US" sz="900" dirty="0" err="1">
                <a:latin typeface="+mn-lt"/>
              </a:rPr>
              <a:t>für</a:t>
            </a:r>
            <a:r>
              <a:rPr lang="en-US" sz="900" dirty="0">
                <a:latin typeface="+mn-lt"/>
              </a:rPr>
              <a:t> </a:t>
            </a:r>
            <a:r>
              <a:rPr lang="en-US" sz="900" dirty="0" err="1">
                <a:latin typeface="+mn-lt"/>
              </a:rPr>
              <a:t>jeden</a:t>
            </a:r>
            <a:r>
              <a:rPr lang="en-US" sz="900" dirty="0">
                <a:latin typeface="+mn-lt"/>
              </a:rPr>
              <a:t> Investor </a:t>
            </a:r>
            <a:r>
              <a:rPr lang="en-US" sz="900" dirty="0" err="1">
                <a:latin typeface="+mn-lt"/>
              </a:rPr>
              <a:t>ist</a:t>
            </a:r>
            <a:endParaRPr lang="en-US" sz="900" dirty="0">
              <a:latin typeface="+mn-lt"/>
            </a:endParaRPr>
          </a:p>
        </p:txBody>
      </p:sp>
    </p:spTree>
    <p:extLst>
      <p:ext uri="{BB962C8B-B14F-4D97-AF65-F5344CB8AC3E}">
        <p14:creationId xmlns:p14="http://schemas.microsoft.com/office/powerpoint/2010/main" val="1137964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6"/>
          <a:stretch>
            <a:fillRect/>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03B54B9-570A-4910-9220-E86FEC37B920}"/>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54392"/>
          <a:stretch/>
        </p:blipFill>
        <p:spPr>
          <a:xfrm>
            <a:off x="4898708" y="1704129"/>
            <a:ext cx="2068830" cy="2045030"/>
          </a:xfrm>
          <a:prstGeom prst="rect">
            <a:avLst/>
          </a:prstGeom>
        </p:spPr>
      </p:pic>
      <p:pic>
        <p:nvPicPr>
          <p:cNvPr id="60" name="Picture 59">
            <a:extLst>
              <a:ext uri="{FF2B5EF4-FFF2-40B4-BE49-F238E27FC236}">
                <a16:creationId xmlns:a16="http://schemas.microsoft.com/office/drawing/2014/main" id="{8FEAE114-A038-4CAA-907E-AB59EF4FCF92}"/>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r="54392"/>
          <a:stretch/>
        </p:blipFill>
        <p:spPr>
          <a:xfrm>
            <a:off x="1719903" y="1704129"/>
            <a:ext cx="2068830" cy="2045030"/>
          </a:xfrm>
          <a:prstGeom prst="rect">
            <a:avLst/>
          </a:prstGeom>
        </p:spPr>
      </p:pic>
      <p:graphicFrame>
        <p:nvGraphicFramePr>
          <p:cNvPr id="6" name="Object 5" hidden="1">
            <a:extLst>
              <a:ext uri="{FF2B5EF4-FFF2-40B4-BE49-F238E27FC236}">
                <a16:creationId xmlns:a16="http://schemas.microsoft.com/office/drawing/2014/main" id="{8E5124B0-3A92-4585-8F27-3D7F36083E90}"/>
              </a:ext>
            </a:extLst>
          </p:cNvPr>
          <p:cNvGraphicFramePr>
            <a:graphicFrameLocks noChangeAspect="1"/>
          </p:cNvGraphicFramePr>
          <p:nvPr>
            <p:custDataLst>
              <p:tags r:id="rId2"/>
            </p:custDataLst>
          </p:nvPr>
        </p:nvGraphicFramePr>
        <p:xfrm>
          <a:off x="1144191" y="1191"/>
          <a:ext cx="1191" cy="1191"/>
        </p:xfrm>
        <a:graphic>
          <a:graphicData uri="http://schemas.openxmlformats.org/presentationml/2006/ole">
            <mc:AlternateContent xmlns:mc="http://schemas.openxmlformats.org/markup-compatibility/2006">
              <mc:Choice xmlns:v="urn:schemas-microsoft-com:vml" Requires="v">
                <p:oleObj spid="_x0000_s3183" name="think-cell Slide" r:id="rId9" imgW="425" imgH="426" progId="TCLayout.ActiveDocument.1">
                  <p:embed/>
                </p:oleObj>
              </mc:Choice>
              <mc:Fallback>
                <p:oleObj name="think-cell Slide" r:id="rId9" imgW="425" imgH="426" progId="TCLayout.ActiveDocument.1">
                  <p:embed/>
                  <p:pic>
                    <p:nvPicPr>
                      <p:cNvPr id="6" name="Object 5" hidden="1">
                        <a:extLst>
                          <a:ext uri="{FF2B5EF4-FFF2-40B4-BE49-F238E27FC236}">
                            <a16:creationId xmlns:a16="http://schemas.microsoft.com/office/drawing/2014/main" id="{8E5124B0-3A92-4585-8F27-3D7F36083E90}"/>
                          </a:ext>
                        </a:extLst>
                      </p:cNvPr>
                      <p:cNvPicPr/>
                      <p:nvPr/>
                    </p:nvPicPr>
                    <p:blipFill>
                      <a:blip r:embed="rId10"/>
                      <a:stretch>
                        <a:fillRect/>
                      </a:stretch>
                    </p:blipFill>
                    <p:spPr>
                      <a:xfrm>
                        <a:off x="1144191" y="11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ECA6C22-BC38-4F94-9B01-12D2F57294C4}"/>
              </a:ext>
            </a:extLst>
          </p:cNvPr>
          <p:cNvSpPr/>
          <p:nvPr>
            <p:custDataLst>
              <p:tags r:id="rId3"/>
            </p:custDataLst>
          </p:nvPr>
        </p:nvSpPr>
        <p:spPr>
          <a:xfrm>
            <a:off x="114300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685800" eaLnBrk="1" fontAlgn="auto" hangingPunct="1">
              <a:lnSpc>
                <a:spcPct val="90000"/>
              </a:lnSpc>
              <a:defRPr/>
            </a:pPr>
            <a:endParaRPr lang="en-GB" sz="2100" b="1" dirty="0">
              <a:solidFill>
                <a:prstClr val="white"/>
              </a:solidFill>
              <a:latin typeface="Calibri" panose="020F0502020204030204" pitchFamily="34" charset="0"/>
              <a:cs typeface="Calibri" panose="020F0502020204030204" pitchFamily="34" charset="0"/>
              <a:sym typeface="Calibri" panose="020F0502020204030204" pitchFamily="34" charset="0"/>
            </a:endParaRPr>
          </a:p>
        </p:txBody>
      </p:sp>
      <p:sp>
        <p:nvSpPr>
          <p:cNvPr id="2" name="Tytuł 1">
            <a:extLst>
              <a:ext uri="{FF2B5EF4-FFF2-40B4-BE49-F238E27FC236}">
                <a16:creationId xmlns:a16="http://schemas.microsoft.com/office/drawing/2014/main" id="{DA12DFBB-F130-407B-9144-7CE7D934051D}"/>
              </a:ext>
            </a:extLst>
          </p:cNvPr>
          <p:cNvSpPr>
            <a:spLocks noGrp="1"/>
          </p:cNvSpPr>
          <p:nvPr>
            <p:ph type="title"/>
          </p:nvPr>
        </p:nvSpPr>
        <p:spPr>
          <a:xfrm>
            <a:off x="1943100" y="36046"/>
            <a:ext cx="5429249" cy="629055"/>
          </a:xfrm>
        </p:spPr>
        <p:txBody>
          <a:bodyPr>
            <a:noAutofit/>
          </a:bodyPr>
          <a:lstStyle/>
          <a:p>
            <a:pPr algn="ctr"/>
            <a:r>
              <a:rPr lang="de-DE" dirty="0">
                <a:latin typeface="Calibri"/>
                <a:cs typeface="Calibri"/>
              </a:rPr>
              <a:t>Bevor wir anfangen: Was ist dieses Spezialisierungsmodul (... und was nicht)?</a:t>
            </a:r>
          </a:p>
        </p:txBody>
      </p:sp>
      <p:sp>
        <p:nvSpPr>
          <p:cNvPr id="10" name="Slide Number Placeholder 9"/>
          <p:cNvSpPr>
            <a:spLocks noGrp="1"/>
          </p:cNvSpPr>
          <p:nvPr>
            <p:ph type="sldNum" sz="quarter" idx="4294967295"/>
          </p:nvPr>
        </p:nvSpPr>
        <p:spPr>
          <a:xfrm>
            <a:off x="7086600" y="4767263"/>
            <a:ext cx="2057400" cy="274637"/>
          </a:xfrm>
        </p:spPr>
        <p:txBody>
          <a:bodyPr/>
          <a:lstStyle/>
          <a:p>
            <a:pPr defTabSz="685800" eaLnBrk="1" fontAlgn="auto" hangingPunct="1">
              <a:spcBef>
                <a:spcPts val="0"/>
              </a:spcBef>
              <a:spcAft>
                <a:spcPts val="0"/>
              </a:spcAft>
            </a:pPr>
            <a:fld id="{C77C6C3F-668B-4AF5-BFA9-0F657EB068D6}" type="slidenum">
              <a:rPr lang="pl-PL">
                <a:solidFill>
                  <a:prstClr val="black">
                    <a:tint val="75000"/>
                  </a:prstClr>
                </a:solidFill>
                <a:latin typeface="Calibri" panose="020F0502020204030204"/>
              </a:rPr>
              <a:pPr defTabSz="685800" eaLnBrk="1" fontAlgn="auto" hangingPunct="1">
                <a:spcBef>
                  <a:spcPts val="0"/>
                </a:spcBef>
                <a:spcAft>
                  <a:spcPts val="0"/>
                </a:spcAft>
              </a:pPr>
              <a:t>2</a:t>
            </a:fld>
            <a:endParaRPr lang="pl-PL">
              <a:solidFill>
                <a:prstClr val="black">
                  <a:tint val="75000"/>
                </a:prstClr>
              </a:solidFill>
              <a:latin typeface="Calibri" panose="020F0502020204030204"/>
            </a:endParaRPr>
          </a:p>
        </p:txBody>
      </p:sp>
      <p:cxnSp>
        <p:nvCxnSpPr>
          <p:cNvPr id="8" name="Straight Connector 7">
            <a:extLst>
              <a:ext uri="{FF2B5EF4-FFF2-40B4-BE49-F238E27FC236}">
                <a16:creationId xmlns:a16="http://schemas.microsoft.com/office/drawing/2014/main" id="{06FCBC10-E769-45CB-81A1-62ACE1556354}"/>
              </a:ext>
            </a:extLst>
          </p:cNvPr>
          <p:cNvCxnSpPr/>
          <p:nvPr/>
        </p:nvCxnSpPr>
        <p:spPr>
          <a:xfrm>
            <a:off x="1524965" y="1189299"/>
            <a:ext cx="2691114"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6DAC42B-AD32-4382-A663-6345E788D084}"/>
              </a:ext>
            </a:extLst>
          </p:cNvPr>
          <p:cNvCxnSpPr/>
          <p:nvPr/>
        </p:nvCxnSpPr>
        <p:spPr>
          <a:xfrm>
            <a:off x="4640906" y="1189299"/>
            <a:ext cx="2691114"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56" name="Inhaltsplatzhalter 2">
            <a:extLst>
              <a:ext uri="{FF2B5EF4-FFF2-40B4-BE49-F238E27FC236}">
                <a16:creationId xmlns:a16="http://schemas.microsoft.com/office/drawing/2014/main" id="{FA325302-8608-4CAD-B9D7-5A74E48ABC7C}"/>
              </a:ext>
            </a:extLst>
          </p:cNvPr>
          <p:cNvSpPr>
            <a:spLocks noGrp="1"/>
          </p:cNvSpPr>
          <p:nvPr/>
        </p:nvSpPr>
        <p:spPr>
          <a:xfrm>
            <a:off x="1524965" y="1293131"/>
            <a:ext cx="2691114" cy="2867025"/>
          </a:xfrm>
          <a:prstGeom prst="rect">
            <a:avLst/>
          </a:prstGeom>
          <a:solidFill>
            <a:schemeClr val="bg1">
              <a:alpha val="80000"/>
            </a:schemeClr>
          </a:solidFill>
          <a:ln>
            <a:solidFill>
              <a:schemeClr val="accent1"/>
            </a:solidFill>
          </a:ln>
        </p:spPr>
        <p:txBody>
          <a:bodyPr vert="horz" lIns="68580" tIns="34290" rIns="68580" bIns="3429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fontAlgn="auto">
              <a:spcBef>
                <a:spcPts val="750"/>
              </a:spcBef>
              <a:spcAft>
                <a:spcPts val="0"/>
              </a:spcAft>
              <a:buClr>
                <a:prstClr val="black"/>
              </a:buClr>
            </a:pPr>
            <a:r>
              <a:rPr lang="de-DE" sz="1300" dirty="0">
                <a:solidFill>
                  <a:prstClr val="black"/>
                </a:solidFill>
              </a:rPr>
              <a:t>eine </a:t>
            </a:r>
            <a:r>
              <a:rPr lang="de-DE" sz="1300" b="1" dirty="0">
                <a:solidFill>
                  <a:srgbClr val="4472C4"/>
                </a:solidFill>
              </a:rPr>
              <a:t>Einführung </a:t>
            </a:r>
            <a:r>
              <a:rPr lang="de-DE" sz="1300" dirty="0">
                <a:solidFill>
                  <a:prstClr val="black"/>
                </a:solidFill>
              </a:rPr>
              <a:t>in das </a:t>
            </a:r>
            <a:r>
              <a:rPr lang="de-DE" sz="1300" b="1" dirty="0">
                <a:solidFill>
                  <a:srgbClr val="4472C4"/>
                </a:solidFill>
              </a:rPr>
              <a:t>Konzept</a:t>
            </a:r>
            <a:r>
              <a:rPr lang="de-DE" sz="1300" dirty="0">
                <a:solidFill>
                  <a:prstClr val="black"/>
                </a:solidFill>
              </a:rPr>
              <a:t> der Projektfinanzierung</a:t>
            </a:r>
          </a:p>
          <a:p>
            <a:pPr marL="171450" indent="-171450" defTabSz="685800" fontAlgn="auto">
              <a:spcBef>
                <a:spcPts val="750"/>
              </a:spcBef>
              <a:spcAft>
                <a:spcPts val="0"/>
              </a:spcAft>
              <a:buClr>
                <a:prstClr val="black"/>
              </a:buClr>
            </a:pPr>
            <a:r>
              <a:rPr lang="de-DE" sz="1300" dirty="0">
                <a:solidFill>
                  <a:prstClr val="black"/>
                </a:solidFill>
              </a:rPr>
              <a:t>ein Instrument zur </a:t>
            </a:r>
            <a:r>
              <a:rPr lang="de-DE" sz="1300" b="1" dirty="0">
                <a:solidFill>
                  <a:srgbClr val="4472C4"/>
                </a:solidFill>
              </a:rPr>
              <a:t>Kosten-Nutzen-Analyse</a:t>
            </a:r>
            <a:r>
              <a:rPr lang="de-DE" sz="1300" dirty="0">
                <a:solidFill>
                  <a:prstClr val="black"/>
                </a:solidFill>
              </a:rPr>
              <a:t> der Projektfinanzierung </a:t>
            </a:r>
          </a:p>
          <a:p>
            <a:pPr marL="171450" indent="-171450" defTabSz="685800" fontAlgn="auto">
              <a:spcBef>
                <a:spcPts val="750"/>
              </a:spcBef>
              <a:spcAft>
                <a:spcPts val="0"/>
              </a:spcAft>
              <a:buClr>
                <a:prstClr val="black"/>
              </a:buClr>
            </a:pPr>
            <a:r>
              <a:rPr lang="de-DE" sz="1300" dirty="0">
                <a:solidFill>
                  <a:prstClr val="black"/>
                </a:solidFill>
              </a:rPr>
              <a:t>praxisnah und geeignet für Initiativen zum </a:t>
            </a:r>
            <a:r>
              <a:rPr lang="de-DE" sz="1300" b="1" dirty="0">
                <a:solidFill>
                  <a:srgbClr val="4472C4"/>
                </a:solidFill>
              </a:rPr>
              <a:t>Aufbau von Kapazitäten</a:t>
            </a:r>
          </a:p>
          <a:p>
            <a:pPr marL="171450" indent="-171450" defTabSz="685800" fontAlgn="auto">
              <a:spcBef>
                <a:spcPts val="750"/>
              </a:spcBef>
              <a:spcAft>
                <a:spcPts val="0"/>
              </a:spcAft>
              <a:buClr>
                <a:prstClr val="black"/>
              </a:buClr>
            </a:pPr>
            <a:r>
              <a:rPr lang="en-GB" sz="1300" b="1" dirty="0" err="1">
                <a:solidFill>
                  <a:srgbClr val="4472C4"/>
                </a:solidFill>
              </a:rPr>
              <a:t>inhaltlich</a:t>
            </a:r>
            <a:r>
              <a:rPr lang="en-GB" sz="1300" b="1" dirty="0">
                <a:solidFill>
                  <a:srgbClr val="4472C4"/>
                </a:solidFill>
              </a:rPr>
              <a:t> </a:t>
            </a:r>
            <a:r>
              <a:rPr lang="en-GB" sz="1300" b="1" dirty="0" err="1">
                <a:solidFill>
                  <a:srgbClr val="4472C4"/>
                </a:solidFill>
              </a:rPr>
              <a:t>verbunden</a:t>
            </a:r>
            <a:r>
              <a:rPr lang="en-GB" sz="1300" b="1" dirty="0">
                <a:solidFill>
                  <a:srgbClr val="4472C4"/>
                </a:solidFill>
              </a:rPr>
              <a:t> </a:t>
            </a:r>
            <a:r>
              <a:rPr lang="en-GB" sz="1300" b="1" dirty="0" err="1">
                <a:solidFill>
                  <a:srgbClr val="4472C4"/>
                </a:solidFill>
              </a:rPr>
              <a:t>mit</a:t>
            </a:r>
            <a:r>
              <a:rPr lang="en-GB" sz="1300" b="1" dirty="0">
                <a:solidFill>
                  <a:srgbClr val="4472C4"/>
                </a:solidFill>
              </a:rPr>
              <a:t> </a:t>
            </a:r>
            <a:r>
              <a:rPr lang="en-GB" sz="1300" b="1" dirty="0" err="1">
                <a:solidFill>
                  <a:srgbClr val="4472C4"/>
                </a:solidFill>
              </a:rPr>
              <a:t>Konzepten</a:t>
            </a:r>
            <a:r>
              <a:rPr lang="en-GB" sz="1300" b="1" dirty="0">
                <a:solidFill>
                  <a:srgbClr val="4472C4"/>
                </a:solidFill>
              </a:rPr>
              <a:t> </a:t>
            </a:r>
            <a:r>
              <a:rPr lang="en-GB" sz="1300" dirty="0" err="1">
                <a:solidFill>
                  <a:prstClr val="black"/>
                </a:solidFill>
              </a:rPr>
              <a:t>dieser</a:t>
            </a:r>
            <a:r>
              <a:rPr lang="en-GB" sz="1300" dirty="0">
                <a:solidFill>
                  <a:prstClr val="black"/>
                </a:solidFill>
              </a:rPr>
              <a:t> </a:t>
            </a:r>
            <a:r>
              <a:rPr lang="en-GB" sz="1300" dirty="0" err="1">
                <a:solidFill>
                  <a:prstClr val="black"/>
                </a:solidFill>
              </a:rPr>
              <a:t>Vorlesungsreihe</a:t>
            </a:r>
            <a:r>
              <a:rPr lang="en-GB" sz="1300" dirty="0">
                <a:solidFill>
                  <a:prstClr val="black"/>
                </a:solidFill>
              </a:rPr>
              <a:t>, </a:t>
            </a:r>
            <a:r>
              <a:rPr lang="en-GB" sz="1300" dirty="0" err="1">
                <a:solidFill>
                  <a:prstClr val="black"/>
                </a:solidFill>
              </a:rPr>
              <a:t>z.B</a:t>
            </a:r>
            <a:r>
              <a:rPr lang="en-GB" sz="1300" dirty="0">
                <a:solidFill>
                  <a:prstClr val="black"/>
                </a:solidFill>
              </a:rPr>
              <a:t>. </a:t>
            </a:r>
            <a:r>
              <a:rPr lang="en-GB" sz="1300" dirty="0" err="1">
                <a:solidFill>
                  <a:prstClr val="black"/>
                </a:solidFill>
              </a:rPr>
              <a:t>Barwert</a:t>
            </a:r>
            <a:r>
              <a:rPr lang="en-GB" sz="1300" dirty="0">
                <a:solidFill>
                  <a:prstClr val="black"/>
                </a:solidFill>
              </a:rPr>
              <a:t>, </a:t>
            </a:r>
            <a:r>
              <a:rPr lang="en-GB" sz="1300" dirty="0" err="1">
                <a:solidFill>
                  <a:prstClr val="black"/>
                </a:solidFill>
              </a:rPr>
              <a:t>interner</a:t>
            </a:r>
            <a:r>
              <a:rPr lang="en-GB" sz="1300" dirty="0">
                <a:solidFill>
                  <a:prstClr val="black"/>
                </a:solidFill>
              </a:rPr>
              <a:t> </a:t>
            </a:r>
            <a:r>
              <a:rPr lang="en-GB" sz="1300" dirty="0" err="1">
                <a:solidFill>
                  <a:prstClr val="black"/>
                </a:solidFill>
              </a:rPr>
              <a:t>Zinsfuß</a:t>
            </a:r>
            <a:endParaRPr lang="en-GB" sz="1300" dirty="0">
              <a:solidFill>
                <a:prstClr val="black"/>
              </a:solidFill>
            </a:endParaRPr>
          </a:p>
        </p:txBody>
      </p:sp>
      <p:sp>
        <p:nvSpPr>
          <p:cNvPr id="57" name="Inhaltsplatzhalter 2">
            <a:extLst>
              <a:ext uri="{FF2B5EF4-FFF2-40B4-BE49-F238E27FC236}">
                <a16:creationId xmlns:a16="http://schemas.microsoft.com/office/drawing/2014/main" id="{28F761F2-B3A0-43CA-9138-24679973F3DA}"/>
              </a:ext>
            </a:extLst>
          </p:cNvPr>
          <p:cNvSpPr>
            <a:spLocks noGrp="1"/>
          </p:cNvSpPr>
          <p:nvPr/>
        </p:nvSpPr>
        <p:spPr>
          <a:xfrm>
            <a:off x="1524965" y="914764"/>
            <a:ext cx="2691114" cy="274536"/>
          </a:xfrm>
          <a:prstGeom prst="rect">
            <a:avLst/>
          </a:prstGeom>
          <a:noFill/>
          <a:ln>
            <a:noFill/>
          </a:ln>
        </p:spPr>
        <p:txBody>
          <a:bodyPr vert="horz" lIns="68580" tIns="34290" rIns="68580" bIns="3429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Clr>
                <a:prstClr val="black"/>
              </a:buClr>
              <a:buNone/>
            </a:pPr>
            <a:r>
              <a:rPr lang="en-GB" altLang="de-DE" sz="1350" b="1" dirty="0">
                <a:solidFill>
                  <a:srgbClr val="4472C4"/>
                </a:solidFill>
                <a:latin typeface="Calibri" panose="020F0502020204030204"/>
              </a:rPr>
              <a:t>Das Modul </a:t>
            </a:r>
            <a:r>
              <a:rPr lang="en-GB" altLang="de-DE" sz="1350" b="1" dirty="0" err="1">
                <a:solidFill>
                  <a:srgbClr val="4472C4"/>
                </a:solidFill>
                <a:latin typeface="Calibri" panose="020F0502020204030204"/>
              </a:rPr>
              <a:t>ist</a:t>
            </a:r>
            <a:r>
              <a:rPr lang="en-GB" altLang="de-DE" sz="1350" b="1" dirty="0">
                <a:solidFill>
                  <a:srgbClr val="4472C4"/>
                </a:solidFill>
                <a:latin typeface="Calibri" panose="020F0502020204030204"/>
              </a:rPr>
              <a:t>…</a:t>
            </a:r>
            <a:endParaRPr lang="de-DE" altLang="de-DE" sz="1350" b="1" dirty="0">
              <a:solidFill>
                <a:srgbClr val="4472C4"/>
              </a:solidFill>
              <a:latin typeface="Calibri" panose="020F0502020204030204"/>
            </a:endParaRPr>
          </a:p>
        </p:txBody>
      </p:sp>
      <p:sp>
        <p:nvSpPr>
          <p:cNvPr id="58" name="Inhaltsplatzhalter 2">
            <a:extLst>
              <a:ext uri="{FF2B5EF4-FFF2-40B4-BE49-F238E27FC236}">
                <a16:creationId xmlns:a16="http://schemas.microsoft.com/office/drawing/2014/main" id="{999B406B-3BE5-4FB8-8495-5AB8D2D4A37D}"/>
              </a:ext>
            </a:extLst>
          </p:cNvPr>
          <p:cNvSpPr>
            <a:spLocks noGrp="1"/>
          </p:cNvSpPr>
          <p:nvPr/>
        </p:nvSpPr>
        <p:spPr>
          <a:xfrm>
            <a:off x="4640906" y="914764"/>
            <a:ext cx="2691114" cy="274536"/>
          </a:xfrm>
          <a:prstGeom prst="rect">
            <a:avLst/>
          </a:prstGeom>
          <a:noFill/>
          <a:ln>
            <a:noFill/>
          </a:ln>
        </p:spPr>
        <p:txBody>
          <a:bodyPr vert="horz" lIns="68580" tIns="34290" rIns="68580" bIns="3429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Clr>
                <a:prstClr val="black"/>
              </a:buClr>
              <a:buNone/>
            </a:pPr>
            <a:r>
              <a:rPr lang="en-GB" altLang="de-DE" sz="1350" b="1" dirty="0">
                <a:solidFill>
                  <a:srgbClr val="4472C4"/>
                </a:solidFill>
                <a:latin typeface="Calibri" panose="020F0502020204030204"/>
              </a:rPr>
              <a:t>Das Modul </a:t>
            </a:r>
            <a:r>
              <a:rPr lang="en-GB" altLang="de-DE" sz="1350" b="1" dirty="0" err="1">
                <a:solidFill>
                  <a:srgbClr val="4472C4"/>
                </a:solidFill>
                <a:latin typeface="Calibri" panose="020F0502020204030204"/>
              </a:rPr>
              <a:t>ist</a:t>
            </a:r>
            <a:r>
              <a:rPr lang="en-GB" altLang="de-DE" sz="1350" b="1" dirty="0">
                <a:solidFill>
                  <a:srgbClr val="4472C4"/>
                </a:solidFill>
                <a:latin typeface="Calibri" panose="020F0502020204030204"/>
              </a:rPr>
              <a:t> </a:t>
            </a:r>
            <a:r>
              <a:rPr lang="en-GB" altLang="de-DE" sz="1350" b="1" dirty="0" err="1">
                <a:solidFill>
                  <a:srgbClr val="4472C4"/>
                </a:solidFill>
                <a:latin typeface="Calibri" panose="020F0502020204030204"/>
              </a:rPr>
              <a:t>nicht</a:t>
            </a:r>
            <a:r>
              <a:rPr lang="en-GB" altLang="de-DE" sz="1350" b="1" dirty="0">
                <a:solidFill>
                  <a:srgbClr val="4472C4"/>
                </a:solidFill>
                <a:latin typeface="Calibri" panose="020F0502020204030204"/>
              </a:rPr>
              <a:t>…</a:t>
            </a:r>
            <a:endParaRPr lang="de-DE" altLang="de-DE" sz="1350" b="1" dirty="0">
              <a:solidFill>
                <a:srgbClr val="4472C4"/>
              </a:solidFill>
              <a:latin typeface="Calibri" panose="020F0502020204030204"/>
            </a:endParaRPr>
          </a:p>
        </p:txBody>
      </p:sp>
      <p:sp>
        <p:nvSpPr>
          <p:cNvPr id="59" name="Inhaltsplatzhalter 2">
            <a:extLst>
              <a:ext uri="{FF2B5EF4-FFF2-40B4-BE49-F238E27FC236}">
                <a16:creationId xmlns:a16="http://schemas.microsoft.com/office/drawing/2014/main" id="{DC3D4CE2-42A3-4951-B384-8C4A06637237}"/>
              </a:ext>
            </a:extLst>
          </p:cNvPr>
          <p:cNvSpPr>
            <a:spLocks noGrp="1"/>
          </p:cNvSpPr>
          <p:nvPr/>
        </p:nvSpPr>
        <p:spPr>
          <a:xfrm>
            <a:off x="4640906" y="1293131"/>
            <a:ext cx="2691114" cy="2867025"/>
          </a:xfrm>
          <a:prstGeom prst="rect">
            <a:avLst/>
          </a:prstGeom>
          <a:solidFill>
            <a:schemeClr val="bg1">
              <a:alpha val="80000"/>
            </a:schemeClr>
          </a:solidFill>
          <a:ln>
            <a:solidFill>
              <a:schemeClr val="accent1"/>
            </a:solidFill>
          </a:ln>
        </p:spPr>
        <p:txBody>
          <a:bodyPr vert="horz" lIns="68580" tIns="34290" rIns="68580" bIns="3429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fontAlgn="auto">
              <a:spcBef>
                <a:spcPts val="750"/>
              </a:spcBef>
              <a:spcAft>
                <a:spcPts val="0"/>
              </a:spcAft>
              <a:buClr>
                <a:prstClr val="black"/>
              </a:buClr>
            </a:pPr>
            <a:r>
              <a:rPr lang="de-DE" sz="1300" dirty="0">
                <a:solidFill>
                  <a:prstClr val="black"/>
                </a:solidFill>
              </a:rPr>
              <a:t>eine </a:t>
            </a:r>
            <a:r>
              <a:rPr lang="de-DE" sz="1300" b="1" dirty="0">
                <a:solidFill>
                  <a:srgbClr val="4472C4"/>
                </a:solidFill>
                <a:latin typeface="Calibri" panose="020F0502020204030204"/>
              </a:rPr>
              <a:t>vollständige Liste </a:t>
            </a:r>
            <a:r>
              <a:rPr lang="de-DE" sz="1300" dirty="0">
                <a:solidFill>
                  <a:prstClr val="black"/>
                </a:solidFill>
              </a:rPr>
              <a:t>aller Vorteile und Herausforderungen der Projektfinanzierung</a:t>
            </a:r>
          </a:p>
          <a:p>
            <a:pPr marL="171450" indent="-171450" defTabSz="685800" fontAlgn="auto">
              <a:spcBef>
                <a:spcPts val="750"/>
              </a:spcBef>
              <a:spcAft>
                <a:spcPts val="0"/>
              </a:spcAft>
              <a:buClr>
                <a:prstClr val="black"/>
              </a:buClr>
            </a:pPr>
            <a:r>
              <a:rPr lang="de-DE" sz="1300" dirty="0">
                <a:solidFill>
                  <a:prstClr val="black"/>
                </a:solidFill>
              </a:rPr>
              <a:t>eine </a:t>
            </a:r>
            <a:r>
              <a:rPr lang="de-DE" sz="1300" b="1" dirty="0">
                <a:solidFill>
                  <a:srgbClr val="4472C4"/>
                </a:solidFill>
                <a:latin typeface="Calibri" panose="020F0502020204030204"/>
              </a:rPr>
              <a:t>wissenschaftliche Studie</a:t>
            </a:r>
            <a:r>
              <a:rPr lang="de-DE" sz="1300" dirty="0">
                <a:solidFill>
                  <a:prstClr val="black"/>
                </a:solidFill>
              </a:rPr>
              <a:t>, die Finanzierungsmethoden vergleicht und eine beste Methode vorschlägt</a:t>
            </a:r>
          </a:p>
          <a:p>
            <a:pPr marL="171450" indent="-171450" defTabSz="685800" fontAlgn="auto">
              <a:spcBef>
                <a:spcPts val="750"/>
              </a:spcBef>
              <a:spcAft>
                <a:spcPts val="0"/>
              </a:spcAft>
              <a:buClr>
                <a:prstClr val="black"/>
              </a:buClr>
            </a:pPr>
            <a:r>
              <a:rPr lang="de-DE" sz="1300" b="1" dirty="0">
                <a:solidFill>
                  <a:srgbClr val="4472C4"/>
                </a:solidFill>
                <a:latin typeface="Calibri" panose="020F0502020204030204"/>
              </a:rPr>
              <a:t>gültig für alle Länder </a:t>
            </a:r>
            <a:r>
              <a:rPr lang="de-DE" sz="1300" dirty="0">
                <a:solidFill>
                  <a:prstClr val="black"/>
                </a:solidFill>
              </a:rPr>
              <a:t>ohne Berücksichtigung der örtlichen Gegebenheiten</a:t>
            </a:r>
            <a:endParaRPr lang="en-GB" sz="1300" dirty="0">
              <a:solidFill>
                <a:prstClr val="black"/>
              </a:solidFill>
              <a:latin typeface="Calibri" panose="020F0502020204030204"/>
            </a:endParaRPr>
          </a:p>
          <a:p>
            <a:pPr marL="171450" indent="-171450" defTabSz="685800" fontAlgn="auto">
              <a:spcBef>
                <a:spcPts val="750"/>
              </a:spcBef>
              <a:spcAft>
                <a:spcPts val="0"/>
              </a:spcAft>
              <a:buClr>
                <a:prstClr val="black"/>
              </a:buClr>
            </a:pPr>
            <a:r>
              <a:rPr lang="en-GB" sz="1300" dirty="0" err="1">
                <a:solidFill>
                  <a:prstClr val="black"/>
                </a:solidFill>
                <a:latin typeface="Calibri" panose="020F0502020204030204"/>
              </a:rPr>
              <a:t>eine</a:t>
            </a:r>
            <a:r>
              <a:rPr lang="en-GB" sz="1300" dirty="0">
                <a:solidFill>
                  <a:prstClr val="black"/>
                </a:solidFill>
                <a:latin typeface="Calibri" panose="020F0502020204030204"/>
              </a:rPr>
              <a:t> </a:t>
            </a:r>
            <a:r>
              <a:rPr lang="de-DE" sz="1300" dirty="0">
                <a:solidFill>
                  <a:prstClr val="black"/>
                </a:solidFill>
              </a:rPr>
              <a:t>„</a:t>
            </a:r>
            <a:r>
              <a:rPr lang="en-GB" sz="1300" b="1" dirty="0" err="1">
                <a:solidFill>
                  <a:srgbClr val="4472C4"/>
                </a:solidFill>
                <a:latin typeface="Calibri" panose="020F0502020204030204"/>
              </a:rPr>
              <a:t>Blaupause</a:t>
            </a:r>
            <a:r>
              <a:rPr lang="de-DE" sz="1300" dirty="0">
                <a:solidFill>
                  <a:prstClr val="black"/>
                </a:solidFill>
              </a:rPr>
              <a:t> “</a:t>
            </a:r>
            <a:r>
              <a:rPr lang="en-GB" sz="1300" b="1" dirty="0">
                <a:solidFill>
                  <a:srgbClr val="4472C4"/>
                </a:solidFill>
                <a:latin typeface="Calibri" panose="020F0502020204030204"/>
              </a:rPr>
              <a:t> </a:t>
            </a:r>
            <a:r>
              <a:rPr lang="en-GB" sz="1300" dirty="0" err="1">
                <a:solidFill>
                  <a:prstClr val="black"/>
                </a:solidFill>
                <a:latin typeface="Calibri" panose="020F0502020204030204"/>
              </a:rPr>
              <a:t>für</a:t>
            </a:r>
            <a:r>
              <a:rPr lang="en-GB" sz="1300" dirty="0">
                <a:solidFill>
                  <a:prstClr val="black"/>
                </a:solidFill>
                <a:latin typeface="Calibri" panose="020F0502020204030204"/>
              </a:rPr>
              <a:t> </a:t>
            </a:r>
            <a:r>
              <a:rPr lang="en-GB" sz="1300" dirty="0" err="1">
                <a:solidFill>
                  <a:prstClr val="black"/>
                </a:solidFill>
                <a:latin typeface="Calibri" panose="020F0502020204030204"/>
              </a:rPr>
              <a:t>Unternehmens</a:t>
            </a:r>
            <a:r>
              <a:rPr lang="en-GB" sz="1300" dirty="0">
                <a:solidFill>
                  <a:prstClr val="black"/>
                </a:solidFill>
                <a:latin typeface="Calibri" panose="020F0502020204030204"/>
              </a:rPr>
              <a:t>- vs. </a:t>
            </a:r>
            <a:r>
              <a:rPr lang="en-GB" sz="1300" dirty="0" err="1">
                <a:solidFill>
                  <a:prstClr val="black"/>
                </a:solidFill>
                <a:latin typeface="Calibri" panose="020F0502020204030204"/>
              </a:rPr>
              <a:t>Projektfinanzierung</a:t>
            </a:r>
            <a:endParaRPr lang="en-GB" sz="1300" dirty="0">
              <a:solidFill>
                <a:prstClr val="black"/>
              </a:solidFill>
              <a:latin typeface="Calibri" panose="020F0502020204030204"/>
            </a:endParaRPr>
          </a:p>
        </p:txBody>
      </p:sp>
    </p:spTree>
    <p:extLst>
      <p:ext uri="{BB962C8B-B14F-4D97-AF65-F5344CB8AC3E}">
        <p14:creationId xmlns:p14="http://schemas.microsoft.com/office/powerpoint/2010/main" val="3898557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2"/>
          <p:cNvSpPr>
            <a:spLocks noGrp="1"/>
          </p:cNvSpPr>
          <p:nvPr>
            <p:ph idx="1"/>
          </p:nvPr>
        </p:nvSpPr>
        <p:spPr>
          <a:xfrm>
            <a:off x="4527989" y="927596"/>
            <a:ext cx="4300860" cy="2239503"/>
          </a:xfrm>
        </p:spPr>
        <p:txBody>
          <a:bodyPr>
            <a:noAutofit/>
          </a:bodyPr>
          <a:lstStyle/>
          <a:p>
            <a:pPr marL="0" indent="0">
              <a:lnSpc>
                <a:spcPct val="100000"/>
              </a:lnSpc>
              <a:buNone/>
            </a:pPr>
            <a:r>
              <a:rPr lang="en-US" sz="1800" dirty="0"/>
              <a:t>Die </a:t>
            </a:r>
            <a:r>
              <a:rPr lang="en-US" sz="1800" dirty="0" err="1"/>
              <a:t>Tabelle</a:t>
            </a:r>
            <a:r>
              <a:rPr lang="en-US" sz="1800" dirty="0"/>
              <a:t> </a:t>
            </a:r>
            <a:r>
              <a:rPr lang="en-US" sz="1800" dirty="0" err="1"/>
              <a:t>zeigt</a:t>
            </a:r>
            <a:r>
              <a:rPr lang="en-US" sz="1800" dirty="0"/>
              <a:t> </a:t>
            </a:r>
            <a:r>
              <a:rPr lang="en-US" sz="1800" dirty="0" err="1"/>
              <a:t>zwei</a:t>
            </a:r>
            <a:r>
              <a:rPr lang="en-US" sz="1800" dirty="0"/>
              <a:t> </a:t>
            </a:r>
            <a:r>
              <a:rPr lang="en-US" sz="1800" dirty="0" err="1"/>
              <a:t>Finanzierungs</a:t>
            </a:r>
            <a:r>
              <a:rPr lang="en-US" sz="1800" dirty="0"/>
              <a:t>- und </a:t>
            </a:r>
            <a:r>
              <a:rPr lang="en-US" sz="1800" dirty="0" err="1"/>
              <a:t>sechs</a:t>
            </a:r>
            <a:r>
              <a:rPr lang="en-US" sz="1800" dirty="0"/>
              <a:t> Performance-</a:t>
            </a:r>
            <a:r>
              <a:rPr lang="en-US" sz="1800" dirty="0" err="1"/>
              <a:t>Szenarien</a:t>
            </a:r>
            <a:r>
              <a:rPr lang="en-US" sz="1800" dirty="0"/>
              <a:t>. </a:t>
            </a:r>
          </a:p>
          <a:p>
            <a:pPr lvl="1">
              <a:lnSpc>
                <a:spcPct val="100000"/>
              </a:lnSpc>
            </a:pPr>
            <a:r>
              <a:rPr lang="en-US" sz="1400" dirty="0"/>
              <a:t>In den </a:t>
            </a:r>
            <a:r>
              <a:rPr lang="en-US" sz="1400" dirty="0" err="1"/>
              <a:t>Szenarien</a:t>
            </a:r>
            <a:r>
              <a:rPr lang="en-US" sz="1400" dirty="0"/>
              <a:t> 1, 2 und 3 und </a:t>
            </a:r>
            <a:r>
              <a:rPr lang="en-US" sz="1400" dirty="0" err="1"/>
              <a:t>mit</a:t>
            </a:r>
            <a:r>
              <a:rPr lang="en-US" sz="1400" dirty="0"/>
              <a:t> </a:t>
            </a:r>
            <a:r>
              <a:rPr lang="en-US" sz="1400" dirty="0" err="1"/>
              <a:t>Lösung</a:t>
            </a:r>
            <a:r>
              <a:rPr lang="en-US" sz="1400" dirty="0"/>
              <a:t> 1 (on-balance-sheet/</a:t>
            </a:r>
            <a:r>
              <a:rPr lang="en-US" sz="1400" dirty="0" err="1"/>
              <a:t>bilanziell</a:t>
            </a:r>
            <a:r>
              <a:rPr lang="en-US" sz="1400" dirty="0"/>
              <a:t>) </a:t>
            </a:r>
            <a:r>
              <a:rPr lang="en-US" sz="1400" dirty="0" err="1"/>
              <a:t>fällt</a:t>
            </a:r>
            <a:r>
              <a:rPr lang="en-US" sz="1400" dirty="0"/>
              <a:t> das </a:t>
            </a:r>
            <a:r>
              <a:rPr lang="en-US" sz="1400" dirty="0" err="1"/>
              <a:t>Unternehmen</a:t>
            </a:r>
            <a:r>
              <a:rPr lang="en-US" sz="1400" dirty="0"/>
              <a:t> </a:t>
            </a:r>
            <a:r>
              <a:rPr lang="en-US" sz="1400" dirty="0" err="1"/>
              <a:t>aus</a:t>
            </a:r>
            <a:r>
              <a:rPr lang="en-US" sz="1400" dirty="0"/>
              <a:t> (</a:t>
            </a:r>
            <a:r>
              <a:rPr lang="en-US" sz="1400" i="1" dirty="0"/>
              <a:t>default</a:t>
            </a:r>
            <a:r>
              <a:rPr lang="en-US" sz="1400" dirty="0"/>
              <a:t>).</a:t>
            </a:r>
          </a:p>
          <a:p>
            <a:pPr lvl="1">
              <a:lnSpc>
                <a:spcPct val="100000"/>
              </a:lnSpc>
            </a:pPr>
            <a:r>
              <a:rPr lang="en-US" sz="1400" dirty="0"/>
              <a:t>In den </a:t>
            </a:r>
            <a:r>
              <a:rPr lang="en-US" sz="1400" dirty="0" err="1"/>
              <a:t>Szenarien</a:t>
            </a:r>
            <a:r>
              <a:rPr lang="en-US" sz="1400" dirty="0"/>
              <a:t> 1, 3 und 5 und </a:t>
            </a:r>
            <a:r>
              <a:rPr lang="en-US" sz="1400" dirty="0" err="1"/>
              <a:t>mit</a:t>
            </a:r>
            <a:r>
              <a:rPr lang="en-US" sz="1400" dirty="0"/>
              <a:t> </a:t>
            </a:r>
            <a:r>
              <a:rPr lang="en-US" sz="1400" dirty="0" err="1"/>
              <a:t>Lösung</a:t>
            </a:r>
            <a:r>
              <a:rPr lang="en-US" sz="1400" dirty="0"/>
              <a:t> 2 (off-balance-sheet/</a:t>
            </a:r>
            <a:r>
              <a:rPr lang="en-US" sz="1400" dirty="0" err="1"/>
              <a:t>außerbilanziell</a:t>
            </a:r>
            <a:r>
              <a:rPr lang="en-US" sz="1400" dirty="0"/>
              <a:t>) </a:t>
            </a:r>
            <a:r>
              <a:rPr lang="en-US" sz="1400" dirty="0" err="1"/>
              <a:t>fällt</a:t>
            </a:r>
            <a:r>
              <a:rPr lang="en-US" sz="1400" dirty="0"/>
              <a:t> </a:t>
            </a:r>
            <a:r>
              <a:rPr lang="en-US" sz="1400" dirty="0" err="1"/>
              <a:t>Projekt</a:t>
            </a:r>
            <a:r>
              <a:rPr lang="en-US" sz="1400" dirty="0"/>
              <a:t> B </a:t>
            </a:r>
            <a:r>
              <a:rPr lang="en-US" sz="1400" dirty="0" err="1"/>
              <a:t>aus</a:t>
            </a:r>
            <a:r>
              <a:rPr lang="en-US" sz="1400" dirty="0"/>
              <a:t> (</a:t>
            </a:r>
            <a:r>
              <a:rPr lang="en-US" sz="1400" i="1" dirty="0"/>
              <a:t>default</a:t>
            </a:r>
            <a:r>
              <a:rPr lang="en-US" sz="1400" dirty="0"/>
              <a:t>).</a:t>
            </a:r>
          </a:p>
          <a:p>
            <a:pPr lvl="1">
              <a:lnSpc>
                <a:spcPct val="100000"/>
              </a:lnSpc>
            </a:pPr>
            <a:r>
              <a:rPr lang="en-US" sz="1400" dirty="0" err="1"/>
              <a:t>Nichtsdestotrotz</a:t>
            </a:r>
            <a:r>
              <a:rPr lang="en-US" sz="1400" dirty="0"/>
              <a:t> </a:t>
            </a:r>
            <a:r>
              <a:rPr lang="en-US" sz="1400" dirty="0" err="1"/>
              <a:t>befindet</a:t>
            </a:r>
            <a:r>
              <a:rPr lang="en-US" sz="1400" dirty="0"/>
              <a:t> </a:t>
            </a:r>
            <a:r>
              <a:rPr lang="en-US" sz="1400" dirty="0" err="1"/>
              <a:t>sich</a:t>
            </a:r>
            <a:r>
              <a:rPr lang="en-US" sz="1400" dirty="0"/>
              <a:t> das </a:t>
            </a:r>
            <a:r>
              <a:rPr lang="en-US" sz="1400" dirty="0" err="1"/>
              <a:t>Unternehmen</a:t>
            </a:r>
            <a:r>
              <a:rPr lang="en-US" sz="1400" dirty="0"/>
              <a:t> </a:t>
            </a:r>
            <a:r>
              <a:rPr lang="en-US" sz="1400" dirty="0" err="1"/>
              <a:t>nur</a:t>
            </a:r>
            <a:r>
              <a:rPr lang="en-US" sz="1400" dirty="0"/>
              <a:t> in den </a:t>
            </a:r>
            <a:r>
              <a:rPr lang="en-US" sz="1400" dirty="0" err="1"/>
              <a:t>Szenarien</a:t>
            </a:r>
            <a:r>
              <a:rPr lang="en-US" sz="1400" dirty="0"/>
              <a:t> 1 und 2 </a:t>
            </a:r>
            <a:r>
              <a:rPr lang="en-US" sz="1400" dirty="0" err="1"/>
              <a:t>im</a:t>
            </a:r>
            <a:r>
              <a:rPr lang="en-US" sz="1400" dirty="0"/>
              <a:t> </a:t>
            </a:r>
            <a:r>
              <a:rPr lang="en-US" sz="1400" dirty="0" err="1"/>
              <a:t>Ausfall</a:t>
            </a:r>
            <a:r>
              <a:rPr lang="en-US" sz="1400" dirty="0"/>
              <a:t> (</a:t>
            </a:r>
            <a:r>
              <a:rPr lang="en-US" sz="1400" i="1" dirty="0"/>
              <a:t>default</a:t>
            </a:r>
            <a:r>
              <a:rPr lang="en-US" sz="1400" dirty="0"/>
              <a:t>). </a:t>
            </a:r>
          </a:p>
        </p:txBody>
      </p:sp>
      <p:sp>
        <p:nvSpPr>
          <p:cNvPr id="2" name="Titel 1"/>
          <p:cNvSpPr>
            <a:spLocks noGrp="1"/>
          </p:cNvSpPr>
          <p:nvPr>
            <p:ph type="title"/>
          </p:nvPr>
        </p:nvSpPr>
        <p:spPr/>
        <p:txBody>
          <a:bodyPr/>
          <a:lstStyle/>
          <a:p>
            <a:r>
              <a:rPr lang="en-US" dirty="0" err="1"/>
              <a:t>Verbesserte</a:t>
            </a:r>
            <a:r>
              <a:rPr lang="en-US" dirty="0"/>
              <a:t> </a:t>
            </a:r>
            <a:r>
              <a:rPr lang="en-US" dirty="0" err="1"/>
              <a:t>Gesamtauszahlungen</a:t>
            </a:r>
            <a:r>
              <a:rPr lang="en-US" dirty="0"/>
              <a:t> (</a:t>
            </a:r>
            <a:r>
              <a:rPr lang="en-US" i="1" dirty="0"/>
              <a:t>total payoffs</a:t>
            </a:r>
            <a:r>
              <a:rPr lang="en-US" dirty="0"/>
              <a:t>)</a:t>
            </a:r>
          </a:p>
        </p:txBody>
      </p:sp>
      <p:pic>
        <p:nvPicPr>
          <p:cNvPr id="8" name="Grafik 7"/>
          <p:cNvPicPr>
            <a:picLocks noChangeAspect="1"/>
          </p:cNvPicPr>
          <p:nvPr/>
        </p:nvPicPr>
        <p:blipFill>
          <a:blip r:embed="rId3"/>
          <a:stretch>
            <a:fillRect/>
          </a:stretch>
        </p:blipFill>
        <p:spPr>
          <a:xfrm>
            <a:off x="618691" y="1031173"/>
            <a:ext cx="3478921" cy="2914239"/>
          </a:xfrm>
          <a:prstGeom prst="rect">
            <a:avLst/>
          </a:prstGeom>
        </p:spPr>
      </p:pic>
      <p:sp>
        <p:nvSpPr>
          <p:cNvPr id="3" name="Rectangle 2"/>
          <p:cNvSpPr/>
          <p:nvPr/>
        </p:nvSpPr>
        <p:spPr>
          <a:xfrm>
            <a:off x="628650" y="2440692"/>
            <a:ext cx="3475837" cy="1237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8650" y="3748124"/>
            <a:ext cx="3475837" cy="1237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18691" y="3032531"/>
            <a:ext cx="3475837" cy="1237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feld 7"/>
          <p:cNvSpPr txBox="1"/>
          <p:nvPr/>
        </p:nvSpPr>
        <p:spPr>
          <a:xfrm>
            <a:off x="4657787" y="4698226"/>
            <a:ext cx="2020632" cy="215444"/>
          </a:xfrm>
          <a:prstGeom prst="rect">
            <a:avLst/>
          </a:prstGeom>
          <a:noFill/>
        </p:spPr>
        <p:txBody>
          <a:bodyPr wrap="square" rtlCol="0">
            <a:spAutoFit/>
          </a:bodyPr>
          <a:lstStyle/>
          <a:p>
            <a:pPr algn="l"/>
            <a:r>
              <a:rPr lang="de-DE" sz="800" dirty="0"/>
              <a:t>Quelle: Table 1.5 in </a:t>
            </a:r>
            <a:r>
              <a:rPr lang="de-DE" sz="800" dirty="0" err="1"/>
              <a:t>Gatti</a:t>
            </a:r>
            <a:r>
              <a:rPr lang="de-DE" sz="800" dirty="0"/>
              <a:t> (2008)</a:t>
            </a:r>
          </a:p>
        </p:txBody>
      </p:sp>
      <p:sp>
        <p:nvSpPr>
          <p:cNvPr id="5" name="Slide Number Placeholder 4"/>
          <p:cNvSpPr>
            <a:spLocks noGrp="1"/>
          </p:cNvSpPr>
          <p:nvPr>
            <p:ph type="sldNum" sz="quarter" idx="12"/>
          </p:nvPr>
        </p:nvSpPr>
        <p:spPr/>
        <p:txBody>
          <a:bodyPr/>
          <a:lstStyle/>
          <a:p>
            <a:fld id="{C77C6C3F-668B-4AF5-BFA9-0F657EB068D6}" type="slidenum">
              <a:rPr lang="pl-PL" smtClean="0"/>
              <a:pPr/>
              <a:t>20</a:t>
            </a:fld>
            <a:endParaRPr lang="pl-PL" dirty="0"/>
          </a:p>
        </p:txBody>
      </p:sp>
      <p:sp>
        <p:nvSpPr>
          <p:cNvPr id="14" name="Rectangle 13">
            <a:extLst>
              <a:ext uri="{FF2B5EF4-FFF2-40B4-BE49-F238E27FC236}">
                <a16:creationId xmlns:a16="http://schemas.microsoft.com/office/drawing/2014/main" id="{383E1335-119D-4914-8DF2-438EEAD7D3A2}"/>
              </a:ext>
            </a:extLst>
          </p:cNvPr>
          <p:cNvSpPr/>
          <p:nvPr/>
        </p:nvSpPr>
        <p:spPr>
          <a:xfrm>
            <a:off x="1"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2C</a:t>
            </a:r>
            <a:endParaRPr lang="de-DE" b="1" dirty="0">
              <a:solidFill>
                <a:prstClr val="white"/>
              </a:solidFill>
              <a:latin typeface="Calibri" panose="020F0502020204030204"/>
            </a:endParaRPr>
          </a:p>
        </p:txBody>
      </p:sp>
      <p:sp>
        <p:nvSpPr>
          <p:cNvPr id="17" name="Textfeld 16">
            <a:extLst>
              <a:ext uri="{FF2B5EF4-FFF2-40B4-BE49-F238E27FC236}">
                <a16:creationId xmlns:a16="http://schemas.microsoft.com/office/drawing/2014/main" id="{98891416-CA77-4019-A6EA-38C7625A3876}"/>
              </a:ext>
            </a:extLst>
          </p:cNvPr>
          <p:cNvSpPr txBox="1"/>
          <p:nvPr/>
        </p:nvSpPr>
        <p:spPr>
          <a:xfrm>
            <a:off x="547790" y="3945412"/>
            <a:ext cx="4397921" cy="523220"/>
          </a:xfrm>
          <a:prstGeom prst="rect">
            <a:avLst/>
          </a:prstGeom>
          <a:noFill/>
        </p:spPr>
        <p:txBody>
          <a:bodyPr wrap="square" rtlCol="0">
            <a:spAutoFit/>
          </a:bodyPr>
          <a:lstStyle/>
          <a:p>
            <a:pPr algn="l"/>
            <a:r>
              <a:rPr lang="de-DE" sz="700" b="1" dirty="0">
                <a:latin typeface="+mn-lt"/>
              </a:rPr>
              <a:t>Legende: </a:t>
            </a:r>
            <a:r>
              <a:rPr lang="de-DE" sz="700" dirty="0" err="1">
                <a:latin typeface="+mn-lt"/>
              </a:rPr>
              <a:t>Debt</a:t>
            </a:r>
            <a:r>
              <a:rPr lang="de-DE" sz="700" dirty="0">
                <a:latin typeface="+mn-lt"/>
              </a:rPr>
              <a:t> Project A (</a:t>
            </a:r>
            <a:r>
              <a:rPr lang="de-DE" sz="700" dirty="0" err="1">
                <a:latin typeface="+mn-lt"/>
              </a:rPr>
              <a:t>assets</a:t>
            </a:r>
            <a:r>
              <a:rPr lang="de-DE" sz="700" dirty="0">
                <a:latin typeface="+mn-lt"/>
              </a:rPr>
              <a:t> in </a:t>
            </a:r>
            <a:r>
              <a:rPr lang="de-DE" sz="700" dirty="0" err="1">
                <a:latin typeface="+mn-lt"/>
              </a:rPr>
              <a:t>place</a:t>
            </a:r>
            <a:r>
              <a:rPr lang="de-DE" sz="700" dirty="0">
                <a:latin typeface="+mn-lt"/>
              </a:rPr>
              <a:t>) = Schulden Projekt A (vorhandene Vermögenswerte); </a:t>
            </a:r>
            <a:r>
              <a:rPr lang="de-DE" sz="700" dirty="0" err="1">
                <a:latin typeface="+mn-lt"/>
              </a:rPr>
              <a:t>Debt</a:t>
            </a:r>
            <a:r>
              <a:rPr lang="de-DE" sz="700" dirty="0">
                <a:latin typeface="+mn-lt"/>
              </a:rPr>
              <a:t> Project B (</a:t>
            </a:r>
            <a:r>
              <a:rPr lang="de-DE" sz="700" dirty="0" err="1">
                <a:latin typeface="+mn-lt"/>
              </a:rPr>
              <a:t>new</a:t>
            </a:r>
            <a:r>
              <a:rPr lang="de-DE" sz="700" dirty="0">
                <a:latin typeface="+mn-lt"/>
              </a:rPr>
              <a:t> </a:t>
            </a:r>
            <a:r>
              <a:rPr lang="de-DE" sz="700" dirty="0" err="1">
                <a:latin typeface="+mn-lt"/>
              </a:rPr>
              <a:t>project</a:t>
            </a:r>
            <a:r>
              <a:rPr lang="de-DE" sz="700" dirty="0">
                <a:latin typeface="+mn-lt"/>
              </a:rPr>
              <a:t>) = Schulden Projekt B (neues Projekt); </a:t>
            </a:r>
            <a:r>
              <a:rPr lang="de-DE" sz="700" dirty="0" err="1">
                <a:latin typeface="+mn-lt"/>
              </a:rPr>
              <a:t>Expected</a:t>
            </a:r>
            <a:r>
              <a:rPr lang="de-DE" sz="700" dirty="0">
                <a:latin typeface="+mn-lt"/>
              </a:rPr>
              <a:t> cash </a:t>
            </a:r>
            <a:r>
              <a:rPr lang="de-DE" sz="700" dirty="0" err="1">
                <a:latin typeface="+mn-lt"/>
              </a:rPr>
              <a:t>flows</a:t>
            </a:r>
            <a:r>
              <a:rPr lang="de-DE" sz="700" dirty="0">
                <a:latin typeface="+mn-lt"/>
              </a:rPr>
              <a:t> = erwartete Cash </a:t>
            </a:r>
            <a:r>
              <a:rPr lang="de-DE" sz="700" dirty="0" err="1">
                <a:latin typeface="+mn-lt"/>
              </a:rPr>
              <a:t>Flows</a:t>
            </a:r>
            <a:r>
              <a:rPr lang="de-DE" sz="700" dirty="0">
                <a:latin typeface="+mn-lt"/>
              </a:rPr>
              <a:t>; Solution 1: on-balance-sheet </a:t>
            </a:r>
            <a:r>
              <a:rPr lang="de-DE" sz="700" dirty="0" err="1">
                <a:latin typeface="+mn-lt"/>
              </a:rPr>
              <a:t>financing</a:t>
            </a:r>
            <a:r>
              <a:rPr lang="de-DE" sz="700" dirty="0">
                <a:latin typeface="+mn-lt"/>
              </a:rPr>
              <a:t> = Lösung 1: bilanzielle Finanzierung; </a:t>
            </a:r>
            <a:r>
              <a:rPr lang="de-DE" sz="700" dirty="0" err="1">
                <a:latin typeface="+mn-lt"/>
              </a:rPr>
              <a:t>Payoff</a:t>
            </a:r>
            <a:r>
              <a:rPr lang="de-DE" sz="700" dirty="0">
                <a:latin typeface="+mn-lt"/>
              </a:rPr>
              <a:t> </a:t>
            </a:r>
            <a:r>
              <a:rPr lang="de-DE" sz="700" dirty="0" err="1">
                <a:latin typeface="+mn-lt"/>
              </a:rPr>
              <a:t>creditors</a:t>
            </a:r>
            <a:r>
              <a:rPr lang="de-DE" sz="700" dirty="0">
                <a:latin typeface="+mn-lt"/>
              </a:rPr>
              <a:t> = Auszahlung Kreditgeber; </a:t>
            </a:r>
            <a:r>
              <a:rPr lang="de-DE" sz="700" dirty="0" err="1">
                <a:latin typeface="+mn-lt"/>
              </a:rPr>
              <a:t>Payoff</a:t>
            </a:r>
            <a:r>
              <a:rPr lang="de-DE" sz="700" dirty="0">
                <a:latin typeface="+mn-lt"/>
              </a:rPr>
              <a:t> shareholder = Auszahlung Aktionär; Off-balance-sheet </a:t>
            </a:r>
            <a:r>
              <a:rPr lang="de-DE" sz="700" dirty="0" err="1">
                <a:latin typeface="+mn-lt"/>
              </a:rPr>
              <a:t>financing</a:t>
            </a:r>
            <a:r>
              <a:rPr lang="de-DE" sz="700" dirty="0">
                <a:latin typeface="+mn-lt"/>
              </a:rPr>
              <a:t> = außerbilanzielle Finanzierung; </a:t>
            </a:r>
            <a:r>
              <a:rPr lang="de-DE" sz="700" dirty="0" err="1">
                <a:latin typeface="+mn-lt"/>
              </a:rPr>
              <a:t>Dividends</a:t>
            </a:r>
            <a:r>
              <a:rPr lang="de-DE" sz="700" dirty="0">
                <a:latin typeface="+mn-lt"/>
              </a:rPr>
              <a:t> = Dividenden </a:t>
            </a:r>
          </a:p>
        </p:txBody>
      </p:sp>
    </p:spTree>
    <p:extLst>
      <p:ext uri="{BB962C8B-B14F-4D97-AF65-F5344CB8AC3E}">
        <p14:creationId xmlns:p14="http://schemas.microsoft.com/office/powerpoint/2010/main" val="2085886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2"/>
          <p:cNvSpPr>
            <a:spLocks noGrp="1"/>
          </p:cNvSpPr>
          <p:nvPr>
            <p:ph idx="1"/>
          </p:nvPr>
        </p:nvSpPr>
        <p:spPr>
          <a:xfrm>
            <a:off x="4513131" y="916781"/>
            <a:ext cx="4300860" cy="3486150"/>
          </a:xfrm>
        </p:spPr>
        <p:txBody>
          <a:bodyPr>
            <a:normAutofit fontScale="77500" lnSpcReduction="20000"/>
          </a:bodyPr>
          <a:lstStyle/>
          <a:p>
            <a:pPr>
              <a:lnSpc>
                <a:spcPct val="120000"/>
              </a:lnSpc>
            </a:pPr>
            <a:r>
              <a:rPr lang="de-DE" sz="1800" dirty="0"/>
              <a:t>In Szenario 2 ist die Projektfinanzierung optimal, da sie die Kontamination von Projekt B durch Projekt A verhindert. Projekt B überlebt.</a:t>
            </a:r>
          </a:p>
          <a:p>
            <a:pPr>
              <a:lnSpc>
                <a:spcPct val="120000"/>
              </a:lnSpc>
            </a:pPr>
            <a:r>
              <a:rPr lang="de-DE" sz="1800" dirty="0"/>
              <a:t>In Szenario 3 ist die Projektfinanzierung nach wie vor optimal, da A überlebt, während B ausfällt und Kontamination vermieden wird.</a:t>
            </a:r>
          </a:p>
          <a:p>
            <a:pPr>
              <a:lnSpc>
                <a:spcPct val="120000"/>
              </a:lnSpc>
            </a:pPr>
            <a:r>
              <a:rPr lang="de-DE" sz="1800" dirty="0"/>
              <a:t>In Szenario 5 ist die Projektfinanzierung immer noch optimal aus der Sicht der Shareholder, nicht aber aus der Sicht der Schuldner. Die Cashflows aus A wären ausreichend gewesen, um einen Ausfall von Projekt B zu vermeiden.</a:t>
            </a:r>
            <a:endParaRPr lang="en-US" sz="1800" dirty="0"/>
          </a:p>
          <a:p>
            <a:pPr lvl="1">
              <a:lnSpc>
                <a:spcPct val="120000"/>
              </a:lnSpc>
            </a:pPr>
            <a:r>
              <a:rPr lang="en-US" sz="1500" dirty="0" err="1"/>
              <a:t>Ohne</a:t>
            </a:r>
            <a:r>
              <a:rPr lang="en-US" sz="1500" dirty="0"/>
              <a:t> </a:t>
            </a:r>
            <a:r>
              <a:rPr lang="en-US" sz="1500" dirty="0" err="1"/>
              <a:t>Mitversicherung</a:t>
            </a:r>
            <a:r>
              <a:rPr lang="en-US" sz="1500" dirty="0"/>
              <a:t> </a:t>
            </a:r>
            <a:r>
              <a:rPr lang="en-US" sz="1500" dirty="0" err="1"/>
              <a:t>wurde</a:t>
            </a:r>
            <a:r>
              <a:rPr lang="en-US" sz="1500" dirty="0"/>
              <a:t> der Wert von den </a:t>
            </a:r>
            <a:r>
              <a:rPr lang="en-US" sz="1500" dirty="0" err="1"/>
              <a:t>Anleiheinhabern</a:t>
            </a:r>
            <a:r>
              <a:rPr lang="en-US" sz="1500" dirty="0"/>
              <a:t> (</a:t>
            </a:r>
            <a:r>
              <a:rPr lang="en-US" sz="1500" i="1" dirty="0"/>
              <a:t>bondholder</a:t>
            </a:r>
            <a:r>
              <a:rPr lang="en-US" sz="1500" dirty="0"/>
              <a:t>) an die </a:t>
            </a:r>
            <a:r>
              <a:rPr lang="en-US" sz="1500" dirty="0" err="1"/>
              <a:t>Investoren</a:t>
            </a:r>
            <a:r>
              <a:rPr lang="en-US" sz="1500" dirty="0"/>
              <a:t> (</a:t>
            </a:r>
            <a:r>
              <a:rPr lang="en-US" sz="1500" i="1" dirty="0"/>
              <a:t>shareholder</a:t>
            </a:r>
            <a:r>
              <a:rPr lang="en-US" sz="1500" dirty="0"/>
              <a:t>) </a:t>
            </a:r>
            <a:r>
              <a:rPr lang="en-US" sz="1500" dirty="0" err="1"/>
              <a:t>umverteilt</a:t>
            </a:r>
            <a:r>
              <a:rPr lang="en-US" sz="1500" dirty="0"/>
              <a:t>. </a:t>
            </a:r>
          </a:p>
        </p:txBody>
      </p:sp>
      <p:sp>
        <p:nvSpPr>
          <p:cNvPr id="2" name="Titel 1"/>
          <p:cNvSpPr>
            <a:spLocks noGrp="1"/>
          </p:cNvSpPr>
          <p:nvPr>
            <p:ph type="title"/>
          </p:nvPr>
        </p:nvSpPr>
        <p:spPr/>
        <p:txBody>
          <a:bodyPr/>
          <a:lstStyle/>
          <a:p>
            <a:r>
              <a:rPr lang="en-US" dirty="0" err="1"/>
              <a:t>Interessenskonflikt</a:t>
            </a:r>
            <a:r>
              <a:rPr lang="en-US" dirty="0"/>
              <a:t> </a:t>
            </a:r>
            <a:r>
              <a:rPr lang="en-US" dirty="0" err="1"/>
              <a:t>zwischen</a:t>
            </a:r>
            <a:r>
              <a:rPr lang="en-US" dirty="0"/>
              <a:t> </a:t>
            </a:r>
            <a:r>
              <a:rPr lang="en-US" dirty="0" err="1"/>
              <a:t>Eigenkapital</a:t>
            </a:r>
            <a:r>
              <a:rPr lang="en-US" dirty="0"/>
              <a:t> und </a:t>
            </a:r>
            <a:r>
              <a:rPr lang="en-US" dirty="0" err="1"/>
              <a:t>Fremdkapital</a:t>
            </a:r>
            <a:endParaRPr lang="en-US" dirty="0"/>
          </a:p>
        </p:txBody>
      </p:sp>
      <p:pic>
        <p:nvPicPr>
          <p:cNvPr id="8" name="Grafik 7"/>
          <p:cNvPicPr>
            <a:picLocks noChangeAspect="1"/>
          </p:cNvPicPr>
          <p:nvPr/>
        </p:nvPicPr>
        <p:blipFill>
          <a:blip r:embed="rId3"/>
          <a:stretch>
            <a:fillRect/>
          </a:stretch>
        </p:blipFill>
        <p:spPr>
          <a:xfrm>
            <a:off x="628650" y="1057629"/>
            <a:ext cx="3478921" cy="2914239"/>
          </a:xfrm>
          <a:prstGeom prst="rect">
            <a:avLst/>
          </a:prstGeom>
        </p:spPr>
      </p:pic>
      <p:sp>
        <p:nvSpPr>
          <p:cNvPr id="3" name="Rectangle 2"/>
          <p:cNvSpPr/>
          <p:nvPr/>
        </p:nvSpPr>
        <p:spPr>
          <a:xfrm>
            <a:off x="2488818" y="1189408"/>
            <a:ext cx="288758" cy="27560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feld 7"/>
          <p:cNvSpPr txBox="1"/>
          <p:nvPr/>
        </p:nvSpPr>
        <p:spPr>
          <a:xfrm>
            <a:off x="4657787" y="4698226"/>
            <a:ext cx="2020632" cy="215444"/>
          </a:xfrm>
          <a:prstGeom prst="rect">
            <a:avLst/>
          </a:prstGeom>
          <a:noFill/>
        </p:spPr>
        <p:txBody>
          <a:bodyPr wrap="square" rtlCol="0">
            <a:spAutoFit/>
          </a:bodyPr>
          <a:lstStyle/>
          <a:p>
            <a:pPr algn="l"/>
            <a:r>
              <a:rPr lang="de-DE" sz="800" dirty="0"/>
              <a:t>Quelle: Table 1.5 in </a:t>
            </a:r>
            <a:r>
              <a:rPr lang="de-DE" sz="800" dirty="0" err="1"/>
              <a:t>Gatti</a:t>
            </a:r>
            <a:r>
              <a:rPr lang="de-DE" sz="800" dirty="0"/>
              <a:t> (2008)</a:t>
            </a:r>
          </a:p>
        </p:txBody>
      </p:sp>
      <p:sp>
        <p:nvSpPr>
          <p:cNvPr id="5" name="Slide Number Placeholder 4"/>
          <p:cNvSpPr>
            <a:spLocks noGrp="1"/>
          </p:cNvSpPr>
          <p:nvPr>
            <p:ph type="sldNum" sz="quarter" idx="12"/>
          </p:nvPr>
        </p:nvSpPr>
        <p:spPr/>
        <p:txBody>
          <a:bodyPr/>
          <a:lstStyle/>
          <a:p>
            <a:fld id="{C77C6C3F-668B-4AF5-BFA9-0F657EB068D6}" type="slidenum">
              <a:rPr lang="pl-PL" smtClean="0"/>
              <a:pPr/>
              <a:t>21</a:t>
            </a:fld>
            <a:endParaRPr lang="pl-PL" dirty="0"/>
          </a:p>
        </p:txBody>
      </p:sp>
      <p:sp>
        <p:nvSpPr>
          <p:cNvPr id="9" name="Rectangle 8">
            <a:extLst>
              <a:ext uri="{FF2B5EF4-FFF2-40B4-BE49-F238E27FC236}">
                <a16:creationId xmlns:a16="http://schemas.microsoft.com/office/drawing/2014/main" id="{383E1335-119D-4914-8DF2-438EEAD7D3A2}"/>
              </a:ext>
            </a:extLst>
          </p:cNvPr>
          <p:cNvSpPr/>
          <p:nvPr/>
        </p:nvSpPr>
        <p:spPr>
          <a:xfrm>
            <a:off x="1"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2D</a:t>
            </a:r>
            <a:endParaRPr lang="de-DE" b="1" dirty="0">
              <a:solidFill>
                <a:prstClr val="white"/>
              </a:solidFill>
              <a:latin typeface="Calibri" panose="020F0502020204030204"/>
            </a:endParaRPr>
          </a:p>
        </p:txBody>
      </p:sp>
      <p:sp>
        <p:nvSpPr>
          <p:cNvPr id="13" name="Textfeld 12">
            <a:extLst>
              <a:ext uri="{FF2B5EF4-FFF2-40B4-BE49-F238E27FC236}">
                <a16:creationId xmlns:a16="http://schemas.microsoft.com/office/drawing/2014/main" id="{A8C6C452-F45D-46E1-B59E-605572254BF7}"/>
              </a:ext>
            </a:extLst>
          </p:cNvPr>
          <p:cNvSpPr txBox="1"/>
          <p:nvPr/>
        </p:nvSpPr>
        <p:spPr>
          <a:xfrm>
            <a:off x="547790" y="3945412"/>
            <a:ext cx="4397921" cy="523220"/>
          </a:xfrm>
          <a:prstGeom prst="rect">
            <a:avLst/>
          </a:prstGeom>
          <a:noFill/>
        </p:spPr>
        <p:txBody>
          <a:bodyPr wrap="square" rtlCol="0">
            <a:spAutoFit/>
          </a:bodyPr>
          <a:lstStyle/>
          <a:p>
            <a:pPr algn="l"/>
            <a:r>
              <a:rPr lang="de-DE" sz="700" b="1" dirty="0">
                <a:latin typeface="+mn-lt"/>
              </a:rPr>
              <a:t>Legende: </a:t>
            </a:r>
            <a:r>
              <a:rPr lang="de-DE" sz="700" dirty="0" err="1">
                <a:latin typeface="+mn-lt"/>
              </a:rPr>
              <a:t>Debt</a:t>
            </a:r>
            <a:r>
              <a:rPr lang="de-DE" sz="700" dirty="0">
                <a:latin typeface="+mn-lt"/>
              </a:rPr>
              <a:t> Project A (</a:t>
            </a:r>
            <a:r>
              <a:rPr lang="de-DE" sz="700" dirty="0" err="1">
                <a:latin typeface="+mn-lt"/>
              </a:rPr>
              <a:t>assets</a:t>
            </a:r>
            <a:r>
              <a:rPr lang="de-DE" sz="700" dirty="0">
                <a:latin typeface="+mn-lt"/>
              </a:rPr>
              <a:t> in </a:t>
            </a:r>
            <a:r>
              <a:rPr lang="de-DE" sz="700" dirty="0" err="1">
                <a:latin typeface="+mn-lt"/>
              </a:rPr>
              <a:t>place</a:t>
            </a:r>
            <a:r>
              <a:rPr lang="de-DE" sz="700" dirty="0">
                <a:latin typeface="+mn-lt"/>
              </a:rPr>
              <a:t>) = Schulden Projekt A (vorhandene Vermögenswerte); </a:t>
            </a:r>
            <a:r>
              <a:rPr lang="de-DE" sz="700" dirty="0" err="1">
                <a:latin typeface="+mn-lt"/>
              </a:rPr>
              <a:t>Debt</a:t>
            </a:r>
            <a:r>
              <a:rPr lang="de-DE" sz="700" dirty="0">
                <a:latin typeface="+mn-lt"/>
              </a:rPr>
              <a:t> Project B (</a:t>
            </a:r>
            <a:r>
              <a:rPr lang="de-DE" sz="700" dirty="0" err="1">
                <a:latin typeface="+mn-lt"/>
              </a:rPr>
              <a:t>new</a:t>
            </a:r>
            <a:r>
              <a:rPr lang="de-DE" sz="700" dirty="0">
                <a:latin typeface="+mn-lt"/>
              </a:rPr>
              <a:t> </a:t>
            </a:r>
            <a:r>
              <a:rPr lang="de-DE" sz="700" dirty="0" err="1">
                <a:latin typeface="+mn-lt"/>
              </a:rPr>
              <a:t>project</a:t>
            </a:r>
            <a:r>
              <a:rPr lang="de-DE" sz="700" dirty="0">
                <a:latin typeface="+mn-lt"/>
              </a:rPr>
              <a:t>) = Schulden Projekt B (neues Projekt); </a:t>
            </a:r>
            <a:r>
              <a:rPr lang="de-DE" sz="700" dirty="0" err="1">
                <a:latin typeface="+mn-lt"/>
              </a:rPr>
              <a:t>Expected</a:t>
            </a:r>
            <a:r>
              <a:rPr lang="de-DE" sz="700" dirty="0">
                <a:latin typeface="+mn-lt"/>
              </a:rPr>
              <a:t> cash </a:t>
            </a:r>
            <a:r>
              <a:rPr lang="de-DE" sz="700" dirty="0" err="1">
                <a:latin typeface="+mn-lt"/>
              </a:rPr>
              <a:t>flows</a:t>
            </a:r>
            <a:r>
              <a:rPr lang="de-DE" sz="700" dirty="0">
                <a:latin typeface="+mn-lt"/>
              </a:rPr>
              <a:t> = erwartete Cash </a:t>
            </a:r>
            <a:r>
              <a:rPr lang="de-DE" sz="700" dirty="0" err="1">
                <a:latin typeface="+mn-lt"/>
              </a:rPr>
              <a:t>Flows</a:t>
            </a:r>
            <a:r>
              <a:rPr lang="de-DE" sz="700" dirty="0">
                <a:latin typeface="+mn-lt"/>
              </a:rPr>
              <a:t>; Solution 1: on-balance-sheet </a:t>
            </a:r>
            <a:r>
              <a:rPr lang="de-DE" sz="700" dirty="0" err="1">
                <a:latin typeface="+mn-lt"/>
              </a:rPr>
              <a:t>financing</a:t>
            </a:r>
            <a:r>
              <a:rPr lang="de-DE" sz="700" dirty="0">
                <a:latin typeface="+mn-lt"/>
              </a:rPr>
              <a:t> = Lösung 1: bilanzielle Finanzierung; </a:t>
            </a:r>
            <a:r>
              <a:rPr lang="de-DE" sz="700" dirty="0" err="1">
                <a:latin typeface="+mn-lt"/>
              </a:rPr>
              <a:t>Payoff</a:t>
            </a:r>
            <a:r>
              <a:rPr lang="de-DE" sz="700" dirty="0">
                <a:latin typeface="+mn-lt"/>
              </a:rPr>
              <a:t> </a:t>
            </a:r>
            <a:r>
              <a:rPr lang="de-DE" sz="700" dirty="0" err="1">
                <a:latin typeface="+mn-lt"/>
              </a:rPr>
              <a:t>creditors</a:t>
            </a:r>
            <a:r>
              <a:rPr lang="de-DE" sz="700" dirty="0">
                <a:latin typeface="+mn-lt"/>
              </a:rPr>
              <a:t> = Auszahlung Kreditgeber; </a:t>
            </a:r>
            <a:r>
              <a:rPr lang="de-DE" sz="700" dirty="0" err="1">
                <a:latin typeface="+mn-lt"/>
              </a:rPr>
              <a:t>Payoff</a:t>
            </a:r>
            <a:r>
              <a:rPr lang="de-DE" sz="700" dirty="0">
                <a:latin typeface="+mn-lt"/>
              </a:rPr>
              <a:t> shareholder = Auszahlung Aktionär; Off-balance-sheet </a:t>
            </a:r>
            <a:r>
              <a:rPr lang="de-DE" sz="700" dirty="0" err="1">
                <a:latin typeface="+mn-lt"/>
              </a:rPr>
              <a:t>financing</a:t>
            </a:r>
            <a:r>
              <a:rPr lang="de-DE" sz="700" dirty="0">
                <a:latin typeface="+mn-lt"/>
              </a:rPr>
              <a:t> = außerbilanzielle Finanzierung; </a:t>
            </a:r>
            <a:r>
              <a:rPr lang="de-DE" sz="700" dirty="0" err="1">
                <a:latin typeface="+mn-lt"/>
              </a:rPr>
              <a:t>Dividends</a:t>
            </a:r>
            <a:r>
              <a:rPr lang="de-DE" sz="700" dirty="0">
                <a:latin typeface="+mn-lt"/>
              </a:rPr>
              <a:t> = Dividenden </a:t>
            </a:r>
          </a:p>
        </p:txBody>
      </p:sp>
    </p:spTree>
    <p:extLst>
      <p:ext uri="{BB962C8B-B14F-4D97-AF65-F5344CB8AC3E}">
        <p14:creationId xmlns:p14="http://schemas.microsoft.com/office/powerpoint/2010/main" val="218656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6"/>
          <a:stretch>
            <a:fillRect/>
          </a:stretch>
        </a:blipFill>
        <a:effectLst/>
      </p:bgPr>
    </p:bg>
    <p:spTree>
      <p:nvGrpSpPr>
        <p:cNvPr id="1" name=""/>
        <p:cNvGrpSpPr/>
        <p:nvPr/>
      </p:nvGrpSpPr>
      <p:grpSpPr>
        <a:xfrm>
          <a:off x="0" y="0"/>
          <a:ext cx="0" cy="0"/>
          <a:chOff x="0" y="0"/>
          <a:chExt cx="0" cy="0"/>
        </a:xfrm>
      </p:grpSpPr>
      <p:pic>
        <p:nvPicPr>
          <p:cNvPr id="50" name="Picture 6" descr="declutter-checklist">
            <a:extLst>
              <a:ext uri="{FF2B5EF4-FFF2-40B4-BE49-F238E27FC236}">
                <a16:creationId xmlns:a16="http://schemas.microsoft.com/office/drawing/2014/main" id="{4479BF9C-F9E4-4AA8-A574-31BDCC47386F}"/>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gray">
          <a:xfrm>
            <a:off x="6756051" y="2419566"/>
            <a:ext cx="2387950" cy="205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hidden="1">
            <a:extLst>
              <a:ext uri="{FF2B5EF4-FFF2-40B4-BE49-F238E27FC236}">
                <a16:creationId xmlns:a16="http://schemas.microsoft.com/office/drawing/2014/main" id="{8E5124B0-3A92-4585-8F27-3D7F36083E90}"/>
              </a:ext>
            </a:extLst>
          </p:cNvPr>
          <p:cNvGraphicFramePr>
            <a:graphicFrameLocks noChangeAspect="1"/>
          </p:cNvGraphicFramePr>
          <p:nvPr>
            <p:custDataLst>
              <p:tags r:id="rId3"/>
            </p:custDataLst>
          </p:nvPr>
        </p:nvGraphicFramePr>
        <p:xfrm>
          <a:off x="1144191" y="1191"/>
          <a:ext cx="1191" cy="1191"/>
        </p:xfrm>
        <a:graphic>
          <a:graphicData uri="http://schemas.openxmlformats.org/presentationml/2006/ole">
            <mc:AlternateContent xmlns:mc="http://schemas.openxmlformats.org/markup-compatibility/2006">
              <mc:Choice xmlns:v="urn:schemas-microsoft-com:vml" Requires="v">
                <p:oleObj spid="_x0000_s13424" name="think-cell Slide" r:id="rId8" imgW="425" imgH="426" progId="TCLayout.ActiveDocument.1">
                  <p:embed/>
                </p:oleObj>
              </mc:Choice>
              <mc:Fallback>
                <p:oleObj name="think-cell Slide" r:id="rId8" imgW="425" imgH="426" progId="TCLayout.ActiveDocument.1">
                  <p:embed/>
                  <p:pic>
                    <p:nvPicPr>
                      <p:cNvPr id="6" name="Object 5" hidden="1">
                        <a:extLst>
                          <a:ext uri="{FF2B5EF4-FFF2-40B4-BE49-F238E27FC236}">
                            <a16:creationId xmlns:a16="http://schemas.microsoft.com/office/drawing/2014/main" id="{8E5124B0-3A92-4585-8F27-3D7F36083E90}"/>
                          </a:ext>
                        </a:extLst>
                      </p:cNvPr>
                      <p:cNvPicPr/>
                      <p:nvPr/>
                    </p:nvPicPr>
                    <p:blipFill>
                      <a:blip r:embed="rId9"/>
                      <a:stretch>
                        <a:fillRect/>
                      </a:stretch>
                    </p:blipFill>
                    <p:spPr>
                      <a:xfrm>
                        <a:off x="1144191" y="11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ECA6C22-BC38-4F94-9B01-12D2F57294C4}"/>
              </a:ext>
            </a:extLst>
          </p:cNvPr>
          <p:cNvSpPr/>
          <p:nvPr>
            <p:custDataLst>
              <p:tags r:id="rId4"/>
            </p:custDataLst>
          </p:nvPr>
        </p:nvSpPr>
        <p:spPr>
          <a:xfrm>
            <a:off x="114300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685800" rtl="0" eaLnBrk="1" fontAlgn="auto" latinLnBrk="0" hangingPunct="1">
              <a:lnSpc>
                <a:spcPct val="90000"/>
              </a:lnSpc>
              <a:spcBef>
                <a:spcPct val="0"/>
              </a:spcBef>
              <a:spcAft>
                <a:spcPct val="0"/>
              </a:spcAft>
              <a:buClrTx/>
              <a:buSzTx/>
              <a:buFontTx/>
              <a:buNone/>
              <a:tabLst/>
              <a:defRPr/>
            </a:pPr>
            <a:endParaRPr kumimoji="0" lang="en-GB" sz="2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 name="Tytuł 1">
            <a:extLst>
              <a:ext uri="{FF2B5EF4-FFF2-40B4-BE49-F238E27FC236}">
                <a16:creationId xmlns:a16="http://schemas.microsoft.com/office/drawing/2014/main" id="{DA12DFBB-F130-407B-9144-7CE7D934051D}"/>
              </a:ext>
            </a:extLst>
          </p:cNvPr>
          <p:cNvSpPr>
            <a:spLocks noGrp="1"/>
          </p:cNvSpPr>
          <p:nvPr>
            <p:ph type="title"/>
          </p:nvPr>
        </p:nvSpPr>
        <p:spPr>
          <a:xfrm>
            <a:off x="2536487" y="204252"/>
            <a:ext cx="4993026" cy="367844"/>
          </a:xfrm>
        </p:spPr>
        <p:txBody>
          <a:bodyPr>
            <a:noAutofit/>
          </a:bodyPr>
          <a:lstStyle/>
          <a:p>
            <a:r>
              <a:rPr lang="en-GB" sz="2100" b="1" dirty="0" err="1">
                <a:latin typeface="Calibri"/>
                <a:cs typeface="Calibri"/>
              </a:rPr>
              <a:t>Inhalt</a:t>
            </a:r>
            <a:endParaRPr lang="pl-PL" sz="2100" b="1" dirty="0">
              <a:latin typeface="Calibri"/>
              <a:cs typeface="Calibri"/>
            </a:endParaRPr>
          </a:p>
        </p:txBody>
      </p:sp>
      <p:sp>
        <p:nvSpPr>
          <p:cNvPr id="9" name="Slide Number Placeholder 8"/>
          <p:cNvSpPr>
            <a:spLocks noGrp="1"/>
          </p:cNvSpPr>
          <p:nvPr>
            <p:ph type="sldNum" sz="quarter" idx="4294967295"/>
          </p:nvPr>
        </p:nvSpPr>
        <p:spPr>
          <a:xfrm>
            <a:off x="7086600" y="4767263"/>
            <a:ext cx="2057400" cy="274637"/>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77C6C3F-668B-4AF5-BFA9-0F657EB068D6}" type="slidenum">
              <a:rPr kumimoji="0" lang="pl-PL"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pl-PL"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793121AC-C9C5-4486-BA42-33BB6F723AFD}"/>
              </a:ext>
            </a:extLst>
          </p:cNvPr>
          <p:cNvGrpSpPr/>
          <p:nvPr/>
        </p:nvGrpSpPr>
        <p:grpSpPr>
          <a:xfrm>
            <a:off x="730554" y="905676"/>
            <a:ext cx="6284506" cy="207190"/>
            <a:chOff x="1128778" y="1187223"/>
            <a:chExt cx="8222316" cy="930194"/>
          </a:xfrm>
          <a:solidFill>
            <a:schemeClr val="accent4"/>
          </a:solidFill>
        </p:grpSpPr>
        <p:sp>
          <p:nvSpPr>
            <p:cNvPr id="26" name="Rectangle 25">
              <a:extLst>
                <a:ext uri="{FF2B5EF4-FFF2-40B4-BE49-F238E27FC236}">
                  <a16:creationId xmlns:a16="http://schemas.microsoft.com/office/drawing/2014/main" id="{383E1335-119D-4914-8DF2-438EEAD7D3A2}"/>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CCDDC74-6C21-4CCA-9617-B53A8F9092B0}"/>
                </a:ext>
              </a:extLst>
            </p:cNvPr>
            <p:cNvSpPr/>
            <p:nvPr/>
          </p:nvSpPr>
          <p:spPr>
            <a:xfrm>
              <a:off x="2005078" y="1187223"/>
              <a:ext cx="7346016" cy="93019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685800" eaLnBrk="1" fontAlgn="auto" hangingPunct="1">
                <a:spcBef>
                  <a:spcPts val="0"/>
                </a:spcBef>
                <a:spcAft>
                  <a:spcPts val="0"/>
                </a:spcAft>
                <a:defRPr/>
              </a:pPr>
              <a:r>
                <a:rPr lang="en-GB" sz="1350" b="1" dirty="0">
                  <a:solidFill>
                    <a:srgbClr val="4472C4"/>
                  </a:solidFill>
                </a:rPr>
                <a:t>Was </a:t>
              </a:r>
              <a:r>
                <a:rPr lang="en-GB" sz="1350" b="1" dirty="0" err="1">
                  <a:solidFill>
                    <a:srgbClr val="4472C4"/>
                  </a:solidFill>
                </a:rPr>
                <a:t>ist</a:t>
              </a:r>
              <a:r>
                <a:rPr lang="en-GB" sz="1350" b="1" dirty="0">
                  <a:solidFill>
                    <a:srgbClr val="4472C4"/>
                  </a:solidFill>
                </a:rPr>
                <a:t> </a:t>
              </a:r>
              <a:r>
                <a:rPr lang="en-GB" sz="1350" b="1" dirty="0" err="1">
                  <a:solidFill>
                    <a:srgbClr val="4472C4"/>
                  </a:solidFill>
                </a:rPr>
                <a:t>Projektfinanzierung</a:t>
              </a:r>
              <a:r>
                <a:rPr lang="en-GB" sz="1350" b="1" dirty="0">
                  <a:solidFill>
                    <a:srgbClr val="4472C4"/>
                  </a:solidFill>
                </a:rPr>
                <a:t> und </a:t>
              </a:r>
              <a:r>
                <a:rPr lang="en-GB" sz="1350" b="1" dirty="0" err="1">
                  <a:solidFill>
                    <a:srgbClr val="4472C4"/>
                  </a:solidFill>
                </a:rPr>
                <a:t>wer</a:t>
              </a:r>
              <a:r>
                <a:rPr lang="en-GB" sz="1350" b="1" dirty="0">
                  <a:solidFill>
                    <a:srgbClr val="4472C4"/>
                  </a:solidFill>
                </a:rPr>
                <a:t> </a:t>
              </a:r>
              <a:r>
                <a:rPr lang="en-GB" sz="1350" b="1" dirty="0" err="1">
                  <a:solidFill>
                    <a:srgbClr val="4472C4"/>
                  </a:solidFill>
                </a:rPr>
                <a:t>sind</a:t>
              </a:r>
              <a:r>
                <a:rPr lang="en-GB" sz="1350" b="1" dirty="0">
                  <a:solidFill>
                    <a:srgbClr val="4472C4"/>
                  </a:solidFill>
                </a:rPr>
                <a:t> die </a:t>
              </a:r>
              <a:r>
                <a:rPr lang="en-GB" sz="1350" b="1" dirty="0" err="1">
                  <a:solidFill>
                    <a:srgbClr val="4472C4"/>
                  </a:solidFill>
                </a:rPr>
                <a:t>relevanten</a:t>
              </a:r>
              <a:r>
                <a:rPr lang="en-GB" sz="1350" b="1" dirty="0">
                  <a:solidFill>
                    <a:srgbClr val="4472C4"/>
                  </a:solidFill>
                </a:rPr>
                <a:t> </a:t>
              </a:r>
              <a:r>
                <a:rPr lang="en-GB" sz="1350" b="1" dirty="0" err="1">
                  <a:solidFill>
                    <a:srgbClr val="4472C4"/>
                  </a:solidFill>
                </a:rPr>
                <a:t>Akteure</a:t>
              </a:r>
              <a:r>
                <a:rPr lang="en-GB" sz="1350" b="1" dirty="0">
                  <a:solidFill>
                    <a:srgbClr val="4472C4"/>
                  </a:solidFill>
                </a:rPr>
                <a:t>?</a:t>
              </a:r>
              <a:endParaRPr lang="de-DE" sz="1350" b="1" dirty="0">
                <a:solidFill>
                  <a:srgbClr val="4472C4"/>
                </a:solidFill>
              </a:endParaRPr>
            </a:p>
          </p:txBody>
        </p:sp>
      </p:grpSp>
      <p:grpSp>
        <p:nvGrpSpPr>
          <p:cNvPr id="28" name="Group 27">
            <a:extLst>
              <a:ext uri="{FF2B5EF4-FFF2-40B4-BE49-F238E27FC236}">
                <a16:creationId xmlns:a16="http://schemas.microsoft.com/office/drawing/2014/main" id="{04F6A885-5AC6-4A27-8321-86221D093F9A}"/>
              </a:ext>
            </a:extLst>
          </p:cNvPr>
          <p:cNvGrpSpPr/>
          <p:nvPr/>
        </p:nvGrpSpPr>
        <p:grpSpPr>
          <a:xfrm>
            <a:off x="730554" y="1152887"/>
            <a:ext cx="6284506" cy="189656"/>
            <a:chOff x="1128778" y="1187223"/>
            <a:chExt cx="8222316" cy="930194"/>
          </a:xfrm>
        </p:grpSpPr>
        <p:sp>
          <p:nvSpPr>
            <p:cNvPr id="29" name="Rectangle 28">
              <a:extLst>
                <a:ext uri="{FF2B5EF4-FFF2-40B4-BE49-F238E27FC236}">
                  <a16:creationId xmlns:a16="http://schemas.microsoft.com/office/drawing/2014/main" id="{D4161997-2E41-4E3D-AB66-D3AEA12FAAB0}"/>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2157067-1517-4979-8519-D658AC91A4F4}"/>
                </a:ext>
              </a:extLst>
            </p:cNvPr>
            <p:cNvSpPr/>
            <p:nvPr/>
          </p:nvSpPr>
          <p:spPr>
            <a:xfrm>
              <a:off x="2005078" y="1187223"/>
              <a:ext cx="7346016"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685800" eaLnBrk="1" fontAlgn="auto" hangingPunct="1">
                <a:spcBef>
                  <a:spcPts val="0"/>
                </a:spcBef>
                <a:spcAft>
                  <a:spcPts val="0"/>
                </a:spcAft>
                <a:defRPr/>
              </a:pPr>
              <a:r>
                <a:rPr lang="de-DE" sz="1350" b="1" dirty="0">
                  <a:solidFill>
                    <a:srgbClr val="4472C4"/>
                  </a:solidFill>
                </a:rPr>
                <a:t>Unterschiede zwischen Projektfinanzierung und „normaler“ Finanzierung</a:t>
              </a:r>
            </a:p>
          </p:txBody>
        </p:sp>
      </p:grpSp>
      <p:grpSp>
        <p:nvGrpSpPr>
          <p:cNvPr id="34" name="Group 33">
            <a:extLst>
              <a:ext uri="{FF2B5EF4-FFF2-40B4-BE49-F238E27FC236}">
                <a16:creationId xmlns:a16="http://schemas.microsoft.com/office/drawing/2014/main" id="{54148A56-7ED1-4054-B552-C6DFF05E074E}"/>
              </a:ext>
            </a:extLst>
          </p:cNvPr>
          <p:cNvGrpSpPr/>
          <p:nvPr/>
        </p:nvGrpSpPr>
        <p:grpSpPr>
          <a:xfrm>
            <a:off x="971376" y="1397152"/>
            <a:ext cx="6043682" cy="237821"/>
            <a:chOff x="1590893" y="1187223"/>
            <a:chExt cx="7760201" cy="930194"/>
          </a:xfrm>
        </p:grpSpPr>
        <p:sp>
          <p:nvSpPr>
            <p:cNvPr id="35" name="Rectangle 34">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2A</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Kapitalkosten</a:t>
              </a:r>
            </a:p>
          </p:txBody>
        </p:sp>
      </p:grpSp>
      <p:grpSp>
        <p:nvGrpSpPr>
          <p:cNvPr id="61" name="Group 60">
            <a:extLst>
              <a:ext uri="{FF2B5EF4-FFF2-40B4-BE49-F238E27FC236}">
                <a16:creationId xmlns:a16="http://schemas.microsoft.com/office/drawing/2014/main" id="{54148A56-7ED1-4054-B552-C6DFF05E074E}"/>
              </a:ext>
            </a:extLst>
          </p:cNvPr>
          <p:cNvGrpSpPr/>
          <p:nvPr/>
        </p:nvGrpSpPr>
        <p:grpSpPr>
          <a:xfrm>
            <a:off x="971376" y="1664149"/>
            <a:ext cx="6043682" cy="237821"/>
            <a:chOff x="1590893" y="1187223"/>
            <a:chExt cx="7760201" cy="930194"/>
          </a:xfrm>
        </p:grpSpPr>
        <p:sp>
          <p:nvSpPr>
            <p:cNvPr id="62" name="Rectangle 61">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2B</a:t>
              </a:r>
            </a:p>
          </p:txBody>
        </p:sp>
        <p:sp>
          <p:nvSpPr>
            <p:cNvPr id="63" name="Rectangle 62">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Kontamination und Diversifikation</a:t>
              </a:r>
            </a:p>
          </p:txBody>
        </p:sp>
      </p:grpSp>
      <p:grpSp>
        <p:nvGrpSpPr>
          <p:cNvPr id="64" name="Group 63">
            <a:extLst>
              <a:ext uri="{FF2B5EF4-FFF2-40B4-BE49-F238E27FC236}">
                <a16:creationId xmlns:a16="http://schemas.microsoft.com/office/drawing/2014/main" id="{54148A56-7ED1-4054-B552-C6DFF05E074E}"/>
              </a:ext>
            </a:extLst>
          </p:cNvPr>
          <p:cNvGrpSpPr/>
          <p:nvPr/>
        </p:nvGrpSpPr>
        <p:grpSpPr>
          <a:xfrm>
            <a:off x="971377" y="1937056"/>
            <a:ext cx="6043682" cy="237821"/>
            <a:chOff x="1590892" y="1187223"/>
            <a:chExt cx="7760202" cy="930194"/>
          </a:xfrm>
        </p:grpSpPr>
        <p:sp>
          <p:nvSpPr>
            <p:cNvPr id="65" name="Rectangle 64">
              <a:extLst>
                <a:ext uri="{FF2B5EF4-FFF2-40B4-BE49-F238E27FC236}">
                  <a16:creationId xmlns:a16="http://schemas.microsoft.com/office/drawing/2014/main" id="{74ED2556-EE53-4D2B-A2F4-264A39BACF72}"/>
                </a:ext>
              </a:extLst>
            </p:cNvPr>
            <p:cNvSpPr/>
            <p:nvPr/>
          </p:nvSpPr>
          <p:spPr>
            <a:xfrm>
              <a:off x="1590892"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2C</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Verbesserte Gesamtauszahlungen</a:t>
              </a:r>
            </a:p>
          </p:txBody>
        </p:sp>
      </p:grpSp>
      <p:grpSp>
        <p:nvGrpSpPr>
          <p:cNvPr id="67" name="Group 66">
            <a:extLst>
              <a:ext uri="{FF2B5EF4-FFF2-40B4-BE49-F238E27FC236}">
                <a16:creationId xmlns:a16="http://schemas.microsoft.com/office/drawing/2014/main" id="{54148A56-7ED1-4054-B552-C6DFF05E074E}"/>
              </a:ext>
            </a:extLst>
          </p:cNvPr>
          <p:cNvGrpSpPr/>
          <p:nvPr/>
        </p:nvGrpSpPr>
        <p:grpSpPr>
          <a:xfrm>
            <a:off x="971376" y="2200951"/>
            <a:ext cx="6043682" cy="237821"/>
            <a:chOff x="1590893" y="1187223"/>
            <a:chExt cx="7760201" cy="930194"/>
          </a:xfrm>
        </p:grpSpPr>
        <p:sp>
          <p:nvSpPr>
            <p:cNvPr id="68" name="Rectangle 67">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2D</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Konflikt zwischen Eigen- und Fremdkapital</a:t>
              </a:r>
            </a:p>
          </p:txBody>
        </p:sp>
      </p:grpSp>
      <p:grpSp>
        <p:nvGrpSpPr>
          <p:cNvPr id="85" name="Group 84"/>
          <p:cNvGrpSpPr/>
          <p:nvPr/>
        </p:nvGrpSpPr>
        <p:grpSpPr>
          <a:xfrm>
            <a:off x="727464" y="3596198"/>
            <a:ext cx="6284506" cy="457650"/>
            <a:chOff x="1821146" y="3184880"/>
            <a:chExt cx="8379341" cy="610200"/>
          </a:xfrm>
        </p:grpSpPr>
        <p:grpSp>
          <p:nvGrpSpPr>
            <p:cNvPr id="86" name="Group 85">
              <a:extLst>
                <a:ext uri="{FF2B5EF4-FFF2-40B4-BE49-F238E27FC236}">
                  <a16:creationId xmlns:a16="http://schemas.microsoft.com/office/drawing/2014/main" id="{793121AC-C9C5-4486-BA42-33BB6F723AFD}"/>
                </a:ext>
              </a:extLst>
            </p:cNvPr>
            <p:cNvGrpSpPr/>
            <p:nvPr/>
          </p:nvGrpSpPr>
          <p:grpSpPr>
            <a:xfrm>
              <a:off x="1821146" y="3518827"/>
              <a:ext cx="8379341" cy="276253"/>
              <a:chOff x="1128778" y="1187223"/>
              <a:chExt cx="8222316" cy="930194"/>
            </a:xfrm>
          </p:grpSpPr>
          <p:sp>
            <p:nvSpPr>
              <p:cNvPr id="90" name="Rectangle 89">
                <a:extLst>
                  <a:ext uri="{FF2B5EF4-FFF2-40B4-BE49-F238E27FC236}">
                    <a16:creationId xmlns:a16="http://schemas.microsoft.com/office/drawing/2014/main" id="{383E1335-119D-4914-8DF2-438EEAD7D3A2}"/>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6</a:t>
                </a:r>
              </a:p>
            </p:txBody>
          </p:sp>
          <p:sp>
            <p:nvSpPr>
              <p:cNvPr id="91" name="Rectangle 90">
                <a:extLst>
                  <a:ext uri="{FF2B5EF4-FFF2-40B4-BE49-F238E27FC236}">
                    <a16:creationId xmlns:a16="http://schemas.microsoft.com/office/drawing/2014/main" id="{1CCDDC74-6C21-4CCA-9617-B53A8F9092B0}"/>
                  </a:ext>
                </a:extLst>
              </p:cNvPr>
              <p:cNvSpPr/>
              <p:nvPr/>
            </p:nvSpPr>
            <p:spPr>
              <a:xfrm>
                <a:off x="2005078" y="1187223"/>
                <a:ext cx="7346016"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685800" eaLnBrk="1" fontAlgn="auto" hangingPunct="1">
                  <a:spcBef>
                    <a:spcPts val="0"/>
                  </a:spcBef>
                  <a:spcAft>
                    <a:spcPts val="0"/>
                  </a:spcAft>
                  <a:defRPr/>
                </a:pPr>
                <a:r>
                  <a:rPr lang="en-GB" sz="1350" b="1" dirty="0" err="1">
                    <a:solidFill>
                      <a:srgbClr val="4472C4"/>
                    </a:solidFill>
                  </a:rPr>
                  <a:t>Kurze</a:t>
                </a:r>
                <a:r>
                  <a:rPr lang="en-GB" sz="1350" b="1" dirty="0">
                    <a:solidFill>
                      <a:srgbClr val="4472C4"/>
                    </a:solidFill>
                  </a:rPr>
                  <a:t> </a:t>
                </a:r>
                <a:r>
                  <a:rPr lang="en-GB" sz="1350" b="1" dirty="0" err="1">
                    <a:solidFill>
                      <a:srgbClr val="4472C4"/>
                    </a:solidFill>
                  </a:rPr>
                  <a:t>Beispiele</a:t>
                </a:r>
                <a:endParaRPr lang="en-GB" sz="1350" b="1" dirty="0">
                  <a:solidFill>
                    <a:srgbClr val="4472C4"/>
                  </a:solidFill>
                </a:endParaRPr>
              </a:p>
            </p:txBody>
          </p:sp>
        </p:grpSp>
        <p:grpSp>
          <p:nvGrpSpPr>
            <p:cNvPr id="87" name="Group 86">
              <a:extLst>
                <a:ext uri="{FF2B5EF4-FFF2-40B4-BE49-F238E27FC236}">
                  <a16:creationId xmlns:a16="http://schemas.microsoft.com/office/drawing/2014/main" id="{793121AC-C9C5-4486-BA42-33BB6F723AFD}"/>
                </a:ext>
              </a:extLst>
            </p:cNvPr>
            <p:cNvGrpSpPr/>
            <p:nvPr/>
          </p:nvGrpSpPr>
          <p:grpSpPr>
            <a:xfrm>
              <a:off x="1821146" y="3184880"/>
              <a:ext cx="8379341" cy="276253"/>
              <a:chOff x="1128778" y="1187223"/>
              <a:chExt cx="8222316" cy="930194"/>
            </a:xfrm>
          </p:grpSpPr>
          <p:sp>
            <p:nvSpPr>
              <p:cNvPr id="88" name="Rectangle 87">
                <a:extLst>
                  <a:ext uri="{FF2B5EF4-FFF2-40B4-BE49-F238E27FC236}">
                    <a16:creationId xmlns:a16="http://schemas.microsoft.com/office/drawing/2014/main" id="{383E1335-119D-4914-8DF2-438EEAD7D3A2}"/>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5</a:t>
                </a:r>
              </a:p>
            </p:txBody>
          </p:sp>
          <p:sp>
            <p:nvSpPr>
              <p:cNvPr id="89" name="Rectangle 88">
                <a:extLst>
                  <a:ext uri="{FF2B5EF4-FFF2-40B4-BE49-F238E27FC236}">
                    <a16:creationId xmlns:a16="http://schemas.microsoft.com/office/drawing/2014/main" id="{1CCDDC74-6C21-4CCA-9617-B53A8F9092B0}"/>
                  </a:ext>
                </a:extLst>
              </p:cNvPr>
              <p:cNvSpPr/>
              <p:nvPr/>
            </p:nvSpPr>
            <p:spPr>
              <a:xfrm>
                <a:off x="2005078" y="1187223"/>
                <a:ext cx="7346016"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Projektfinanzierung</a:t>
                </a:r>
                <a:r>
                  <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rPr>
                  <a:t> und Joint Ventures</a:t>
                </a:r>
              </a:p>
            </p:txBody>
          </p:sp>
        </p:grpSp>
      </p:grpSp>
      <p:grpSp>
        <p:nvGrpSpPr>
          <p:cNvPr id="94" name="Group 93">
            <a:extLst>
              <a:ext uri="{FF2B5EF4-FFF2-40B4-BE49-F238E27FC236}">
                <a16:creationId xmlns:a16="http://schemas.microsoft.com/office/drawing/2014/main" id="{793121AC-C9C5-4486-BA42-33BB6F723AFD}"/>
              </a:ext>
            </a:extLst>
          </p:cNvPr>
          <p:cNvGrpSpPr/>
          <p:nvPr/>
        </p:nvGrpSpPr>
        <p:grpSpPr>
          <a:xfrm>
            <a:off x="730551" y="4102731"/>
            <a:ext cx="6284506" cy="207190"/>
            <a:chOff x="1128778" y="1187223"/>
            <a:chExt cx="8222316" cy="930194"/>
          </a:xfrm>
        </p:grpSpPr>
        <p:sp>
          <p:nvSpPr>
            <p:cNvPr id="95" name="Rectangle 94">
              <a:extLst>
                <a:ext uri="{FF2B5EF4-FFF2-40B4-BE49-F238E27FC236}">
                  <a16:creationId xmlns:a16="http://schemas.microsoft.com/office/drawing/2014/main" id="{383E1335-119D-4914-8DF2-438EEAD7D3A2}"/>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7</a:t>
              </a:r>
            </a:p>
          </p:txBody>
        </p:sp>
        <p:sp>
          <p:nvSpPr>
            <p:cNvPr id="96" name="Rectangle 95">
              <a:extLst>
                <a:ext uri="{FF2B5EF4-FFF2-40B4-BE49-F238E27FC236}">
                  <a16:creationId xmlns:a16="http://schemas.microsoft.com/office/drawing/2014/main" id="{1CCDDC74-6C21-4CCA-9617-B53A8F9092B0}"/>
                </a:ext>
              </a:extLst>
            </p:cNvPr>
            <p:cNvSpPr/>
            <p:nvPr/>
          </p:nvSpPr>
          <p:spPr>
            <a:xfrm>
              <a:off x="2005078" y="1187223"/>
              <a:ext cx="7346016"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Weitere</a:t>
              </a:r>
              <a:r>
                <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Beispiele</a:t>
              </a:r>
              <a:r>
                <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rPr>
                <a:t> und </a:t>
              </a: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Fälle</a:t>
              </a:r>
              <a:endPar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04F6A885-5AC6-4A27-8321-86221D093F9A}"/>
              </a:ext>
            </a:extLst>
          </p:cNvPr>
          <p:cNvGrpSpPr/>
          <p:nvPr/>
        </p:nvGrpSpPr>
        <p:grpSpPr>
          <a:xfrm>
            <a:off x="730552" y="2525666"/>
            <a:ext cx="6284506" cy="189656"/>
            <a:chOff x="1128778" y="1187223"/>
            <a:chExt cx="8222316" cy="930194"/>
          </a:xfrm>
          <a:solidFill>
            <a:schemeClr val="accent4"/>
          </a:solidFill>
        </p:grpSpPr>
        <p:sp>
          <p:nvSpPr>
            <p:cNvPr id="49" name="Rectangle 48">
              <a:extLst>
                <a:ext uri="{FF2B5EF4-FFF2-40B4-BE49-F238E27FC236}">
                  <a16:creationId xmlns:a16="http://schemas.microsoft.com/office/drawing/2014/main" id="{D4161997-2E41-4E3D-AB66-D3AEA12FAAB0}"/>
                </a:ext>
              </a:extLst>
            </p:cNvPr>
            <p:cNvSpPr/>
            <p:nvPr/>
          </p:nvSpPr>
          <p:spPr>
            <a:xfrm>
              <a:off x="1128778" y="1187223"/>
              <a:ext cx="729205" cy="930194"/>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22157067-1517-4979-8519-D658AC91A4F4}"/>
                </a:ext>
              </a:extLst>
            </p:cNvPr>
            <p:cNvSpPr/>
            <p:nvPr/>
          </p:nvSpPr>
          <p:spPr>
            <a:xfrm>
              <a:off x="2005078" y="1187223"/>
              <a:ext cx="7346016" cy="930194"/>
            </a:xfrm>
            <a:prstGeom prst="rect">
              <a:avLst/>
            </a:prstGeom>
            <a:grp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Risiko und Komplexität</a:t>
              </a:r>
            </a:p>
          </p:txBody>
        </p:sp>
      </p:grpSp>
      <p:grpSp>
        <p:nvGrpSpPr>
          <p:cNvPr id="4" name="Group 3"/>
          <p:cNvGrpSpPr/>
          <p:nvPr/>
        </p:nvGrpSpPr>
        <p:grpSpPr>
          <a:xfrm>
            <a:off x="727464" y="2764205"/>
            <a:ext cx="6284506" cy="749084"/>
            <a:chOff x="2111250" y="4210518"/>
            <a:chExt cx="6284506" cy="749084"/>
          </a:xfrm>
        </p:grpSpPr>
        <p:grpSp>
          <p:nvGrpSpPr>
            <p:cNvPr id="107" name="Group 106">
              <a:extLst>
                <a:ext uri="{FF2B5EF4-FFF2-40B4-BE49-F238E27FC236}">
                  <a16:creationId xmlns:a16="http://schemas.microsoft.com/office/drawing/2014/main" id="{04F6A885-5AC6-4A27-8321-86221D093F9A}"/>
                </a:ext>
              </a:extLst>
            </p:cNvPr>
            <p:cNvGrpSpPr/>
            <p:nvPr/>
          </p:nvGrpSpPr>
          <p:grpSpPr>
            <a:xfrm>
              <a:off x="2111250" y="4210518"/>
              <a:ext cx="6284506" cy="189656"/>
              <a:chOff x="1128778" y="1187223"/>
              <a:chExt cx="8222316" cy="930194"/>
            </a:xfrm>
            <a:solidFill>
              <a:srgbClr val="FFC000"/>
            </a:solidFill>
          </p:grpSpPr>
          <p:sp>
            <p:nvSpPr>
              <p:cNvPr id="108" name="Rectangle 107">
                <a:extLst>
                  <a:ext uri="{FF2B5EF4-FFF2-40B4-BE49-F238E27FC236}">
                    <a16:creationId xmlns:a16="http://schemas.microsoft.com/office/drawing/2014/main" id="{D4161997-2E41-4E3D-AB66-D3AEA12FAAB0}"/>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22157067-1517-4979-8519-D658AC91A4F4}"/>
                  </a:ext>
                </a:extLst>
              </p:cNvPr>
              <p:cNvSpPr/>
              <p:nvPr/>
            </p:nvSpPr>
            <p:spPr>
              <a:xfrm>
                <a:off x="2005078" y="1187223"/>
                <a:ext cx="7346016" cy="93019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Risiko Management</a:t>
                </a:r>
              </a:p>
            </p:txBody>
          </p:sp>
        </p:grpSp>
        <p:grpSp>
          <p:nvGrpSpPr>
            <p:cNvPr id="110" name="Group 109">
              <a:extLst>
                <a:ext uri="{FF2B5EF4-FFF2-40B4-BE49-F238E27FC236}">
                  <a16:creationId xmlns:a16="http://schemas.microsoft.com/office/drawing/2014/main" id="{54148A56-7ED1-4054-B552-C6DFF05E074E}"/>
                </a:ext>
              </a:extLst>
            </p:cNvPr>
            <p:cNvGrpSpPr/>
            <p:nvPr/>
          </p:nvGrpSpPr>
          <p:grpSpPr>
            <a:xfrm>
              <a:off x="2352073" y="4454783"/>
              <a:ext cx="6043682" cy="237821"/>
              <a:chOff x="1590893" y="1187223"/>
              <a:chExt cx="7760201" cy="930194"/>
            </a:xfrm>
          </p:grpSpPr>
          <p:sp>
            <p:nvSpPr>
              <p:cNvPr id="111" name="Rectangle 110">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4A</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Projektfinanzierung als Risikomanagement </a:t>
                </a:r>
              </a:p>
            </p:txBody>
          </p:sp>
        </p:grpSp>
        <p:grpSp>
          <p:nvGrpSpPr>
            <p:cNvPr id="113" name="Group 112">
              <a:extLst>
                <a:ext uri="{FF2B5EF4-FFF2-40B4-BE49-F238E27FC236}">
                  <a16:creationId xmlns:a16="http://schemas.microsoft.com/office/drawing/2014/main" id="{54148A56-7ED1-4054-B552-C6DFF05E074E}"/>
                </a:ext>
              </a:extLst>
            </p:cNvPr>
            <p:cNvGrpSpPr/>
            <p:nvPr/>
          </p:nvGrpSpPr>
          <p:grpSpPr>
            <a:xfrm>
              <a:off x="2352073" y="4721781"/>
              <a:ext cx="6043682" cy="237821"/>
              <a:chOff x="1590893" y="1187223"/>
              <a:chExt cx="7760201" cy="930194"/>
            </a:xfrm>
          </p:grpSpPr>
          <p:sp>
            <p:nvSpPr>
              <p:cNvPr id="114" name="Rectangle 113">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4B</a:t>
                </a:r>
              </a:p>
            </p:txBody>
          </p:sp>
          <p:sp>
            <p:nvSpPr>
              <p:cNvPr id="115" name="Rectangle 114">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Risikomanagement innerhalb der Projektfinanzierung</a:t>
                </a:r>
              </a:p>
            </p:txBody>
          </p:sp>
        </p:grpSp>
      </p:grpSp>
    </p:spTree>
    <p:extLst>
      <p:ext uri="{BB962C8B-B14F-4D97-AF65-F5344CB8AC3E}">
        <p14:creationId xmlns:p14="http://schemas.microsoft.com/office/powerpoint/2010/main" val="1922525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1178057"/>
            <a:ext cx="7886700" cy="994172"/>
          </a:xfrm>
        </p:spPr>
        <p:txBody>
          <a:bodyPr/>
          <a:lstStyle/>
          <a:p>
            <a:r>
              <a:rPr lang="en-US" dirty="0" err="1"/>
              <a:t>Warum</a:t>
            </a:r>
            <a:r>
              <a:rPr lang="en-US" dirty="0"/>
              <a:t> </a:t>
            </a:r>
            <a:r>
              <a:rPr lang="en-US" dirty="0" err="1"/>
              <a:t>diskutieren</a:t>
            </a:r>
            <a:r>
              <a:rPr lang="en-US" dirty="0"/>
              <a:t> </a:t>
            </a:r>
            <a:r>
              <a:rPr lang="en-US" dirty="0" err="1"/>
              <a:t>wir</a:t>
            </a:r>
            <a:r>
              <a:rPr lang="en-US" dirty="0"/>
              <a:t> </a:t>
            </a:r>
            <a:r>
              <a:rPr lang="en-US" dirty="0" err="1"/>
              <a:t>Risiko</a:t>
            </a:r>
            <a:r>
              <a:rPr lang="en-US" dirty="0"/>
              <a:t> und </a:t>
            </a:r>
            <a:r>
              <a:rPr lang="en-US" dirty="0" err="1"/>
              <a:t>Komplexität</a:t>
            </a:r>
            <a:r>
              <a:rPr lang="en-US" dirty="0"/>
              <a:t>?</a:t>
            </a:r>
          </a:p>
        </p:txBody>
      </p:sp>
      <p:sp>
        <p:nvSpPr>
          <p:cNvPr id="4" name="Slide Number Placeholder 3"/>
          <p:cNvSpPr>
            <a:spLocks noGrp="1"/>
          </p:cNvSpPr>
          <p:nvPr>
            <p:ph type="sldNum" sz="quarter" idx="4294967295"/>
          </p:nvPr>
        </p:nvSpPr>
        <p:spPr>
          <a:xfrm>
            <a:off x="7086600" y="4652963"/>
            <a:ext cx="2057400" cy="273050"/>
          </a:xfrm>
        </p:spPr>
        <p:txBody>
          <a:bodyPr/>
          <a:lstStyle/>
          <a:p>
            <a:fld id="{C77C6C3F-668B-4AF5-BFA9-0F657EB068D6}" type="slidenum">
              <a:rPr lang="pl-PL" smtClean="0"/>
              <a:pPr/>
              <a:t>23</a:t>
            </a:fld>
            <a:endParaRPr lang="pl-PL" dirty="0"/>
          </a:p>
        </p:txBody>
      </p:sp>
      <p:sp>
        <p:nvSpPr>
          <p:cNvPr id="8" name="Content Placeholder 1"/>
          <p:cNvSpPr txBox="1">
            <a:spLocks noGrp="1"/>
          </p:cNvSpPr>
          <p:nvPr>
            <p:ph idx="1"/>
          </p:nvPr>
        </p:nvSpPr>
        <p:spPr>
          <a:xfrm>
            <a:off x="628650" y="2505205"/>
            <a:ext cx="7886700" cy="181478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de-DE" dirty="0"/>
              <a:t>Wie bereits kurz erläutert, gibt Projektfinanzierung Ihnen die Möglichkeit, </a:t>
            </a:r>
            <a:r>
              <a:rPr lang="de-DE" b="1" dirty="0"/>
              <a:t>Risiken direkt zuzuordnen</a:t>
            </a:r>
            <a:r>
              <a:rPr lang="de-DE" dirty="0"/>
              <a:t>. Damit ist diese Finanzierungsform </a:t>
            </a:r>
            <a:r>
              <a:rPr lang="de-DE" b="1" dirty="0"/>
              <a:t>besonders geeignet</a:t>
            </a:r>
            <a:r>
              <a:rPr lang="de-DE" dirty="0"/>
              <a:t> für größere, komplexe und/oder risikoreiche Projekte. </a:t>
            </a:r>
            <a:endParaRPr lang="en-US" dirty="0"/>
          </a:p>
        </p:txBody>
      </p:sp>
      <p:sp>
        <p:nvSpPr>
          <p:cNvPr id="9" name="Rectangle 8">
            <a:extLst>
              <a:ext uri="{FF2B5EF4-FFF2-40B4-BE49-F238E27FC236}">
                <a16:creationId xmlns:a16="http://schemas.microsoft.com/office/drawing/2014/main" id="{383E1335-119D-4914-8DF2-438EEAD7D3A2}"/>
              </a:ext>
            </a:extLst>
          </p:cNvPr>
          <p:cNvSpPr/>
          <p:nvPr/>
        </p:nvSpPr>
        <p:spPr>
          <a:xfrm>
            <a:off x="1"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3</a:t>
            </a:r>
            <a:endParaRPr lang="de-DE" b="1" dirty="0">
              <a:solidFill>
                <a:prstClr val="white"/>
              </a:solidFill>
              <a:latin typeface="Calibri" panose="020F0502020204030204"/>
            </a:endParaRPr>
          </a:p>
        </p:txBody>
      </p:sp>
    </p:spTree>
    <p:extLst>
      <p:ext uri="{BB962C8B-B14F-4D97-AF65-F5344CB8AC3E}">
        <p14:creationId xmlns:p14="http://schemas.microsoft.com/office/powerpoint/2010/main" val="1487913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89973"/>
            <a:ext cx="7886700" cy="3097584"/>
          </a:xfrm>
        </p:spPr>
        <p:txBody>
          <a:bodyPr>
            <a:normAutofit/>
          </a:bodyPr>
          <a:lstStyle/>
          <a:p>
            <a:r>
              <a:rPr lang="en-US" dirty="0" err="1"/>
              <a:t>Komplexität</a:t>
            </a:r>
            <a:r>
              <a:rPr lang="en-US" dirty="0"/>
              <a:t> </a:t>
            </a:r>
            <a:r>
              <a:rPr lang="en-US" dirty="0" err="1"/>
              <a:t>ist</a:t>
            </a:r>
            <a:r>
              <a:rPr lang="en-US" dirty="0"/>
              <a:t> </a:t>
            </a:r>
            <a:r>
              <a:rPr lang="en-US" dirty="0" err="1"/>
              <a:t>schwer</a:t>
            </a:r>
            <a:r>
              <a:rPr lang="en-US" dirty="0"/>
              <a:t> </a:t>
            </a:r>
            <a:r>
              <a:rPr lang="en-US" dirty="0" err="1"/>
              <a:t>zu</a:t>
            </a:r>
            <a:r>
              <a:rPr lang="en-US" dirty="0"/>
              <a:t> </a:t>
            </a:r>
            <a:r>
              <a:rPr lang="en-US" dirty="0" err="1"/>
              <a:t>managen</a:t>
            </a:r>
            <a:r>
              <a:rPr lang="en-US" dirty="0"/>
              <a:t> </a:t>
            </a:r>
          </a:p>
          <a:p>
            <a:r>
              <a:rPr lang="en-US" dirty="0"/>
              <a:t>Es </a:t>
            </a:r>
            <a:r>
              <a:rPr lang="en-US" dirty="0" err="1"/>
              <a:t>gibt</a:t>
            </a:r>
            <a:r>
              <a:rPr lang="en-US" dirty="0"/>
              <a:t> </a:t>
            </a:r>
            <a:r>
              <a:rPr lang="en-US" dirty="0" err="1"/>
              <a:t>verschiedene</a:t>
            </a:r>
            <a:r>
              <a:rPr lang="en-US" dirty="0"/>
              <a:t> </a:t>
            </a:r>
            <a:r>
              <a:rPr lang="en-US" dirty="0" err="1"/>
              <a:t>Arten</a:t>
            </a:r>
            <a:r>
              <a:rPr lang="en-US" dirty="0"/>
              <a:t> von </a:t>
            </a:r>
            <a:r>
              <a:rPr lang="en-US" dirty="0" err="1"/>
              <a:t>Komplexität</a:t>
            </a:r>
            <a:r>
              <a:rPr lang="en-US" dirty="0"/>
              <a:t>: </a:t>
            </a:r>
          </a:p>
          <a:p>
            <a:pPr lvl="1"/>
            <a:r>
              <a:rPr lang="en-US" dirty="0" err="1"/>
              <a:t>technische</a:t>
            </a:r>
            <a:r>
              <a:rPr lang="en-US" dirty="0"/>
              <a:t> </a:t>
            </a:r>
            <a:r>
              <a:rPr lang="en-US" dirty="0" err="1"/>
              <a:t>Komplexität</a:t>
            </a:r>
            <a:endParaRPr lang="en-US" dirty="0"/>
          </a:p>
          <a:p>
            <a:pPr lvl="1"/>
            <a:r>
              <a:rPr lang="en-US" dirty="0" err="1"/>
              <a:t>soziale</a:t>
            </a:r>
            <a:r>
              <a:rPr lang="en-US" dirty="0"/>
              <a:t>/</a:t>
            </a:r>
            <a:r>
              <a:rPr lang="en-US" dirty="0" err="1"/>
              <a:t>gesellschaftliche</a:t>
            </a:r>
            <a:r>
              <a:rPr lang="en-US" dirty="0"/>
              <a:t> </a:t>
            </a:r>
            <a:r>
              <a:rPr lang="en-US" dirty="0" err="1"/>
              <a:t>Komplexität</a:t>
            </a:r>
            <a:endParaRPr lang="en-US" dirty="0"/>
          </a:p>
          <a:p>
            <a:r>
              <a:rPr lang="en-US" dirty="0" err="1"/>
              <a:t>Komplexität</a:t>
            </a:r>
            <a:r>
              <a:rPr lang="en-US" dirty="0"/>
              <a:t> </a:t>
            </a:r>
            <a:r>
              <a:rPr lang="en-US" dirty="0" err="1"/>
              <a:t>wird</a:t>
            </a:r>
            <a:r>
              <a:rPr lang="en-US" dirty="0"/>
              <a:t> </a:t>
            </a:r>
            <a:r>
              <a:rPr lang="en-US" dirty="0" err="1"/>
              <a:t>verstärkt</a:t>
            </a:r>
            <a:r>
              <a:rPr lang="en-US" dirty="0"/>
              <a:t> </a:t>
            </a:r>
            <a:r>
              <a:rPr lang="en-US" dirty="0" err="1"/>
              <a:t>durch</a:t>
            </a:r>
            <a:endParaRPr lang="en-US" dirty="0"/>
          </a:p>
          <a:p>
            <a:pPr lvl="1"/>
            <a:r>
              <a:rPr lang="en-US" dirty="0" err="1"/>
              <a:t>Umfang</a:t>
            </a:r>
            <a:r>
              <a:rPr lang="en-US" dirty="0"/>
              <a:t> und </a:t>
            </a:r>
            <a:r>
              <a:rPr lang="en-US" dirty="0" err="1"/>
              <a:t>Tragweite</a:t>
            </a:r>
            <a:r>
              <a:rPr lang="en-US" dirty="0"/>
              <a:t> </a:t>
            </a:r>
            <a:r>
              <a:rPr lang="en-US" dirty="0" err="1"/>
              <a:t>internationaler</a:t>
            </a:r>
            <a:r>
              <a:rPr lang="en-US" dirty="0"/>
              <a:t> </a:t>
            </a:r>
            <a:r>
              <a:rPr lang="en-US" dirty="0" err="1"/>
              <a:t>Projekte</a:t>
            </a:r>
            <a:r>
              <a:rPr lang="en-US" dirty="0"/>
              <a:t> (scale and scope)</a:t>
            </a:r>
          </a:p>
          <a:p>
            <a:pPr lvl="1"/>
            <a:r>
              <a:rPr lang="en-US" dirty="0" err="1"/>
              <a:t>verschiedene</a:t>
            </a:r>
            <a:r>
              <a:rPr lang="en-US" dirty="0"/>
              <a:t>, </a:t>
            </a:r>
            <a:r>
              <a:rPr lang="en-US" dirty="0" err="1"/>
              <a:t>mehrdeutige</a:t>
            </a:r>
            <a:r>
              <a:rPr lang="en-US" dirty="0"/>
              <a:t> und </a:t>
            </a:r>
            <a:r>
              <a:rPr lang="en-US" dirty="0" err="1"/>
              <a:t>miteinander</a:t>
            </a:r>
            <a:r>
              <a:rPr lang="en-US" dirty="0"/>
              <a:t> </a:t>
            </a:r>
            <a:r>
              <a:rPr lang="en-US" dirty="0" err="1"/>
              <a:t>verknüpfte</a:t>
            </a:r>
            <a:r>
              <a:rPr lang="en-US" dirty="0"/>
              <a:t> </a:t>
            </a:r>
            <a:r>
              <a:rPr lang="en-US" dirty="0" err="1"/>
              <a:t>Aufgaben</a:t>
            </a:r>
            <a:r>
              <a:rPr lang="en-US" dirty="0"/>
              <a:t>  </a:t>
            </a:r>
          </a:p>
          <a:p>
            <a:pPr lvl="1"/>
            <a:r>
              <a:rPr lang="en-US" dirty="0" err="1"/>
              <a:t>neue</a:t>
            </a:r>
            <a:r>
              <a:rPr lang="en-US" dirty="0"/>
              <a:t> </a:t>
            </a:r>
            <a:r>
              <a:rPr lang="en-US" dirty="0" err="1"/>
              <a:t>Technologie</a:t>
            </a:r>
            <a:r>
              <a:rPr lang="en-US" dirty="0"/>
              <a:t> und </a:t>
            </a:r>
            <a:r>
              <a:rPr lang="en-US" dirty="0" err="1"/>
              <a:t>Schwierigkeit</a:t>
            </a:r>
            <a:r>
              <a:rPr lang="en-US" dirty="0"/>
              <a:t>, </a:t>
            </a:r>
            <a:r>
              <a:rPr lang="en-US" dirty="0" err="1"/>
              <a:t>deren</a:t>
            </a:r>
            <a:r>
              <a:rPr lang="en-US" dirty="0"/>
              <a:t> </a:t>
            </a:r>
            <a:r>
              <a:rPr lang="en-US" dirty="0" err="1"/>
              <a:t>Funktionalität</a:t>
            </a:r>
            <a:r>
              <a:rPr lang="en-US" dirty="0"/>
              <a:t> </a:t>
            </a:r>
            <a:r>
              <a:rPr lang="en-US" dirty="0" err="1"/>
              <a:t>vorherzusagen</a:t>
            </a:r>
            <a:endParaRPr lang="en-US" dirty="0"/>
          </a:p>
          <a:p>
            <a:pPr lvl="1"/>
            <a:r>
              <a:rPr lang="en-US" dirty="0" err="1"/>
              <a:t>beträchtliche</a:t>
            </a:r>
            <a:r>
              <a:rPr lang="en-US" dirty="0"/>
              <a:t> </a:t>
            </a:r>
            <a:r>
              <a:rPr lang="en-US" dirty="0" err="1"/>
              <a:t>Anzahl</a:t>
            </a:r>
            <a:r>
              <a:rPr lang="en-US" dirty="0"/>
              <a:t> an </a:t>
            </a:r>
            <a:r>
              <a:rPr lang="en-US" dirty="0" err="1"/>
              <a:t>Projektbeteiligten</a:t>
            </a:r>
            <a:r>
              <a:rPr lang="en-US" dirty="0"/>
              <a:t> </a:t>
            </a:r>
            <a:r>
              <a:rPr lang="en-US" dirty="0" err="1"/>
              <a:t>einschließlich</a:t>
            </a:r>
            <a:r>
              <a:rPr lang="en-US" dirty="0"/>
              <a:t> der </a:t>
            </a:r>
            <a:r>
              <a:rPr lang="en-US" dirty="0" err="1"/>
              <a:t>Öffentlichkeit</a:t>
            </a:r>
            <a:endParaRPr lang="en-US" dirty="0"/>
          </a:p>
        </p:txBody>
      </p:sp>
      <p:sp>
        <p:nvSpPr>
          <p:cNvPr id="4" name="Title 3"/>
          <p:cNvSpPr>
            <a:spLocks noGrp="1"/>
          </p:cNvSpPr>
          <p:nvPr>
            <p:ph type="title"/>
          </p:nvPr>
        </p:nvSpPr>
        <p:spPr/>
        <p:txBody>
          <a:bodyPr/>
          <a:lstStyle/>
          <a:p>
            <a:r>
              <a:rPr lang="en-US" dirty="0" err="1"/>
              <a:t>Häufige</a:t>
            </a:r>
            <a:r>
              <a:rPr lang="en-US" dirty="0"/>
              <a:t> </a:t>
            </a:r>
            <a:r>
              <a:rPr lang="en-US" dirty="0" err="1"/>
              <a:t>Risiken</a:t>
            </a:r>
            <a:r>
              <a:rPr lang="en-US" dirty="0"/>
              <a:t> in </a:t>
            </a:r>
            <a:r>
              <a:rPr lang="en-US" dirty="0" err="1"/>
              <a:t>komplexen</a:t>
            </a:r>
            <a:r>
              <a:rPr lang="en-US" dirty="0"/>
              <a:t> </a:t>
            </a:r>
            <a:r>
              <a:rPr lang="en-US" dirty="0" err="1"/>
              <a:t>Projekten</a:t>
            </a:r>
            <a:endParaRPr lang="en-US" dirty="0"/>
          </a:p>
        </p:txBody>
      </p:sp>
      <p:grpSp>
        <p:nvGrpSpPr>
          <p:cNvPr id="6" name="Group 5">
            <a:extLst>
              <a:ext uri="{FF2B5EF4-FFF2-40B4-BE49-F238E27FC236}">
                <a16:creationId xmlns:a16="http://schemas.microsoft.com/office/drawing/2014/main" id="{8D8031CD-E429-48AB-B8D1-1AD4BEF1E682}"/>
              </a:ext>
            </a:extLst>
          </p:cNvPr>
          <p:cNvGrpSpPr/>
          <p:nvPr/>
        </p:nvGrpSpPr>
        <p:grpSpPr>
          <a:xfrm>
            <a:off x="7575384" y="91031"/>
            <a:ext cx="1415452" cy="210314"/>
            <a:chOff x="-145452" y="21843"/>
            <a:chExt cx="1415452" cy="210314"/>
          </a:xfrm>
        </p:grpSpPr>
        <p:sp>
          <p:nvSpPr>
            <p:cNvPr id="7" name="StickerRectangle">
              <a:extLst>
                <a:ext uri="{FF2B5EF4-FFF2-40B4-BE49-F238E27FC236}">
                  <a16:creationId xmlns:a16="http://schemas.microsoft.com/office/drawing/2014/main" id="{5BEDA206-CF71-44C4-9383-554C7B6CE3F0}"/>
                </a:ext>
              </a:extLst>
            </p:cNvPr>
            <p:cNvSpPr/>
            <p:nvPr/>
          </p:nvSpPr>
          <p:spPr>
            <a:xfrm>
              <a:off x="-145452" y="21843"/>
              <a:ext cx="1415452" cy="210314"/>
            </a:xfrm>
            <a:prstGeom prst="leftRightArrow">
              <a:avLst>
                <a:gd name="adj1" fmla="val 10000000"/>
                <a:gd name="adj2" fmla="val 0"/>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FFFFF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38100" tIns="0" rIns="0" bIns="25400" rtlCol="0" anchor="t">
              <a:spAutoFit/>
            </a:bodyPr>
            <a:lstStyle/>
            <a:p>
              <a:pPr algn="r"/>
              <a:r>
                <a:rPr lang="de-DE" sz="1200" dirty="0">
                  <a:solidFill>
                    <a:srgbClr val="808080"/>
                  </a:solidFill>
                  <a:latin typeface="Calibri" panose="020F0502020204030204"/>
                </a:rPr>
                <a:t>NICHT </a:t>
              </a:r>
              <a:r>
                <a:rPr lang="de-DE" sz="1200" dirty="0" err="1">
                  <a:solidFill>
                    <a:srgbClr val="808080"/>
                  </a:solidFill>
                  <a:latin typeface="Calibri" panose="020F0502020204030204"/>
                </a:rPr>
                <a:t>ABSCHLIEßEND</a:t>
              </a:r>
              <a:endParaRPr lang="de-DE" sz="1200" dirty="0">
                <a:solidFill>
                  <a:srgbClr val="808080"/>
                </a:solidFill>
                <a:latin typeface="Calibri" panose="020F0502020204030204"/>
              </a:endParaRPr>
            </a:p>
          </p:txBody>
        </p:sp>
        <p:cxnSp>
          <p:nvCxnSpPr>
            <p:cNvPr id="8" name="Straight Arrow Connector 7">
              <a:extLst>
                <a:ext uri="{FF2B5EF4-FFF2-40B4-BE49-F238E27FC236}">
                  <a16:creationId xmlns:a16="http://schemas.microsoft.com/office/drawing/2014/main" id="{23F96FC9-B98C-434B-A16B-E493A47A04A7}"/>
                </a:ext>
              </a:extLst>
            </p:cNvPr>
            <p:cNvCxnSpPr>
              <a:cxnSpLocks/>
              <a:stCxn id="7" idx="6"/>
              <a:endCxn id="7" idx="4"/>
            </p:cNvCxnSpPr>
            <p:nvPr/>
          </p:nvCxnSpPr>
          <p:spPr>
            <a:xfrm flipH="1">
              <a:off x="-145452" y="232157"/>
              <a:ext cx="1415452"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528A3F8-291B-43B4-9AAE-92780CC3BF6D}"/>
                </a:ext>
              </a:extLst>
            </p:cNvPr>
            <p:cNvCxnSpPr>
              <a:cxnSpLocks/>
              <a:stCxn id="7" idx="2"/>
              <a:endCxn id="7" idx="4"/>
            </p:cNvCxnSpPr>
            <p:nvPr/>
          </p:nvCxnSpPr>
          <p:spPr>
            <a:xfrm>
              <a:off x="-145452" y="21843"/>
              <a:ext cx="0" cy="210314"/>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C77C6C3F-668B-4AF5-BFA9-0F657EB068D6}" type="slidenum">
              <a:rPr lang="pl-PL" smtClean="0"/>
              <a:pPr/>
              <a:t>24</a:t>
            </a:fld>
            <a:endParaRPr lang="pl-PL" dirty="0"/>
          </a:p>
        </p:txBody>
      </p:sp>
      <p:sp>
        <p:nvSpPr>
          <p:cNvPr id="10" name="Rectangle 9">
            <a:extLst>
              <a:ext uri="{FF2B5EF4-FFF2-40B4-BE49-F238E27FC236}">
                <a16:creationId xmlns:a16="http://schemas.microsoft.com/office/drawing/2014/main" id="{383E1335-119D-4914-8DF2-438EEAD7D3A2}"/>
              </a:ext>
            </a:extLst>
          </p:cNvPr>
          <p:cNvSpPr/>
          <p:nvPr/>
        </p:nvSpPr>
        <p:spPr>
          <a:xfrm>
            <a:off x="1"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3</a:t>
            </a:r>
            <a:endParaRPr lang="de-DE" b="1" dirty="0">
              <a:solidFill>
                <a:prstClr val="white"/>
              </a:solidFill>
              <a:latin typeface="Calibri" panose="020F0502020204030204"/>
            </a:endParaRPr>
          </a:p>
        </p:txBody>
      </p:sp>
    </p:spTree>
    <p:extLst>
      <p:ext uri="{BB962C8B-B14F-4D97-AF65-F5344CB8AC3E}">
        <p14:creationId xmlns:p14="http://schemas.microsoft.com/office/powerpoint/2010/main" val="3071793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482478932"/>
              </p:ext>
            </p:extLst>
          </p:nvPr>
        </p:nvGraphicFramePr>
        <p:xfrm>
          <a:off x="897320" y="1019774"/>
          <a:ext cx="7449323" cy="235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3"/>
          <p:cNvSpPr>
            <a:spLocks noGrp="1"/>
          </p:cNvSpPr>
          <p:nvPr>
            <p:ph type="title"/>
          </p:nvPr>
        </p:nvSpPr>
        <p:spPr/>
        <p:txBody>
          <a:bodyPr/>
          <a:lstStyle/>
          <a:p>
            <a:r>
              <a:rPr lang="en-US" dirty="0" err="1"/>
              <a:t>Häufige</a:t>
            </a:r>
            <a:r>
              <a:rPr lang="en-US" dirty="0"/>
              <a:t> </a:t>
            </a:r>
            <a:r>
              <a:rPr lang="en-US" dirty="0" err="1"/>
              <a:t>Risiken</a:t>
            </a:r>
            <a:r>
              <a:rPr lang="en-US" dirty="0"/>
              <a:t> in </a:t>
            </a:r>
            <a:r>
              <a:rPr lang="en-US" dirty="0" err="1"/>
              <a:t>komplexen</a:t>
            </a:r>
            <a:r>
              <a:rPr lang="en-US" dirty="0"/>
              <a:t> </a:t>
            </a:r>
            <a:r>
              <a:rPr lang="en-US" dirty="0" err="1"/>
              <a:t>Projekten</a:t>
            </a:r>
            <a:endParaRPr lang="en-US" dirty="0"/>
          </a:p>
        </p:txBody>
      </p:sp>
      <p:sp>
        <p:nvSpPr>
          <p:cNvPr id="12" name="TextBox 11"/>
          <p:cNvSpPr txBox="1"/>
          <p:nvPr/>
        </p:nvSpPr>
        <p:spPr>
          <a:xfrm>
            <a:off x="1817572" y="3901658"/>
            <a:ext cx="5812182" cy="445297"/>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685800" eaLnBrk="1" fontAlgn="auto" hangingPunct="1">
              <a:spcBef>
                <a:spcPts val="0"/>
              </a:spcBef>
              <a:spcAft>
                <a:spcPts val="0"/>
              </a:spcAft>
              <a:defRPr sz="1200" b="1">
                <a:solidFill>
                  <a:prstClr val="white"/>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de-DE" sz="1400" dirty="0"/>
              <a:t>Trotz der Risiken ist es unwahrscheinlich, dass ein Projekt abgebrochen wird. Warum?</a:t>
            </a:r>
            <a:endParaRPr lang="en-US" sz="1400" dirty="0"/>
          </a:p>
        </p:txBody>
      </p:sp>
      <p:sp>
        <p:nvSpPr>
          <p:cNvPr id="13" name="Down Arrow 12"/>
          <p:cNvSpPr/>
          <p:nvPr/>
        </p:nvSpPr>
        <p:spPr>
          <a:xfrm>
            <a:off x="4389120" y="3416918"/>
            <a:ext cx="365759" cy="4440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D8031CD-E429-48AB-B8D1-1AD4BEF1E682}"/>
              </a:ext>
            </a:extLst>
          </p:cNvPr>
          <p:cNvGrpSpPr/>
          <p:nvPr/>
        </p:nvGrpSpPr>
        <p:grpSpPr>
          <a:xfrm>
            <a:off x="7575384" y="91031"/>
            <a:ext cx="1415452" cy="210314"/>
            <a:chOff x="-145452" y="21843"/>
            <a:chExt cx="1415452" cy="210314"/>
          </a:xfrm>
        </p:grpSpPr>
        <p:sp>
          <p:nvSpPr>
            <p:cNvPr id="14" name="StickerRectangle">
              <a:extLst>
                <a:ext uri="{FF2B5EF4-FFF2-40B4-BE49-F238E27FC236}">
                  <a16:creationId xmlns:a16="http://schemas.microsoft.com/office/drawing/2014/main" id="{5BEDA206-CF71-44C4-9383-554C7B6CE3F0}"/>
                </a:ext>
              </a:extLst>
            </p:cNvPr>
            <p:cNvSpPr/>
            <p:nvPr/>
          </p:nvSpPr>
          <p:spPr>
            <a:xfrm>
              <a:off x="-145452" y="21843"/>
              <a:ext cx="1415452" cy="210314"/>
            </a:xfrm>
            <a:prstGeom prst="leftRightArrow">
              <a:avLst>
                <a:gd name="adj1" fmla="val 10000000"/>
                <a:gd name="adj2" fmla="val 0"/>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FFFFF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38100" tIns="0" rIns="0" bIns="25400" rtlCol="0" anchor="t">
              <a:spAutoFit/>
            </a:bodyPr>
            <a:lstStyle/>
            <a:p>
              <a:pPr algn="r"/>
              <a:r>
                <a:rPr lang="de-DE" sz="1200" dirty="0">
                  <a:solidFill>
                    <a:srgbClr val="808080"/>
                  </a:solidFill>
                  <a:latin typeface="Calibri" panose="020F0502020204030204"/>
                </a:rPr>
                <a:t>NICHT </a:t>
              </a:r>
              <a:r>
                <a:rPr lang="de-DE" sz="1200" dirty="0" err="1">
                  <a:solidFill>
                    <a:srgbClr val="808080"/>
                  </a:solidFill>
                  <a:latin typeface="Calibri" panose="020F0502020204030204"/>
                </a:rPr>
                <a:t>ABSCHLIEßEND</a:t>
              </a:r>
              <a:endParaRPr lang="de-DE" sz="1200" dirty="0">
                <a:solidFill>
                  <a:srgbClr val="808080"/>
                </a:solidFill>
                <a:latin typeface="Calibri" panose="020F0502020204030204"/>
              </a:endParaRPr>
            </a:p>
          </p:txBody>
        </p:sp>
        <p:cxnSp>
          <p:nvCxnSpPr>
            <p:cNvPr id="15" name="Straight Arrow Connector 14">
              <a:extLst>
                <a:ext uri="{FF2B5EF4-FFF2-40B4-BE49-F238E27FC236}">
                  <a16:creationId xmlns:a16="http://schemas.microsoft.com/office/drawing/2014/main" id="{23F96FC9-B98C-434B-A16B-E493A47A04A7}"/>
                </a:ext>
              </a:extLst>
            </p:cNvPr>
            <p:cNvCxnSpPr>
              <a:cxnSpLocks/>
              <a:stCxn id="14" idx="6"/>
              <a:endCxn id="14" idx="4"/>
            </p:cNvCxnSpPr>
            <p:nvPr/>
          </p:nvCxnSpPr>
          <p:spPr>
            <a:xfrm flipH="1">
              <a:off x="-145452" y="232157"/>
              <a:ext cx="1415452"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528A3F8-291B-43B4-9AAE-92780CC3BF6D}"/>
                </a:ext>
              </a:extLst>
            </p:cNvPr>
            <p:cNvCxnSpPr>
              <a:cxnSpLocks/>
              <a:stCxn id="14" idx="2"/>
              <a:endCxn id="14" idx="4"/>
            </p:cNvCxnSpPr>
            <p:nvPr/>
          </p:nvCxnSpPr>
          <p:spPr>
            <a:xfrm>
              <a:off x="-145452" y="21843"/>
              <a:ext cx="0" cy="210314"/>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17" name="Textfeld 7"/>
          <p:cNvSpPr txBox="1"/>
          <p:nvPr/>
        </p:nvSpPr>
        <p:spPr>
          <a:xfrm>
            <a:off x="4657787" y="4698226"/>
            <a:ext cx="2954296" cy="215444"/>
          </a:xfrm>
          <a:prstGeom prst="rect">
            <a:avLst/>
          </a:prstGeom>
          <a:noFill/>
        </p:spPr>
        <p:txBody>
          <a:bodyPr wrap="square" rtlCol="0">
            <a:spAutoFit/>
          </a:bodyPr>
          <a:lstStyle/>
          <a:p>
            <a:pPr algn="l"/>
            <a:r>
              <a:rPr lang="de-DE" sz="800" dirty="0"/>
              <a:t>Quelle: </a:t>
            </a:r>
            <a:r>
              <a:rPr lang="de-DE" sz="800" dirty="0" err="1"/>
              <a:t>Kardes</a:t>
            </a:r>
            <a:r>
              <a:rPr lang="de-DE" sz="800" dirty="0"/>
              <a:t> et al. (2013) p. 6-7</a:t>
            </a:r>
          </a:p>
        </p:txBody>
      </p:sp>
      <p:sp>
        <p:nvSpPr>
          <p:cNvPr id="2" name="Slide Number Placeholder 1"/>
          <p:cNvSpPr>
            <a:spLocks noGrp="1"/>
          </p:cNvSpPr>
          <p:nvPr>
            <p:ph type="sldNum" sz="quarter" idx="12"/>
          </p:nvPr>
        </p:nvSpPr>
        <p:spPr/>
        <p:txBody>
          <a:bodyPr/>
          <a:lstStyle/>
          <a:p>
            <a:fld id="{C77C6C3F-668B-4AF5-BFA9-0F657EB068D6}" type="slidenum">
              <a:rPr lang="pl-PL" smtClean="0"/>
              <a:pPr/>
              <a:t>25</a:t>
            </a:fld>
            <a:endParaRPr lang="pl-PL" dirty="0"/>
          </a:p>
        </p:txBody>
      </p:sp>
      <p:sp>
        <p:nvSpPr>
          <p:cNvPr id="19" name="Rectangle 18">
            <a:extLst>
              <a:ext uri="{FF2B5EF4-FFF2-40B4-BE49-F238E27FC236}">
                <a16:creationId xmlns:a16="http://schemas.microsoft.com/office/drawing/2014/main" id="{383E1335-119D-4914-8DF2-438EEAD7D3A2}"/>
              </a:ext>
            </a:extLst>
          </p:cNvPr>
          <p:cNvSpPr/>
          <p:nvPr/>
        </p:nvSpPr>
        <p:spPr>
          <a:xfrm>
            <a:off x="1"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3</a:t>
            </a:r>
            <a:endParaRPr lang="de-DE" b="1" dirty="0">
              <a:solidFill>
                <a:prstClr val="white"/>
              </a:solidFill>
              <a:latin typeface="Calibri" panose="020F0502020204030204"/>
            </a:endParaRPr>
          </a:p>
        </p:txBody>
      </p:sp>
    </p:spTree>
    <p:extLst>
      <p:ext uri="{BB962C8B-B14F-4D97-AF65-F5344CB8AC3E}">
        <p14:creationId xmlns:p14="http://schemas.microsoft.com/office/powerpoint/2010/main" val="1285698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524111456"/>
              </p:ext>
            </p:extLst>
          </p:nvPr>
        </p:nvGraphicFramePr>
        <p:xfrm>
          <a:off x="395785" y="1665962"/>
          <a:ext cx="7619157" cy="2613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itle 3"/>
          <p:cNvSpPr>
            <a:spLocks noGrp="1"/>
          </p:cNvSpPr>
          <p:nvPr>
            <p:ph type="title"/>
          </p:nvPr>
        </p:nvSpPr>
        <p:spPr/>
        <p:txBody>
          <a:bodyPr/>
          <a:lstStyle/>
          <a:p>
            <a:r>
              <a:rPr lang="en-US" dirty="0" err="1"/>
              <a:t>Häufige</a:t>
            </a:r>
            <a:r>
              <a:rPr lang="en-US" dirty="0"/>
              <a:t> </a:t>
            </a:r>
            <a:r>
              <a:rPr lang="en-US" dirty="0" err="1"/>
              <a:t>Risiken</a:t>
            </a:r>
            <a:r>
              <a:rPr lang="en-US" dirty="0"/>
              <a:t> in </a:t>
            </a:r>
            <a:r>
              <a:rPr lang="en-US" dirty="0" err="1"/>
              <a:t>komplexen</a:t>
            </a:r>
            <a:r>
              <a:rPr lang="en-US" dirty="0"/>
              <a:t> </a:t>
            </a:r>
            <a:r>
              <a:rPr lang="en-US" dirty="0" err="1"/>
              <a:t>Projekten</a:t>
            </a:r>
            <a:endParaRPr lang="en-US" dirty="0"/>
          </a:p>
        </p:txBody>
      </p:sp>
      <p:sp>
        <p:nvSpPr>
          <p:cNvPr id="21" name="TextBox 20"/>
          <p:cNvSpPr txBox="1"/>
          <p:nvPr/>
        </p:nvSpPr>
        <p:spPr>
          <a:xfrm>
            <a:off x="395785" y="994547"/>
            <a:ext cx="7619157" cy="445297"/>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685800" eaLnBrk="1" fontAlgn="auto" hangingPunct="1">
              <a:spcBef>
                <a:spcPts val="0"/>
              </a:spcBef>
              <a:spcAft>
                <a:spcPts val="0"/>
              </a:spcAft>
              <a:defRPr sz="1200" b="1">
                <a:solidFill>
                  <a:prstClr val="white"/>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sz="1400" dirty="0" err="1"/>
              <a:t>Aus</a:t>
            </a:r>
            <a:r>
              <a:rPr lang="en-US" sz="1400" dirty="0"/>
              <a:t> </a:t>
            </a:r>
            <a:r>
              <a:rPr lang="en-US" sz="1400" dirty="0" err="1"/>
              <a:t>folgenden</a:t>
            </a:r>
            <a:r>
              <a:rPr lang="en-US" sz="1400" dirty="0"/>
              <a:t> </a:t>
            </a:r>
            <a:r>
              <a:rPr lang="en-US" sz="1400" dirty="0" err="1"/>
              <a:t>Gründen</a:t>
            </a:r>
            <a:r>
              <a:rPr lang="en-US" sz="1400" dirty="0"/>
              <a:t> </a:t>
            </a:r>
            <a:r>
              <a:rPr lang="en-US" sz="1400" dirty="0" err="1"/>
              <a:t>werden</a:t>
            </a:r>
            <a:r>
              <a:rPr lang="en-US" sz="1400" dirty="0"/>
              <a:t> </a:t>
            </a:r>
            <a:r>
              <a:rPr lang="en-US" sz="1400" dirty="0" err="1"/>
              <a:t>Projekte</a:t>
            </a:r>
            <a:r>
              <a:rPr lang="en-US" sz="1400" dirty="0"/>
              <a:t> </a:t>
            </a:r>
            <a:r>
              <a:rPr lang="en-US" sz="1400" dirty="0" err="1"/>
              <a:t>tendenziell</a:t>
            </a:r>
            <a:r>
              <a:rPr lang="en-US" sz="1400" dirty="0"/>
              <a:t> </a:t>
            </a:r>
            <a:r>
              <a:rPr lang="en-US" sz="1400" dirty="0" err="1"/>
              <a:t>nicht</a:t>
            </a:r>
            <a:r>
              <a:rPr lang="en-US" sz="1400" dirty="0"/>
              <a:t> </a:t>
            </a:r>
            <a:r>
              <a:rPr lang="en-US" sz="1400" dirty="0" err="1"/>
              <a:t>abgebrochen</a:t>
            </a:r>
            <a:r>
              <a:rPr lang="en-US" sz="1400" dirty="0"/>
              <a:t>: </a:t>
            </a:r>
          </a:p>
        </p:txBody>
      </p:sp>
      <p:grpSp>
        <p:nvGrpSpPr>
          <p:cNvPr id="11" name="Group 10">
            <a:extLst>
              <a:ext uri="{FF2B5EF4-FFF2-40B4-BE49-F238E27FC236}">
                <a16:creationId xmlns:a16="http://schemas.microsoft.com/office/drawing/2014/main" id="{8D8031CD-E429-48AB-B8D1-1AD4BEF1E682}"/>
              </a:ext>
            </a:extLst>
          </p:cNvPr>
          <p:cNvGrpSpPr/>
          <p:nvPr/>
        </p:nvGrpSpPr>
        <p:grpSpPr>
          <a:xfrm>
            <a:off x="7575384" y="91031"/>
            <a:ext cx="1415452" cy="210314"/>
            <a:chOff x="-145452" y="21843"/>
            <a:chExt cx="1415452" cy="210314"/>
          </a:xfrm>
        </p:grpSpPr>
        <p:sp>
          <p:nvSpPr>
            <p:cNvPr id="12" name="StickerRectangle">
              <a:extLst>
                <a:ext uri="{FF2B5EF4-FFF2-40B4-BE49-F238E27FC236}">
                  <a16:creationId xmlns:a16="http://schemas.microsoft.com/office/drawing/2014/main" id="{5BEDA206-CF71-44C4-9383-554C7B6CE3F0}"/>
                </a:ext>
              </a:extLst>
            </p:cNvPr>
            <p:cNvSpPr/>
            <p:nvPr/>
          </p:nvSpPr>
          <p:spPr>
            <a:xfrm>
              <a:off x="-145452" y="21843"/>
              <a:ext cx="1415452" cy="210314"/>
            </a:xfrm>
            <a:prstGeom prst="leftRightArrow">
              <a:avLst>
                <a:gd name="adj1" fmla="val 10000000"/>
                <a:gd name="adj2" fmla="val 0"/>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FFFFF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38100" tIns="0" rIns="0" bIns="25400" rtlCol="0" anchor="t">
              <a:spAutoFit/>
            </a:bodyPr>
            <a:lstStyle/>
            <a:p>
              <a:pPr algn="r"/>
              <a:r>
                <a:rPr lang="de-DE" sz="1200" dirty="0">
                  <a:solidFill>
                    <a:srgbClr val="808080"/>
                  </a:solidFill>
                  <a:latin typeface="Calibri" panose="020F0502020204030204"/>
                </a:rPr>
                <a:t>NICHT </a:t>
              </a:r>
              <a:r>
                <a:rPr lang="de-DE" sz="1200" dirty="0" err="1">
                  <a:solidFill>
                    <a:srgbClr val="808080"/>
                  </a:solidFill>
                  <a:latin typeface="Calibri" panose="020F0502020204030204"/>
                </a:rPr>
                <a:t>ABSCHLIEßEND</a:t>
              </a:r>
              <a:endParaRPr lang="de-DE" sz="1200" dirty="0">
                <a:solidFill>
                  <a:srgbClr val="808080"/>
                </a:solidFill>
                <a:latin typeface="Calibri" panose="020F0502020204030204"/>
              </a:endParaRPr>
            </a:p>
          </p:txBody>
        </p:sp>
        <p:cxnSp>
          <p:nvCxnSpPr>
            <p:cNvPr id="18" name="Straight Arrow Connector 17">
              <a:extLst>
                <a:ext uri="{FF2B5EF4-FFF2-40B4-BE49-F238E27FC236}">
                  <a16:creationId xmlns:a16="http://schemas.microsoft.com/office/drawing/2014/main" id="{23F96FC9-B98C-434B-A16B-E493A47A04A7}"/>
                </a:ext>
              </a:extLst>
            </p:cNvPr>
            <p:cNvCxnSpPr>
              <a:cxnSpLocks/>
              <a:stCxn id="12" idx="6"/>
              <a:endCxn id="12" idx="4"/>
            </p:cNvCxnSpPr>
            <p:nvPr/>
          </p:nvCxnSpPr>
          <p:spPr>
            <a:xfrm flipH="1">
              <a:off x="-145452" y="232157"/>
              <a:ext cx="1415452"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528A3F8-291B-43B4-9AAE-92780CC3BF6D}"/>
                </a:ext>
              </a:extLst>
            </p:cNvPr>
            <p:cNvCxnSpPr>
              <a:cxnSpLocks/>
              <a:stCxn id="12" idx="2"/>
              <a:endCxn id="12" idx="4"/>
            </p:cNvCxnSpPr>
            <p:nvPr/>
          </p:nvCxnSpPr>
          <p:spPr>
            <a:xfrm>
              <a:off x="-145452" y="21843"/>
              <a:ext cx="0" cy="210314"/>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22" name="Textfeld 7"/>
          <p:cNvSpPr txBox="1"/>
          <p:nvPr/>
        </p:nvSpPr>
        <p:spPr>
          <a:xfrm>
            <a:off x="4657787" y="4698226"/>
            <a:ext cx="2954296" cy="215444"/>
          </a:xfrm>
          <a:prstGeom prst="rect">
            <a:avLst/>
          </a:prstGeom>
          <a:noFill/>
        </p:spPr>
        <p:txBody>
          <a:bodyPr wrap="square" rtlCol="0">
            <a:spAutoFit/>
          </a:bodyPr>
          <a:lstStyle/>
          <a:p>
            <a:pPr algn="l"/>
            <a:r>
              <a:rPr lang="de-DE" sz="800" dirty="0"/>
              <a:t>Quelle: </a:t>
            </a:r>
            <a:r>
              <a:rPr lang="de-DE" sz="800" dirty="0" err="1"/>
              <a:t>Kardes</a:t>
            </a:r>
            <a:r>
              <a:rPr lang="de-DE" sz="800" dirty="0"/>
              <a:t> et al. (2013) p. 6-7</a:t>
            </a:r>
          </a:p>
        </p:txBody>
      </p:sp>
      <p:sp>
        <p:nvSpPr>
          <p:cNvPr id="2" name="Slide Number Placeholder 1"/>
          <p:cNvSpPr>
            <a:spLocks noGrp="1"/>
          </p:cNvSpPr>
          <p:nvPr>
            <p:ph type="sldNum" sz="quarter" idx="12"/>
          </p:nvPr>
        </p:nvSpPr>
        <p:spPr/>
        <p:txBody>
          <a:bodyPr/>
          <a:lstStyle/>
          <a:p>
            <a:fld id="{C77C6C3F-668B-4AF5-BFA9-0F657EB068D6}" type="slidenum">
              <a:rPr lang="pl-PL" smtClean="0"/>
              <a:pPr/>
              <a:t>26</a:t>
            </a:fld>
            <a:endParaRPr lang="pl-PL" dirty="0"/>
          </a:p>
        </p:txBody>
      </p:sp>
      <p:sp>
        <p:nvSpPr>
          <p:cNvPr id="24" name="Rectangle 23">
            <a:extLst>
              <a:ext uri="{FF2B5EF4-FFF2-40B4-BE49-F238E27FC236}">
                <a16:creationId xmlns:a16="http://schemas.microsoft.com/office/drawing/2014/main" id="{383E1335-119D-4914-8DF2-438EEAD7D3A2}"/>
              </a:ext>
            </a:extLst>
          </p:cNvPr>
          <p:cNvSpPr/>
          <p:nvPr/>
        </p:nvSpPr>
        <p:spPr>
          <a:xfrm>
            <a:off x="1"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3</a:t>
            </a:r>
            <a:endParaRPr lang="de-DE" b="1" dirty="0">
              <a:solidFill>
                <a:prstClr val="white"/>
              </a:solidFill>
              <a:latin typeface="Calibri" panose="020F0502020204030204"/>
            </a:endParaRPr>
          </a:p>
        </p:txBody>
      </p:sp>
    </p:spTree>
    <p:extLst>
      <p:ext uri="{BB962C8B-B14F-4D97-AF65-F5344CB8AC3E}">
        <p14:creationId xmlns:p14="http://schemas.microsoft.com/office/powerpoint/2010/main" val="3701108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299975729"/>
              </p:ext>
            </p:extLst>
          </p:nvPr>
        </p:nvGraphicFramePr>
        <p:xfrm>
          <a:off x="395785" y="1665962"/>
          <a:ext cx="7619157" cy="2613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itle 3"/>
          <p:cNvSpPr>
            <a:spLocks noGrp="1"/>
          </p:cNvSpPr>
          <p:nvPr>
            <p:ph type="title"/>
          </p:nvPr>
        </p:nvSpPr>
        <p:spPr/>
        <p:txBody>
          <a:bodyPr/>
          <a:lstStyle/>
          <a:p>
            <a:r>
              <a:rPr lang="en-US" dirty="0" err="1"/>
              <a:t>Häufige</a:t>
            </a:r>
            <a:r>
              <a:rPr lang="en-US" dirty="0"/>
              <a:t> </a:t>
            </a:r>
            <a:r>
              <a:rPr lang="en-US" dirty="0" err="1"/>
              <a:t>Risiken</a:t>
            </a:r>
            <a:r>
              <a:rPr lang="en-US" dirty="0"/>
              <a:t> in </a:t>
            </a:r>
            <a:r>
              <a:rPr lang="en-US" dirty="0" err="1"/>
              <a:t>komplexen</a:t>
            </a:r>
            <a:r>
              <a:rPr lang="en-US" dirty="0"/>
              <a:t> </a:t>
            </a:r>
            <a:r>
              <a:rPr lang="en-US" dirty="0" err="1"/>
              <a:t>Projekten</a:t>
            </a:r>
            <a:endParaRPr lang="en-US" dirty="0"/>
          </a:p>
        </p:txBody>
      </p:sp>
      <p:sp>
        <p:nvSpPr>
          <p:cNvPr id="21" name="TextBox 20"/>
          <p:cNvSpPr txBox="1"/>
          <p:nvPr/>
        </p:nvSpPr>
        <p:spPr>
          <a:xfrm>
            <a:off x="395785" y="994547"/>
            <a:ext cx="7619157" cy="445297"/>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685800" eaLnBrk="1" fontAlgn="auto" hangingPunct="1">
              <a:spcBef>
                <a:spcPts val="0"/>
              </a:spcBef>
              <a:spcAft>
                <a:spcPts val="0"/>
              </a:spcAft>
              <a:defRPr sz="1200" b="1">
                <a:solidFill>
                  <a:prstClr val="white"/>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sz="1400" dirty="0" err="1"/>
              <a:t>Aus</a:t>
            </a:r>
            <a:r>
              <a:rPr lang="en-US" sz="1400" dirty="0"/>
              <a:t> </a:t>
            </a:r>
            <a:r>
              <a:rPr lang="en-US" sz="1400" dirty="0" err="1"/>
              <a:t>folgenden</a:t>
            </a:r>
            <a:r>
              <a:rPr lang="en-US" sz="1400" dirty="0"/>
              <a:t> </a:t>
            </a:r>
            <a:r>
              <a:rPr lang="en-US" sz="1400" dirty="0" err="1"/>
              <a:t>Gründen</a:t>
            </a:r>
            <a:r>
              <a:rPr lang="en-US" sz="1400" dirty="0"/>
              <a:t> </a:t>
            </a:r>
            <a:r>
              <a:rPr lang="en-US" sz="1400" dirty="0" err="1"/>
              <a:t>werden</a:t>
            </a:r>
            <a:r>
              <a:rPr lang="en-US" sz="1400" dirty="0"/>
              <a:t> </a:t>
            </a:r>
            <a:r>
              <a:rPr lang="en-US" sz="1400" dirty="0" err="1"/>
              <a:t>Projekte</a:t>
            </a:r>
            <a:r>
              <a:rPr lang="en-US" sz="1400" dirty="0"/>
              <a:t> </a:t>
            </a:r>
            <a:r>
              <a:rPr lang="en-US" sz="1400" dirty="0" err="1"/>
              <a:t>tendenziell</a:t>
            </a:r>
            <a:r>
              <a:rPr lang="en-US" sz="1400" dirty="0"/>
              <a:t> </a:t>
            </a:r>
            <a:r>
              <a:rPr lang="en-US" sz="1400" dirty="0" err="1"/>
              <a:t>nicht</a:t>
            </a:r>
            <a:r>
              <a:rPr lang="en-US" sz="1400" dirty="0"/>
              <a:t> </a:t>
            </a:r>
            <a:r>
              <a:rPr lang="en-US" sz="1400" dirty="0" err="1"/>
              <a:t>abgebrochen</a:t>
            </a:r>
            <a:r>
              <a:rPr lang="en-US" sz="1400" dirty="0"/>
              <a:t>: </a:t>
            </a:r>
          </a:p>
        </p:txBody>
      </p:sp>
      <p:grpSp>
        <p:nvGrpSpPr>
          <p:cNvPr id="11" name="Group 10">
            <a:extLst>
              <a:ext uri="{FF2B5EF4-FFF2-40B4-BE49-F238E27FC236}">
                <a16:creationId xmlns:a16="http://schemas.microsoft.com/office/drawing/2014/main" id="{8D8031CD-E429-48AB-B8D1-1AD4BEF1E682}"/>
              </a:ext>
            </a:extLst>
          </p:cNvPr>
          <p:cNvGrpSpPr/>
          <p:nvPr/>
        </p:nvGrpSpPr>
        <p:grpSpPr>
          <a:xfrm>
            <a:off x="7575384" y="91031"/>
            <a:ext cx="1415452" cy="210314"/>
            <a:chOff x="-145452" y="21843"/>
            <a:chExt cx="1415452" cy="210314"/>
          </a:xfrm>
        </p:grpSpPr>
        <p:sp>
          <p:nvSpPr>
            <p:cNvPr id="12" name="StickerRectangle">
              <a:extLst>
                <a:ext uri="{FF2B5EF4-FFF2-40B4-BE49-F238E27FC236}">
                  <a16:creationId xmlns:a16="http://schemas.microsoft.com/office/drawing/2014/main" id="{5BEDA206-CF71-44C4-9383-554C7B6CE3F0}"/>
                </a:ext>
              </a:extLst>
            </p:cNvPr>
            <p:cNvSpPr/>
            <p:nvPr/>
          </p:nvSpPr>
          <p:spPr>
            <a:xfrm>
              <a:off x="-145452" y="21843"/>
              <a:ext cx="1415452" cy="210314"/>
            </a:xfrm>
            <a:prstGeom prst="leftRightArrow">
              <a:avLst>
                <a:gd name="adj1" fmla="val 10000000"/>
                <a:gd name="adj2" fmla="val 0"/>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FFFFF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38100" tIns="0" rIns="0" bIns="25400" rtlCol="0" anchor="t">
              <a:spAutoFit/>
            </a:bodyPr>
            <a:lstStyle/>
            <a:p>
              <a:pPr algn="r"/>
              <a:r>
                <a:rPr lang="de-DE" sz="1200" dirty="0">
                  <a:solidFill>
                    <a:srgbClr val="808080"/>
                  </a:solidFill>
                  <a:latin typeface="Calibri" panose="020F0502020204030204"/>
                </a:rPr>
                <a:t>NICHT </a:t>
              </a:r>
              <a:r>
                <a:rPr lang="de-DE" sz="1200" dirty="0" err="1">
                  <a:solidFill>
                    <a:srgbClr val="808080"/>
                  </a:solidFill>
                  <a:latin typeface="Calibri" panose="020F0502020204030204"/>
                </a:rPr>
                <a:t>ABSCHLIEßEND</a:t>
              </a:r>
              <a:endParaRPr lang="de-DE" sz="1200" dirty="0">
                <a:solidFill>
                  <a:srgbClr val="808080"/>
                </a:solidFill>
                <a:latin typeface="Calibri" panose="020F0502020204030204"/>
              </a:endParaRPr>
            </a:p>
          </p:txBody>
        </p:sp>
        <p:cxnSp>
          <p:nvCxnSpPr>
            <p:cNvPr id="18" name="Straight Arrow Connector 17">
              <a:extLst>
                <a:ext uri="{FF2B5EF4-FFF2-40B4-BE49-F238E27FC236}">
                  <a16:creationId xmlns:a16="http://schemas.microsoft.com/office/drawing/2014/main" id="{23F96FC9-B98C-434B-A16B-E493A47A04A7}"/>
                </a:ext>
              </a:extLst>
            </p:cNvPr>
            <p:cNvCxnSpPr>
              <a:cxnSpLocks/>
              <a:stCxn id="12" idx="6"/>
              <a:endCxn id="12" idx="4"/>
            </p:cNvCxnSpPr>
            <p:nvPr/>
          </p:nvCxnSpPr>
          <p:spPr>
            <a:xfrm flipH="1">
              <a:off x="-145452" y="232157"/>
              <a:ext cx="1415452"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528A3F8-291B-43B4-9AAE-92780CC3BF6D}"/>
                </a:ext>
              </a:extLst>
            </p:cNvPr>
            <p:cNvCxnSpPr>
              <a:cxnSpLocks/>
              <a:stCxn id="12" idx="2"/>
              <a:endCxn id="12" idx="4"/>
            </p:cNvCxnSpPr>
            <p:nvPr/>
          </p:nvCxnSpPr>
          <p:spPr>
            <a:xfrm>
              <a:off x="-145452" y="21843"/>
              <a:ext cx="0" cy="210314"/>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22" name="Textfeld 7"/>
          <p:cNvSpPr txBox="1"/>
          <p:nvPr/>
        </p:nvSpPr>
        <p:spPr>
          <a:xfrm>
            <a:off x="4657787" y="4698226"/>
            <a:ext cx="2954296" cy="215444"/>
          </a:xfrm>
          <a:prstGeom prst="rect">
            <a:avLst/>
          </a:prstGeom>
          <a:noFill/>
        </p:spPr>
        <p:txBody>
          <a:bodyPr wrap="square" rtlCol="0">
            <a:spAutoFit/>
          </a:bodyPr>
          <a:lstStyle/>
          <a:p>
            <a:pPr algn="l"/>
            <a:r>
              <a:rPr lang="de-DE" sz="800" dirty="0"/>
              <a:t>Quelle: </a:t>
            </a:r>
            <a:r>
              <a:rPr lang="de-DE" sz="800" dirty="0" err="1"/>
              <a:t>Kardes</a:t>
            </a:r>
            <a:r>
              <a:rPr lang="de-DE" sz="800" dirty="0"/>
              <a:t> et al. (2013) p. 6-7</a:t>
            </a:r>
          </a:p>
        </p:txBody>
      </p:sp>
      <p:sp>
        <p:nvSpPr>
          <p:cNvPr id="2" name="Slide Number Placeholder 1"/>
          <p:cNvSpPr>
            <a:spLocks noGrp="1"/>
          </p:cNvSpPr>
          <p:nvPr>
            <p:ph type="sldNum" sz="quarter" idx="12"/>
          </p:nvPr>
        </p:nvSpPr>
        <p:spPr/>
        <p:txBody>
          <a:bodyPr/>
          <a:lstStyle/>
          <a:p>
            <a:fld id="{C77C6C3F-668B-4AF5-BFA9-0F657EB068D6}" type="slidenum">
              <a:rPr lang="pl-PL" smtClean="0"/>
              <a:pPr/>
              <a:t>27</a:t>
            </a:fld>
            <a:endParaRPr lang="pl-PL" dirty="0"/>
          </a:p>
        </p:txBody>
      </p:sp>
      <p:sp>
        <p:nvSpPr>
          <p:cNvPr id="24" name="Rectangle 23">
            <a:extLst>
              <a:ext uri="{FF2B5EF4-FFF2-40B4-BE49-F238E27FC236}">
                <a16:creationId xmlns:a16="http://schemas.microsoft.com/office/drawing/2014/main" id="{383E1335-119D-4914-8DF2-438EEAD7D3A2}"/>
              </a:ext>
            </a:extLst>
          </p:cNvPr>
          <p:cNvSpPr/>
          <p:nvPr/>
        </p:nvSpPr>
        <p:spPr>
          <a:xfrm>
            <a:off x="1"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3</a:t>
            </a:r>
            <a:endParaRPr lang="de-DE" b="1" dirty="0">
              <a:solidFill>
                <a:prstClr val="white"/>
              </a:solidFill>
              <a:latin typeface="Calibri" panose="020F0502020204030204"/>
            </a:endParaRPr>
          </a:p>
        </p:txBody>
      </p:sp>
    </p:spTree>
    <p:extLst>
      <p:ext uri="{BB962C8B-B14F-4D97-AF65-F5344CB8AC3E}">
        <p14:creationId xmlns:p14="http://schemas.microsoft.com/office/powerpoint/2010/main" val="4040683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55245202"/>
              </p:ext>
            </p:extLst>
          </p:nvPr>
        </p:nvGraphicFramePr>
        <p:xfrm>
          <a:off x="395785" y="1665962"/>
          <a:ext cx="7619157" cy="2613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itle 3"/>
          <p:cNvSpPr>
            <a:spLocks noGrp="1"/>
          </p:cNvSpPr>
          <p:nvPr>
            <p:ph type="title"/>
          </p:nvPr>
        </p:nvSpPr>
        <p:spPr/>
        <p:txBody>
          <a:bodyPr/>
          <a:lstStyle/>
          <a:p>
            <a:r>
              <a:rPr lang="en-US" dirty="0" err="1"/>
              <a:t>Häufige</a:t>
            </a:r>
            <a:r>
              <a:rPr lang="en-US" dirty="0"/>
              <a:t> </a:t>
            </a:r>
            <a:r>
              <a:rPr lang="en-US" dirty="0" err="1"/>
              <a:t>Risiken</a:t>
            </a:r>
            <a:r>
              <a:rPr lang="en-US" dirty="0"/>
              <a:t> in </a:t>
            </a:r>
            <a:r>
              <a:rPr lang="en-US" dirty="0" err="1"/>
              <a:t>komplexen</a:t>
            </a:r>
            <a:r>
              <a:rPr lang="en-US" dirty="0"/>
              <a:t> </a:t>
            </a:r>
            <a:r>
              <a:rPr lang="en-US" dirty="0" err="1"/>
              <a:t>Projekten</a:t>
            </a:r>
            <a:endParaRPr lang="en-US" dirty="0"/>
          </a:p>
        </p:txBody>
      </p:sp>
      <p:sp>
        <p:nvSpPr>
          <p:cNvPr id="21" name="TextBox 20"/>
          <p:cNvSpPr txBox="1"/>
          <p:nvPr/>
        </p:nvSpPr>
        <p:spPr>
          <a:xfrm>
            <a:off x="395785" y="994547"/>
            <a:ext cx="7619157" cy="445297"/>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685800" eaLnBrk="1" fontAlgn="auto" hangingPunct="1">
              <a:spcBef>
                <a:spcPts val="0"/>
              </a:spcBef>
              <a:spcAft>
                <a:spcPts val="0"/>
              </a:spcAft>
              <a:defRPr sz="1200" b="1">
                <a:solidFill>
                  <a:prstClr val="white"/>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sz="1400" dirty="0" err="1"/>
              <a:t>Aus</a:t>
            </a:r>
            <a:r>
              <a:rPr lang="en-US" sz="1400" dirty="0"/>
              <a:t> </a:t>
            </a:r>
            <a:r>
              <a:rPr lang="en-US" sz="1400" dirty="0" err="1"/>
              <a:t>folgenden</a:t>
            </a:r>
            <a:r>
              <a:rPr lang="en-US" sz="1400" dirty="0"/>
              <a:t> </a:t>
            </a:r>
            <a:r>
              <a:rPr lang="en-US" sz="1400" dirty="0" err="1"/>
              <a:t>Gründen</a:t>
            </a:r>
            <a:r>
              <a:rPr lang="en-US" sz="1400" dirty="0"/>
              <a:t> </a:t>
            </a:r>
            <a:r>
              <a:rPr lang="en-US" sz="1400" dirty="0" err="1"/>
              <a:t>werden</a:t>
            </a:r>
            <a:r>
              <a:rPr lang="en-US" sz="1400" dirty="0"/>
              <a:t> </a:t>
            </a:r>
            <a:r>
              <a:rPr lang="en-US" sz="1400" dirty="0" err="1"/>
              <a:t>Projekte</a:t>
            </a:r>
            <a:r>
              <a:rPr lang="en-US" sz="1400" dirty="0"/>
              <a:t> </a:t>
            </a:r>
            <a:r>
              <a:rPr lang="en-US" sz="1400" dirty="0" err="1"/>
              <a:t>tendenziell</a:t>
            </a:r>
            <a:r>
              <a:rPr lang="en-US" sz="1400" dirty="0"/>
              <a:t> </a:t>
            </a:r>
            <a:r>
              <a:rPr lang="en-US" sz="1400" dirty="0" err="1"/>
              <a:t>nicht</a:t>
            </a:r>
            <a:r>
              <a:rPr lang="en-US" sz="1400" dirty="0"/>
              <a:t> </a:t>
            </a:r>
            <a:r>
              <a:rPr lang="en-US" sz="1400" dirty="0" err="1"/>
              <a:t>abgebrochen</a:t>
            </a:r>
            <a:r>
              <a:rPr lang="en-US" sz="1400" dirty="0"/>
              <a:t>: </a:t>
            </a:r>
          </a:p>
        </p:txBody>
      </p:sp>
      <p:grpSp>
        <p:nvGrpSpPr>
          <p:cNvPr id="11" name="Group 10">
            <a:extLst>
              <a:ext uri="{FF2B5EF4-FFF2-40B4-BE49-F238E27FC236}">
                <a16:creationId xmlns:a16="http://schemas.microsoft.com/office/drawing/2014/main" id="{8D8031CD-E429-48AB-B8D1-1AD4BEF1E682}"/>
              </a:ext>
            </a:extLst>
          </p:cNvPr>
          <p:cNvGrpSpPr/>
          <p:nvPr/>
        </p:nvGrpSpPr>
        <p:grpSpPr>
          <a:xfrm>
            <a:off x="7575384" y="91031"/>
            <a:ext cx="1415452" cy="210314"/>
            <a:chOff x="-145452" y="21843"/>
            <a:chExt cx="1415452" cy="210314"/>
          </a:xfrm>
        </p:grpSpPr>
        <p:sp>
          <p:nvSpPr>
            <p:cNvPr id="12" name="StickerRectangle">
              <a:extLst>
                <a:ext uri="{FF2B5EF4-FFF2-40B4-BE49-F238E27FC236}">
                  <a16:creationId xmlns:a16="http://schemas.microsoft.com/office/drawing/2014/main" id="{5BEDA206-CF71-44C4-9383-554C7B6CE3F0}"/>
                </a:ext>
              </a:extLst>
            </p:cNvPr>
            <p:cNvSpPr/>
            <p:nvPr/>
          </p:nvSpPr>
          <p:spPr>
            <a:xfrm>
              <a:off x="-145452" y="21843"/>
              <a:ext cx="1415452" cy="210314"/>
            </a:xfrm>
            <a:prstGeom prst="leftRightArrow">
              <a:avLst>
                <a:gd name="adj1" fmla="val 10000000"/>
                <a:gd name="adj2" fmla="val 0"/>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FFFFF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38100" tIns="0" rIns="0" bIns="25400" rtlCol="0" anchor="t">
              <a:spAutoFit/>
            </a:bodyPr>
            <a:lstStyle/>
            <a:p>
              <a:pPr algn="r"/>
              <a:r>
                <a:rPr lang="de-DE" sz="1200" dirty="0">
                  <a:solidFill>
                    <a:srgbClr val="808080"/>
                  </a:solidFill>
                  <a:latin typeface="Calibri" panose="020F0502020204030204"/>
                </a:rPr>
                <a:t>NICHT </a:t>
              </a:r>
              <a:r>
                <a:rPr lang="de-DE" sz="1200" dirty="0" err="1">
                  <a:solidFill>
                    <a:srgbClr val="808080"/>
                  </a:solidFill>
                  <a:latin typeface="Calibri" panose="020F0502020204030204"/>
                </a:rPr>
                <a:t>ABSCHLIEßEND</a:t>
              </a:r>
              <a:endParaRPr lang="de-DE" sz="1200" dirty="0">
                <a:solidFill>
                  <a:srgbClr val="808080"/>
                </a:solidFill>
                <a:latin typeface="Calibri" panose="020F0502020204030204"/>
              </a:endParaRPr>
            </a:p>
          </p:txBody>
        </p:sp>
        <p:cxnSp>
          <p:nvCxnSpPr>
            <p:cNvPr id="18" name="Straight Arrow Connector 17">
              <a:extLst>
                <a:ext uri="{FF2B5EF4-FFF2-40B4-BE49-F238E27FC236}">
                  <a16:creationId xmlns:a16="http://schemas.microsoft.com/office/drawing/2014/main" id="{23F96FC9-B98C-434B-A16B-E493A47A04A7}"/>
                </a:ext>
              </a:extLst>
            </p:cNvPr>
            <p:cNvCxnSpPr>
              <a:cxnSpLocks/>
              <a:stCxn id="12" idx="6"/>
              <a:endCxn id="12" idx="4"/>
            </p:cNvCxnSpPr>
            <p:nvPr/>
          </p:nvCxnSpPr>
          <p:spPr>
            <a:xfrm flipH="1">
              <a:off x="-145452" y="232157"/>
              <a:ext cx="1415452"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528A3F8-291B-43B4-9AAE-92780CC3BF6D}"/>
                </a:ext>
              </a:extLst>
            </p:cNvPr>
            <p:cNvCxnSpPr>
              <a:cxnSpLocks/>
              <a:stCxn id="12" idx="2"/>
              <a:endCxn id="12" idx="4"/>
            </p:cNvCxnSpPr>
            <p:nvPr/>
          </p:nvCxnSpPr>
          <p:spPr>
            <a:xfrm>
              <a:off x="-145452" y="21843"/>
              <a:ext cx="0" cy="210314"/>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22" name="Textfeld 7"/>
          <p:cNvSpPr txBox="1"/>
          <p:nvPr/>
        </p:nvSpPr>
        <p:spPr>
          <a:xfrm>
            <a:off x="4657787" y="4698226"/>
            <a:ext cx="2954296" cy="215444"/>
          </a:xfrm>
          <a:prstGeom prst="rect">
            <a:avLst/>
          </a:prstGeom>
          <a:noFill/>
        </p:spPr>
        <p:txBody>
          <a:bodyPr wrap="square" rtlCol="0">
            <a:spAutoFit/>
          </a:bodyPr>
          <a:lstStyle/>
          <a:p>
            <a:pPr algn="l"/>
            <a:r>
              <a:rPr lang="de-DE" sz="800" dirty="0"/>
              <a:t>Quelle: </a:t>
            </a:r>
            <a:r>
              <a:rPr lang="de-DE" sz="800" dirty="0" err="1"/>
              <a:t>Kardes</a:t>
            </a:r>
            <a:r>
              <a:rPr lang="de-DE" sz="800" dirty="0"/>
              <a:t> et al. (2013) p. 6-7</a:t>
            </a:r>
          </a:p>
        </p:txBody>
      </p:sp>
      <p:sp>
        <p:nvSpPr>
          <p:cNvPr id="2" name="Slide Number Placeholder 1"/>
          <p:cNvSpPr>
            <a:spLocks noGrp="1"/>
          </p:cNvSpPr>
          <p:nvPr>
            <p:ph type="sldNum" sz="quarter" idx="12"/>
          </p:nvPr>
        </p:nvSpPr>
        <p:spPr/>
        <p:txBody>
          <a:bodyPr/>
          <a:lstStyle/>
          <a:p>
            <a:fld id="{C77C6C3F-668B-4AF5-BFA9-0F657EB068D6}" type="slidenum">
              <a:rPr lang="pl-PL" smtClean="0"/>
              <a:pPr/>
              <a:t>28</a:t>
            </a:fld>
            <a:endParaRPr lang="pl-PL" dirty="0"/>
          </a:p>
        </p:txBody>
      </p:sp>
      <p:sp>
        <p:nvSpPr>
          <p:cNvPr id="24" name="Rectangle 23">
            <a:extLst>
              <a:ext uri="{FF2B5EF4-FFF2-40B4-BE49-F238E27FC236}">
                <a16:creationId xmlns:a16="http://schemas.microsoft.com/office/drawing/2014/main" id="{383E1335-119D-4914-8DF2-438EEAD7D3A2}"/>
              </a:ext>
            </a:extLst>
          </p:cNvPr>
          <p:cNvSpPr/>
          <p:nvPr/>
        </p:nvSpPr>
        <p:spPr>
          <a:xfrm>
            <a:off x="1"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3</a:t>
            </a:r>
            <a:endParaRPr lang="de-DE" b="1" dirty="0">
              <a:solidFill>
                <a:prstClr val="white"/>
              </a:solidFill>
              <a:latin typeface="Calibri" panose="020F0502020204030204"/>
            </a:endParaRPr>
          </a:p>
        </p:txBody>
      </p:sp>
    </p:spTree>
    <p:extLst>
      <p:ext uri="{BB962C8B-B14F-4D97-AF65-F5344CB8AC3E}">
        <p14:creationId xmlns:p14="http://schemas.microsoft.com/office/powerpoint/2010/main" val="3688771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166047787"/>
              </p:ext>
            </p:extLst>
          </p:nvPr>
        </p:nvGraphicFramePr>
        <p:xfrm>
          <a:off x="395785" y="1665962"/>
          <a:ext cx="7619157" cy="2613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itle 3"/>
          <p:cNvSpPr>
            <a:spLocks noGrp="1"/>
          </p:cNvSpPr>
          <p:nvPr>
            <p:ph type="title"/>
          </p:nvPr>
        </p:nvSpPr>
        <p:spPr/>
        <p:txBody>
          <a:bodyPr/>
          <a:lstStyle/>
          <a:p>
            <a:r>
              <a:rPr lang="en-US" dirty="0" err="1"/>
              <a:t>Häufige</a:t>
            </a:r>
            <a:r>
              <a:rPr lang="en-US" dirty="0"/>
              <a:t> </a:t>
            </a:r>
            <a:r>
              <a:rPr lang="en-US" dirty="0" err="1"/>
              <a:t>Risiken</a:t>
            </a:r>
            <a:r>
              <a:rPr lang="en-US" dirty="0"/>
              <a:t> in </a:t>
            </a:r>
            <a:r>
              <a:rPr lang="en-US" dirty="0" err="1"/>
              <a:t>komplexen</a:t>
            </a:r>
            <a:r>
              <a:rPr lang="en-US" dirty="0"/>
              <a:t> </a:t>
            </a:r>
            <a:r>
              <a:rPr lang="en-US" dirty="0" err="1"/>
              <a:t>Projekten</a:t>
            </a:r>
            <a:endParaRPr lang="en-US" dirty="0"/>
          </a:p>
        </p:txBody>
      </p:sp>
      <p:sp>
        <p:nvSpPr>
          <p:cNvPr id="21" name="TextBox 20"/>
          <p:cNvSpPr txBox="1"/>
          <p:nvPr/>
        </p:nvSpPr>
        <p:spPr>
          <a:xfrm>
            <a:off x="395785" y="994547"/>
            <a:ext cx="7619157" cy="445297"/>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685800" eaLnBrk="1" fontAlgn="auto" hangingPunct="1">
              <a:spcBef>
                <a:spcPts val="0"/>
              </a:spcBef>
              <a:spcAft>
                <a:spcPts val="0"/>
              </a:spcAft>
              <a:defRPr sz="1200" b="1">
                <a:solidFill>
                  <a:prstClr val="white"/>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sz="1400" dirty="0" err="1"/>
              <a:t>Aus</a:t>
            </a:r>
            <a:r>
              <a:rPr lang="en-US" sz="1400" dirty="0"/>
              <a:t> </a:t>
            </a:r>
            <a:r>
              <a:rPr lang="en-US" sz="1400" dirty="0" err="1"/>
              <a:t>folgenden</a:t>
            </a:r>
            <a:r>
              <a:rPr lang="en-US" sz="1400" dirty="0"/>
              <a:t> </a:t>
            </a:r>
            <a:r>
              <a:rPr lang="en-US" sz="1400" dirty="0" err="1"/>
              <a:t>Gründen</a:t>
            </a:r>
            <a:r>
              <a:rPr lang="en-US" sz="1400" dirty="0"/>
              <a:t> </a:t>
            </a:r>
            <a:r>
              <a:rPr lang="en-US" sz="1400" dirty="0" err="1"/>
              <a:t>werden</a:t>
            </a:r>
            <a:r>
              <a:rPr lang="en-US" sz="1400" dirty="0"/>
              <a:t> </a:t>
            </a:r>
            <a:r>
              <a:rPr lang="en-US" sz="1400" dirty="0" err="1"/>
              <a:t>Projekte</a:t>
            </a:r>
            <a:r>
              <a:rPr lang="en-US" sz="1400" dirty="0"/>
              <a:t> </a:t>
            </a:r>
            <a:r>
              <a:rPr lang="en-US" sz="1400" dirty="0" err="1"/>
              <a:t>tendenziell</a:t>
            </a:r>
            <a:r>
              <a:rPr lang="en-US" sz="1400" dirty="0"/>
              <a:t> </a:t>
            </a:r>
            <a:r>
              <a:rPr lang="en-US" sz="1400" dirty="0" err="1"/>
              <a:t>nicht</a:t>
            </a:r>
            <a:r>
              <a:rPr lang="en-US" sz="1400" dirty="0"/>
              <a:t> </a:t>
            </a:r>
            <a:r>
              <a:rPr lang="en-US" sz="1400" dirty="0" err="1"/>
              <a:t>abgebrochen</a:t>
            </a:r>
            <a:r>
              <a:rPr lang="en-US" sz="1400" dirty="0"/>
              <a:t>: </a:t>
            </a:r>
          </a:p>
        </p:txBody>
      </p:sp>
      <p:grpSp>
        <p:nvGrpSpPr>
          <p:cNvPr id="11" name="Group 10">
            <a:extLst>
              <a:ext uri="{FF2B5EF4-FFF2-40B4-BE49-F238E27FC236}">
                <a16:creationId xmlns:a16="http://schemas.microsoft.com/office/drawing/2014/main" id="{8D8031CD-E429-48AB-B8D1-1AD4BEF1E682}"/>
              </a:ext>
            </a:extLst>
          </p:cNvPr>
          <p:cNvGrpSpPr/>
          <p:nvPr/>
        </p:nvGrpSpPr>
        <p:grpSpPr>
          <a:xfrm>
            <a:off x="7575384" y="91031"/>
            <a:ext cx="1415452" cy="210314"/>
            <a:chOff x="-145452" y="21843"/>
            <a:chExt cx="1415452" cy="210314"/>
          </a:xfrm>
        </p:grpSpPr>
        <p:sp>
          <p:nvSpPr>
            <p:cNvPr id="12" name="StickerRectangle">
              <a:extLst>
                <a:ext uri="{FF2B5EF4-FFF2-40B4-BE49-F238E27FC236}">
                  <a16:creationId xmlns:a16="http://schemas.microsoft.com/office/drawing/2014/main" id="{5BEDA206-CF71-44C4-9383-554C7B6CE3F0}"/>
                </a:ext>
              </a:extLst>
            </p:cNvPr>
            <p:cNvSpPr/>
            <p:nvPr/>
          </p:nvSpPr>
          <p:spPr>
            <a:xfrm>
              <a:off x="-145452" y="21843"/>
              <a:ext cx="1415452" cy="210314"/>
            </a:xfrm>
            <a:prstGeom prst="leftRightArrow">
              <a:avLst>
                <a:gd name="adj1" fmla="val 10000000"/>
                <a:gd name="adj2" fmla="val 0"/>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FFFFF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38100" tIns="0" rIns="0" bIns="25400" rtlCol="0" anchor="t">
              <a:spAutoFit/>
            </a:bodyPr>
            <a:lstStyle/>
            <a:p>
              <a:r>
                <a:rPr lang="de-DE" sz="1200" dirty="0">
                  <a:solidFill>
                    <a:srgbClr val="808080"/>
                  </a:solidFill>
                </a:rPr>
                <a:t>NICHT </a:t>
              </a:r>
              <a:r>
                <a:rPr lang="de-DE" sz="1200" dirty="0" err="1">
                  <a:solidFill>
                    <a:srgbClr val="808080"/>
                  </a:solidFill>
                </a:rPr>
                <a:t>ABSCHLIEßEND</a:t>
              </a:r>
              <a:endParaRPr lang="de-DE" sz="1200" dirty="0">
                <a:solidFill>
                  <a:srgbClr val="808080"/>
                </a:solidFill>
              </a:endParaRPr>
            </a:p>
          </p:txBody>
        </p:sp>
        <p:cxnSp>
          <p:nvCxnSpPr>
            <p:cNvPr id="18" name="Straight Arrow Connector 17">
              <a:extLst>
                <a:ext uri="{FF2B5EF4-FFF2-40B4-BE49-F238E27FC236}">
                  <a16:creationId xmlns:a16="http://schemas.microsoft.com/office/drawing/2014/main" id="{23F96FC9-B98C-434B-A16B-E493A47A04A7}"/>
                </a:ext>
              </a:extLst>
            </p:cNvPr>
            <p:cNvCxnSpPr>
              <a:cxnSpLocks/>
              <a:stCxn id="12" idx="6"/>
              <a:endCxn id="12" idx="4"/>
            </p:cNvCxnSpPr>
            <p:nvPr/>
          </p:nvCxnSpPr>
          <p:spPr>
            <a:xfrm flipH="1">
              <a:off x="-145452" y="232157"/>
              <a:ext cx="1415452"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528A3F8-291B-43B4-9AAE-92780CC3BF6D}"/>
                </a:ext>
              </a:extLst>
            </p:cNvPr>
            <p:cNvCxnSpPr>
              <a:cxnSpLocks/>
              <a:stCxn id="12" idx="2"/>
              <a:endCxn id="12" idx="4"/>
            </p:cNvCxnSpPr>
            <p:nvPr/>
          </p:nvCxnSpPr>
          <p:spPr>
            <a:xfrm>
              <a:off x="-145452" y="21843"/>
              <a:ext cx="0" cy="210314"/>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22" name="Textfeld 7"/>
          <p:cNvSpPr txBox="1"/>
          <p:nvPr/>
        </p:nvSpPr>
        <p:spPr>
          <a:xfrm>
            <a:off x="4657787" y="4698226"/>
            <a:ext cx="2954296" cy="215444"/>
          </a:xfrm>
          <a:prstGeom prst="rect">
            <a:avLst/>
          </a:prstGeom>
          <a:noFill/>
        </p:spPr>
        <p:txBody>
          <a:bodyPr wrap="square" rtlCol="0">
            <a:spAutoFit/>
          </a:bodyPr>
          <a:lstStyle/>
          <a:p>
            <a:pPr algn="l"/>
            <a:r>
              <a:rPr lang="de-DE" sz="800" dirty="0"/>
              <a:t>Quelle: </a:t>
            </a:r>
            <a:r>
              <a:rPr lang="de-DE" sz="800" dirty="0" err="1"/>
              <a:t>Kardes</a:t>
            </a:r>
            <a:r>
              <a:rPr lang="de-DE" sz="800" dirty="0"/>
              <a:t> et al. (2013) p. 6-7</a:t>
            </a:r>
          </a:p>
        </p:txBody>
      </p:sp>
      <p:sp>
        <p:nvSpPr>
          <p:cNvPr id="2" name="Slide Number Placeholder 1"/>
          <p:cNvSpPr>
            <a:spLocks noGrp="1"/>
          </p:cNvSpPr>
          <p:nvPr>
            <p:ph type="sldNum" sz="quarter" idx="12"/>
          </p:nvPr>
        </p:nvSpPr>
        <p:spPr/>
        <p:txBody>
          <a:bodyPr/>
          <a:lstStyle/>
          <a:p>
            <a:fld id="{C77C6C3F-668B-4AF5-BFA9-0F657EB068D6}" type="slidenum">
              <a:rPr lang="pl-PL" smtClean="0"/>
              <a:pPr/>
              <a:t>29</a:t>
            </a:fld>
            <a:endParaRPr lang="pl-PL" dirty="0"/>
          </a:p>
        </p:txBody>
      </p:sp>
      <p:sp>
        <p:nvSpPr>
          <p:cNvPr id="24" name="Rectangle 23">
            <a:extLst>
              <a:ext uri="{FF2B5EF4-FFF2-40B4-BE49-F238E27FC236}">
                <a16:creationId xmlns:a16="http://schemas.microsoft.com/office/drawing/2014/main" id="{383E1335-119D-4914-8DF2-438EEAD7D3A2}"/>
              </a:ext>
            </a:extLst>
          </p:cNvPr>
          <p:cNvSpPr/>
          <p:nvPr/>
        </p:nvSpPr>
        <p:spPr>
          <a:xfrm>
            <a:off x="1"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3</a:t>
            </a:r>
            <a:endParaRPr lang="de-DE" b="1" dirty="0">
              <a:solidFill>
                <a:prstClr val="white"/>
              </a:solidFill>
              <a:latin typeface="Calibri" panose="020F0502020204030204"/>
            </a:endParaRPr>
          </a:p>
        </p:txBody>
      </p:sp>
    </p:spTree>
    <p:extLst>
      <p:ext uri="{BB962C8B-B14F-4D97-AF65-F5344CB8AC3E}">
        <p14:creationId xmlns:p14="http://schemas.microsoft.com/office/powerpoint/2010/main" val="205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457200" indent="-457200">
              <a:buFont typeface="+mj-lt"/>
              <a:buAutoNum type="arabicPeriod"/>
            </a:pPr>
            <a:r>
              <a:rPr lang="en-US" dirty="0" err="1"/>
              <a:t>Wer</a:t>
            </a:r>
            <a:r>
              <a:rPr lang="en-US" dirty="0"/>
              <a:t> </a:t>
            </a:r>
            <a:r>
              <a:rPr lang="en-US" dirty="0" err="1"/>
              <a:t>sind</a:t>
            </a:r>
            <a:r>
              <a:rPr lang="en-US" dirty="0"/>
              <a:t> die </a:t>
            </a:r>
            <a:r>
              <a:rPr lang="en-US" dirty="0" err="1"/>
              <a:t>relevanten</a:t>
            </a:r>
            <a:r>
              <a:rPr lang="en-US" dirty="0"/>
              <a:t> </a:t>
            </a:r>
            <a:r>
              <a:rPr lang="en-US" dirty="0" err="1"/>
              <a:t>Akteure</a:t>
            </a:r>
            <a:r>
              <a:rPr lang="en-US" dirty="0"/>
              <a:t> in der </a:t>
            </a:r>
            <a:r>
              <a:rPr lang="en-US" dirty="0" err="1"/>
              <a:t>Projektfinanzierung</a:t>
            </a:r>
            <a:r>
              <a:rPr lang="en-US" dirty="0"/>
              <a:t>? </a:t>
            </a:r>
          </a:p>
          <a:p>
            <a:pPr marL="457200" indent="-457200">
              <a:buFont typeface="+mj-lt"/>
              <a:buAutoNum type="arabicPeriod"/>
            </a:pPr>
            <a:r>
              <a:rPr lang="en-US" dirty="0"/>
              <a:t>Was </a:t>
            </a:r>
            <a:r>
              <a:rPr lang="en-US" dirty="0" err="1"/>
              <a:t>ist</a:t>
            </a:r>
            <a:r>
              <a:rPr lang="en-US" dirty="0"/>
              <a:t> </a:t>
            </a:r>
            <a:r>
              <a:rPr lang="en-US" dirty="0" err="1"/>
              <a:t>Projektfinanzierung</a:t>
            </a:r>
            <a:r>
              <a:rPr lang="en-US" dirty="0"/>
              <a:t>?</a:t>
            </a:r>
          </a:p>
          <a:p>
            <a:pPr marL="457200" indent="-457200">
              <a:buFont typeface="+mj-lt"/>
              <a:buAutoNum type="arabicPeriod"/>
            </a:pPr>
            <a:r>
              <a:rPr lang="en-US" dirty="0" err="1"/>
              <a:t>Inwiefern</a:t>
            </a:r>
            <a:r>
              <a:rPr lang="en-US" dirty="0"/>
              <a:t> </a:t>
            </a:r>
            <a:r>
              <a:rPr lang="en-US" dirty="0" err="1"/>
              <a:t>unterscheidet</a:t>
            </a:r>
            <a:r>
              <a:rPr lang="en-US" dirty="0"/>
              <a:t> </a:t>
            </a:r>
            <a:r>
              <a:rPr lang="en-US" dirty="0" err="1"/>
              <a:t>sich</a:t>
            </a:r>
            <a:r>
              <a:rPr lang="en-US" dirty="0"/>
              <a:t> die </a:t>
            </a:r>
            <a:r>
              <a:rPr lang="en-US" dirty="0" err="1"/>
              <a:t>Projektfinanzierung</a:t>
            </a:r>
            <a:r>
              <a:rPr lang="en-US" dirty="0"/>
              <a:t> von der </a:t>
            </a:r>
            <a:r>
              <a:rPr lang="en-US" dirty="0" err="1"/>
              <a:t>bilanziellen</a:t>
            </a:r>
            <a:r>
              <a:rPr lang="en-US" dirty="0"/>
              <a:t> </a:t>
            </a:r>
            <a:r>
              <a:rPr lang="en-US" dirty="0" err="1"/>
              <a:t>Finanzierung</a:t>
            </a:r>
            <a:r>
              <a:rPr lang="en-US" dirty="0"/>
              <a:t>/</a:t>
            </a:r>
            <a:r>
              <a:rPr lang="en-US" dirty="0" err="1"/>
              <a:t>Unternehmensfinanzierung</a:t>
            </a:r>
            <a:r>
              <a:rPr lang="en-US" dirty="0"/>
              <a:t>? </a:t>
            </a:r>
          </a:p>
          <a:p>
            <a:pPr marL="457200" indent="-457200">
              <a:buFont typeface="+mj-lt"/>
              <a:buAutoNum type="arabicPeriod"/>
            </a:pPr>
            <a:r>
              <a:rPr lang="de-DE" dirty="0"/>
              <a:t>Wie werden Erträge und Risiken projektübergreifend aggregiert?</a:t>
            </a:r>
          </a:p>
          <a:p>
            <a:pPr marL="457200" indent="-457200">
              <a:buFont typeface="+mj-lt"/>
              <a:buAutoNum type="arabicPeriod"/>
            </a:pPr>
            <a:r>
              <a:rPr lang="de-DE" dirty="0"/>
              <a:t>Was ist ein Kontaminationsrisiko?</a:t>
            </a:r>
          </a:p>
        </p:txBody>
      </p:sp>
      <p:sp>
        <p:nvSpPr>
          <p:cNvPr id="2" name="Titel 1"/>
          <p:cNvSpPr>
            <a:spLocks noGrp="1"/>
          </p:cNvSpPr>
          <p:nvPr>
            <p:ph type="title"/>
          </p:nvPr>
        </p:nvSpPr>
        <p:spPr/>
        <p:txBody>
          <a:bodyPr/>
          <a:lstStyle/>
          <a:p>
            <a:r>
              <a:rPr lang="en-US" dirty="0" err="1"/>
              <a:t>Lernziele</a:t>
            </a:r>
            <a:r>
              <a:rPr lang="en-US" dirty="0"/>
              <a:t> </a:t>
            </a:r>
          </a:p>
        </p:txBody>
      </p:sp>
    </p:spTree>
    <p:extLst>
      <p:ext uri="{BB962C8B-B14F-4D97-AF65-F5344CB8AC3E}">
        <p14:creationId xmlns:p14="http://schemas.microsoft.com/office/powerpoint/2010/main" val="2748737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46883011"/>
              </p:ext>
            </p:extLst>
          </p:nvPr>
        </p:nvGraphicFramePr>
        <p:xfrm>
          <a:off x="1790072" y="1263719"/>
          <a:ext cx="7200764" cy="3157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r>
              <a:rPr lang="en-US" dirty="0" err="1"/>
              <a:t>Managementempfehlungen</a:t>
            </a:r>
            <a:r>
              <a:rPr lang="en-US" dirty="0"/>
              <a:t> </a:t>
            </a:r>
            <a:r>
              <a:rPr lang="en-US" dirty="0" err="1"/>
              <a:t>für</a:t>
            </a:r>
            <a:r>
              <a:rPr lang="en-US" dirty="0"/>
              <a:t> </a:t>
            </a:r>
            <a:r>
              <a:rPr lang="en-US" dirty="0" err="1"/>
              <a:t>komplexe</a:t>
            </a:r>
            <a:r>
              <a:rPr lang="en-US" dirty="0"/>
              <a:t> </a:t>
            </a:r>
            <a:r>
              <a:rPr lang="en-US" dirty="0" err="1"/>
              <a:t>Projekte</a:t>
            </a:r>
            <a:endParaRPr lang="en-US" dirty="0"/>
          </a:p>
        </p:txBody>
      </p:sp>
      <p:grpSp>
        <p:nvGrpSpPr>
          <p:cNvPr id="6" name="Group 5">
            <a:extLst>
              <a:ext uri="{FF2B5EF4-FFF2-40B4-BE49-F238E27FC236}">
                <a16:creationId xmlns:a16="http://schemas.microsoft.com/office/drawing/2014/main" id="{8D8031CD-E429-48AB-B8D1-1AD4BEF1E682}"/>
              </a:ext>
            </a:extLst>
          </p:cNvPr>
          <p:cNvGrpSpPr/>
          <p:nvPr/>
        </p:nvGrpSpPr>
        <p:grpSpPr>
          <a:xfrm>
            <a:off x="7575384" y="91031"/>
            <a:ext cx="1415452" cy="210314"/>
            <a:chOff x="-145452" y="21843"/>
            <a:chExt cx="1415452" cy="210314"/>
          </a:xfrm>
        </p:grpSpPr>
        <p:sp>
          <p:nvSpPr>
            <p:cNvPr id="8" name="StickerRectangle">
              <a:extLst>
                <a:ext uri="{FF2B5EF4-FFF2-40B4-BE49-F238E27FC236}">
                  <a16:creationId xmlns:a16="http://schemas.microsoft.com/office/drawing/2014/main" id="{5BEDA206-CF71-44C4-9383-554C7B6CE3F0}"/>
                </a:ext>
              </a:extLst>
            </p:cNvPr>
            <p:cNvSpPr/>
            <p:nvPr/>
          </p:nvSpPr>
          <p:spPr>
            <a:xfrm>
              <a:off x="-145452" y="21843"/>
              <a:ext cx="1415452" cy="210314"/>
            </a:xfrm>
            <a:prstGeom prst="leftRightArrow">
              <a:avLst>
                <a:gd name="adj1" fmla="val 10000000"/>
                <a:gd name="adj2" fmla="val 0"/>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FFFFF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38100" tIns="0" rIns="0" bIns="25400" rtlCol="0" anchor="t">
              <a:spAutoFit/>
            </a:bodyPr>
            <a:lstStyle/>
            <a:p>
              <a:pPr algn="r"/>
              <a:r>
                <a:rPr lang="de-DE" sz="1200" dirty="0">
                  <a:solidFill>
                    <a:srgbClr val="808080"/>
                  </a:solidFill>
                  <a:latin typeface="Calibri" panose="020F0502020204030204"/>
                </a:rPr>
                <a:t>NICHT </a:t>
              </a:r>
              <a:r>
                <a:rPr lang="de-DE" sz="1200" dirty="0" err="1">
                  <a:solidFill>
                    <a:srgbClr val="808080"/>
                  </a:solidFill>
                  <a:latin typeface="Calibri" panose="020F0502020204030204"/>
                </a:rPr>
                <a:t>ABSCHLIEßEND</a:t>
              </a:r>
              <a:endParaRPr lang="de-DE" sz="1200" dirty="0">
                <a:solidFill>
                  <a:srgbClr val="808080"/>
                </a:solidFill>
                <a:latin typeface="Calibri" panose="020F0502020204030204"/>
              </a:endParaRPr>
            </a:p>
          </p:txBody>
        </p:sp>
        <p:cxnSp>
          <p:nvCxnSpPr>
            <p:cNvPr id="9" name="Straight Arrow Connector 8">
              <a:extLst>
                <a:ext uri="{FF2B5EF4-FFF2-40B4-BE49-F238E27FC236}">
                  <a16:creationId xmlns:a16="http://schemas.microsoft.com/office/drawing/2014/main" id="{23F96FC9-B98C-434B-A16B-E493A47A04A7}"/>
                </a:ext>
              </a:extLst>
            </p:cNvPr>
            <p:cNvCxnSpPr>
              <a:cxnSpLocks/>
              <a:stCxn id="8" idx="6"/>
              <a:endCxn id="8" idx="4"/>
            </p:cNvCxnSpPr>
            <p:nvPr/>
          </p:nvCxnSpPr>
          <p:spPr>
            <a:xfrm flipH="1">
              <a:off x="-145452" y="232157"/>
              <a:ext cx="1415452"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528A3F8-291B-43B4-9AAE-92780CC3BF6D}"/>
                </a:ext>
              </a:extLst>
            </p:cNvPr>
            <p:cNvCxnSpPr>
              <a:cxnSpLocks/>
              <a:stCxn id="8" idx="2"/>
              <a:endCxn id="8" idx="4"/>
            </p:cNvCxnSpPr>
            <p:nvPr/>
          </p:nvCxnSpPr>
          <p:spPr>
            <a:xfrm>
              <a:off x="-145452" y="21843"/>
              <a:ext cx="0" cy="210314"/>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11" name="Textfeld 7"/>
          <p:cNvSpPr txBox="1"/>
          <p:nvPr/>
        </p:nvSpPr>
        <p:spPr>
          <a:xfrm>
            <a:off x="4657787" y="4698226"/>
            <a:ext cx="2954296" cy="215444"/>
          </a:xfrm>
          <a:prstGeom prst="rect">
            <a:avLst/>
          </a:prstGeom>
          <a:noFill/>
        </p:spPr>
        <p:txBody>
          <a:bodyPr wrap="square" rtlCol="0">
            <a:spAutoFit/>
          </a:bodyPr>
          <a:lstStyle/>
          <a:p>
            <a:pPr algn="l"/>
            <a:r>
              <a:rPr lang="de-DE" sz="800" dirty="0"/>
              <a:t>Quelle: </a:t>
            </a:r>
            <a:r>
              <a:rPr lang="de-DE" sz="800" dirty="0" err="1"/>
              <a:t>Kardes</a:t>
            </a:r>
            <a:r>
              <a:rPr lang="de-DE" sz="800" dirty="0"/>
              <a:t> et al. (2013) p. 10</a:t>
            </a:r>
          </a:p>
        </p:txBody>
      </p:sp>
      <p:sp>
        <p:nvSpPr>
          <p:cNvPr id="2" name="Slide Number Placeholder 1"/>
          <p:cNvSpPr>
            <a:spLocks noGrp="1"/>
          </p:cNvSpPr>
          <p:nvPr>
            <p:ph type="sldNum" sz="quarter" idx="12"/>
          </p:nvPr>
        </p:nvSpPr>
        <p:spPr/>
        <p:txBody>
          <a:bodyPr/>
          <a:lstStyle/>
          <a:p>
            <a:fld id="{C77C6C3F-668B-4AF5-BFA9-0F657EB068D6}" type="slidenum">
              <a:rPr lang="pl-PL" smtClean="0"/>
              <a:pPr/>
              <a:t>30</a:t>
            </a:fld>
            <a:endParaRPr lang="pl-PL" dirty="0"/>
          </a:p>
        </p:txBody>
      </p:sp>
      <p:sp>
        <p:nvSpPr>
          <p:cNvPr id="13" name="Rectangle 12">
            <a:extLst>
              <a:ext uri="{FF2B5EF4-FFF2-40B4-BE49-F238E27FC236}">
                <a16:creationId xmlns:a16="http://schemas.microsoft.com/office/drawing/2014/main" id="{383E1335-119D-4914-8DF2-438EEAD7D3A2}"/>
              </a:ext>
            </a:extLst>
          </p:cNvPr>
          <p:cNvSpPr/>
          <p:nvPr/>
        </p:nvSpPr>
        <p:spPr>
          <a:xfrm>
            <a:off x="1"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3</a:t>
            </a:r>
            <a:endParaRPr lang="de-DE" b="1" dirty="0">
              <a:solidFill>
                <a:prstClr val="white"/>
              </a:solidFill>
              <a:latin typeface="Calibri" panose="020F0502020204030204"/>
            </a:endParaRPr>
          </a:p>
        </p:txBody>
      </p:sp>
      <p:sp>
        <p:nvSpPr>
          <p:cNvPr id="5" name="Rectangle 4"/>
          <p:cNvSpPr/>
          <p:nvPr/>
        </p:nvSpPr>
        <p:spPr>
          <a:xfrm>
            <a:off x="197893" y="1246032"/>
            <a:ext cx="1294406" cy="498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Geschultes</a:t>
            </a:r>
            <a:r>
              <a:rPr lang="en-US" dirty="0"/>
              <a:t> Personal</a:t>
            </a:r>
          </a:p>
        </p:txBody>
      </p:sp>
      <p:sp>
        <p:nvSpPr>
          <p:cNvPr id="14" name="Rectangle 13"/>
          <p:cNvSpPr/>
          <p:nvPr/>
        </p:nvSpPr>
        <p:spPr>
          <a:xfrm>
            <a:off x="197892" y="2035412"/>
            <a:ext cx="1294407" cy="498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Klare</a:t>
            </a:r>
            <a:r>
              <a:rPr lang="en-US" dirty="0"/>
              <a:t> </a:t>
            </a:r>
            <a:r>
              <a:rPr lang="en-US" dirty="0" err="1"/>
              <a:t>Ziele</a:t>
            </a:r>
            <a:endParaRPr lang="en-US" dirty="0"/>
          </a:p>
        </p:txBody>
      </p:sp>
      <p:sp>
        <p:nvSpPr>
          <p:cNvPr id="15" name="Rectangle 14"/>
          <p:cNvSpPr/>
          <p:nvPr/>
        </p:nvSpPr>
        <p:spPr>
          <a:xfrm>
            <a:off x="197891" y="2824792"/>
            <a:ext cx="1294408" cy="498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Klare</a:t>
            </a:r>
            <a:r>
              <a:rPr lang="en-US" dirty="0"/>
              <a:t> </a:t>
            </a:r>
            <a:r>
              <a:rPr lang="en-US" dirty="0" err="1"/>
              <a:t>Verträge</a:t>
            </a:r>
            <a:endParaRPr lang="en-US" dirty="0"/>
          </a:p>
        </p:txBody>
      </p:sp>
      <p:sp>
        <p:nvSpPr>
          <p:cNvPr id="16" name="Rectangle 15"/>
          <p:cNvSpPr/>
          <p:nvPr/>
        </p:nvSpPr>
        <p:spPr>
          <a:xfrm>
            <a:off x="197891" y="3609290"/>
            <a:ext cx="1294408" cy="498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Transparenz</a:t>
            </a:r>
            <a:endParaRPr lang="en-US" dirty="0"/>
          </a:p>
        </p:txBody>
      </p:sp>
    </p:spTree>
    <p:extLst>
      <p:ext uri="{BB962C8B-B14F-4D97-AF65-F5344CB8AC3E}">
        <p14:creationId xmlns:p14="http://schemas.microsoft.com/office/powerpoint/2010/main" val="4107497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727510638"/>
              </p:ext>
            </p:extLst>
          </p:nvPr>
        </p:nvGraphicFramePr>
        <p:xfrm>
          <a:off x="1790072" y="977031"/>
          <a:ext cx="7200764" cy="3444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r>
              <a:rPr lang="en-US" dirty="0" err="1"/>
              <a:t>Managementempfehlungen</a:t>
            </a:r>
            <a:r>
              <a:rPr lang="en-US" dirty="0"/>
              <a:t> </a:t>
            </a:r>
            <a:r>
              <a:rPr lang="en-US" dirty="0" err="1"/>
              <a:t>für</a:t>
            </a:r>
            <a:r>
              <a:rPr lang="en-US" dirty="0"/>
              <a:t> </a:t>
            </a:r>
            <a:r>
              <a:rPr lang="en-US" dirty="0" err="1"/>
              <a:t>komplexe</a:t>
            </a:r>
            <a:r>
              <a:rPr lang="en-US" dirty="0"/>
              <a:t> </a:t>
            </a:r>
            <a:r>
              <a:rPr lang="en-US" dirty="0" err="1"/>
              <a:t>Projekte</a:t>
            </a:r>
            <a:endParaRPr lang="en-US" dirty="0"/>
          </a:p>
        </p:txBody>
      </p:sp>
      <p:grpSp>
        <p:nvGrpSpPr>
          <p:cNvPr id="6" name="Group 5">
            <a:extLst>
              <a:ext uri="{FF2B5EF4-FFF2-40B4-BE49-F238E27FC236}">
                <a16:creationId xmlns:a16="http://schemas.microsoft.com/office/drawing/2014/main" id="{8D8031CD-E429-48AB-B8D1-1AD4BEF1E682}"/>
              </a:ext>
            </a:extLst>
          </p:cNvPr>
          <p:cNvGrpSpPr/>
          <p:nvPr/>
        </p:nvGrpSpPr>
        <p:grpSpPr>
          <a:xfrm>
            <a:off x="7575384" y="91031"/>
            <a:ext cx="1415452" cy="210314"/>
            <a:chOff x="-145452" y="21843"/>
            <a:chExt cx="1415452" cy="210314"/>
          </a:xfrm>
        </p:grpSpPr>
        <p:sp>
          <p:nvSpPr>
            <p:cNvPr id="8" name="StickerRectangle">
              <a:extLst>
                <a:ext uri="{FF2B5EF4-FFF2-40B4-BE49-F238E27FC236}">
                  <a16:creationId xmlns:a16="http://schemas.microsoft.com/office/drawing/2014/main" id="{5BEDA206-CF71-44C4-9383-554C7B6CE3F0}"/>
                </a:ext>
              </a:extLst>
            </p:cNvPr>
            <p:cNvSpPr/>
            <p:nvPr/>
          </p:nvSpPr>
          <p:spPr>
            <a:xfrm>
              <a:off x="-145452" y="21843"/>
              <a:ext cx="1415452" cy="210314"/>
            </a:xfrm>
            <a:prstGeom prst="leftRightArrow">
              <a:avLst>
                <a:gd name="adj1" fmla="val 10000000"/>
                <a:gd name="adj2" fmla="val 0"/>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FFFFF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38100" tIns="0" rIns="0" bIns="25400" rtlCol="0" anchor="t">
              <a:spAutoFit/>
            </a:bodyPr>
            <a:lstStyle/>
            <a:p>
              <a:r>
                <a:rPr lang="de-DE" sz="1200" dirty="0">
                  <a:solidFill>
                    <a:srgbClr val="808080"/>
                  </a:solidFill>
                </a:rPr>
                <a:t>NICHT </a:t>
              </a:r>
              <a:r>
                <a:rPr lang="de-DE" sz="1200" dirty="0" err="1">
                  <a:solidFill>
                    <a:srgbClr val="808080"/>
                  </a:solidFill>
                </a:rPr>
                <a:t>ABSCHLIEßEND</a:t>
              </a:r>
              <a:endParaRPr lang="de-DE" sz="1200" dirty="0">
                <a:solidFill>
                  <a:srgbClr val="808080"/>
                </a:solidFill>
              </a:endParaRPr>
            </a:p>
          </p:txBody>
        </p:sp>
        <p:cxnSp>
          <p:nvCxnSpPr>
            <p:cNvPr id="9" name="Straight Arrow Connector 8">
              <a:extLst>
                <a:ext uri="{FF2B5EF4-FFF2-40B4-BE49-F238E27FC236}">
                  <a16:creationId xmlns:a16="http://schemas.microsoft.com/office/drawing/2014/main" id="{23F96FC9-B98C-434B-A16B-E493A47A04A7}"/>
                </a:ext>
              </a:extLst>
            </p:cNvPr>
            <p:cNvCxnSpPr>
              <a:cxnSpLocks/>
              <a:stCxn id="8" idx="6"/>
              <a:endCxn id="8" idx="4"/>
            </p:cNvCxnSpPr>
            <p:nvPr/>
          </p:nvCxnSpPr>
          <p:spPr>
            <a:xfrm flipH="1">
              <a:off x="-145452" y="232157"/>
              <a:ext cx="1415452"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528A3F8-291B-43B4-9AAE-92780CC3BF6D}"/>
                </a:ext>
              </a:extLst>
            </p:cNvPr>
            <p:cNvCxnSpPr>
              <a:cxnSpLocks/>
              <a:stCxn id="8" idx="2"/>
              <a:endCxn id="8" idx="4"/>
            </p:cNvCxnSpPr>
            <p:nvPr/>
          </p:nvCxnSpPr>
          <p:spPr>
            <a:xfrm>
              <a:off x="-145452" y="21843"/>
              <a:ext cx="0" cy="210314"/>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11" name="Textfeld 7"/>
          <p:cNvSpPr txBox="1"/>
          <p:nvPr/>
        </p:nvSpPr>
        <p:spPr>
          <a:xfrm>
            <a:off x="4657787" y="4698226"/>
            <a:ext cx="2954296" cy="215444"/>
          </a:xfrm>
          <a:prstGeom prst="rect">
            <a:avLst/>
          </a:prstGeom>
          <a:noFill/>
        </p:spPr>
        <p:txBody>
          <a:bodyPr wrap="square" rtlCol="0">
            <a:spAutoFit/>
          </a:bodyPr>
          <a:lstStyle/>
          <a:p>
            <a:pPr algn="l"/>
            <a:r>
              <a:rPr lang="de-DE" sz="800" dirty="0"/>
              <a:t>Quelle: </a:t>
            </a:r>
            <a:r>
              <a:rPr lang="de-DE" sz="800" dirty="0" err="1"/>
              <a:t>Kardes</a:t>
            </a:r>
            <a:r>
              <a:rPr lang="de-DE" sz="800" dirty="0"/>
              <a:t> et al. (2013) p. 10</a:t>
            </a:r>
          </a:p>
        </p:txBody>
      </p:sp>
      <p:sp>
        <p:nvSpPr>
          <p:cNvPr id="2" name="Slide Number Placeholder 1"/>
          <p:cNvSpPr>
            <a:spLocks noGrp="1"/>
          </p:cNvSpPr>
          <p:nvPr>
            <p:ph type="sldNum" sz="quarter" idx="12"/>
          </p:nvPr>
        </p:nvSpPr>
        <p:spPr/>
        <p:txBody>
          <a:bodyPr/>
          <a:lstStyle/>
          <a:p>
            <a:fld id="{C77C6C3F-668B-4AF5-BFA9-0F657EB068D6}" type="slidenum">
              <a:rPr lang="pl-PL" smtClean="0"/>
              <a:pPr/>
              <a:t>31</a:t>
            </a:fld>
            <a:endParaRPr lang="pl-PL" dirty="0"/>
          </a:p>
        </p:txBody>
      </p:sp>
      <p:sp>
        <p:nvSpPr>
          <p:cNvPr id="13" name="Rectangle 12">
            <a:extLst>
              <a:ext uri="{FF2B5EF4-FFF2-40B4-BE49-F238E27FC236}">
                <a16:creationId xmlns:a16="http://schemas.microsoft.com/office/drawing/2014/main" id="{383E1335-119D-4914-8DF2-438EEAD7D3A2}"/>
              </a:ext>
            </a:extLst>
          </p:cNvPr>
          <p:cNvSpPr/>
          <p:nvPr/>
        </p:nvSpPr>
        <p:spPr>
          <a:xfrm>
            <a:off x="1"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3</a:t>
            </a:r>
            <a:endParaRPr lang="de-DE" b="1" dirty="0">
              <a:solidFill>
                <a:prstClr val="white"/>
              </a:solidFill>
              <a:latin typeface="Calibri" panose="020F0502020204030204"/>
            </a:endParaRPr>
          </a:p>
        </p:txBody>
      </p:sp>
      <p:sp>
        <p:nvSpPr>
          <p:cNvPr id="5" name="Rectangle 4"/>
          <p:cNvSpPr/>
          <p:nvPr/>
        </p:nvSpPr>
        <p:spPr>
          <a:xfrm>
            <a:off x="197893" y="952744"/>
            <a:ext cx="1294406" cy="498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Zusammen-arbeit</a:t>
            </a:r>
            <a:endParaRPr lang="en-US" dirty="0"/>
          </a:p>
        </p:txBody>
      </p:sp>
      <p:sp>
        <p:nvSpPr>
          <p:cNvPr id="14" name="Rectangle 13"/>
          <p:cNvSpPr/>
          <p:nvPr/>
        </p:nvSpPr>
        <p:spPr>
          <a:xfrm>
            <a:off x="197892" y="1673197"/>
            <a:ext cx="1294407" cy="498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Struktur</a:t>
            </a:r>
            <a:endParaRPr lang="en-US" dirty="0"/>
          </a:p>
        </p:txBody>
      </p:sp>
      <p:sp>
        <p:nvSpPr>
          <p:cNvPr id="15" name="Rectangle 14"/>
          <p:cNvSpPr/>
          <p:nvPr/>
        </p:nvSpPr>
        <p:spPr>
          <a:xfrm>
            <a:off x="197891" y="2390333"/>
            <a:ext cx="1294408" cy="498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Erfahrung</a:t>
            </a:r>
            <a:endParaRPr lang="en-US" dirty="0"/>
          </a:p>
        </p:txBody>
      </p:sp>
      <p:sp>
        <p:nvSpPr>
          <p:cNvPr id="16" name="Rectangle 15"/>
          <p:cNvSpPr/>
          <p:nvPr/>
        </p:nvSpPr>
        <p:spPr>
          <a:xfrm>
            <a:off x="197891" y="3107469"/>
            <a:ext cx="1294408" cy="498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Gleichgewicht</a:t>
            </a:r>
            <a:endParaRPr lang="en-US" dirty="0"/>
          </a:p>
        </p:txBody>
      </p:sp>
      <p:sp>
        <p:nvSpPr>
          <p:cNvPr id="17" name="Rectangle 16"/>
          <p:cNvSpPr/>
          <p:nvPr/>
        </p:nvSpPr>
        <p:spPr>
          <a:xfrm>
            <a:off x="197891" y="3824605"/>
            <a:ext cx="1294408" cy="498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Projekte</a:t>
            </a:r>
            <a:r>
              <a:rPr lang="en-US" dirty="0"/>
              <a:t> </a:t>
            </a:r>
            <a:r>
              <a:rPr lang="en-US" dirty="0" err="1"/>
              <a:t>früh</a:t>
            </a:r>
            <a:r>
              <a:rPr lang="en-US" dirty="0"/>
              <a:t> </a:t>
            </a:r>
            <a:r>
              <a:rPr lang="en-US" dirty="0" err="1"/>
              <a:t>planen</a:t>
            </a:r>
            <a:endParaRPr lang="en-US" dirty="0"/>
          </a:p>
        </p:txBody>
      </p:sp>
    </p:spTree>
    <p:extLst>
      <p:ext uri="{BB962C8B-B14F-4D97-AF65-F5344CB8AC3E}">
        <p14:creationId xmlns:p14="http://schemas.microsoft.com/office/powerpoint/2010/main" val="2709279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6"/>
          <a:stretch>
            <a:fillRect/>
          </a:stretch>
        </a:blipFill>
        <a:effectLst/>
      </p:bgPr>
    </p:bg>
    <p:spTree>
      <p:nvGrpSpPr>
        <p:cNvPr id="1" name=""/>
        <p:cNvGrpSpPr/>
        <p:nvPr/>
      </p:nvGrpSpPr>
      <p:grpSpPr>
        <a:xfrm>
          <a:off x="0" y="0"/>
          <a:ext cx="0" cy="0"/>
          <a:chOff x="0" y="0"/>
          <a:chExt cx="0" cy="0"/>
        </a:xfrm>
      </p:grpSpPr>
      <p:pic>
        <p:nvPicPr>
          <p:cNvPr id="50" name="Picture 6" descr="declutter-checklist">
            <a:extLst>
              <a:ext uri="{FF2B5EF4-FFF2-40B4-BE49-F238E27FC236}">
                <a16:creationId xmlns:a16="http://schemas.microsoft.com/office/drawing/2014/main" id="{4479BF9C-F9E4-4AA8-A574-31BDCC47386F}"/>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gray">
          <a:xfrm>
            <a:off x="6756051" y="2419566"/>
            <a:ext cx="2387950" cy="205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hidden="1">
            <a:extLst>
              <a:ext uri="{FF2B5EF4-FFF2-40B4-BE49-F238E27FC236}">
                <a16:creationId xmlns:a16="http://schemas.microsoft.com/office/drawing/2014/main" id="{8E5124B0-3A92-4585-8F27-3D7F36083E90}"/>
              </a:ext>
            </a:extLst>
          </p:cNvPr>
          <p:cNvGraphicFramePr>
            <a:graphicFrameLocks noChangeAspect="1"/>
          </p:cNvGraphicFramePr>
          <p:nvPr>
            <p:custDataLst>
              <p:tags r:id="rId3"/>
            </p:custDataLst>
          </p:nvPr>
        </p:nvGraphicFramePr>
        <p:xfrm>
          <a:off x="1144191" y="1191"/>
          <a:ext cx="1191" cy="1191"/>
        </p:xfrm>
        <a:graphic>
          <a:graphicData uri="http://schemas.openxmlformats.org/presentationml/2006/ole">
            <mc:AlternateContent xmlns:mc="http://schemas.openxmlformats.org/markup-compatibility/2006">
              <mc:Choice xmlns:v="urn:schemas-microsoft-com:vml" Requires="v">
                <p:oleObj spid="_x0000_s8305" name="think-cell Slide" r:id="rId8" imgW="425" imgH="426" progId="TCLayout.ActiveDocument.1">
                  <p:embed/>
                </p:oleObj>
              </mc:Choice>
              <mc:Fallback>
                <p:oleObj name="think-cell Slide" r:id="rId8" imgW="425" imgH="426" progId="TCLayout.ActiveDocument.1">
                  <p:embed/>
                  <p:pic>
                    <p:nvPicPr>
                      <p:cNvPr id="6" name="Object 5" hidden="1">
                        <a:extLst>
                          <a:ext uri="{FF2B5EF4-FFF2-40B4-BE49-F238E27FC236}">
                            <a16:creationId xmlns:a16="http://schemas.microsoft.com/office/drawing/2014/main" id="{8E5124B0-3A92-4585-8F27-3D7F36083E90}"/>
                          </a:ext>
                        </a:extLst>
                      </p:cNvPr>
                      <p:cNvPicPr/>
                      <p:nvPr/>
                    </p:nvPicPr>
                    <p:blipFill>
                      <a:blip r:embed="rId9"/>
                      <a:stretch>
                        <a:fillRect/>
                      </a:stretch>
                    </p:blipFill>
                    <p:spPr>
                      <a:xfrm>
                        <a:off x="1144191" y="11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ECA6C22-BC38-4F94-9B01-12D2F57294C4}"/>
              </a:ext>
            </a:extLst>
          </p:cNvPr>
          <p:cNvSpPr/>
          <p:nvPr>
            <p:custDataLst>
              <p:tags r:id="rId4"/>
            </p:custDataLst>
          </p:nvPr>
        </p:nvSpPr>
        <p:spPr>
          <a:xfrm>
            <a:off x="114300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685800" rtl="0" eaLnBrk="1" fontAlgn="auto" latinLnBrk="0" hangingPunct="1">
              <a:lnSpc>
                <a:spcPct val="90000"/>
              </a:lnSpc>
              <a:spcBef>
                <a:spcPct val="0"/>
              </a:spcBef>
              <a:spcAft>
                <a:spcPct val="0"/>
              </a:spcAft>
              <a:buClrTx/>
              <a:buSzTx/>
              <a:buFontTx/>
              <a:buNone/>
              <a:tabLst/>
              <a:defRPr/>
            </a:pPr>
            <a:endParaRPr kumimoji="0" lang="en-GB" sz="2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 name="Tytuł 1">
            <a:extLst>
              <a:ext uri="{FF2B5EF4-FFF2-40B4-BE49-F238E27FC236}">
                <a16:creationId xmlns:a16="http://schemas.microsoft.com/office/drawing/2014/main" id="{DA12DFBB-F130-407B-9144-7CE7D934051D}"/>
              </a:ext>
            </a:extLst>
          </p:cNvPr>
          <p:cNvSpPr>
            <a:spLocks noGrp="1"/>
          </p:cNvSpPr>
          <p:nvPr>
            <p:ph type="title"/>
          </p:nvPr>
        </p:nvSpPr>
        <p:spPr>
          <a:xfrm>
            <a:off x="2536487" y="204252"/>
            <a:ext cx="4993026" cy="367844"/>
          </a:xfrm>
        </p:spPr>
        <p:txBody>
          <a:bodyPr>
            <a:noAutofit/>
          </a:bodyPr>
          <a:lstStyle/>
          <a:p>
            <a:r>
              <a:rPr lang="en-GB" sz="2100" b="1" dirty="0" err="1">
                <a:latin typeface="Calibri"/>
                <a:cs typeface="Calibri"/>
              </a:rPr>
              <a:t>Inhalt</a:t>
            </a:r>
            <a:endParaRPr lang="pl-PL" sz="2100" b="1" dirty="0">
              <a:latin typeface="Calibri"/>
              <a:cs typeface="Calibri"/>
            </a:endParaRPr>
          </a:p>
        </p:txBody>
      </p:sp>
      <p:sp>
        <p:nvSpPr>
          <p:cNvPr id="9" name="Slide Number Placeholder 8"/>
          <p:cNvSpPr>
            <a:spLocks noGrp="1"/>
          </p:cNvSpPr>
          <p:nvPr>
            <p:ph type="sldNum" sz="quarter" idx="4294967295"/>
          </p:nvPr>
        </p:nvSpPr>
        <p:spPr>
          <a:xfrm>
            <a:off x="7086600" y="4767263"/>
            <a:ext cx="2057400" cy="274637"/>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77C6C3F-668B-4AF5-BFA9-0F657EB068D6}" type="slidenum">
              <a:rPr kumimoji="0" lang="pl-PL"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32</a:t>
            </a:fld>
            <a:endParaRPr kumimoji="0" lang="pl-PL"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793121AC-C9C5-4486-BA42-33BB6F723AFD}"/>
              </a:ext>
            </a:extLst>
          </p:cNvPr>
          <p:cNvGrpSpPr/>
          <p:nvPr/>
        </p:nvGrpSpPr>
        <p:grpSpPr>
          <a:xfrm>
            <a:off x="730554" y="905676"/>
            <a:ext cx="6284506" cy="207190"/>
            <a:chOff x="1128778" y="1187223"/>
            <a:chExt cx="8222316" cy="930194"/>
          </a:xfrm>
          <a:solidFill>
            <a:schemeClr val="accent4"/>
          </a:solidFill>
        </p:grpSpPr>
        <p:sp>
          <p:nvSpPr>
            <p:cNvPr id="26" name="Rectangle 25">
              <a:extLst>
                <a:ext uri="{FF2B5EF4-FFF2-40B4-BE49-F238E27FC236}">
                  <a16:creationId xmlns:a16="http://schemas.microsoft.com/office/drawing/2014/main" id="{383E1335-119D-4914-8DF2-438EEAD7D3A2}"/>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CCDDC74-6C21-4CCA-9617-B53A8F9092B0}"/>
                </a:ext>
              </a:extLst>
            </p:cNvPr>
            <p:cNvSpPr/>
            <p:nvPr/>
          </p:nvSpPr>
          <p:spPr>
            <a:xfrm>
              <a:off x="2005078" y="1187223"/>
              <a:ext cx="7346016" cy="93019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685800" eaLnBrk="1" fontAlgn="auto" hangingPunct="1">
                <a:spcBef>
                  <a:spcPts val="0"/>
                </a:spcBef>
                <a:spcAft>
                  <a:spcPts val="0"/>
                </a:spcAft>
                <a:defRPr/>
              </a:pPr>
              <a:r>
                <a:rPr lang="en-GB" sz="1350" b="1" dirty="0">
                  <a:solidFill>
                    <a:srgbClr val="4472C4"/>
                  </a:solidFill>
                </a:rPr>
                <a:t>Was </a:t>
              </a:r>
              <a:r>
                <a:rPr lang="en-GB" sz="1350" b="1" dirty="0" err="1">
                  <a:solidFill>
                    <a:srgbClr val="4472C4"/>
                  </a:solidFill>
                </a:rPr>
                <a:t>ist</a:t>
              </a:r>
              <a:r>
                <a:rPr lang="en-GB" sz="1350" b="1" dirty="0">
                  <a:solidFill>
                    <a:srgbClr val="4472C4"/>
                  </a:solidFill>
                </a:rPr>
                <a:t> </a:t>
              </a:r>
              <a:r>
                <a:rPr lang="en-GB" sz="1350" b="1" dirty="0" err="1">
                  <a:solidFill>
                    <a:srgbClr val="4472C4"/>
                  </a:solidFill>
                </a:rPr>
                <a:t>Projektfinanzierung</a:t>
              </a:r>
              <a:r>
                <a:rPr lang="en-GB" sz="1350" b="1" dirty="0">
                  <a:solidFill>
                    <a:srgbClr val="4472C4"/>
                  </a:solidFill>
                </a:rPr>
                <a:t> und </a:t>
              </a:r>
              <a:r>
                <a:rPr lang="en-GB" sz="1350" b="1" dirty="0" err="1">
                  <a:solidFill>
                    <a:srgbClr val="4472C4"/>
                  </a:solidFill>
                </a:rPr>
                <a:t>wer</a:t>
              </a:r>
              <a:r>
                <a:rPr lang="en-GB" sz="1350" b="1" dirty="0">
                  <a:solidFill>
                    <a:srgbClr val="4472C4"/>
                  </a:solidFill>
                </a:rPr>
                <a:t> </a:t>
              </a:r>
              <a:r>
                <a:rPr lang="en-GB" sz="1350" b="1" dirty="0" err="1">
                  <a:solidFill>
                    <a:srgbClr val="4472C4"/>
                  </a:solidFill>
                </a:rPr>
                <a:t>sind</a:t>
              </a:r>
              <a:r>
                <a:rPr lang="en-GB" sz="1350" b="1" dirty="0">
                  <a:solidFill>
                    <a:srgbClr val="4472C4"/>
                  </a:solidFill>
                </a:rPr>
                <a:t> die </a:t>
              </a:r>
              <a:r>
                <a:rPr lang="en-GB" sz="1350" b="1" dirty="0" err="1">
                  <a:solidFill>
                    <a:srgbClr val="4472C4"/>
                  </a:solidFill>
                </a:rPr>
                <a:t>relevanten</a:t>
              </a:r>
              <a:r>
                <a:rPr lang="en-GB" sz="1350" b="1" dirty="0">
                  <a:solidFill>
                    <a:srgbClr val="4472C4"/>
                  </a:solidFill>
                </a:rPr>
                <a:t> </a:t>
              </a:r>
              <a:r>
                <a:rPr lang="en-GB" sz="1350" b="1" dirty="0" err="1">
                  <a:solidFill>
                    <a:srgbClr val="4472C4"/>
                  </a:solidFill>
                </a:rPr>
                <a:t>Akteure</a:t>
              </a:r>
              <a:r>
                <a:rPr lang="en-GB" sz="1350" b="1" dirty="0">
                  <a:solidFill>
                    <a:srgbClr val="4472C4"/>
                  </a:solidFill>
                </a:rPr>
                <a:t>?</a:t>
              </a:r>
              <a:endParaRPr lang="de-DE" sz="1350" b="1" dirty="0">
                <a:solidFill>
                  <a:srgbClr val="4472C4"/>
                </a:solidFill>
              </a:endParaRPr>
            </a:p>
          </p:txBody>
        </p:sp>
      </p:grpSp>
      <p:grpSp>
        <p:nvGrpSpPr>
          <p:cNvPr id="28" name="Group 27">
            <a:extLst>
              <a:ext uri="{FF2B5EF4-FFF2-40B4-BE49-F238E27FC236}">
                <a16:creationId xmlns:a16="http://schemas.microsoft.com/office/drawing/2014/main" id="{04F6A885-5AC6-4A27-8321-86221D093F9A}"/>
              </a:ext>
            </a:extLst>
          </p:cNvPr>
          <p:cNvGrpSpPr/>
          <p:nvPr/>
        </p:nvGrpSpPr>
        <p:grpSpPr>
          <a:xfrm>
            <a:off x="730554" y="1152887"/>
            <a:ext cx="6284506" cy="189656"/>
            <a:chOff x="1128778" y="1187223"/>
            <a:chExt cx="8222316" cy="930194"/>
          </a:xfrm>
        </p:grpSpPr>
        <p:sp>
          <p:nvSpPr>
            <p:cNvPr id="29" name="Rectangle 28">
              <a:extLst>
                <a:ext uri="{FF2B5EF4-FFF2-40B4-BE49-F238E27FC236}">
                  <a16:creationId xmlns:a16="http://schemas.microsoft.com/office/drawing/2014/main" id="{D4161997-2E41-4E3D-AB66-D3AEA12FAAB0}"/>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2157067-1517-4979-8519-D658AC91A4F4}"/>
                </a:ext>
              </a:extLst>
            </p:cNvPr>
            <p:cNvSpPr/>
            <p:nvPr/>
          </p:nvSpPr>
          <p:spPr>
            <a:xfrm>
              <a:off x="2005078" y="1187223"/>
              <a:ext cx="7346016"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685800" eaLnBrk="1" fontAlgn="auto" hangingPunct="1">
                <a:spcBef>
                  <a:spcPts val="0"/>
                </a:spcBef>
                <a:spcAft>
                  <a:spcPts val="0"/>
                </a:spcAft>
                <a:defRPr/>
              </a:pPr>
              <a:r>
                <a:rPr lang="de-DE" sz="1350" b="1" dirty="0">
                  <a:solidFill>
                    <a:srgbClr val="4472C4"/>
                  </a:solidFill>
                </a:rPr>
                <a:t>Unterschiede zwischen Projektfinanzierung und „normaler“ Finanzierung</a:t>
              </a:r>
            </a:p>
          </p:txBody>
        </p:sp>
      </p:grpSp>
      <p:grpSp>
        <p:nvGrpSpPr>
          <p:cNvPr id="34" name="Group 33">
            <a:extLst>
              <a:ext uri="{FF2B5EF4-FFF2-40B4-BE49-F238E27FC236}">
                <a16:creationId xmlns:a16="http://schemas.microsoft.com/office/drawing/2014/main" id="{54148A56-7ED1-4054-B552-C6DFF05E074E}"/>
              </a:ext>
            </a:extLst>
          </p:cNvPr>
          <p:cNvGrpSpPr/>
          <p:nvPr/>
        </p:nvGrpSpPr>
        <p:grpSpPr>
          <a:xfrm>
            <a:off x="971376" y="1397152"/>
            <a:ext cx="6043682" cy="237821"/>
            <a:chOff x="1590893" y="1187223"/>
            <a:chExt cx="7760201" cy="930194"/>
          </a:xfrm>
        </p:grpSpPr>
        <p:sp>
          <p:nvSpPr>
            <p:cNvPr id="35" name="Rectangle 34">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2A</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Kapitalkosten</a:t>
              </a:r>
            </a:p>
          </p:txBody>
        </p:sp>
      </p:grpSp>
      <p:grpSp>
        <p:nvGrpSpPr>
          <p:cNvPr id="61" name="Group 60">
            <a:extLst>
              <a:ext uri="{FF2B5EF4-FFF2-40B4-BE49-F238E27FC236}">
                <a16:creationId xmlns:a16="http://schemas.microsoft.com/office/drawing/2014/main" id="{54148A56-7ED1-4054-B552-C6DFF05E074E}"/>
              </a:ext>
            </a:extLst>
          </p:cNvPr>
          <p:cNvGrpSpPr/>
          <p:nvPr/>
        </p:nvGrpSpPr>
        <p:grpSpPr>
          <a:xfrm>
            <a:off x="971376" y="1664149"/>
            <a:ext cx="6043682" cy="237821"/>
            <a:chOff x="1590893" y="1187223"/>
            <a:chExt cx="7760201" cy="930194"/>
          </a:xfrm>
        </p:grpSpPr>
        <p:sp>
          <p:nvSpPr>
            <p:cNvPr id="62" name="Rectangle 61">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2B</a:t>
              </a:r>
            </a:p>
          </p:txBody>
        </p:sp>
        <p:sp>
          <p:nvSpPr>
            <p:cNvPr id="63" name="Rectangle 62">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Kontamination und Diversifikation</a:t>
              </a:r>
            </a:p>
          </p:txBody>
        </p:sp>
      </p:grpSp>
      <p:grpSp>
        <p:nvGrpSpPr>
          <p:cNvPr id="64" name="Group 63">
            <a:extLst>
              <a:ext uri="{FF2B5EF4-FFF2-40B4-BE49-F238E27FC236}">
                <a16:creationId xmlns:a16="http://schemas.microsoft.com/office/drawing/2014/main" id="{54148A56-7ED1-4054-B552-C6DFF05E074E}"/>
              </a:ext>
            </a:extLst>
          </p:cNvPr>
          <p:cNvGrpSpPr/>
          <p:nvPr/>
        </p:nvGrpSpPr>
        <p:grpSpPr>
          <a:xfrm>
            <a:off x="971377" y="1937056"/>
            <a:ext cx="6043682" cy="237821"/>
            <a:chOff x="1590892" y="1187223"/>
            <a:chExt cx="7760202" cy="930194"/>
          </a:xfrm>
        </p:grpSpPr>
        <p:sp>
          <p:nvSpPr>
            <p:cNvPr id="65" name="Rectangle 64">
              <a:extLst>
                <a:ext uri="{FF2B5EF4-FFF2-40B4-BE49-F238E27FC236}">
                  <a16:creationId xmlns:a16="http://schemas.microsoft.com/office/drawing/2014/main" id="{74ED2556-EE53-4D2B-A2F4-264A39BACF72}"/>
                </a:ext>
              </a:extLst>
            </p:cNvPr>
            <p:cNvSpPr/>
            <p:nvPr/>
          </p:nvSpPr>
          <p:spPr>
            <a:xfrm>
              <a:off x="1590892"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2C</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Verbesserte Gesamtauszahlungen</a:t>
              </a:r>
            </a:p>
          </p:txBody>
        </p:sp>
      </p:grpSp>
      <p:grpSp>
        <p:nvGrpSpPr>
          <p:cNvPr id="67" name="Group 66">
            <a:extLst>
              <a:ext uri="{FF2B5EF4-FFF2-40B4-BE49-F238E27FC236}">
                <a16:creationId xmlns:a16="http://schemas.microsoft.com/office/drawing/2014/main" id="{54148A56-7ED1-4054-B552-C6DFF05E074E}"/>
              </a:ext>
            </a:extLst>
          </p:cNvPr>
          <p:cNvGrpSpPr/>
          <p:nvPr/>
        </p:nvGrpSpPr>
        <p:grpSpPr>
          <a:xfrm>
            <a:off x="971376" y="2200951"/>
            <a:ext cx="6043682" cy="237821"/>
            <a:chOff x="1590893" y="1187223"/>
            <a:chExt cx="7760201" cy="930194"/>
          </a:xfrm>
        </p:grpSpPr>
        <p:sp>
          <p:nvSpPr>
            <p:cNvPr id="68" name="Rectangle 67">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2D</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Konflikt zwischen Eigen- und Fremdkapital</a:t>
              </a:r>
            </a:p>
          </p:txBody>
        </p:sp>
      </p:grpSp>
      <p:grpSp>
        <p:nvGrpSpPr>
          <p:cNvPr id="85" name="Group 84"/>
          <p:cNvGrpSpPr/>
          <p:nvPr/>
        </p:nvGrpSpPr>
        <p:grpSpPr>
          <a:xfrm>
            <a:off x="727464" y="3596198"/>
            <a:ext cx="6284506" cy="457650"/>
            <a:chOff x="1821146" y="3184880"/>
            <a:chExt cx="8379341" cy="610200"/>
          </a:xfrm>
        </p:grpSpPr>
        <p:grpSp>
          <p:nvGrpSpPr>
            <p:cNvPr id="86" name="Group 85">
              <a:extLst>
                <a:ext uri="{FF2B5EF4-FFF2-40B4-BE49-F238E27FC236}">
                  <a16:creationId xmlns:a16="http://schemas.microsoft.com/office/drawing/2014/main" id="{793121AC-C9C5-4486-BA42-33BB6F723AFD}"/>
                </a:ext>
              </a:extLst>
            </p:cNvPr>
            <p:cNvGrpSpPr/>
            <p:nvPr/>
          </p:nvGrpSpPr>
          <p:grpSpPr>
            <a:xfrm>
              <a:off x="1821146" y="3518827"/>
              <a:ext cx="8379341" cy="276253"/>
              <a:chOff x="1128778" y="1187223"/>
              <a:chExt cx="8222316" cy="930194"/>
            </a:xfrm>
          </p:grpSpPr>
          <p:sp>
            <p:nvSpPr>
              <p:cNvPr id="90" name="Rectangle 89">
                <a:extLst>
                  <a:ext uri="{FF2B5EF4-FFF2-40B4-BE49-F238E27FC236}">
                    <a16:creationId xmlns:a16="http://schemas.microsoft.com/office/drawing/2014/main" id="{383E1335-119D-4914-8DF2-438EEAD7D3A2}"/>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6</a:t>
                </a:r>
              </a:p>
            </p:txBody>
          </p:sp>
          <p:sp>
            <p:nvSpPr>
              <p:cNvPr id="91" name="Rectangle 90">
                <a:extLst>
                  <a:ext uri="{FF2B5EF4-FFF2-40B4-BE49-F238E27FC236}">
                    <a16:creationId xmlns:a16="http://schemas.microsoft.com/office/drawing/2014/main" id="{1CCDDC74-6C21-4CCA-9617-B53A8F9092B0}"/>
                  </a:ext>
                </a:extLst>
              </p:cNvPr>
              <p:cNvSpPr/>
              <p:nvPr/>
            </p:nvSpPr>
            <p:spPr>
              <a:xfrm>
                <a:off x="2005078" y="1187223"/>
                <a:ext cx="7346016"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685800" eaLnBrk="1" fontAlgn="auto" hangingPunct="1">
                  <a:spcBef>
                    <a:spcPts val="0"/>
                  </a:spcBef>
                  <a:spcAft>
                    <a:spcPts val="0"/>
                  </a:spcAft>
                  <a:defRPr/>
                </a:pPr>
                <a:r>
                  <a:rPr lang="en-GB" sz="1350" b="1" dirty="0" err="1">
                    <a:solidFill>
                      <a:srgbClr val="4472C4"/>
                    </a:solidFill>
                  </a:rPr>
                  <a:t>Kurze</a:t>
                </a:r>
                <a:r>
                  <a:rPr lang="en-GB" sz="1350" b="1" dirty="0">
                    <a:solidFill>
                      <a:srgbClr val="4472C4"/>
                    </a:solidFill>
                  </a:rPr>
                  <a:t> </a:t>
                </a:r>
                <a:r>
                  <a:rPr lang="en-GB" sz="1350" b="1" dirty="0" err="1">
                    <a:solidFill>
                      <a:srgbClr val="4472C4"/>
                    </a:solidFill>
                  </a:rPr>
                  <a:t>Beispiele</a:t>
                </a:r>
                <a:endParaRPr lang="en-GB" sz="1350" b="1" dirty="0">
                  <a:solidFill>
                    <a:srgbClr val="4472C4"/>
                  </a:solidFill>
                </a:endParaRPr>
              </a:p>
            </p:txBody>
          </p:sp>
        </p:grpSp>
        <p:grpSp>
          <p:nvGrpSpPr>
            <p:cNvPr id="87" name="Group 86">
              <a:extLst>
                <a:ext uri="{FF2B5EF4-FFF2-40B4-BE49-F238E27FC236}">
                  <a16:creationId xmlns:a16="http://schemas.microsoft.com/office/drawing/2014/main" id="{793121AC-C9C5-4486-BA42-33BB6F723AFD}"/>
                </a:ext>
              </a:extLst>
            </p:cNvPr>
            <p:cNvGrpSpPr/>
            <p:nvPr/>
          </p:nvGrpSpPr>
          <p:grpSpPr>
            <a:xfrm>
              <a:off x="1821146" y="3184880"/>
              <a:ext cx="8379341" cy="276253"/>
              <a:chOff x="1128778" y="1187223"/>
              <a:chExt cx="8222316" cy="930194"/>
            </a:xfrm>
          </p:grpSpPr>
          <p:sp>
            <p:nvSpPr>
              <p:cNvPr id="88" name="Rectangle 87">
                <a:extLst>
                  <a:ext uri="{FF2B5EF4-FFF2-40B4-BE49-F238E27FC236}">
                    <a16:creationId xmlns:a16="http://schemas.microsoft.com/office/drawing/2014/main" id="{383E1335-119D-4914-8DF2-438EEAD7D3A2}"/>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5</a:t>
                </a:r>
              </a:p>
            </p:txBody>
          </p:sp>
          <p:sp>
            <p:nvSpPr>
              <p:cNvPr id="89" name="Rectangle 88">
                <a:extLst>
                  <a:ext uri="{FF2B5EF4-FFF2-40B4-BE49-F238E27FC236}">
                    <a16:creationId xmlns:a16="http://schemas.microsoft.com/office/drawing/2014/main" id="{1CCDDC74-6C21-4CCA-9617-B53A8F9092B0}"/>
                  </a:ext>
                </a:extLst>
              </p:cNvPr>
              <p:cNvSpPr/>
              <p:nvPr/>
            </p:nvSpPr>
            <p:spPr>
              <a:xfrm>
                <a:off x="2005078" y="1187223"/>
                <a:ext cx="7346016"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Projektfinanzierung</a:t>
                </a:r>
                <a:r>
                  <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rPr>
                  <a:t> und Joint Ventures</a:t>
                </a:r>
              </a:p>
            </p:txBody>
          </p:sp>
        </p:grpSp>
      </p:grpSp>
      <p:grpSp>
        <p:nvGrpSpPr>
          <p:cNvPr id="94" name="Group 93">
            <a:extLst>
              <a:ext uri="{FF2B5EF4-FFF2-40B4-BE49-F238E27FC236}">
                <a16:creationId xmlns:a16="http://schemas.microsoft.com/office/drawing/2014/main" id="{793121AC-C9C5-4486-BA42-33BB6F723AFD}"/>
              </a:ext>
            </a:extLst>
          </p:cNvPr>
          <p:cNvGrpSpPr/>
          <p:nvPr/>
        </p:nvGrpSpPr>
        <p:grpSpPr>
          <a:xfrm>
            <a:off x="730551" y="4102731"/>
            <a:ext cx="6284506" cy="207190"/>
            <a:chOff x="1128778" y="1187223"/>
            <a:chExt cx="8222316" cy="930194"/>
          </a:xfrm>
        </p:grpSpPr>
        <p:sp>
          <p:nvSpPr>
            <p:cNvPr id="95" name="Rectangle 94">
              <a:extLst>
                <a:ext uri="{FF2B5EF4-FFF2-40B4-BE49-F238E27FC236}">
                  <a16:creationId xmlns:a16="http://schemas.microsoft.com/office/drawing/2014/main" id="{383E1335-119D-4914-8DF2-438EEAD7D3A2}"/>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7</a:t>
              </a:r>
            </a:p>
          </p:txBody>
        </p:sp>
        <p:sp>
          <p:nvSpPr>
            <p:cNvPr id="96" name="Rectangle 95">
              <a:extLst>
                <a:ext uri="{FF2B5EF4-FFF2-40B4-BE49-F238E27FC236}">
                  <a16:creationId xmlns:a16="http://schemas.microsoft.com/office/drawing/2014/main" id="{1CCDDC74-6C21-4CCA-9617-B53A8F9092B0}"/>
                </a:ext>
              </a:extLst>
            </p:cNvPr>
            <p:cNvSpPr/>
            <p:nvPr/>
          </p:nvSpPr>
          <p:spPr>
            <a:xfrm>
              <a:off x="2005078" y="1187223"/>
              <a:ext cx="7346016"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350" b="1" dirty="0" err="1">
                  <a:solidFill>
                    <a:srgbClr val="4472C4"/>
                  </a:solidFill>
                  <a:latin typeface="Calibri" panose="020F0502020204030204"/>
                </a:rPr>
                <a:t>Weitere</a:t>
              </a:r>
              <a:r>
                <a:rPr lang="en-GB" sz="1350" b="1" dirty="0">
                  <a:solidFill>
                    <a:srgbClr val="4472C4"/>
                  </a:solidFill>
                  <a:latin typeface="Calibri" panose="020F0502020204030204"/>
                </a:rPr>
                <a:t> </a:t>
              </a:r>
              <a:r>
                <a:rPr lang="en-GB" sz="1350" b="1" dirty="0" err="1">
                  <a:solidFill>
                    <a:srgbClr val="4472C4"/>
                  </a:solidFill>
                  <a:latin typeface="Calibri" panose="020F0502020204030204"/>
                </a:rPr>
                <a:t>Beispiele</a:t>
              </a:r>
              <a:r>
                <a:rPr lang="en-GB" sz="1350" b="1" dirty="0">
                  <a:solidFill>
                    <a:srgbClr val="4472C4"/>
                  </a:solidFill>
                  <a:latin typeface="Calibri" panose="020F0502020204030204"/>
                </a:rPr>
                <a:t> und </a:t>
              </a:r>
              <a:r>
                <a:rPr lang="en-GB" sz="1350" b="1" dirty="0" err="1">
                  <a:solidFill>
                    <a:srgbClr val="4472C4"/>
                  </a:solidFill>
                  <a:latin typeface="Calibri" panose="020F0502020204030204"/>
                </a:rPr>
                <a:t>Fälle</a:t>
              </a:r>
              <a:endPar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04F6A885-5AC6-4A27-8321-86221D093F9A}"/>
              </a:ext>
            </a:extLst>
          </p:cNvPr>
          <p:cNvGrpSpPr/>
          <p:nvPr/>
        </p:nvGrpSpPr>
        <p:grpSpPr>
          <a:xfrm>
            <a:off x="730552" y="2525666"/>
            <a:ext cx="6284506" cy="189656"/>
            <a:chOff x="1128778" y="1187223"/>
            <a:chExt cx="8222316" cy="930194"/>
          </a:xfrm>
          <a:solidFill>
            <a:srgbClr val="FFC000"/>
          </a:solidFill>
        </p:grpSpPr>
        <p:sp>
          <p:nvSpPr>
            <p:cNvPr id="49" name="Rectangle 48">
              <a:extLst>
                <a:ext uri="{FF2B5EF4-FFF2-40B4-BE49-F238E27FC236}">
                  <a16:creationId xmlns:a16="http://schemas.microsoft.com/office/drawing/2014/main" id="{D4161997-2E41-4E3D-AB66-D3AEA12FAAB0}"/>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22157067-1517-4979-8519-D658AC91A4F4}"/>
                </a:ext>
              </a:extLst>
            </p:cNvPr>
            <p:cNvSpPr/>
            <p:nvPr/>
          </p:nvSpPr>
          <p:spPr>
            <a:xfrm>
              <a:off x="2005078" y="1187223"/>
              <a:ext cx="7346016" cy="93019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Risiko und Komplexität</a:t>
              </a:r>
            </a:p>
          </p:txBody>
        </p:sp>
      </p:grpSp>
      <p:grpSp>
        <p:nvGrpSpPr>
          <p:cNvPr id="107" name="Group 106">
            <a:extLst>
              <a:ext uri="{FF2B5EF4-FFF2-40B4-BE49-F238E27FC236}">
                <a16:creationId xmlns:a16="http://schemas.microsoft.com/office/drawing/2014/main" id="{04F6A885-5AC6-4A27-8321-86221D093F9A}"/>
              </a:ext>
            </a:extLst>
          </p:cNvPr>
          <p:cNvGrpSpPr/>
          <p:nvPr/>
        </p:nvGrpSpPr>
        <p:grpSpPr>
          <a:xfrm>
            <a:off x="727464" y="2764205"/>
            <a:ext cx="6284506" cy="189656"/>
            <a:chOff x="1128778" y="1187223"/>
            <a:chExt cx="8222316" cy="930194"/>
          </a:xfrm>
          <a:solidFill>
            <a:schemeClr val="accent4"/>
          </a:solidFill>
        </p:grpSpPr>
        <p:sp>
          <p:nvSpPr>
            <p:cNvPr id="108" name="Rectangle 107">
              <a:extLst>
                <a:ext uri="{FF2B5EF4-FFF2-40B4-BE49-F238E27FC236}">
                  <a16:creationId xmlns:a16="http://schemas.microsoft.com/office/drawing/2014/main" id="{D4161997-2E41-4E3D-AB66-D3AEA12FAAB0}"/>
                </a:ext>
              </a:extLst>
            </p:cNvPr>
            <p:cNvSpPr/>
            <p:nvPr/>
          </p:nvSpPr>
          <p:spPr>
            <a:xfrm>
              <a:off x="1128778" y="1187223"/>
              <a:ext cx="729205" cy="930194"/>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22157067-1517-4979-8519-D658AC91A4F4}"/>
                </a:ext>
              </a:extLst>
            </p:cNvPr>
            <p:cNvSpPr/>
            <p:nvPr/>
          </p:nvSpPr>
          <p:spPr>
            <a:xfrm>
              <a:off x="2005078" y="1187223"/>
              <a:ext cx="7346016" cy="930194"/>
            </a:xfrm>
            <a:prstGeom prst="rect">
              <a:avLst/>
            </a:prstGeom>
            <a:grp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Risiko Management</a:t>
              </a:r>
            </a:p>
          </p:txBody>
        </p:sp>
      </p:grpSp>
      <p:grpSp>
        <p:nvGrpSpPr>
          <p:cNvPr id="110" name="Group 109">
            <a:extLst>
              <a:ext uri="{FF2B5EF4-FFF2-40B4-BE49-F238E27FC236}">
                <a16:creationId xmlns:a16="http://schemas.microsoft.com/office/drawing/2014/main" id="{54148A56-7ED1-4054-B552-C6DFF05E074E}"/>
              </a:ext>
            </a:extLst>
          </p:cNvPr>
          <p:cNvGrpSpPr/>
          <p:nvPr/>
        </p:nvGrpSpPr>
        <p:grpSpPr>
          <a:xfrm>
            <a:off x="968287" y="3008470"/>
            <a:ext cx="6043682" cy="237821"/>
            <a:chOff x="1590893" y="1187223"/>
            <a:chExt cx="7760201" cy="930194"/>
          </a:xfrm>
        </p:grpSpPr>
        <p:sp>
          <p:nvSpPr>
            <p:cNvPr id="111" name="Rectangle 110">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4A</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Projektfinanzierung als Risikomanagement </a:t>
              </a:r>
            </a:p>
          </p:txBody>
        </p:sp>
      </p:grpSp>
      <p:grpSp>
        <p:nvGrpSpPr>
          <p:cNvPr id="113" name="Group 112">
            <a:extLst>
              <a:ext uri="{FF2B5EF4-FFF2-40B4-BE49-F238E27FC236}">
                <a16:creationId xmlns:a16="http://schemas.microsoft.com/office/drawing/2014/main" id="{54148A56-7ED1-4054-B552-C6DFF05E074E}"/>
              </a:ext>
            </a:extLst>
          </p:cNvPr>
          <p:cNvGrpSpPr/>
          <p:nvPr/>
        </p:nvGrpSpPr>
        <p:grpSpPr>
          <a:xfrm>
            <a:off x="968287" y="3275468"/>
            <a:ext cx="6043682" cy="237821"/>
            <a:chOff x="1590893" y="1187223"/>
            <a:chExt cx="7760201" cy="930194"/>
          </a:xfrm>
        </p:grpSpPr>
        <p:sp>
          <p:nvSpPr>
            <p:cNvPr id="114" name="Rectangle 113">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4B</a:t>
              </a:r>
            </a:p>
          </p:txBody>
        </p:sp>
        <p:sp>
          <p:nvSpPr>
            <p:cNvPr id="115" name="Rectangle 114">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Risikomanagement innerhalb der Projektfinanzierung</a:t>
              </a:r>
            </a:p>
          </p:txBody>
        </p:sp>
      </p:grpSp>
    </p:spTree>
    <p:extLst>
      <p:ext uri="{BB962C8B-B14F-4D97-AF65-F5344CB8AC3E}">
        <p14:creationId xmlns:p14="http://schemas.microsoft.com/office/powerpoint/2010/main" val="2197348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28650" y="946150"/>
            <a:ext cx="7886700" cy="482205"/>
          </a:xfrm>
        </p:spPr>
        <p:txBody>
          <a:bodyPr>
            <a:normAutofit/>
          </a:bodyPr>
          <a:lstStyle/>
          <a:p>
            <a:pPr marL="0" indent="0">
              <a:buNone/>
            </a:pPr>
            <a:r>
              <a:rPr lang="de-DE" sz="1800" dirty="0"/>
              <a:t>Das Risikomanagement umfasst die folgenden Schritte:</a:t>
            </a:r>
            <a:endParaRPr lang="en-US" sz="1800" dirty="0"/>
          </a:p>
        </p:txBody>
      </p:sp>
      <p:sp>
        <p:nvSpPr>
          <p:cNvPr id="2" name="Titel 1"/>
          <p:cNvSpPr>
            <a:spLocks noGrp="1"/>
          </p:cNvSpPr>
          <p:nvPr>
            <p:ph type="title"/>
          </p:nvPr>
        </p:nvSpPr>
        <p:spPr/>
        <p:txBody>
          <a:bodyPr/>
          <a:lstStyle/>
          <a:p>
            <a:r>
              <a:rPr lang="en-US" dirty="0" err="1"/>
              <a:t>Projektfinanzierung</a:t>
            </a:r>
            <a:r>
              <a:rPr lang="en-US" dirty="0"/>
              <a:t> </a:t>
            </a:r>
            <a:r>
              <a:rPr lang="en-US" dirty="0" err="1"/>
              <a:t>als</a:t>
            </a:r>
            <a:r>
              <a:rPr lang="en-US" dirty="0"/>
              <a:t> Technik des </a:t>
            </a:r>
            <a:r>
              <a:rPr lang="en-US" dirty="0" err="1"/>
              <a:t>Risikomanagement</a:t>
            </a:r>
            <a:endParaRPr lang="en-US" dirty="0"/>
          </a:p>
        </p:txBody>
      </p:sp>
      <p:graphicFrame>
        <p:nvGraphicFramePr>
          <p:cNvPr id="7" name="Diagram 6"/>
          <p:cNvGraphicFramePr/>
          <p:nvPr>
            <p:extLst>
              <p:ext uri="{D42A27DB-BD31-4B8C-83A1-F6EECF244321}">
                <p14:modId xmlns:p14="http://schemas.microsoft.com/office/powerpoint/2010/main" val="1173997245"/>
              </p:ext>
            </p:extLst>
          </p:nvPr>
        </p:nvGraphicFramePr>
        <p:xfrm>
          <a:off x="686641" y="1078559"/>
          <a:ext cx="7828709" cy="1492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85334" y="2595156"/>
            <a:ext cx="8010966" cy="307777"/>
          </a:xfrm>
          <a:prstGeom prst="rect">
            <a:avLst/>
          </a:prstGeom>
          <a:noFill/>
        </p:spPr>
        <p:txBody>
          <a:bodyPr wrap="square" rtlCol="0">
            <a:spAutoFit/>
          </a:bodyPr>
          <a:lstStyle/>
          <a:p>
            <a:pPr algn="l"/>
            <a:r>
              <a:rPr lang="de-DE" dirty="0">
                <a:latin typeface="+mn-lt"/>
              </a:rPr>
              <a:t>In gewisser Weise ist die gesamte Gestaltung der Projektfinanzierung auf Risikostreuung ausgerichtet.</a:t>
            </a:r>
            <a:endParaRPr lang="en-US" dirty="0">
              <a:latin typeface="+mn-lt"/>
            </a:endParaRPr>
          </a:p>
        </p:txBody>
      </p:sp>
      <p:sp>
        <p:nvSpPr>
          <p:cNvPr id="9" name="Rectangle 8"/>
          <p:cNvSpPr/>
          <p:nvPr/>
        </p:nvSpPr>
        <p:spPr>
          <a:xfrm>
            <a:off x="485334" y="3509996"/>
            <a:ext cx="7638757" cy="523220"/>
          </a:xfrm>
          <a:prstGeom prst="rect">
            <a:avLst/>
          </a:prstGeom>
        </p:spPr>
        <p:txBody>
          <a:bodyPr wrap="square">
            <a:spAutoFit/>
          </a:bodyPr>
          <a:lstStyle/>
          <a:p>
            <a:pPr algn="l"/>
            <a:r>
              <a:rPr lang="de-DE" dirty="0">
                <a:latin typeface="+mn-lt"/>
              </a:rPr>
              <a:t>Einschränkungen der individuellen Entscheidungsfindung (Stichwort </a:t>
            </a:r>
            <a:r>
              <a:rPr lang="de-DE" dirty="0" err="1">
                <a:latin typeface="+mn-lt"/>
              </a:rPr>
              <a:t>Bounded</a:t>
            </a:r>
            <a:r>
              <a:rPr lang="de-DE" dirty="0">
                <a:latin typeface="+mn-lt"/>
              </a:rPr>
              <a:t> </a:t>
            </a:r>
            <a:r>
              <a:rPr lang="de-DE" dirty="0" err="1">
                <a:latin typeface="+mn-lt"/>
              </a:rPr>
              <a:t>Rationality</a:t>
            </a:r>
            <a:r>
              <a:rPr lang="de-DE" dirty="0">
                <a:latin typeface="+mn-lt"/>
              </a:rPr>
              <a:t>) erschweren PF-Verträge. Es muss </a:t>
            </a:r>
            <a:r>
              <a:rPr lang="de-DE" b="1" dirty="0">
                <a:latin typeface="+mn-lt"/>
              </a:rPr>
              <a:t>etwas</a:t>
            </a:r>
            <a:r>
              <a:rPr lang="de-DE" dirty="0">
                <a:latin typeface="+mn-lt"/>
              </a:rPr>
              <a:t> geben, um verbleibende Probleme zu lösen.</a:t>
            </a:r>
          </a:p>
        </p:txBody>
      </p:sp>
      <p:sp>
        <p:nvSpPr>
          <p:cNvPr id="11" name="Down Arrow 10"/>
          <p:cNvSpPr/>
          <p:nvPr/>
        </p:nvSpPr>
        <p:spPr>
          <a:xfrm>
            <a:off x="1856936" y="2962941"/>
            <a:ext cx="323557" cy="4555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213274" y="2962941"/>
            <a:ext cx="323557" cy="4555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C77C6C3F-668B-4AF5-BFA9-0F657EB068D6}" type="slidenum">
              <a:rPr lang="pl-PL" smtClean="0"/>
              <a:pPr/>
              <a:t>33</a:t>
            </a:fld>
            <a:endParaRPr lang="pl-PL" dirty="0"/>
          </a:p>
        </p:txBody>
      </p:sp>
      <p:sp>
        <p:nvSpPr>
          <p:cNvPr id="13" name="Rectangle 12">
            <a:extLst>
              <a:ext uri="{FF2B5EF4-FFF2-40B4-BE49-F238E27FC236}">
                <a16:creationId xmlns:a16="http://schemas.microsoft.com/office/drawing/2014/main" id="{383E1335-119D-4914-8DF2-438EEAD7D3A2}"/>
              </a:ext>
            </a:extLst>
          </p:cNvPr>
          <p:cNvSpPr/>
          <p:nvPr/>
        </p:nvSpPr>
        <p:spPr>
          <a:xfrm>
            <a:off x="1"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4A</a:t>
            </a:r>
            <a:endParaRPr lang="de-DE" b="1" dirty="0">
              <a:solidFill>
                <a:prstClr val="white"/>
              </a:solidFill>
              <a:latin typeface="Calibri" panose="020F0502020204030204"/>
            </a:endParaRPr>
          </a:p>
        </p:txBody>
      </p:sp>
    </p:spTree>
    <p:extLst>
      <p:ext uri="{BB962C8B-B14F-4D97-AF65-F5344CB8AC3E}">
        <p14:creationId xmlns:p14="http://schemas.microsoft.com/office/powerpoint/2010/main" val="1631368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1"/>
            <p:extLst>
              <p:ext uri="{D42A27DB-BD31-4B8C-83A1-F6EECF244321}">
                <p14:modId xmlns:p14="http://schemas.microsoft.com/office/powerpoint/2010/main" val="51400898"/>
              </p:ext>
            </p:extLst>
          </p:nvPr>
        </p:nvGraphicFramePr>
        <p:xfrm>
          <a:off x="628650" y="944023"/>
          <a:ext cx="8051326"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p:cNvSpPr>
            <a:spLocks noGrp="1"/>
          </p:cNvSpPr>
          <p:nvPr>
            <p:ph type="title"/>
          </p:nvPr>
        </p:nvSpPr>
        <p:spPr/>
        <p:txBody>
          <a:bodyPr/>
          <a:lstStyle/>
          <a:p>
            <a:r>
              <a:rPr lang="en-AU" dirty="0" err="1"/>
              <a:t>Risiko</a:t>
            </a:r>
            <a:r>
              <a:rPr lang="en-AU" dirty="0"/>
              <a:t> </a:t>
            </a:r>
            <a:r>
              <a:rPr lang="en-AU" dirty="0" err="1"/>
              <a:t>Kontamination</a:t>
            </a:r>
            <a:endParaRPr lang="en-US" dirty="0"/>
          </a:p>
        </p:txBody>
      </p:sp>
      <p:sp>
        <p:nvSpPr>
          <p:cNvPr id="10" name="Textfeld 7"/>
          <p:cNvSpPr txBox="1"/>
          <p:nvPr/>
        </p:nvSpPr>
        <p:spPr>
          <a:xfrm>
            <a:off x="4657787" y="4698226"/>
            <a:ext cx="2954296" cy="215444"/>
          </a:xfrm>
          <a:prstGeom prst="rect">
            <a:avLst/>
          </a:prstGeom>
          <a:noFill/>
        </p:spPr>
        <p:txBody>
          <a:bodyPr wrap="square" rtlCol="0">
            <a:spAutoFit/>
          </a:bodyPr>
          <a:lstStyle/>
          <a:p>
            <a:pPr algn="l"/>
            <a:r>
              <a:rPr lang="de-DE" sz="800" dirty="0"/>
              <a:t>Quelle: Harvey, C. et al. (2006) </a:t>
            </a:r>
            <a:r>
              <a:rPr lang="en-AU" sz="800" dirty="0"/>
              <a:t>[PowerPoint slides]</a:t>
            </a:r>
            <a:endParaRPr lang="de-DE" sz="800" dirty="0"/>
          </a:p>
        </p:txBody>
      </p:sp>
      <p:sp>
        <p:nvSpPr>
          <p:cNvPr id="4" name="Slide Number Placeholder 3"/>
          <p:cNvSpPr>
            <a:spLocks noGrp="1"/>
          </p:cNvSpPr>
          <p:nvPr>
            <p:ph type="sldNum" sz="quarter" idx="4"/>
          </p:nvPr>
        </p:nvSpPr>
        <p:spPr/>
        <p:txBody>
          <a:bodyPr/>
          <a:lstStyle/>
          <a:p>
            <a:fld id="{C77C6C3F-668B-4AF5-BFA9-0F657EB068D6}" type="slidenum">
              <a:rPr lang="pl-PL" smtClean="0"/>
              <a:pPr/>
              <a:t>34</a:t>
            </a:fld>
            <a:endParaRPr lang="pl-PL" dirty="0"/>
          </a:p>
        </p:txBody>
      </p:sp>
      <p:sp>
        <p:nvSpPr>
          <p:cNvPr id="11" name="Rectangle 10">
            <a:extLst>
              <a:ext uri="{FF2B5EF4-FFF2-40B4-BE49-F238E27FC236}">
                <a16:creationId xmlns:a16="http://schemas.microsoft.com/office/drawing/2014/main" id="{383E1335-119D-4914-8DF2-438EEAD7D3A2}"/>
              </a:ext>
            </a:extLst>
          </p:cNvPr>
          <p:cNvSpPr/>
          <p:nvPr/>
        </p:nvSpPr>
        <p:spPr>
          <a:xfrm>
            <a:off x="1"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4A</a:t>
            </a:r>
            <a:endParaRPr lang="de-DE" b="1" dirty="0">
              <a:solidFill>
                <a:prstClr val="white"/>
              </a:solidFill>
              <a:latin typeface="Calibri" panose="020F0502020204030204"/>
            </a:endParaRPr>
          </a:p>
        </p:txBody>
      </p:sp>
    </p:spTree>
    <p:extLst>
      <p:ext uri="{BB962C8B-B14F-4D97-AF65-F5344CB8AC3E}">
        <p14:creationId xmlns:p14="http://schemas.microsoft.com/office/powerpoint/2010/main" val="91809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44867928"/>
              </p:ext>
            </p:extLst>
          </p:nvPr>
        </p:nvGraphicFramePr>
        <p:xfrm>
          <a:off x="628650" y="1111154"/>
          <a:ext cx="7975600" cy="3007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el 1"/>
          <p:cNvSpPr>
            <a:spLocks noGrp="1"/>
          </p:cNvSpPr>
          <p:nvPr>
            <p:ph type="title"/>
          </p:nvPr>
        </p:nvSpPr>
        <p:spPr>
          <a:xfrm>
            <a:off x="987425" y="301345"/>
            <a:ext cx="7886700" cy="392906"/>
          </a:xfrm>
        </p:spPr>
        <p:txBody>
          <a:bodyPr/>
          <a:lstStyle/>
          <a:p>
            <a:r>
              <a:rPr lang="en-US" dirty="0" err="1"/>
              <a:t>Risikomanagement</a:t>
            </a:r>
            <a:r>
              <a:rPr lang="en-US" dirty="0"/>
              <a:t> </a:t>
            </a:r>
            <a:r>
              <a:rPr lang="en-US" dirty="0" err="1"/>
              <a:t>innerhalb</a:t>
            </a:r>
            <a:r>
              <a:rPr lang="en-US" dirty="0"/>
              <a:t> der PF</a:t>
            </a:r>
          </a:p>
        </p:txBody>
      </p:sp>
      <p:grpSp>
        <p:nvGrpSpPr>
          <p:cNvPr id="8" name="Group 7">
            <a:extLst>
              <a:ext uri="{FF2B5EF4-FFF2-40B4-BE49-F238E27FC236}">
                <a16:creationId xmlns:a16="http://schemas.microsoft.com/office/drawing/2014/main" id="{8D8031CD-E429-48AB-B8D1-1AD4BEF1E682}"/>
              </a:ext>
            </a:extLst>
          </p:cNvPr>
          <p:cNvGrpSpPr/>
          <p:nvPr/>
        </p:nvGrpSpPr>
        <p:grpSpPr>
          <a:xfrm>
            <a:off x="7575384" y="91031"/>
            <a:ext cx="1415452" cy="210314"/>
            <a:chOff x="-145452" y="21843"/>
            <a:chExt cx="1415452" cy="210314"/>
          </a:xfrm>
        </p:grpSpPr>
        <p:sp>
          <p:nvSpPr>
            <p:cNvPr id="9" name="StickerRectangle">
              <a:extLst>
                <a:ext uri="{FF2B5EF4-FFF2-40B4-BE49-F238E27FC236}">
                  <a16:creationId xmlns:a16="http://schemas.microsoft.com/office/drawing/2014/main" id="{5BEDA206-CF71-44C4-9383-554C7B6CE3F0}"/>
                </a:ext>
              </a:extLst>
            </p:cNvPr>
            <p:cNvSpPr/>
            <p:nvPr/>
          </p:nvSpPr>
          <p:spPr>
            <a:xfrm>
              <a:off x="-145452" y="21843"/>
              <a:ext cx="1415452" cy="210314"/>
            </a:xfrm>
            <a:prstGeom prst="leftRightArrow">
              <a:avLst>
                <a:gd name="adj1" fmla="val 10000000"/>
                <a:gd name="adj2" fmla="val 0"/>
              </a:avLst>
            </a:prstGeom>
            <a:noFill/>
            <a:ln w="12700" cap="flat" cmpd="sng" algn="ctr">
              <a:noFill/>
              <a:prstDash val="solid"/>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rgbClr val="FFFFFF"/>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38100" tIns="0" rIns="0" bIns="25400" rtlCol="0" anchor="t">
              <a:spAutoFit/>
            </a:bodyPr>
            <a:lstStyle/>
            <a:p>
              <a:pPr algn="r"/>
              <a:r>
                <a:rPr lang="de-DE" sz="1200" dirty="0">
                  <a:solidFill>
                    <a:srgbClr val="808080"/>
                  </a:solidFill>
                  <a:latin typeface="Calibri" panose="020F0502020204030204"/>
                </a:rPr>
                <a:t>NICHT </a:t>
              </a:r>
              <a:r>
                <a:rPr lang="de-DE" sz="1200" dirty="0" err="1">
                  <a:solidFill>
                    <a:srgbClr val="808080"/>
                  </a:solidFill>
                  <a:latin typeface="Calibri" panose="020F0502020204030204"/>
                </a:rPr>
                <a:t>ABSCHLIEßEND</a:t>
              </a:r>
              <a:endParaRPr lang="de-DE" sz="1200" dirty="0">
                <a:solidFill>
                  <a:srgbClr val="808080"/>
                </a:solidFill>
                <a:latin typeface="Calibri" panose="020F0502020204030204"/>
              </a:endParaRPr>
            </a:p>
          </p:txBody>
        </p:sp>
        <p:cxnSp>
          <p:nvCxnSpPr>
            <p:cNvPr id="10" name="Straight Arrow Connector 9">
              <a:extLst>
                <a:ext uri="{FF2B5EF4-FFF2-40B4-BE49-F238E27FC236}">
                  <a16:creationId xmlns:a16="http://schemas.microsoft.com/office/drawing/2014/main" id="{23F96FC9-B98C-434B-A16B-E493A47A04A7}"/>
                </a:ext>
              </a:extLst>
            </p:cNvPr>
            <p:cNvCxnSpPr>
              <a:cxnSpLocks/>
              <a:stCxn id="9" idx="6"/>
              <a:endCxn id="9" idx="4"/>
            </p:cNvCxnSpPr>
            <p:nvPr/>
          </p:nvCxnSpPr>
          <p:spPr>
            <a:xfrm flipH="1">
              <a:off x="-145452" y="232157"/>
              <a:ext cx="1415452" cy="0"/>
            </a:xfrm>
            <a:prstGeom prst="straightConnector1">
              <a:avLst/>
            </a:prstGeom>
            <a:ln w="190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528A3F8-291B-43B4-9AAE-92780CC3BF6D}"/>
                </a:ext>
              </a:extLst>
            </p:cNvPr>
            <p:cNvCxnSpPr>
              <a:cxnSpLocks/>
              <a:stCxn id="9" idx="2"/>
              <a:endCxn id="9" idx="4"/>
            </p:cNvCxnSpPr>
            <p:nvPr/>
          </p:nvCxnSpPr>
          <p:spPr>
            <a:xfrm>
              <a:off x="-145452" y="21843"/>
              <a:ext cx="0" cy="210314"/>
            </a:xfrm>
            <a:prstGeom prst="straightConnector1">
              <a:avLst/>
            </a:prstGeom>
            <a:ln>
              <a:solidFill>
                <a:srgbClr val="808080"/>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C77C6C3F-668B-4AF5-BFA9-0F657EB068D6}" type="slidenum">
              <a:rPr lang="pl-PL" smtClean="0"/>
              <a:pPr/>
              <a:t>35</a:t>
            </a:fld>
            <a:endParaRPr lang="pl-PL" dirty="0"/>
          </a:p>
        </p:txBody>
      </p:sp>
      <p:sp>
        <p:nvSpPr>
          <p:cNvPr id="13" name="Rectangle 12">
            <a:extLst>
              <a:ext uri="{FF2B5EF4-FFF2-40B4-BE49-F238E27FC236}">
                <a16:creationId xmlns:a16="http://schemas.microsoft.com/office/drawing/2014/main" id="{383E1335-119D-4914-8DF2-438EEAD7D3A2}"/>
              </a:ext>
            </a:extLst>
          </p:cNvPr>
          <p:cNvSpPr/>
          <p:nvPr/>
        </p:nvSpPr>
        <p:spPr>
          <a:xfrm>
            <a:off x="1"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4</a:t>
            </a:r>
            <a:r>
              <a:rPr lang="en-GB" b="1">
                <a:solidFill>
                  <a:prstClr val="white"/>
                </a:solidFill>
                <a:latin typeface="Calibri" panose="020F0502020204030204"/>
              </a:rPr>
              <a:t>B</a:t>
            </a:r>
            <a:endParaRPr lang="de-DE" b="1" dirty="0">
              <a:solidFill>
                <a:prstClr val="white"/>
              </a:solidFill>
              <a:latin typeface="Calibri" panose="020F0502020204030204"/>
            </a:endParaRPr>
          </a:p>
        </p:txBody>
      </p:sp>
    </p:spTree>
    <p:extLst>
      <p:ext uri="{BB962C8B-B14F-4D97-AF65-F5344CB8AC3E}">
        <p14:creationId xmlns:p14="http://schemas.microsoft.com/office/powerpoint/2010/main" val="4216652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Inhaltsplatzhalter 3">
            <a:extLst>
              <a:ext uri="{FF2B5EF4-FFF2-40B4-BE49-F238E27FC236}">
                <a16:creationId xmlns:a16="http://schemas.microsoft.com/office/drawing/2014/main" id="{9197342C-8AD8-4517-B911-D6C1C2B07D3E}"/>
              </a:ext>
            </a:extLst>
          </p:cNvPr>
          <p:cNvGraphicFramePr>
            <a:graphicFrameLocks noGrp="1"/>
          </p:cNvGraphicFramePr>
          <p:nvPr>
            <p:ph idx="1"/>
            <p:extLst>
              <p:ext uri="{D42A27DB-BD31-4B8C-83A1-F6EECF244321}">
                <p14:modId xmlns:p14="http://schemas.microsoft.com/office/powerpoint/2010/main" val="3748093245"/>
              </p:ext>
            </p:extLst>
          </p:nvPr>
        </p:nvGraphicFramePr>
        <p:xfrm>
          <a:off x="2019298" y="845859"/>
          <a:ext cx="6362702" cy="3576320"/>
        </p:xfrm>
        <a:graphic>
          <a:graphicData uri="http://schemas.openxmlformats.org/drawingml/2006/table">
            <a:tbl>
              <a:tblPr firstRow="1" bandRow="1">
                <a:tableStyleId>{C083E6E3-FA7D-4D7B-A595-EF9225AFEA82}</a:tableStyleId>
              </a:tblPr>
              <a:tblGrid>
                <a:gridCol w="3181351">
                  <a:extLst>
                    <a:ext uri="{9D8B030D-6E8A-4147-A177-3AD203B41FA5}">
                      <a16:colId xmlns:a16="http://schemas.microsoft.com/office/drawing/2014/main" val="2487437655"/>
                    </a:ext>
                  </a:extLst>
                </a:gridCol>
                <a:gridCol w="3181351">
                  <a:extLst>
                    <a:ext uri="{9D8B030D-6E8A-4147-A177-3AD203B41FA5}">
                      <a16:colId xmlns:a16="http://schemas.microsoft.com/office/drawing/2014/main" val="3836756402"/>
                    </a:ext>
                  </a:extLst>
                </a:gridCol>
              </a:tblGrid>
              <a:tr h="370840">
                <a:tc>
                  <a:txBody>
                    <a:bodyPr/>
                    <a:lstStyle/>
                    <a:p>
                      <a:r>
                        <a:rPr lang="de-DE" sz="1200" dirty="0">
                          <a:latin typeface="+mn-lt"/>
                        </a:rPr>
                        <a:t>Risikoidentifikation/-</a:t>
                      </a:r>
                      <a:r>
                        <a:rPr lang="de-DE" sz="1200" dirty="0" err="1">
                          <a:latin typeface="+mn-lt"/>
                        </a:rPr>
                        <a:t>mapping</a:t>
                      </a:r>
                      <a:endParaRPr lang="de-DE" sz="1200" dirty="0">
                        <a:latin typeface="+mn-lt"/>
                      </a:endParaRPr>
                    </a:p>
                  </a:txBody>
                  <a:tcPr/>
                </a:tc>
                <a:tc>
                  <a:txBody>
                    <a:bodyPr/>
                    <a:lstStyle/>
                    <a:p>
                      <a:r>
                        <a:rPr lang="de-DE" sz="1200" dirty="0">
                          <a:latin typeface="+mn-lt"/>
                        </a:rPr>
                        <a:t>Risikoverteilung</a:t>
                      </a:r>
                    </a:p>
                  </a:txBody>
                  <a:tcPr/>
                </a:tc>
                <a:extLst>
                  <a:ext uri="{0D108BD9-81ED-4DB2-BD59-A6C34878D82A}">
                    <a16:rowId xmlns:a16="http://schemas.microsoft.com/office/drawing/2014/main" val="3181573627"/>
                  </a:ext>
                </a:extLst>
              </a:tr>
              <a:tr h="370840">
                <a:tc>
                  <a:txBody>
                    <a:bodyPr/>
                    <a:lstStyle/>
                    <a:p>
                      <a:r>
                        <a:rPr lang="de-DE" sz="1100" b="1" dirty="0">
                          <a:latin typeface="+mn-lt"/>
                        </a:rPr>
                        <a:t>Projekt-Lebenszyklus</a:t>
                      </a:r>
                    </a:p>
                  </a:txBody>
                  <a:tcPr/>
                </a:tc>
                <a:tc>
                  <a:txBody>
                    <a:bodyPr/>
                    <a:lstStyle/>
                    <a:p>
                      <a:r>
                        <a:rPr lang="de-DE" sz="1100" b="1" dirty="0">
                          <a:latin typeface="+mn-lt"/>
                        </a:rPr>
                        <a:t>Allokation durch Verträge</a:t>
                      </a:r>
                    </a:p>
                  </a:txBody>
                  <a:tcPr/>
                </a:tc>
                <a:extLst>
                  <a:ext uri="{0D108BD9-81ED-4DB2-BD59-A6C34878D82A}">
                    <a16:rowId xmlns:a16="http://schemas.microsoft.com/office/drawing/2014/main" val="1011216732"/>
                  </a:ext>
                </a:extLst>
              </a:tr>
              <a:tr h="370840">
                <a:tc>
                  <a:txBody>
                    <a:bodyPr/>
                    <a:lstStyle/>
                    <a:p>
                      <a:r>
                        <a:rPr lang="de-DE" sz="1050" dirty="0">
                          <a:latin typeface="+mn-lt"/>
                        </a:rPr>
                        <a:t>1. Risiken in der Phase vor Fertigstellung</a:t>
                      </a:r>
                    </a:p>
                    <a:p>
                      <a:pPr marL="171450" indent="-171450">
                        <a:buFont typeface="Arial" panose="020B0604020202020204" pitchFamily="34" charset="0"/>
                        <a:buChar char="•"/>
                      </a:pPr>
                      <a:r>
                        <a:rPr lang="de-DE" sz="1050" dirty="0">
                          <a:latin typeface="+mn-lt"/>
                        </a:rPr>
                        <a:t>Aktivitätenplanung</a:t>
                      </a:r>
                    </a:p>
                    <a:p>
                      <a:pPr marL="171450" indent="-171450">
                        <a:buFont typeface="Arial" panose="020B0604020202020204" pitchFamily="34" charset="0"/>
                        <a:buChar char="•"/>
                      </a:pPr>
                      <a:r>
                        <a:rPr lang="de-DE" sz="1050" dirty="0">
                          <a:latin typeface="+mn-lt"/>
                        </a:rPr>
                        <a:t>Technologische Risiken</a:t>
                      </a:r>
                    </a:p>
                    <a:p>
                      <a:pPr marL="171450" indent="-171450">
                        <a:buFont typeface="Arial" panose="020B0604020202020204" pitchFamily="34" charset="0"/>
                        <a:buChar char="•"/>
                      </a:pPr>
                      <a:r>
                        <a:rPr lang="de-DE" sz="1050" dirty="0">
                          <a:latin typeface="+mn-lt"/>
                        </a:rPr>
                        <a:t>Risiken bzgl. Bau/Konstruktion</a:t>
                      </a:r>
                    </a:p>
                  </a:txBody>
                  <a:tcPr/>
                </a:tc>
                <a:tc>
                  <a:txBody>
                    <a:bodyPr/>
                    <a:lstStyle/>
                    <a:p>
                      <a:r>
                        <a:rPr lang="de-DE" sz="1050" dirty="0">
                          <a:latin typeface="+mn-lt"/>
                        </a:rPr>
                        <a:t>Turnkey-Vertrag (EPC)</a:t>
                      </a:r>
                    </a:p>
                  </a:txBody>
                  <a:tcPr/>
                </a:tc>
                <a:extLst>
                  <a:ext uri="{0D108BD9-81ED-4DB2-BD59-A6C34878D82A}">
                    <a16:rowId xmlns:a16="http://schemas.microsoft.com/office/drawing/2014/main" val="2831020985"/>
                  </a:ext>
                </a:extLst>
              </a:tr>
              <a:tr h="370840">
                <a:tc>
                  <a:txBody>
                    <a:bodyPr/>
                    <a:lstStyle/>
                    <a:p>
                      <a:pPr marL="0" indent="0">
                        <a:buFont typeface="Arial" panose="020B0604020202020204" pitchFamily="34" charset="0"/>
                        <a:buNone/>
                      </a:pPr>
                      <a:r>
                        <a:rPr lang="de-DE" sz="1050" dirty="0">
                          <a:latin typeface="+mn-lt"/>
                        </a:rPr>
                        <a:t>2. Risiken in der Phase nach Fertigstellung</a:t>
                      </a:r>
                    </a:p>
                    <a:p>
                      <a:pPr marL="171450" indent="-171450">
                        <a:buFont typeface="Arial" panose="020B0604020202020204" pitchFamily="34" charset="0"/>
                        <a:buChar char="•"/>
                      </a:pPr>
                      <a:r>
                        <a:rPr lang="de-DE" sz="1050" dirty="0">
                          <a:latin typeface="+mn-lt"/>
                        </a:rPr>
                        <a:t>Lieferrisiko</a:t>
                      </a:r>
                    </a:p>
                    <a:p>
                      <a:pPr marL="171450" indent="-171450">
                        <a:buFont typeface="Arial" panose="020B0604020202020204" pitchFamily="34" charset="0"/>
                        <a:buChar char="•"/>
                      </a:pPr>
                      <a:r>
                        <a:rPr lang="de-DE" sz="1050" dirty="0">
                          <a:latin typeface="+mn-lt"/>
                        </a:rPr>
                        <a:t>Betriebsrisiko</a:t>
                      </a:r>
                    </a:p>
                    <a:p>
                      <a:pPr marL="171450" indent="-171450">
                        <a:buFont typeface="Arial" panose="020B0604020202020204" pitchFamily="34" charset="0"/>
                        <a:buChar char="•"/>
                      </a:pPr>
                      <a:r>
                        <a:rPr lang="de-DE" sz="1050" dirty="0">
                          <a:latin typeface="+mn-lt"/>
                        </a:rPr>
                        <a:t>Marktrisiko</a:t>
                      </a:r>
                    </a:p>
                  </a:txBody>
                  <a:tcPr/>
                </a:tc>
                <a:tc>
                  <a:txBody>
                    <a:bodyPr/>
                    <a:lstStyle/>
                    <a:p>
                      <a:r>
                        <a:rPr lang="de-DE" sz="1050" dirty="0">
                          <a:latin typeface="+mn-lt"/>
                        </a:rPr>
                        <a:t>Put-</a:t>
                      </a:r>
                      <a:r>
                        <a:rPr lang="de-DE" sz="1050" dirty="0" err="1">
                          <a:latin typeface="+mn-lt"/>
                        </a:rPr>
                        <a:t>or</a:t>
                      </a:r>
                      <a:r>
                        <a:rPr lang="de-DE" sz="1050" dirty="0">
                          <a:latin typeface="+mn-lt"/>
                        </a:rPr>
                        <a:t>-Pay-Vereinbarungen</a:t>
                      </a:r>
                    </a:p>
                    <a:p>
                      <a:r>
                        <a:rPr lang="de-DE" sz="1050" dirty="0">
                          <a:latin typeface="+mn-lt"/>
                        </a:rPr>
                        <a:t>Vereinbarungen bzgl. Betrieb und Wartung (O&amp;M)</a:t>
                      </a:r>
                    </a:p>
                    <a:p>
                      <a:r>
                        <a:rPr lang="de-DE" sz="1050" dirty="0" err="1">
                          <a:latin typeface="+mn-lt"/>
                        </a:rPr>
                        <a:t>Offtake</a:t>
                      </a:r>
                      <a:r>
                        <a:rPr lang="de-DE" sz="1050" dirty="0">
                          <a:latin typeface="+mn-lt"/>
                        </a:rPr>
                        <a:t>-Verträge (Ausspeisung, wenn möglich)</a:t>
                      </a:r>
                    </a:p>
                    <a:p>
                      <a:endParaRPr lang="de-DE" sz="1050" dirty="0">
                        <a:latin typeface="+mn-lt"/>
                      </a:endParaRPr>
                    </a:p>
                  </a:txBody>
                  <a:tcPr/>
                </a:tc>
                <a:extLst>
                  <a:ext uri="{0D108BD9-81ED-4DB2-BD59-A6C34878D82A}">
                    <a16:rowId xmlns:a16="http://schemas.microsoft.com/office/drawing/2014/main" val="2101280997"/>
                  </a:ext>
                </a:extLst>
              </a:tr>
              <a:tr h="370840">
                <a:tc>
                  <a:txBody>
                    <a:bodyPr/>
                    <a:lstStyle/>
                    <a:p>
                      <a:pPr marL="0" indent="0">
                        <a:buFont typeface="Arial" panose="020B0604020202020204" pitchFamily="34" charset="0"/>
                        <a:buNone/>
                      </a:pPr>
                      <a:r>
                        <a:rPr lang="de-DE" sz="1050" dirty="0">
                          <a:latin typeface="+mn-lt"/>
                        </a:rPr>
                        <a:t>3. Risiken in beiden Phasen</a:t>
                      </a:r>
                    </a:p>
                    <a:p>
                      <a:pPr marL="171450" indent="-171450">
                        <a:buFont typeface="Arial" panose="020B0604020202020204" pitchFamily="34" charset="0"/>
                        <a:buChar char="•"/>
                      </a:pPr>
                      <a:r>
                        <a:rPr lang="de-DE" sz="1050" dirty="0">
                          <a:latin typeface="+mn-lt"/>
                        </a:rPr>
                        <a:t>Zinsrisiko</a:t>
                      </a:r>
                    </a:p>
                    <a:p>
                      <a:pPr marL="171450" indent="-171450">
                        <a:buFont typeface="Arial" panose="020B0604020202020204" pitchFamily="34" charset="0"/>
                        <a:buChar char="•"/>
                      </a:pPr>
                      <a:r>
                        <a:rPr lang="de-DE" sz="1050" dirty="0">
                          <a:latin typeface="+mn-lt"/>
                        </a:rPr>
                        <a:t>Wechselkursrisiko</a:t>
                      </a:r>
                    </a:p>
                    <a:p>
                      <a:pPr marL="171450" indent="-171450">
                        <a:buFont typeface="Arial" panose="020B0604020202020204" pitchFamily="34" charset="0"/>
                        <a:buChar char="•"/>
                      </a:pPr>
                      <a:r>
                        <a:rPr lang="de-DE" sz="1050" dirty="0">
                          <a:latin typeface="+mn-lt"/>
                        </a:rPr>
                        <a:t>Inflationsrisiko</a:t>
                      </a:r>
                    </a:p>
                    <a:p>
                      <a:pPr marL="171450" indent="-171450">
                        <a:buFont typeface="Arial" panose="020B0604020202020204" pitchFamily="34" charset="0"/>
                        <a:buChar char="•"/>
                      </a:pPr>
                      <a:r>
                        <a:rPr lang="de-DE" sz="1050" dirty="0">
                          <a:latin typeface="+mn-lt"/>
                        </a:rPr>
                        <a:t>Umweltrisiko</a:t>
                      </a:r>
                    </a:p>
                    <a:p>
                      <a:pPr marL="171450" indent="-171450">
                        <a:buFont typeface="Arial" panose="020B0604020202020204" pitchFamily="34" charset="0"/>
                        <a:buChar char="•"/>
                      </a:pPr>
                      <a:r>
                        <a:rPr lang="de-DE" sz="1050" dirty="0">
                          <a:latin typeface="+mn-lt"/>
                        </a:rPr>
                        <a:t>Regulatorisches Risiko</a:t>
                      </a:r>
                    </a:p>
                    <a:p>
                      <a:pPr marL="171450" indent="-171450">
                        <a:buFont typeface="Arial" panose="020B0604020202020204" pitchFamily="34" charset="0"/>
                        <a:buChar char="•"/>
                      </a:pPr>
                      <a:r>
                        <a:rPr lang="de-DE" sz="1050" dirty="0">
                          <a:latin typeface="+mn-lt"/>
                        </a:rPr>
                        <a:t>Rechtliches Risiko</a:t>
                      </a:r>
                    </a:p>
                    <a:p>
                      <a:pPr marL="171450" indent="-171450">
                        <a:buFont typeface="Arial" panose="020B0604020202020204" pitchFamily="34" charset="0"/>
                        <a:buChar char="•"/>
                      </a:pPr>
                      <a:r>
                        <a:rPr lang="de-DE" sz="1050" dirty="0">
                          <a:latin typeface="+mn-lt"/>
                        </a:rPr>
                        <a:t>Kredit/Gegenparteirisiko</a:t>
                      </a:r>
                    </a:p>
                  </a:txBody>
                  <a:tcPr/>
                </a:tc>
                <a:tc>
                  <a:txBody>
                    <a:bodyPr/>
                    <a:lstStyle/>
                    <a:p>
                      <a:r>
                        <a:rPr lang="de-DE" sz="1050" dirty="0">
                          <a:latin typeface="+mn-lt"/>
                        </a:rPr>
                        <a:t>Derivatverträge</a:t>
                      </a:r>
                    </a:p>
                    <a:p>
                      <a:r>
                        <a:rPr lang="de-DE" sz="1050" dirty="0">
                          <a:latin typeface="+mn-lt"/>
                        </a:rPr>
                        <a:t>Versicherungsverträge</a:t>
                      </a:r>
                    </a:p>
                    <a:p>
                      <a:endParaRPr lang="de-DE" sz="1050" dirty="0">
                        <a:latin typeface="+mn-lt"/>
                      </a:endParaRPr>
                    </a:p>
                  </a:txBody>
                  <a:tcPr/>
                </a:tc>
                <a:extLst>
                  <a:ext uri="{0D108BD9-81ED-4DB2-BD59-A6C34878D82A}">
                    <a16:rowId xmlns:a16="http://schemas.microsoft.com/office/drawing/2014/main" val="1113885031"/>
                  </a:ext>
                </a:extLst>
              </a:tr>
            </a:tbl>
          </a:graphicData>
        </a:graphic>
      </p:graphicFrame>
      <p:sp>
        <p:nvSpPr>
          <p:cNvPr id="2" name="Titel 1"/>
          <p:cNvSpPr>
            <a:spLocks noGrp="1"/>
          </p:cNvSpPr>
          <p:nvPr>
            <p:ph type="title"/>
          </p:nvPr>
        </p:nvSpPr>
        <p:spPr/>
        <p:txBody>
          <a:bodyPr/>
          <a:lstStyle/>
          <a:p>
            <a:r>
              <a:rPr lang="de-DE" dirty="0"/>
              <a:t>Risikoverteilung auf PF-Projektphasen</a:t>
            </a:r>
            <a:endParaRPr lang="en-GB" dirty="0"/>
          </a:p>
        </p:txBody>
      </p:sp>
      <p:sp>
        <p:nvSpPr>
          <p:cNvPr id="4" name="TextBox 3"/>
          <p:cNvSpPr txBox="1"/>
          <p:nvPr/>
        </p:nvSpPr>
        <p:spPr>
          <a:xfrm>
            <a:off x="5885698" y="3663795"/>
            <a:ext cx="1852756" cy="846386"/>
          </a:xfrm>
          <a:prstGeom prst="rect">
            <a:avLst/>
          </a:prstGeom>
          <a:noFill/>
        </p:spPr>
        <p:txBody>
          <a:bodyPr wrap="square" rtlCol="0">
            <a:spAutoFit/>
          </a:bodyPr>
          <a:lstStyle/>
          <a:p>
            <a:pPr algn="l"/>
            <a:endParaRPr lang="en-US" sz="700" dirty="0">
              <a:latin typeface="+mn-lt"/>
            </a:endParaRPr>
          </a:p>
          <a:p>
            <a:pPr algn="l"/>
            <a:r>
              <a:rPr lang="en-US" sz="700" b="1" u="sng" dirty="0">
                <a:latin typeface="+mn-lt"/>
              </a:rPr>
              <a:t>Legend</a:t>
            </a:r>
            <a:r>
              <a:rPr lang="en-US" sz="700" dirty="0">
                <a:latin typeface="+mn-lt"/>
              </a:rPr>
              <a:t>:</a:t>
            </a:r>
          </a:p>
          <a:p>
            <a:pPr algn="l"/>
            <a:r>
              <a:rPr lang="en-US" sz="700" dirty="0">
                <a:latin typeface="+mn-lt"/>
              </a:rPr>
              <a:t>EPC: Engineering, Procurement, and Construction (</a:t>
            </a:r>
            <a:r>
              <a:rPr lang="en-US" sz="700" dirty="0" err="1">
                <a:latin typeface="+mn-lt"/>
              </a:rPr>
              <a:t>Planung</a:t>
            </a:r>
            <a:r>
              <a:rPr lang="en-US" sz="700" dirty="0">
                <a:latin typeface="+mn-lt"/>
              </a:rPr>
              <a:t>, </a:t>
            </a:r>
            <a:r>
              <a:rPr lang="en-US" sz="700" dirty="0" err="1">
                <a:latin typeface="+mn-lt"/>
              </a:rPr>
              <a:t>Beschaffung</a:t>
            </a:r>
            <a:r>
              <a:rPr lang="en-US" sz="700" dirty="0">
                <a:latin typeface="+mn-lt"/>
              </a:rPr>
              <a:t>, </a:t>
            </a:r>
            <a:r>
              <a:rPr lang="en-US" sz="700" dirty="0" err="1">
                <a:latin typeface="+mn-lt"/>
              </a:rPr>
              <a:t>Bau</a:t>
            </a:r>
            <a:r>
              <a:rPr lang="en-US" sz="700" dirty="0">
                <a:latin typeface="+mn-lt"/>
              </a:rPr>
              <a:t>)</a:t>
            </a:r>
          </a:p>
          <a:p>
            <a:pPr algn="l"/>
            <a:r>
              <a:rPr lang="en-US" sz="700" dirty="0">
                <a:latin typeface="+mn-lt"/>
              </a:rPr>
              <a:t>O&amp;M: Operations and Maintenance (</a:t>
            </a:r>
            <a:r>
              <a:rPr lang="en-US" sz="700" dirty="0" err="1">
                <a:latin typeface="+mn-lt"/>
              </a:rPr>
              <a:t>Betrieb</a:t>
            </a:r>
            <a:r>
              <a:rPr lang="en-US" sz="700" dirty="0">
                <a:latin typeface="+mn-lt"/>
              </a:rPr>
              <a:t> und </a:t>
            </a:r>
            <a:r>
              <a:rPr lang="en-US" sz="700" dirty="0" err="1">
                <a:latin typeface="+mn-lt"/>
              </a:rPr>
              <a:t>Wartung</a:t>
            </a:r>
            <a:r>
              <a:rPr lang="en-US" sz="700" dirty="0">
                <a:latin typeface="+mn-lt"/>
              </a:rPr>
              <a:t>)</a:t>
            </a:r>
          </a:p>
          <a:p>
            <a:pPr algn="l"/>
            <a:endParaRPr lang="en-US" sz="700" dirty="0">
              <a:latin typeface="+mn-lt"/>
            </a:endParaRPr>
          </a:p>
        </p:txBody>
      </p:sp>
      <p:sp>
        <p:nvSpPr>
          <p:cNvPr id="10" name="Textfeld 7"/>
          <p:cNvSpPr txBox="1"/>
          <p:nvPr/>
        </p:nvSpPr>
        <p:spPr>
          <a:xfrm>
            <a:off x="4657787" y="4698226"/>
            <a:ext cx="2020632" cy="338554"/>
          </a:xfrm>
          <a:prstGeom prst="rect">
            <a:avLst/>
          </a:prstGeom>
          <a:noFill/>
        </p:spPr>
        <p:txBody>
          <a:bodyPr wrap="square" rtlCol="0">
            <a:spAutoFit/>
          </a:bodyPr>
          <a:lstStyle/>
          <a:p>
            <a:pPr algn="l"/>
            <a:r>
              <a:rPr lang="de-DE" sz="800" dirty="0"/>
              <a:t>Quelle: Figure 3.1 in </a:t>
            </a:r>
            <a:r>
              <a:rPr lang="de-DE" sz="800" dirty="0" err="1"/>
              <a:t>Gatti</a:t>
            </a:r>
            <a:r>
              <a:rPr lang="de-DE" sz="800" dirty="0"/>
              <a:t> (2008) (eigene Übersetzung)</a:t>
            </a:r>
          </a:p>
        </p:txBody>
      </p:sp>
      <p:sp>
        <p:nvSpPr>
          <p:cNvPr id="5" name="Slide Number Placeholder 4"/>
          <p:cNvSpPr>
            <a:spLocks noGrp="1"/>
          </p:cNvSpPr>
          <p:nvPr>
            <p:ph type="sldNum" sz="quarter" idx="12"/>
          </p:nvPr>
        </p:nvSpPr>
        <p:spPr/>
        <p:txBody>
          <a:bodyPr/>
          <a:lstStyle/>
          <a:p>
            <a:fld id="{C77C6C3F-668B-4AF5-BFA9-0F657EB068D6}" type="slidenum">
              <a:rPr lang="pl-PL" smtClean="0"/>
              <a:pPr/>
              <a:t>36</a:t>
            </a:fld>
            <a:endParaRPr lang="pl-PL" dirty="0"/>
          </a:p>
        </p:txBody>
      </p:sp>
      <p:sp>
        <p:nvSpPr>
          <p:cNvPr id="11" name="Rectangle 10">
            <a:extLst>
              <a:ext uri="{FF2B5EF4-FFF2-40B4-BE49-F238E27FC236}">
                <a16:creationId xmlns:a16="http://schemas.microsoft.com/office/drawing/2014/main" id="{383E1335-119D-4914-8DF2-438EEAD7D3A2}"/>
              </a:ext>
            </a:extLst>
          </p:cNvPr>
          <p:cNvSpPr/>
          <p:nvPr/>
        </p:nvSpPr>
        <p:spPr>
          <a:xfrm>
            <a:off x="1"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4</a:t>
            </a:r>
            <a:r>
              <a:rPr lang="en-GB" b="1">
                <a:solidFill>
                  <a:prstClr val="white"/>
                </a:solidFill>
                <a:latin typeface="Calibri" panose="020F0502020204030204"/>
              </a:rPr>
              <a:t>B</a:t>
            </a:r>
            <a:endParaRPr lang="de-DE" b="1" dirty="0">
              <a:solidFill>
                <a:prstClr val="white"/>
              </a:solidFill>
              <a:latin typeface="Calibri" panose="020F0502020204030204"/>
            </a:endParaRPr>
          </a:p>
        </p:txBody>
      </p:sp>
      <p:sp>
        <p:nvSpPr>
          <p:cNvPr id="14" name="Rectangle 2">
            <a:extLst>
              <a:ext uri="{FF2B5EF4-FFF2-40B4-BE49-F238E27FC236}">
                <a16:creationId xmlns:a16="http://schemas.microsoft.com/office/drawing/2014/main" id="{844B5A40-82FD-493A-8A15-2F7A5F3D894F}"/>
              </a:ext>
            </a:extLst>
          </p:cNvPr>
          <p:cNvSpPr/>
          <p:nvPr/>
        </p:nvSpPr>
        <p:spPr>
          <a:xfrm>
            <a:off x="1835675" y="1244409"/>
            <a:ext cx="6870175" cy="10656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6525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63490085"/>
              </p:ext>
            </p:extLst>
          </p:nvPr>
        </p:nvGraphicFramePr>
        <p:xfrm>
          <a:off x="999910" y="976276"/>
          <a:ext cx="7401570" cy="3245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el 1"/>
          <p:cNvSpPr>
            <a:spLocks noGrp="1"/>
          </p:cNvSpPr>
          <p:nvPr>
            <p:ph type="title"/>
          </p:nvPr>
        </p:nvSpPr>
        <p:spPr/>
        <p:txBody>
          <a:bodyPr/>
          <a:lstStyle/>
          <a:p>
            <a:r>
              <a:rPr lang="en-US" dirty="0"/>
              <a:t>EPC*-</a:t>
            </a:r>
            <a:r>
              <a:rPr lang="en-US" dirty="0" err="1"/>
              <a:t>Verträge</a:t>
            </a:r>
            <a:r>
              <a:rPr lang="en-US" dirty="0"/>
              <a:t> </a:t>
            </a:r>
            <a:r>
              <a:rPr lang="en-US" dirty="0" err="1"/>
              <a:t>als</a:t>
            </a:r>
            <a:r>
              <a:rPr lang="en-US" dirty="0"/>
              <a:t> </a:t>
            </a:r>
            <a:r>
              <a:rPr lang="en-US" dirty="0" err="1"/>
              <a:t>Risikomanagement</a:t>
            </a:r>
            <a:r>
              <a:rPr lang="en-US" dirty="0"/>
              <a:t>-Tool</a:t>
            </a:r>
          </a:p>
        </p:txBody>
      </p:sp>
      <p:sp>
        <p:nvSpPr>
          <p:cNvPr id="3" name="Slide Number Placeholder 2"/>
          <p:cNvSpPr>
            <a:spLocks noGrp="1"/>
          </p:cNvSpPr>
          <p:nvPr>
            <p:ph type="sldNum" sz="quarter" idx="12"/>
          </p:nvPr>
        </p:nvSpPr>
        <p:spPr/>
        <p:txBody>
          <a:bodyPr/>
          <a:lstStyle/>
          <a:p>
            <a:fld id="{C77C6C3F-668B-4AF5-BFA9-0F657EB068D6}" type="slidenum">
              <a:rPr lang="pl-PL" smtClean="0"/>
              <a:pPr/>
              <a:t>37</a:t>
            </a:fld>
            <a:endParaRPr lang="pl-PL" dirty="0"/>
          </a:p>
        </p:txBody>
      </p:sp>
      <p:sp>
        <p:nvSpPr>
          <p:cNvPr id="6" name="Rectangle 5">
            <a:extLst>
              <a:ext uri="{FF2B5EF4-FFF2-40B4-BE49-F238E27FC236}">
                <a16:creationId xmlns:a16="http://schemas.microsoft.com/office/drawing/2014/main" id="{383E1335-119D-4914-8DF2-438EEAD7D3A2}"/>
              </a:ext>
            </a:extLst>
          </p:cNvPr>
          <p:cNvSpPr/>
          <p:nvPr/>
        </p:nvSpPr>
        <p:spPr>
          <a:xfrm>
            <a:off x="1"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4</a:t>
            </a:r>
            <a:r>
              <a:rPr lang="en-GB" b="1">
                <a:solidFill>
                  <a:prstClr val="white"/>
                </a:solidFill>
                <a:latin typeface="Calibri" panose="020F0502020204030204"/>
              </a:rPr>
              <a:t>B</a:t>
            </a:r>
            <a:endParaRPr lang="de-DE" b="1" dirty="0">
              <a:solidFill>
                <a:prstClr val="white"/>
              </a:solidFill>
              <a:latin typeface="Calibri" panose="020F0502020204030204"/>
            </a:endParaRPr>
          </a:p>
        </p:txBody>
      </p:sp>
      <p:sp>
        <p:nvSpPr>
          <p:cNvPr id="7" name="Textfeld 6">
            <a:extLst>
              <a:ext uri="{FF2B5EF4-FFF2-40B4-BE49-F238E27FC236}">
                <a16:creationId xmlns:a16="http://schemas.microsoft.com/office/drawing/2014/main" id="{FEE95E50-16E2-4277-A3D9-086FA37A784B}"/>
              </a:ext>
            </a:extLst>
          </p:cNvPr>
          <p:cNvSpPr txBox="1"/>
          <p:nvPr/>
        </p:nvSpPr>
        <p:spPr>
          <a:xfrm>
            <a:off x="6065996" y="4221365"/>
            <a:ext cx="4397921" cy="230832"/>
          </a:xfrm>
          <a:prstGeom prst="rect">
            <a:avLst/>
          </a:prstGeom>
          <a:noFill/>
        </p:spPr>
        <p:txBody>
          <a:bodyPr wrap="square" rtlCol="0">
            <a:spAutoFit/>
          </a:bodyPr>
          <a:lstStyle/>
          <a:p>
            <a:pPr algn="l"/>
            <a:r>
              <a:rPr lang="de-DE" sz="900" dirty="0">
                <a:latin typeface="+mn-lt"/>
              </a:rPr>
              <a:t>*EPC = Engineering, </a:t>
            </a:r>
            <a:r>
              <a:rPr lang="de-DE" sz="900" dirty="0" err="1">
                <a:latin typeface="+mn-lt"/>
              </a:rPr>
              <a:t>Procurement</a:t>
            </a:r>
            <a:r>
              <a:rPr lang="de-DE" sz="900" dirty="0">
                <a:latin typeface="+mn-lt"/>
              </a:rPr>
              <a:t> &amp; Construction</a:t>
            </a:r>
          </a:p>
        </p:txBody>
      </p:sp>
    </p:spTree>
    <p:extLst>
      <p:ext uri="{BB962C8B-B14F-4D97-AF65-F5344CB8AC3E}">
        <p14:creationId xmlns:p14="http://schemas.microsoft.com/office/powerpoint/2010/main" val="2899167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Risikoverteilung auf PF-Projektphasen</a:t>
            </a:r>
            <a:endParaRPr lang="en-US" dirty="0"/>
          </a:p>
        </p:txBody>
      </p:sp>
      <p:sp>
        <p:nvSpPr>
          <p:cNvPr id="11" name="Textfeld 7"/>
          <p:cNvSpPr txBox="1"/>
          <p:nvPr/>
        </p:nvSpPr>
        <p:spPr>
          <a:xfrm>
            <a:off x="4657787" y="4698226"/>
            <a:ext cx="2020632" cy="215444"/>
          </a:xfrm>
          <a:prstGeom prst="rect">
            <a:avLst/>
          </a:prstGeom>
          <a:noFill/>
        </p:spPr>
        <p:txBody>
          <a:bodyPr wrap="square" rtlCol="0">
            <a:spAutoFit/>
          </a:bodyPr>
          <a:lstStyle/>
          <a:p>
            <a:pPr algn="l"/>
            <a:r>
              <a:rPr lang="de-DE" sz="800" dirty="0"/>
              <a:t>Quelle: Figure 3.1 in </a:t>
            </a:r>
            <a:r>
              <a:rPr lang="de-DE" sz="800" dirty="0" err="1"/>
              <a:t>Gatti</a:t>
            </a:r>
            <a:r>
              <a:rPr lang="de-DE" sz="800" dirty="0"/>
              <a:t> (2008)</a:t>
            </a:r>
          </a:p>
        </p:txBody>
      </p:sp>
      <p:sp>
        <p:nvSpPr>
          <p:cNvPr id="3" name="Slide Number Placeholder 2"/>
          <p:cNvSpPr>
            <a:spLocks noGrp="1"/>
          </p:cNvSpPr>
          <p:nvPr>
            <p:ph type="sldNum" sz="quarter" idx="12"/>
          </p:nvPr>
        </p:nvSpPr>
        <p:spPr/>
        <p:txBody>
          <a:bodyPr/>
          <a:lstStyle/>
          <a:p>
            <a:fld id="{C77C6C3F-668B-4AF5-BFA9-0F657EB068D6}" type="slidenum">
              <a:rPr lang="pl-PL" smtClean="0"/>
              <a:pPr/>
              <a:t>38</a:t>
            </a:fld>
            <a:endParaRPr lang="pl-PL" dirty="0"/>
          </a:p>
        </p:txBody>
      </p:sp>
      <p:sp>
        <p:nvSpPr>
          <p:cNvPr id="12" name="Rectangle 11">
            <a:extLst>
              <a:ext uri="{FF2B5EF4-FFF2-40B4-BE49-F238E27FC236}">
                <a16:creationId xmlns:a16="http://schemas.microsoft.com/office/drawing/2014/main" id="{383E1335-119D-4914-8DF2-438EEAD7D3A2}"/>
              </a:ext>
            </a:extLst>
          </p:cNvPr>
          <p:cNvSpPr/>
          <p:nvPr/>
        </p:nvSpPr>
        <p:spPr>
          <a:xfrm>
            <a:off x="1"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4</a:t>
            </a:r>
            <a:r>
              <a:rPr lang="en-GB" b="1">
                <a:solidFill>
                  <a:prstClr val="white"/>
                </a:solidFill>
                <a:latin typeface="Calibri" panose="020F0502020204030204"/>
              </a:rPr>
              <a:t>B</a:t>
            </a:r>
            <a:endParaRPr lang="de-DE" b="1" dirty="0">
              <a:solidFill>
                <a:prstClr val="white"/>
              </a:solidFill>
              <a:latin typeface="Calibri" panose="020F0502020204030204"/>
            </a:endParaRPr>
          </a:p>
        </p:txBody>
      </p:sp>
      <p:graphicFrame>
        <p:nvGraphicFramePr>
          <p:cNvPr id="13" name="Inhaltsplatzhalter 3">
            <a:extLst>
              <a:ext uri="{FF2B5EF4-FFF2-40B4-BE49-F238E27FC236}">
                <a16:creationId xmlns:a16="http://schemas.microsoft.com/office/drawing/2014/main" id="{27E6D351-1F80-48CA-8779-ABCEFB84D5C5}"/>
              </a:ext>
            </a:extLst>
          </p:cNvPr>
          <p:cNvGraphicFramePr>
            <a:graphicFrameLocks noGrp="1"/>
          </p:cNvGraphicFramePr>
          <p:nvPr>
            <p:ph idx="1"/>
            <p:extLst>
              <p:ext uri="{D42A27DB-BD31-4B8C-83A1-F6EECF244321}">
                <p14:modId xmlns:p14="http://schemas.microsoft.com/office/powerpoint/2010/main" val="855149189"/>
              </p:ext>
            </p:extLst>
          </p:nvPr>
        </p:nvGraphicFramePr>
        <p:xfrm>
          <a:off x="2019298" y="845859"/>
          <a:ext cx="6362702" cy="3576320"/>
        </p:xfrm>
        <a:graphic>
          <a:graphicData uri="http://schemas.openxmlformats.org/drawingml/2006/table">
            <a:tbl>
              <a:tblPr firstRow="1" bandRow="1">
                <a:tableStyleId>{C083E6E3-FA7D-4D7B-A595-EF9225AFEA82}</a:tableStyleId>
              </a:tblPr>
              <a:tblGrid>
                <a:gridCol w="3181351">
                  <a:extLst>
                    <a:ext uri="{9D8B030D-6E8A-4147-A177-3AD203B41FA5}">
                      <a16:colId xmlns:a16="http://schemas.microsoft.com/office/drawing/2014/main" val="2487437655"/>
                    </a:ext>
                  </a:extLst>
                </a:gridCol>
                <a:gridCol w="3181351">
                  <a:extLst>
                    <a:ext uri="{9D8B030D-6E8A-4147-A177-3AD203B41FA5}">
                      <a16:colId xmlns:a16="http://schemas.microsoft.com/office/drawing/2014/main" val="3836756402"/>
                    </a:ext>
                  </a:extLst>
                </a:gridCol>
              </a:tblGrid>
              <a:tr h="370840">
                <a:tc>
                  <a:txBody>
                    <a:bodyPr/>
                    <a:lstStyle/>
                    <a:p>
                      <a:r>
                        <a:rPr lang="de-DE" sz="1200" dirty="0">
                          <a:latin typeface="+mn-lt"/>
                        </a:rPr>
                        <a:t>Risikoidentifikation/-</a:t>
                      </a:r>
                      <a:r>
                        <a:rPr lang="de-DE" sz="1200" dirty="0" err="1">
                          <a:latin typeface="+mn-lt"/>
                        </a:rPr>
                        <a:t>mapping</a:t>
                      </a:r>
                      <a:endParaRPr lang="de-DE" sz="1200" dirty="0">
                        <a:latin typeface="+mn-lt"/>
                      </a:endParaRPr>
                    </a:p>
                  </a:txBody>
                  <a:tcPr/>
                </a:tc>
                <a:tc>
                  <a:txBody>
                    <a:bodyPr/>
                    <a:lstStyle/>
                    <a:p>
                      <a:r>
                        <a:rPr lang="de-DE" sz="1200" dirty="0">
                          <a:latin typeface="+mn-lt"/>
                        </a:rPr>
                        <a:t>Risikoverteilung</a:t>
                      </a:r>
                    </a:p>
                  </a:txBody>
                  <a:tcPr/>
                </a:tc>
                <a:extLst>
                  <a:ext uri="{0D108BD9-81ED-4DB2-BD59-A6C34878D82A}">
                    <a16:rowId xmlns:a16="http://schemas.microsoft.com/office/drawing/2014/main" val="3181573627"/>
                  </a:ext>
                </a:extLst>
              </a:tr>
              <a:tr h="370840">
                <a:tc>
                  <a:txBody>
                    <a:bodyPr/>
                    <a:lstStyle/>
                    <a:p>
                      <a:r>
                        <a:rPr lang="de-DE" sz="1100" b="1" dirty="0">
                          <a:latin typeface="+mn-lt"/>
                        </a:rPr>
                        <a:t>Projekt-Lebenszyklus</a:t>
                      </a:r>
                    </a:p>
                  </a:txBody>
                  <a:tcPr/>
                </a:tc>
                <a:tc>
                  <a:txBody>
                    <a:bodyPr/>
                    <a:lstStyle/>
                    <a:p>
                      <a:r>
                        <a:rPr lang="de-DE" sz="1100" b="1" dirty="0">
                          <a:latin typeface="+mn-lt"/>
                        </a:rPr>
                        <a:t>Allokation durch Verträge</a:t>
                      </a:r>
                    </a:p>
                  </a:txBody>
                  <a:tcPr/>
                </a:tc>
                <a:extLst>
                  <a:ext uri="{0D108BD9-81ED-4DB2-BD59-A6C34878D82A}">
                    <a16:rowId xmlns:a16="http://schemas.microsoft.com/office/drawing/2014/main" val="1011216732"/>
                  </a:ext>
                </a:extLst>
              </a:tr>
              <a:tr h="370840">
                <a:tc>
                  <a:txBody>
                    <a:bodyPr/>
                    <a:lstStyle/>
                    <a:p>
                      <a:r>
                        <a:rPr lang="de-DE" sz="1050" dirty="0">
                          <a:latin typeface="+mn-lt"/>
                        </a:rPr>
                        <a:t>1. Risiken in der Phase vor Fertigstellung</a:t>
                      </a:r>
                    </a:p>
                    <a:p>
                      <a:pPr marL="171450" indent="-171450">
                        <a:buFont typeface="Arial" panose="020B0604020202020204" pitchFamily="34" charset="0"/>
                        <a:buChar char="•"/>
                      </a:pPr>
                      <a:r>
                        <a:rPr lang="de-DE" sz="1050" dirty="0">
                          <a:latin typeface="+mn-lt"/>
                        </a:rPr>
                        <a:t>Aktivitätenplanung</a:t>
                      </a:r>
                    </a:p>
                    <a:p>
                      <a:pPr marL="171450" indent="-171450">
                        <a:buFont typeface="Arial" panose="020B0604020202020204" pitchFamily="34" charset="0"/>
                        <a:buChar char="•"/>
                      </a:pPr>
                      <a:r>
                        <a:rPr lang="de-DE" sz="1050" dirty="0">
                          <a:latin typeface="+mn-lt"/>
                        </a:rPr>
                        <a:t>Technologische Risiken</a:t>
                      </a:r>
                    </a:p>
                    <a:p>
                      <a:pPr marL="171450" indent="-171450">
                        <a:buFont typeface="Arial" panose="020B0604020202020204" pitchFamily="34" charset="0"/>
                        <a:buChar char="•"/>
                      </a:pPr>
                      <a:r>
                        <a:rPr lang="de-DE" sz="1050" dirty="0">
                          <a:latin typeface="+mn-lt"/>
                        </a:rPr>
                        <a:t>Risiken bzgl. Bau/Konstruktion</a:t>
                      </a:r>
                    </a:p>
                  </a:txBody>
                  <a:tcPr/>
                </a:tc>
                <a:tc>
                  <a:txBody>
                    <a:bodyPr/>
                    <a:lstStyle/>
                    <a:p>
                      <a:r>
                        <a:rPr lang="de-DE" sz="1050" dirty="0">
                          <a:latin typeface="+mn-lt"/>
                        </a:rPr>
                        <a:t>Turnkey-Vertrag (EPC)</a:t>
                      </a:r>
                    </a:p>
                  </a:txBody>
                  <a:tcPr/>
                </a:tc>
                <a:extLst>
                  <a:ext uri="{0D108BD9-81ED-4DB2-BD59-A6C34878D82A}">
                    <a16:rowId xmlns:a16="http://schemas.microsoft.com/office/drawing/2014/main" val="2831020985"/>
                  </a:ext>
                </a:extLst>
              </a:tr>
              <a:tr h="370840">
                <a:tc>
                  <a:txBody>
                    <a:bodyPr/>
                    <a:lstStyle/>
                    <a:p>
                      <a:pPr marL="0" indent="0">
                        <a:buFont typeface="Arial" panose="020B0604020202020204" pitchFamily="34" charset="0"/>
                        <a:buNone/>
                      </a:pPr>
                      <a:r>
                        <a:rPr lang="de-DE" sz="1050" dirty="0">
                          <a:latin typeface="+mn-lt"/>
                        </a:rPr>
                        <a:t>2. Risiken in der Phase nach Fertigstellung</a:t>
                      </a:r>
                    </a:p>
                    <a:p>
                      <a:pPr marL="171450" indent="-171450">
                        <a:buFont typeface="Arial" panose="020B0604020202020204" pitchFamily="34" charset="0"/>
                        <a:buChar char="•"/>
                      </a:pPr>
                      <a:r>
                        <a:rPr lang="de-DE" sz="1050" dirty="0">
                          <a:latin typeface="+mn-lt"/>
                        </a:rPr>
                        <a:t>Lieferrisiko</a:t>
                      </a:r>
                    </a:p>
                    <a:p>
                      <a:pPr marL="171450" indent="-171450">
                        <a:buFont typeface="Arial" panose="020B0604020202020204" pitchFamily="34" charset="0"/>
                        <a:buChar char="•"/>
                      </a:pPr>
                      <a:r>
                        <a:rPr lang="de-DE" sz="1050" dirty="0">
                          <a:latin typeface="+mn-lt"/>
                        </a:rPr>
                        <a:t>Betriebsrisiko</a:t>
                      </a:r>
                    </a:p>
                    <a:p>
                      <a:pPr marL="171450" indent="-171450">
                        <a:buFont typeface="Arial" panose="020B0604020202020204" pitchFamily="34" charset="0"/>
                        <a:buChar char="•"/>
                      </a:pPr>
                      <a:r>
                        <a:rPr lang="de-DE" sz="1050" dirty="0">
                          <a:latin typeface="+mn-lt"/>
                        </a:rPr>
                        <a:t>Marktrisiko</a:t>
                      </a:r>
                    </a:p>
                  </a:txBody>
                  <a:tcPr/>
                </a:tc>
                <a:tc>
                  <a:txBody>
                    <a:bodyPr/>
                    <a:lstStyle/>
                    <a:p>
                      <a:r>
                        <a:rPr lang="de-DE" sz="1050" dirty="0">
                          <a:latin typeface="+mn-lt"/>
                        </a:rPr>
                        <a:t>Put-</a:t>
                      </a:r>
                      <a:r>
                        <a:rPr lang="de-DE" sz="1050" dirty="0" err="1">
                          <a:latin typeface="+mn-lt"/>
                        </a:rPr>
                        <a:t>or</a:t>
                      </a:r>
                      <a:r>
                        <a:rPr lang="de-DE" sz="1050" dirty="0">
                          <a:latin typeface="+mn-lt"/>
                        </a:rPr>
                        <a:t>-Pay-Vereinbarungen</a:t>
                      </a:r>
                    </a:p>
                    <a:p>
                      <a:r>
                        <a:rPr lang="de-DE" sz="1050" dirty="0">
                          <a:latin typeface="+mn-lt"/>
                        </a:rPr>
                        <a:t>Vereinbarungen bzgl. Betrieb und Wartung (O&amp;M)</a:t>
                      </a:r>
                    </a:p>
                    <a:p>
                      <a:r>
                        <a:rPr lang="de-DE" sz="1050" dirty="0" err="1">
                          <a:latin typeface="+mn-lt"/>
                        </a:rPr>
                        <a:t>Offtake</a:t>
                      </a:r>
                      <a:r>
                        <a:rPr lang="de-DE" sz="1050" dirty="0">
                          <a:latin typeface="+mn-lt"/>
                        </a:rPr>
                        <a:t>-Verträge (Ausspeisung, wenn möglich)</a:t>
                      </a:r>
                    </a:p>
                    <a:p>
                      <a:endParaRPr lang="de-DE" sz="1050" dirty="0">
                        <a:latin typeface="+mn-lt"/>
                      </a:endParaRPr>
                    </a:p>
                  </a:txBody>
                  <a:tcPr/>
                </a:tc>
                <a:extLst>
                  <a:ext uri="{0D108BD9-81ED-4DB2-BD59-A6C34878D82A}">
                    <a16:rowId xmlns:a16="http://schemas.microsoft.com/office/drawing/2014/main" val="2101280997"/>
                  </a:ext>
                </a:extLst>
              </a:tr>
              <a:tr h="370840">
                <a:tc>
                  <a:txBody>
                    <a:bodyPr/>
                    <a:lstStyle/>
                    <a:p>
                      <a:pPr marL="0" indent="0">
                        <a:buFont typeface="Arial" panose="020B0604020202020204" pitchFamily="34" charset="0"/>
                        <a:buNone/>
                      </a:pPr>
                      <a:r>
                        <a:rPr lang="de-DE" sz="1050" dirty="0">
                          <a:latin typeface="+mn-lt"/>
                        </a:rPr>
                        <a:t>3. Risiken in beiden Phasen</a:t>
                      </a:r>
                    </a:p>
                    <a:p>
                      <a:pPr marL="171450" indent="-171450">
                        <a:buFont typeface="Arial" panose="020B0604020202020204" pitchFamily="34" charset="0"/>
                        <a:buChar char="•"/>
                      </a:pPr>
                      <a:r>
                        <a:rPr lang="de-DE" sz="1050" dirty="0">
                          <a:latin typeface="+mn-lt"/>
                        </a:rPr>
                        <a:t>Zinsrisiko</a:t>
                      </a:r>
                    </a:p>
                    <a:p>
                      <a:pPr marL="171450" indent="-171450">
                        <a:buFont typeface="Arial" panose="020B0604020202020204" pitchFamily="34" charset="0"/>
                        <a:buChar char="•"/>
                      </a:pPr>
                      <a:r>
                        <a:rPr lang="de-DE" sz="1050" dirty="0">
                          <a:latin typeface="+mn-lt"/>
                        </a:rPr>
                        <a:t>Wechselkursrisiko</a:t>
                      </a:r>
                    </a:p>
                    <a:p>
                      <a:pPr marL="171450" indent="-171450">
                        <a:buFont typeface="Arial" panose="020B0604020202020204" pitchFamily="34" charset="0"/>
                        <a:buChar char="•"/>
                      </a:pPr>
                      <a:r>
                        <a:rPr lang="de-DE" sz="1050" dirty="0">
                          <a:latin typeface="+mn-lt"/>
                        </a:rPr>
                        <a:t>Inflationsrisiko</a:t>
                      </a:r>
                    </a:p>
                    <a:p>
                      <a:pPr marL="171450" indent="-171450">
                        <a:buFont typeface="Arial" panose="020B0604020202020204" pitchFamily="34" charset="0"/>
                        <a:buChar char="•"/>
                      </a:pPr>
                      <a:r>
                        <a:rPr lang="de-DE" sz="1050" dirty="0">
                          <a:latin typeface="+mn-lt"/>
                        </a:rPr>
                        <a:t>Umweltrisiko</a:t>
                      </a:r>
                    </a:p>
                    <a:p>
                      <a:pPr marL="171450" indent="-171450">
                        <a:buFont typeface="Arial" panose="020B0604020202020204" pitchFamily="34" charset="0"/>
                        <a:buChar char="•"/>
                      </a:pPr>
                      <a:r>
                        <a:rPr lang="de-DE" sz="1050" dirty="0">
                          <a:latin typeface="+mn-lt"/>
                        </a:rPr>
                        <a:t>Regulatorisches Risiko</a:t>
                      </a:r>
                    </a:p>
                    <a:p>
                      <a:pPr marL="171450" indent="-171450">
                        <a:buFont typeface="Arial" panose="020B0604020202020204" pitchFamily="34" charset="0"/>
                        <a:buChar char="•"/>
                      </a:pPr>
                      <a:r>
                        <a:rPr lang="de-DE" sz="1050" dirty="0">
                          <a:latin typeface="+mn-lt"/>
                        </a:rPr>
                        <a:t>Rechtliches Risiko</a:t>
                      </a:r>
                    </a:p>
                    <a:p>
                      <a:pPr marL="171450" indent="-171450">
                        <a:buFont typeface="Arial" panose="020B0604020202020204" pitchFamily="34" charset="0"/>
                        <a:buChar char="•"/>
                      </a:pPr>
                      <a:r>
                        <a:rPr lang="de-DE" sz="1050" dirty="0">
                          <a:latin typeface="+mn-lt"/>
                        </a:rPr>
                        <a:t>Kredit/Gegenparteirisiko</a:t>
                      </a:r>
                    </a:p>
                  </a:txBody>
                  <a:tcPr/>
                </a:tc>
                <a:tc>
                  <a:txBody>
                    <a:bodyPr/>
                    <a:lstStyle/>
                    <a:p>
                      <a:r>
                        <a:rPr lang="de-DE" sz="1050" dirty="0">
                          <a:latin typeface="+mn-lt"/>
                        </a:rPr>
                        <a:t>Derivatverträge</a:t>
                      </a:r>
                    </a:p>
                    <a:p>
                      <a:r>
                        <a:rPr lang="de-DE" sz="1050" dirty="0">
                          <a:latin typeface="+mn-lt"/>
                        </a:rPr>
                        <a:t>Versicherungsverträge</a:t>
                      </a:r>
                    </a:p>
                    <a:p>
                      <a:endParaRPr lang="de-DE" sz="1050" dirty="0">
                        <a:latin typeface="+mn-lt"/>
                      </a:endParaRPr>
                    </a:p>
                  </a:txBody>
                  <a:tcPr/>
                </a:tc>
                <a:extLst>
                  <a:ext uri="{0D108BD9-81ED-4DB2-BD59-A6C34878D82A}">
                    <a16:rowId xmlns:a16="http://schemas.microsoft.com/office/drawing/2014/main" val="1113885031"/>
                  </a:ext>
                </a:extLst>
              </a:tr>
            </a:tbl>
          </a:graphicData>
        </a:graphic>
      </p:graphicFrame>
      <p:sp>
        <p:nvSpPr>
          <p:cNvPr id="14" name="Rectangle 2">
            <a:extLst>
              <a:ext uri="{FF2B5EF4-FFF2-40B4-BE49-F238E27FC236}">
                <a16:creationId xmlns:a16="http://schemas.microsoft.com/office/drawing/2014/main" id="{6978767B-21E4-4DDF-BA53-1E0AF21E0EFC}"/>
              </a:ext>
            </a:extLst>
          </p:cNvPr>
          <p:cNvSpPr/>
          <p:nvPr/>
        </p:nvSpPr>
        <p:spPr>
          <a:xfrm>
            <a:off x="1835675" y="2276249"/>
            <a:ext cx="6870175" cy="738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3">
            <a:extLst>
              <a:ext uri="{FF2B5EF4-FFF2-40B4-BE49-F238E27FC236}">
                <a16:creationId xmlns:a16="http://schemas.microsoft.com/office/drawing/2014/main" id="{017DF424-7E00-4741-AB8A-C2AAC2DB3F0C}"/>
              </a:ext>
            </a:extLst>
          </p:cNvPr>
          <p:cNvSpPr txBox="1"/>
          <p:nvPr/>
        </p:nvSpPr>
        <p:spPr>
          <a:xfrm>
            <a:off x="5885698" y="3663795"/>
            <a:ext cx="1852756" cy="846386"/>
          </a:xfrm>
          <a:prstGeom prst="rect">
            <a:avLst/>
          </a:prstGeom>
          <a:noFill/>
        </p:spPr>
        <p:txBody>
          <a:bodyPr wrap="square" rtlCol="0">
            <a:spAutoFit/>
          </a:bodyPr>
          <a:lstStyle/>
          <a:p>
            <a:pPr algn="l"/>
            <a:endParaRPr lang="en-US" sz="700" dirty="0">
              <a:latin typeface="+mn-lt"/>
            </a:endParaRPr>
          </a:p>
          <a:p>
            <a:pPr algn="l"/>
            <a:r>
              <a:rPr lang="en-US" sz="700" b="1" u="sng" dirty="0">
                <a:latin typeface="+mn-lt"/>
              </a:rPr>
              <a:t>Legend</a:t>
            </a:r>
            <a:r>
              <a:rPr lang="en-US" sz="700" dirty="0">
                <a:latin typeface="+mn-lt"/>
              </a:rPr>
              <a:t>:</a:t>
            </a:r>
          </a:p>
          <a:p>
            <a:pPr algn="l"/>
            <a:r>
              <a:rPr lang="en-US" sz="700" dirty="0">
                <a:latin typeface="+mn-lt"/>
              </a:rPr>
              <a:t>EPC: Engineering, Procurement, and Construction (</a:t>
            </a:r>
            <a:r>
              <a:rPr lang="en-US" sz="700" dirty="0" err="1">
                <a:latin typeface="+mn-lt"/>
              </a:rPr>
              <a:t>Planung</a:t>
            </a:r>
            <a:r>
              <a:rPr lang="en-US" sz="700" dirty="0">
                <a:latin typeface="+mn-lt"/>
              </a:rPr>
              <a:t>, </a:t>
            </a:r>
            <a:r>
              <a:rPr lang="en-US" sz="700" dirty="0" err="1">
                <a:latin typeface="+mn-lt"/>
              </a:rPr>
              <a:t>Beschaffung</a:t>
            </a:r>
            <a:r>
              <a:rPr lang="en-US" sz="700" dirty="0">
                <a:latin typeface="+mn-lt"/>
              </a:rPr>
              <a:t>, </a:t>
            </a:r>
            <a:r>
              <a:rPr lang="en-US" sz="700" dirty="0" err="1">
                <a:latin typeface="+mn-lt"/>
              </a:rPr>
              <a:t>Bau</a:t>
            </a:r>
            <a:r>
              <a:rPr lang="en-US" sz="700" dirty="0">
                <a:latin typeface="+mn-lt"/>
              </a:rPr>
              <a:t>)</a:t>
            </a:r>
          </a:p>
          <a:p>
            <a:pPr algn="l"/>
            <a:r>
              <a:rPr lang="en-US" sz="700" dirty="0">
                <a:latin typeface="+mn-lt"/>
              </a:rPr>
              <a:t>O&amp;M: Operations and Maintenance (</a:t>
            </a:r>
            <a:r>
              <a:rPr lang="en-US" sz="700" dirty="0" err="1">
                <a:latin typeface="+mn-lt"/>
              </a:rPr>
              <a:t>Betrieb</a:t>
            </a:r>
            <a:r>
              <a:rPr lang="en-US" sz="700" dirty="0">
                <a:latin typeface="+mn-lt"/>
              </a:rPr>
              <a:t> und </a:t>
            </a:r>
            <a:r>
              <a:rPr lang="en-US" sz="700" dirty="0" err="1">
                <a:latin typeface="+mn-lt"/>
              </a:rPr>
              <a:t>Wartung</a:t>
            </a:r>
            <a:r>
              <a:rPr lang="en-US" sz="700" dirty="0">
                <a:latin typeface="+mn-lt"/>
              </a:rPr>
              <a:t>)</a:t>
            </a:r>
          </a:p>
          <a:p>
            <a:pPr algn="l"/>
            <a:endParaRPr lang="en-US" sz="700" dirty="0">
              <a:latin typeface="+mn-lt"/>
            </a:endParaRPr>
          </a:p>
        </p:txBody>
      </p:sp>
    </p:spTree>
    <p:extLst>
      <p:ext uri="{BB962C8B-B14F-4D97-AF65-F5344CB8AC3E}">
        <p14:creationId xmlns:p14="http://schemas.microsoft.com/office/powerpoint/2010/main" val="358281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Put or Pay-</a:t>
            </a:r>
            <a:r>
              <a:rPr lang="en-US" dirty="0" err="1"/>
              <a:t>Vereinbarungen</a:t>
            </a:r>
            <a:r>
              <a:rPr lang="en-US" dirty="0"/>
              <a:t> </a:t>
            </a:r>
            <a:r>
              <a:rPr lang="en-US" dirty="0" err="1"/>
              <a:t>schützen</a:t>
            </a:r>
            <a:r>
              <a:rPr lang="en-US" dirty="0"/>
              <a:t> </a:t>
            </a:r>
            <a:r>
              <a:rPr lang="en-US" dirty="0" err="1"/>
              <a:t>vor</a:t>
            </a:r>
            <a:r>
              <a:rPr lang="en-US" dirty="0"/>
              <a:t> </a:t>
            </a:r>
            <a:r>
              <a:rPr lang="en-US" dirty="0" err="1"/>
              <a:t>Lieferrisiken</a:t>
            </a:r>
            <a:endParaRPr lang="en-US" dirty="0"/>
          </a:p>
        </p:txBody>
      </p:sp>
      <p:pic>
        <p:nvPicPr>
          <p:cNvPr id="7" name="Grafik 6"/>
          <p:cNvPicPr>
            <a:picLocks noChangeAspect="1"/>
          </p:cNvPicPr>
          <p:nvPr/>
        </p:nvPicPr>
        <p:blipFill>
          <a:blip r:embed="rId2"/>
          <a:stretch>
            <a:fillRect/>
          </a:stretch>
        </p:blipFill>
        <p:spPr>
          <a:xfrm>
            <a:off x="4620930" y="1017527"/>
            <a:ext cx="4170693" cy="2961551"/>
          </a:xfrm>
          <a:prstGeom prst="rect">
            <a:avLst/>
          </a:prstGeom>
        </p:spPr>
      </p:pic>
      <p:sp>
        <p:nvSpPr>
          <p:cNvPr id="8" name="Textfeld 7"/>
          <p:cNvSpPr txBox="1"/>
          <p:nvPr/>
        </p:nvSpPr>
        <p:spPr>
          <a:xfrm>
            <a:off x="5611285" y="4590537"/>
            <a:ext cx="2020632" cy="215444"/>
          </a:xfrm>
          <a:prstGeom prst="rect">
            <a:avLst/>
          </a:prstGeom>
          <a:noFill/>
        </p:spPr>
        <p:txBody>
          <a:bodyPr wrap="square" rtlCol="0">
            <a:spAutoFit/>
          </a:bodyPr>
          <a:lstStyle/>
          <a:p>
            <a:pPr algn="l"/>
            <a:r>
              <a:rPr lang="de-DE" sz="800" dirty="0"/>
              <a:t>Quelle: Figure 3.5 in </a:t>
            </a:r>
            <a:r>
              <a:rPr lang="de-DE" sz="800" dirty="0" err="1"/>
              <a:t>Gatti</a:t>
            </a:r>
            <a:r>
              <a:rPr lang="de-DE" sz="800" dirty="0"/>
              <a:t> (2008)</a:t>
            </a:r>
          </a:p>
        </p:txBody>
      </p:sp>
      <p:sp>
        <p:nvSpPr>
          <p:cNvPr id="3" name="TextBox 2"/>
          <p:cNvSpPr txBox="1"/>
          <p:nvPr/>
        </p:nvSpPr>
        <p:spPr>
          <a:xfrm>
            <a:off x="449769" y="1374917"/>
            <a:ext cx="3634093" cy="2062103"/>
          </a:xfrm>
          <a:prstGeom prst="rect">
            <a:avLst/>
          </a:prstGeom>
          <a:noFill/>
          <a:ln>
            <a:solidFill>
              <a:srgbClr val="4C88C4"/>
            </a:solidFill>
          </a:ln>
        </p:spPr>
        <p:txBody>
          <a:bodyPr wrap="square" rtlCol="0">
            <a:spAutoFit/>
          </a:bodyPr>
          <a:lstStyle/>
          <a:p>
            <a:pPr algn="l"/>
            <a:r>
              <a:rPr lang="en-US" sz="1600" dirty="0" err="1">
                <a:latin typeface="+mn-lt"/>
              </a:rPr>
              <a:t>Verträge</a:t>
            </a:r>
            <a:r>
              <a:rPr lang="en-US" sz="1600" dirty="0">
                <a:latin typeface="+mn-lt"/>
              </a:rPr>
              <a:t> </a:t>
            </a:r>
            <a:r>
              <a:rPr lang="en-US" sz="1600" dirty="0" err="1">
                <a:latin typeface="+mn-lt"/>
              </a:rPr>
              <a:t>zur</a:t>
            </a:r>
            <a:r>
              <a:rPr lang="en-US" sz="1600" dirty="0">
                <a:latin typeface="+mn-lt"/>
              </a:rPr>
              <a:t> </a:t>
            </a:r>
            <a:r>
              <a:rPr lang="en-US" sz="1600" dirty="0" err="1">
                <a:latin typeface="+mn-lt"/>
              </a:rPr>
              <a:t>bedingungslosen</a:t>
            </a:r>
            <a:r>
              <a:rPr lang="en-US" sz="1600" dirty="0">
                <a:latin typeface="+mn-lt"/>
              </a:rPr>
              <a:t> </a:t>
            </a:r>
            <a:r>
              <a:rPr lang="en-US" sz="1600" dirty="0" err="1">
                <a:latin typeface="+mn-lt"/>
              </a:rPr>
              <a:t>Lieferung</a:t>
            </a:r>
            <a:endParaRPr lang="en-US" sz="1600" dirty="0">
              <a:latin typeface="+mn-lt"/>
            </a:endParaRPr>
          </a:p>
          <a:p>
            <a:pPr algn="l"/>
            <a:endParaRPr lang="en-US" dirty="0">
              <a:latin typeface="+mn-lt"/>
            </a:endParaRPr>
          </a:p>
          <a:p>
            <a:pPr marL="285750" indent="-285750" algn="l">
              <a:buFont typeface="Arial" panose="020B0604020202020204" pitchFamily="34" charset="0"/>
              <a:buChar char="•"/>
            </a:pPr>
            <a:r>
              <a:rPr lang="de-DE" dirty="0">
                <a:latin typeface="+mn-lt"/>
              </a:rPr>
              <a:t>Der Lieferant verkauft die vorgegebenen Inputmengen zu im Vorhinein festgelegten Preisen</a:t>
            </a:r>
            <a:endParaRPr lang="en-US" dirty="0">
              <a:latin typeface="+mn-lt"/>
            </a:endParaRPr>
          </a:p>
          <a:p>
            <a:pPr marL="285750" indent="-285750" algn="l">
              <a:buFont typeface="Arial" panose="020B0604020202020204" pitchFamily="34" charset="0"/>
              <a:buChar char="•"/>
            </a:pPr>
            <a:r>
              <a:rPr lang="de-DE" dirty="0">
                <a:latin typeface="+mn-lt"/>
              </a:rPr>
              <a:t>Bei Liefermängeln ist der Lieferant in der Regel verpflichtet, die höheren Kosten für die Suche nach einer anderen Inputquelle zu kompensieren</a:t>
            </a:r>
            <a:endParaRPr lang="en-US" dirty="0">
              <a:latin typeface="+mn-lt"/>
            </a:endParaRPr>
          </a:p>
        </p:txBody>
      </p:sp>
      <p:sp>
        <p:nvSpPr>
          <p:cNvPr id="4" name="Slide Number Placeholder 3"/>
          <p:cNvSpPr>
            <a:spLocks noGrp="1"/>
          </p:cNvSpPr>
          <p:nvPr>
            <p:ph type="sldNum" sz="quarter" idx="12"/>
          </p:nvPr>
        </p:nvSpPr>
        <p:spPr/>
        <p:txBody>
          <a:bodyPr/>
          <a:lstStyle/>
          <a:p>
            <a:fld id="{C77C6C3F-668B-4AF5-BFA9-0F657EB068D6}" type="slidenum">
              <a:rPr lang="pl-PL" smtClean="0"/>
              <a:pPr/>
              <a:t>39</a:t>
            </a:fld>
            <a:endParaRPr lang="pl-PL" dirty="0"/>
          </a:p>
        </p:txBody>
      </p:sp>
      <p:sp>
        <p:nvSpPr>
          <p:cNvPr id="11" name="Rectangle 10">
            <a:extLst>
              <a:ext uri="{FF2B5EF4-FFF2-40B4-BE49-F238E27FC236}">
                <a16:creationId xmlns:a16="http://schemas.microsoft.com/office/drawing/2014/main" id="{383E1335-119D-4914-8DF2-438EEAD7D3A2}"/>
              </a:ext>
            </a:extLst>
          </p:cNvPr>
          <p:cNvSpPr/>
          <p:nvPr/>
        </p:nvSpPr>
        <p:spPr>
          <a:xfrm>
            <a:off x="1"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4</a:t>
            </a:r>
            <a:r>
              <a:rPr lang="en-GB" b="1">
                <a:solidFill>
                  <a:prstClr val="white"/>
                </a:solidFill>
                <a:latin typeface="Calibri" panose="020F0502020204030204"/>
              </a:rPr>
              <a:t>B</a:t>
            </a:r>
            <a:endParaRPr lang="de-DE" b="1" dirty="0">
              <a:solidFill>
                <a:prstClr val="white"/>
              </a:solidFill>
              <a:latin typeface="Calibri" panose="020F0502020204030204"/>
            </a:endParaRPr>
          </a:p>
        </p:txBody>
      </p:sp>
      <p:sp>
        <p:nvSpPr>
          <p:cNvPr id="9" name="Rectangle 8"/>
          <p:cNvSpPr/>
          <p:nvPr/>
        </p:nvSpPr>
        <p:spPr>
          <a:xfrm>
            <a:off x="6121255" y="1395101"/>
            <a:ext cx="1268362" cy="40368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2" name="Straight Arrow Connector 11"/>
          <p:cNvCxnSpPr/>
          <p:nvPr/>
        </p:nvCxnSpPr>
        <p:spPr>
          <a:xfrm>
            <a:off x="6121255" y="1395101"/>
            <a:ext cx="12683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H="1">
            <a:off x="6092780" y="1772676"/>
            <a:ext cx="129683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feld 14">
            <a:extLst>
              <a:ext uri="{FF2B5EF4-FFF2-40B4-BE49-F238E27FC236}">
                <a16:creationId xmlns:a16="http://schemas.microsoft.com/office/drawing/2014/main" id="{ADBC10D3-270C-4E98-8F5B-A96D729F6F44}"/>
              </a:ext>
            </a:extLst>
          </p:cNvPr>
          <p:cNvSpPr txBox="1"/>
          <p:nvPr/>
        </p:nvSpPr>
        <p:spPr>
          <a:xfrm>
            <a:off x="4848585" y="1427665"/>
            <a:ext cx="1083116" cy="338554"/>
          </a:xfrm>
          <a:prstGeom prst="rect">
            <a:avLst/>
          </a:prstGeom>
          <a:solidFill>
            <a:schemeClr val="bg1">
              <a:lumMod val="95000"/>
            </a:schemeClr>
          </a:solidFill>
        </p:spPr>
        <p:txBody>
          <a:bodyPr wrap="square" rtlCol="0">
            <a:noAutofit/>
          </a:bodyPr>
          <a:lstStyle/>
          <a:p>
            <a:pPr algn="ctr"/>
            <a:r>
              <a:rPr lang="de-DE" sz="1000" b="1" dirty="0">
                <a:latin typeface="+mn-lt"/>
              </a:rPr>
              <a:t>Zweck-gesellschaft</a:t>
            </a:r>
          </a:p>
        </p:txBody>
      </p:sp>
      <p:sp>
        <p:nvSpPr>
          <p:cNvPr id="16" name="Textfeld 15">
            <a:extLst>
              <a:ext uri="{FF2B5EF4-FFF2-40B4-BE49-F238E27FC236}">
                <a16:creationId xmlns:a16="http://schemas.microsoft.com/office/drawing/2014/main" id="{0FE96F36-6CE4-4866-8759-5741FCD976E8}"/>
              </a:ext>
            </a:extLst>
          </p:cNvPr>
          <p:cNvSpPr txBox="1"/>
          <p:nvPr/>
        </p:nvSpPr>
        <p:spPr>
          <a:xfrm>
            <a:off x="4743810" y="2575844"/>
            <a:ext cx="1083116" cy="338554"/>
          </a:xfrm>
          <a:prstGeom prst="rect">
            <a:avLst/>
          </a:prstGeom>
          <a:solidFill>
            <a:schemeClr val="bg1">
              <a:lumMod val="95000"/>
            </a:schemeClr>
          </a:solidFill>
        </p:spPr>
        <p:txBody>
          <a:bodyPr wrap="square" rtlCol="0">
            <a:noAutofit/>
          </a:bodyPr>
          <a:lstStyle/>
          <a:p>
            <a:pPr algn="ctr"/>
            <a:r>
              <a:rPr lang="de-DE" sz="1000" b="1" dirty="0">
                <a:latin typeface="+mn-lt"/>
              </a:rPr>
              <a:t>Zweck-gesellschaft</a:t>
            </a:r>
          </a:p>
        </p:txBody>
      </p:sp>
      <p:sp>
        <p:nvSpPr>
          <p:cNvPr id="17" name="Textfeld 16">
            <a:extLst>
              <a:ext uri="{FF2B5EF4-FFF2-40B4-BE49-F238E27FC236}">
                <a16:creationId xmlns:a16="http://schemas.microsoft.com/office/drawing/2014/main" id="{A54C323E-4F6F-4E6C-9114-4AD9343C1160}"/>
              </a:ext>
            </a:extLst>
          </p:cNvPr>
          <p:cNvSpPr txBox="1"/>
          <p:nvPr/>
        </p:nvSpPr>
        <p:spPr>
          <a:xfrm>
            <a:off x="7521134" y="1427665"/>
            <a:ext cx="1083116" cy="338554"/>
          </a:xfrm>
          <a:prstGeom prst="rect">
            <a:avLst/>
          </a:prstGeom>
          <a:solidFill>
            <a:schemeClr val="bg1">
              <a:lumMod val="95000"/>
            </a:schemeClr>
          </a:solidFill>
        </p:spPr>
        <p:txBody>
          <a:bodyPr wrap="square" rtlCol="0">
            <a:noAutofit/>
          </a:bodyPr>
          <a:lstStyle/>
          <a:p>
            <a:pPr algn="ctr"/>
            <a:r>
              <a:rPr lang="de-DE" sz="1000" b="1" dirty="0">
                <a:latin typeface="+mn-lt"/>
              </a:rPr>
              <a:t>Input-Lieferant </a:t>
            </a:r>
          </a:p>
        </p:txBody>
      </p:sp>
      <p:sp>
        <p:nvSpPr>
          <p:cNvPr id="18" name="Textfeld 17">
            <a:extLst>
              <a:ext uri="{FF2B5EF4-FFF2-40B4-BE49-F238E27FC236}">
                <a16:creationId xmlns:a16="http://schemas.microsoft.com/office/drawing/2014/main" id="{FDA29BC9-627F-4E9D-A77A-8E02A5416519}"/>
              </a:ext>
            </a:extLst>
          </p:cNvPr>
          <p:cNvSpPr txBox="1"/>
          <p:nvPr/>
        </p:nvSpPr>
        <p:spPr>
          <a:xfrm>
            <a:off x="7432234" y="2582111"/>
            <a:ext cx="1083116" cy="338554"/>
          </a:xfrm>
          <a:prstGeom prst="rect">
            <a:avLst/>
          </a:prstGeom>
          <a:solidFill>
            <a:schemeClr val="bg1">
              <a:lumMod val="95000"/>
            </a:schemeClr>
          </a:solidFill>
        </p:spPr>
        <p:txBody>
          <a:bodyPr wrap="square" rtlCol="0">
            <a:noAutofit/>
          </a:bodyPr>
          <a:lstStyle/>
          <a:p>
            <a:pPr algn="ctr"/>
            <a:r>
              <a:rPr lang="de-DE" sz="1000" b="1" dirty="0">
                <a:latin typeface="+mn-lt"/>
              </a:rPr>
              <a:t>Input-Lieferant </a:t>
            </a:r>
          </a:p>
        </p:txBody>
      </p:sp>
      <p:sp>
        <p:nvSpPr>
          <p:cNvPr id="19" name="Textfeld 18">
            <a:extLst>
              <a:ext uri="{FF2B5EF4-FFF2-40B4-BE49-F238E27FC236}">
                <a16:creationId xmlns:a16="http://schemas.microsoft.com/office/drawing/2014/main" id="{684EEAB1-3654-4FA4-A0AD-6637CF45A477}"/>
              </a:ext>
            </a:extLst>
          </p:cNvPr>
          <p:cNvSpPr txBox="1"/>
          <p:nvPr/>
        </p:nvSpPr>
        <p:spPr>
          <a:xfrm>
            <a:off x="4827161" y="3375630"/>
            <a:ext cx="1083116" cy="338554"/>
          </a:xfrm>
          <a:prstGeom prst="rect">
            <a:avLst/>
          </a:prstGeom>
          <a:solidFill>
            <a:schemeClr val="bg1">
              <a:lumMod val="95000"/>
            </a:schemeClr>
          </a:solidFill>
        </p:spPr>
        <p:txBody>
          <a:bodyPr wrap="square" rtlCol="0">
            <a:noAutofit/>
          </a:bodyPr>
          <a:lstStyle/>
          <a:p>
            <a:pPr algn="ctr"/>
            <a:r>
              <a:rPr lang="de-DE" sz="1000" b="1" dirty="0">
                <a:latin typeface="+mn-lt"/>
              </a:rPr>
              <a:t>Alternativer Lieferant</a:t>
            </a:r>
          </a:p>
        </p:txBody>
      </p:sp>
      <p:sp>
        <p:nvSpPr>
          <p:cNvPr id="20" name="Textfeld 19">
            <a:extLst>
              <a:ext uri="{FF2B5EF4-FFF2-40B4-BE49-F238E27FC236}">
                <a16:creationId xmlns:a16="http://schemas.microsoft.com/office/drawing/2014/main" id="{76564A1C-2C8D-4A78-AB3D-D1350958B26F}"/>
              </a:ext>
            </a:extLst>
          </p:cNvPr>
          <p:cNvSpPr txBox="1"/>
          <p:nvPr/>
        </p:nvSpPr>
        <p:spPr>
          <a:xfrm>
            <a:off x="4706066" y="2114612"/>
            <a:ext cx="4000420" cy="338554"/>
          </a:xfrm>
          <a:prstGeom prst="rect">
            <a:avLst/>
          </a:prstGeom>
          <a:solidFill>
            <a:schemeClr val="bg1">
              <a:lumMod val="95000"/>
            </a:schemeClr>
          </a:solidFill>
        </p:spPr>
        <p:txBody>
          <a:bodyPr wrap="square" rtlCol="0">
            <a:noAutofit/>
          </a:bodyPr>
          <a:lstStyle/>
          <a:p>
            <a:pPr algn="l"/>
            <a:r>
              <a:rPr lang="de-DE" sz="800" b="1" dirty="0">
                <a:latin typeface="+mn-lt"/>
              </a:rPr>
              <a:t>Für den Fall, dass der gewählte Lieferant Produkte/Dienstleistungen nicht liefern kann</a:t>
            </a:r>
          </a:p>
        </p:txBody>
      </p:sp>
      <p:sp>
        <p:nvSpPr>
          <p:cNvPr id="21" name="Textfeld 20">
            <a:extLst>
              <a:ext uri="{FF2B5EF4-FFF2-40B4-BE49-F238E27FC236}">
                <a16:creationId xmlns:a16="http://schemas.microsoft.com/office/drawing/2014/main" id="{8FFE5F91-F46B-4271-BF0B-1911F4FED582}"/>
              </a:ext>
            </a:extLst>
          </p:cNvPr>
          <p:cNvSpPr txBox="1"/>
          <p:nvPr/>
        </p:nvSpPr>
        <p:spPr>
          <a:xfrm>
            <a:off x="4706066" y="922233"/>
            <a:ext cx="4000420" cy="338554"/>
          </a:xfrm>
          <a:prstGeom prst="rect">
            <a:avLst/>
          </a:prstGeom>
          <a:solidFill>
            <a:schemeClr val="bg1">
              <a:lumMod val="95000"/>
            </a:schemeClr>
          </a:solidFill>
        </p:spPr>
        <p:txBody>
          <a:bodyPr wrap="square" rtlCol="0">
            <a:noAutofit/>
          </a:bodyPr>
          <a:lstStyle/>
          <a:p>
            <a:pPr algn="l"/>
            <a:r>
              <a:rPr lang="de-DE" sz="800" b="1" dirty="0">
                <a:latin typeface="+mn-lt"/>
              </a:rPr>
              <a:t>Für den Fall, dass der gewählte Lieferant Produkte/Dienstleistungen liefern kann</a:t>
            </a:r>
          </a:p>
        </p:txBody>
      </p:sp>
      <p:sp>
        <p:nvSpPr>
          <p:cNvPr id="22" name="Textfeld 21">
            <a:extLst>
              <a:ext uri="{FF2B5EF4-FFF2-40B4-BE49-F238E27FC236}">
                <a16:creationId xmlns:a16="http://schemas.microsoft.com/office/drawing/2014/main" id="{5B001DE5-7534-45CD-85AE-A454E2BEAD36}"/>
              </a:ext>
            </a:extLst>
          </p:cNvPr>
          <p:cNvSpPr txBox="1"/>
          <p:nvPr/>
        </p:nvSpPr>
        <p:spPr>
          <a:xfrm>
            <a:off x="6271206" y="1180633"/>
            <a:ext cx="968460" cy="203576"/>
          </a:xfrm>
          <a:prstGeom prst="rect">
            <a:avLst/>
          </a:prstGeom>
          <a:solidFill>
            <a:schemeClr val="bg1">
              <a:lumMod val="95000"/>
            </a:schemeClr>
          </a:solidFill>
        </p:spPr>
        <p:txBody>
          <a:bodyPr wrap="square" rtlCol="0">
            <a:noAutofit/>
          </a:bodyPr>
          <a:lstStyle/>
          <a:p>
            <a:pPr algn="l"/>
            <a:r>
              <a:rPr lang="de-DE" sz="800" dirty="0">
                <a:latin typeface="+mn-lt"/>
              </a:rPr>
              <a:t>Zahlungen</a:t>
            </a:r>
          </a:p>
        </p:txBody>
      </p:sp>
      <p:sp>
        <p:nvSpPr>
          <p:cNvPr id="23" name="Textfeld 22">
            <a:extLst>
              <a:ext uri="{FF2B5EF4-FFF2-40B4-BE49-F238E27FC236}">
                <a16:creationId xmlns:a16="http://schemas.microsoft.com/office/drawing/2014/main" id="{6DD8931D-A0D4-4349-9B76-3C8A389D8E2C}"/>
              </a:ext>
            </a:extLst>
          </p:cNvPr>
          <p:cNvSpPr txBox="1"/>
          <p:nvPr/>
        </p:nvSpPr>
        <p:spPr>
          <a:xfrm>
            <a:off x="6220580" y="1818808"/>
            <a:ext cx="1069047" cy="200492"/>
          </a:xfrm>
          <a:prstGeom prst="rect">
            <a:avLst/>
          </a:prstGeom>
          <a:solidFill>
            <a:schemeClr val="bg1">
              <a:lumMod val="95000"/>
            </a:schemeClr>
          </a:solidFill>
        </p:spPr>
        <p:txBody>
          <a:bodyPr wrap="square" rtlCol="0">
            <a:noAutofit/>
          </a:bodyPr>
          <a:lstStyle/>
          <a:p>
            <a:pPr algn="l"/>
            <a:r>
              <a:rPr lang="de-DE" sz="800" dirty="0">
                <a:latin typeface="+mn-lt"/>
              </a:rPr>
              <a:t>Lieferung Basis-Input</a:t>
            </a:r>
          </a:p>
        </p:txBody>
      </p:sp>
      <p:sp>
        <p:nvSpPr>
          <p:cNvPr id="24" name="Textfeld 23">
            <a:extLst>
              <a:ext uri="{FF2B5EF4-FFF2-40B4-BE49-F238E27FC236}">
                <a16:creationId xmlns:a16="http://schemas.microsoft.com/office/drawing/2014/main" id="{FF1BAC66-A66E-4E28-A87B-4C68DCFC1C38}"/>
              </a:ext>
            </a:extLst>
          </p:cNvPr>
          <p:cNvSpPr txBox="1"/>
          <p:nvPr/>
        </p:nvSpPr>
        <p:spPr>
          <a:xfrm>
            <a:off x="6228393" y="2360089"/>
            <a:ext cx="968460" cy="203576"/>
          </a:xfrm>
          <a:prstGeom prst="rect">
            <a:avLst/>
          </a:prstGeom>
          <a:solidFill>
            <a:schemeClr val="bg1">
              <a:lumMod val="95000"/>
            </a:schemeClr>
          </a:solidFill>
        </p:spPr>
        <p:txBody>
          <a:bodyPr wrap="square" rtlCol="0">
            <a:noAutofit/>
          </a:bodyPr>
          <a:lstStyle/>
          <a:p>
            <a:pPr algn="l"/>
            <a:r>
              <a:rPr lang="de-DE" sz="800" dirty="0">
                <a:latin typeface="+mn-lt"/>
              </a:rPr>
              <a:t>Zahlungen</a:t>
            </a:r>
          </a:p>
        </p:txBody>
      </p:sp>
      <p:sp>
        <p:nvSpPr>
          <p:cNvPr id="25" name="Textfeld 24">
            <a:extLst>
              <a:ext uri="{FF2B5EF4-FFF2-40B4-BE49-F238E27FC236}">
                <a16:creationId xmlns:a16="http://schemas.microsoft.com/office/drawing/2014/main" id="{E19E4695-3A55-4934-85CF-203CD3B62C25}"/>
              </a:ext>
            </a:extLst>
          </p:cNvPr>
          <p:cNvSpPr txBox="1"/>
          <p:nvPr/>
        </p:nvSpPr>
        <p:spPr>
          <a:xfrm>
            <a:off x="6253327" y="3103459"/>
            <a:ext cx="1069047" cy="333561"/>
          </a:xfrm>
          <a:prstGeom prst="rect">
            <a:avLst/>
          </a:prstGeom>
          <a:solidFill>
            <a:schemeClr val="bg1">
              <a:lumMod val="95000"/>
            </a:schemeClr>
          </a:solidFill>
        </p:spPr>
        <p:txBody>
          <a:bodyPr wrap="square" rtlCol="0">
            <a:noAutofit/>
          </a:bodyPr>
          <a:lstStyle/>
          <a:p>
            <a:pPr algn="l"/>
            <a:r>
              <a:rPr lang="de-DE" sz="800" dirty="0">
                <a:latin typeface="+mn-lt"/>
              </a:rPr>
              <a:t>Lieferung Rohmaterial aus alternativer Quelle </a:t>
            </a:r>
          </a:p>
        </p:txBody>
      </p:sp>
      <p:sp>
        <p:nvSpPr>
          <p:cNvPr id="26" name="Textfeld 25">
            <a:extLst>
              <a:ext uri="{FF2B5EF4-FFF2-40B4-BE49-F238E27FC236}">
                <a16:creationId xmlns:a16="http://schemas.microsoft.com/office/drawing/2014/main" id="{18DD17FB-5A82-4DCC-BA90-8C8D391D027A}"/>
              </a:ext>
            </a:extLst>
          </p:cNvPr>
          <p:cNvSpPr txBox="1"/>
          <p:nvPr/>
        </p:nvSpPr>
        <p:spPr>
          <a:xfrm>
            <a:off x="6092780" y="3665412"/>
            <a:ext cx="2784520" cy="333561"/>
          </a:xfrm>
          <a:prstGeom prst="rect">
            <a:avLst/>
          </a:prstGeom>
          <a:solidFill>
            <a:schemeClr val="bg1">
              <a:lumMod val="95000"/>
            </a:schemeClr>
          </a:solidFill>
        </p:spPr>
        <p:txBody>
          <a:bodyPr wrap="square" rtlCol="0">
            <a:noAutofit/>
          </a:bodyPr>
          <a:lstStyle/>
          <a:p>
            <a:pPr algn="l"/>
            <a:r>
              <a:rPr lang="de-DE" sz="800" dirty="0">
                <a:latin typeface="+mn-lt"/>
              </a:rPr>
              <a:t>Organisiert alternative Quelle für Input; der Input-Lieferant trägt die Preisdifferenz, die für die Zweckgesellschaft anfällt </a:t>
            </a:r>
          </a:p>
        </p:txBody>
      </p:sp>
    </p:spTree>
    <p:extLst>
      <p:ext uri="{BB962C8B-B14F-4D97-AF65-F5344CB8AC3E}">
        <p14:creationId xmlns:p14="http://schemas.microsoft.com/office/powerpoint/2010/main" val="633909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6" descr="declutter-checklist">
            <a:extLst>
              <a:ext uri="{FF2B5EF4-FFF2-40B4-BE49-F238E27FC236}">
                <a16:creationId xmlns:a16="http://schemas.microsoft.com/office/drawing/2014/main" id="{4479BF9C-F9E4-4AA8-A574-31BDCC47386F}"/>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gray">
          <a:xfrm>
            <a:off x="6756051" y="2419566"/>
            <a:ext cx="2387950" cy="205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hidden="1">
            <a:extLst>
              <a:ext uri="{FF2B5EF4-FFF2-40B4-BE49-F238E27FC236}">
                <a16:creationId xmlns:a16="http://schemas.microsoft.com/office/drawing/2014/main" id="{8E5124B0-3A92-4585-8F27-3D7F36083E90}"/>
              </a:ext>
            </a:extLst>
          </p:cNvPr>
          <p:cNvGraphicFramePr>
            <a:graphicFrameLocks noChangeAspect="1"/>
          </p:cNvGraphicFramePr>
          <p:nvPr>
            <p:custDataLst>
              <p:tags r:id="rId3"/>
            </p:custDataLst>
          </p:nvPr>
        </p:nvGraphicFramePr>
        <p:xfrm>
          <a:off x="1144191" y="1191"/>
          <a:ext cx="1191" cy="1191"/>
        </p:xfrm>
        <a:graphic>
          <a:graphicData uri="http://schemas.openxmlformats.org/presentationml/2006/ole">
            <mc:AlternateContent xmlns:mc="http://schemas.openxmlformats.org/markup-compatibility/2006">
              <mc:Choice xmlns:v="urn:schemas-microsoft-com:vml" Requires="v">
                <p:oleObj spid="_x0000_s18538" name="think-cell Slide" r:id="rId7" imgW="425" imgH="426" progId="TCLayout.ActiveDocument.1">
                  <p:embed/>
                </p:oleObj>
              </mc:Choice>
              <mc:Fallback>
                <p:oleObj name="think-cell Slide" r:id="rId7" imgW="425" imgH="426" progId="TCLayout.ActiveDocument.1">
                  <p:embed/>
                  <p:pic>
                    <p:nvPicPr>
                      <p:cNvPr id="6" name="Object 5" hidden="1">
                        <a:extLst>
                          <a:ext uri="{FF2B5EF4-FFF2-40B4-BE49-F238E27FC236}">
                            <a16:creationId xmlns:a16="http://schemas.microsoft.com/office/drawing/2014/main" id="{8E5124B0-3A92-4585-8F27-3D7F36083E90}"/>
                          </a:ext>
                        </a:extLst>
                      </p:cNvPr>
                      <p:cNvPicPr/>
                      <p:nvPr/>
                    </p:nvPicPr>
                    <p:blipFill>
                      <a:blip r:embed="rId8"/>
                      <a:stretch>
                        <a:fillRect/>
                      </a:stretch>
                    </p:blipFill>
                    <p:spPr>
                      <a:xfrm>
                        <a:off x="1144191" y="11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ECA6C22-BC38-4F94-9B01-12D2F57294C4}"/>
              </a:ext>
            </a:extLst>
          </p:cNvPr>
          <p:cNvSpPr/>
          <p:nvPr>
            <p:custDataLst>
              <p:tags r:id="rId4"/>
            </p:custDataLst>
          </p:nvPr>
        </p:nvSpPr>
        <p:spPr>
          <a:xfrm>
            <a:off x="114300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685800" rtl="0" eaLnBrk="1" fontAlgn="auto" latinLnBrk="0" hangingPunct="1">
              <a:lnSpc>
                <a:spcPct val="90000"/>
              </a:lnSpc>
              <a:spcBef>
                <a:spcPct val="0"/>
              </a:spcBef>
              <a:spcAft>
                <a:spcPct val="0"/>
              </a:spcAft>
              <a:buClrTx/>
              <a:buSzTx/>
              <a:buFontTx/>
              <a:buNone/>
              <a:tabLst/>
              <a:defRPr/>
            </a:pPr>
            <a:endParaRPr kumimoji="0" lang="en-GB" sz="2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77C6C3F-668B-4AF5-BFA9-0F657EB068D6}" type="slidenum">
              <a:rPr kumimoji="0" lang="pl-PL"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pl-PL"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DA12DFBB-F130-407B-9144-7CE7D934051D}"/>
              </a:ext>
            </a:extLst>
          </p:cNvPr>
          <p:cNvSpPr>
            <a:spLocks noGrp="1"/>
          </p:cNvSpPr>
          <p:nvPr>
            <p:ph type="title"/>
          </p:nvPr>
        </p:nvSpPr>
        <p:spPr/>
        <p:txBody>
          <a:bodyPr>
            <a:noAutofit/>
          </a:bodyPr>
          <a:lstStyle/>
          <a:p>
            <a:r>
              <a:rPr lang="en-GB" sz="2100" b="1" dirty="0" err="1">
                <a:latin typeface="Calibri"/>
                <a:cs typeface="Calibri"/>
              </a:rPr>
              <a:t>Inhalt</a:t>
            </a:r>
            <a:endParaRPr lang="pl-PL" sz="2100" b="1" dirty="0">
              <a:latin typeface="Calibri"/>
              <a:cs typeface="Calibri"/>
            </a:endParaRPr>
          </a:p>
        </p:txBody>
      </p:sp>
      <p:grpSp>
        <p:nvGrpSpPr>
          <p:cNvPr id="25" name="Group 24">
            <a:extLst>
              <a:ext uri="{FF2B5EF4-FFF2-40B4-BE49-F238E27FC236}">
                <a16:creationId xmlns:a16="http://schemas.microsoft.com/office/drawing/2014/main" id="{793121AC-C9C5-4486-BA42-33BB6F723AFD}"/>
              </a:ext>
            </a:extLst>
          </p:cNvPr>
          <p:cNvGrpSpPr/>
          <p:nvPr/>
        </p:nvGrpSpPr>
        <p:grpSpPr>
          <a:xfrm>
            <a:off x="730554" y="905676"/>
            <a:ext cx="6284506" cy="207190"/>
            <a:chOff x="1128778" y="1187223"/>
            <a:chExt cx="8222316" cy="930194"/>
          </a:xfrm>
          <a:solidFill>
            <a:schemeClr val="accent4"/>
          </a:solidFill>
        </p:grpSpPr>
        <p:sp>
          <p:nvSpPr>
            <p:cNvPr id="26" name="Rectangle 25">
              <a:extLst>
                <a:ext uri="{FF2B5EF4-FFF2-40B4-BE49-F238E27FC236}">
                  <a16:creationId xmlns:a16="http://schemas.microsoft.com/office/drawing/2014/main" id="{383E1335-119D-4914-8DF2-438EEAD7D3A2}"/>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CCDDC74-6C21-4CCA-9617-B53A8F9092B0}"/>
                </a:ext>
              </a:extLst>
            </p:cNvPr>
            <p:cNvSpPr/>
            <p:nvPr/>
          </p:nvSpPr>
          <p:spPr>
            <a:xfrm>
              <a:off x="2005078" y="1187223"/>
              <a:ext cx="7346016" cy="93019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rPr>
                <a:t>Was </a:t>
              </a: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ist</a:t>
              </a:r>
              <a:r>
                <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Projekt</a:t>
              </a:r>
              <a:r>
                <a:rPr lang="en-GB" sz="1350" b="1" dirty="0" err="1">
                  <a:solidFill>
                    <a:srgbClr val="4472C4"/>
                  </a:solidFill>
                  <a:latin typeface="Calibri" panose="020F0502020204030204"/>
                </a:rPr>
                <a:t>finanzierung</a:t>
              </a:r>
              <a:r>
                <a:rPr lang="en-GB" sz="1350" b="1" dirty="0">
                  <a:solidFill>
                    <a:srgbClr val="4472C4"/>
                  </a:solidFill>
                  <a:latin typeface="Calibri" panose="020F0502020204030204"/>
                </a:rPr>
                <a:t> und </a:t>
              </a:r>
              <a:r>
                <a:rPr lang="en-GB" sz="1350" b="1" dirty="0" err="1">
                  <a:solidFill>
                    <a:srgbClr val="4472C4"/>
                  </a:solidFill>
                  <a:latin typeface="Calibri" panose="020F0502020204030204"/>
                </a:rPr>
                <a:t>wer</a:t>
              </a:r>
              <a:r>
                <a:rPr lang="en-GB" sz="1350" b="1" dirty="0">
                  <a:solidFill>
                    <a:srgbClr val="4472C4"/>
                  </a:solidFill>
                  <a:latin typeface="Calibri" panose="020F0502020204030204"/>
                </a:rPr>
                <a:t> </a:t>
              </a:r>
              <a:r>
                <a:rPr lang="en-GB" sz="1350" b="1" dirty="0" err="1">
                  <a:solidFill>
                    <a:srgbClr val="4472C4"/>
                  </a:solidFill>
                  <a:latin typeface="Calibri" panose="020F0502020204030204"/>
                </a:rPr>
                <a:t>sind</a:t>
              </a:r>
              <a:r>
                <a:rPr lang="en-GB" sz="1350" b="1" dirty="0">
                  <a:solidFill>
                    <a:srgbClr val="4472C4"/>
                  </a:solidFill>
                  <a:latin typeface="Calibri" panose="020F0502020204030204"/>
                </a:rPr>
                <a:t> die </a:t>
              </a:r>
              <a:r>
                <a:rPr lang="en-GB" sz="1350" b="1" dirty="0" err="1">
                  <a:solidFill>
                    <a:srgbClr val="4472C4"/>
                  </a:solidFill>
                  <a:latin typeface="Calibri" panose="020F0502020204030204"/>
                </a:rPr>
                <a:t>relevanten</a:t>
              </a:r>
              <a:r>
                <a:rPr lang="en-GB" sz="1350" b="1" dirty="0">
                  <a:solidFill>
                    <a:srgbClr val="4472C4"/>
                  </a:solidFill>
                  <a:latin typeface="Calibri" panose="020F0502020204030204"/>
                </a:rPr>
                <a:t> </a:t>
              </a:r>
              <a:r>
                <a:rPr lang="en-GB" sz="1350" b="1" dirty="0" err="1">
                  <a:solidFill>
                    <a:srgbClr val="4472C4"/>
                  </a:solidFill>
                  <a:latin typeface="Calibri" panose="020F0502020204030204"/>
                </a:rPr>
                <a:t>Akteure</a:t>
              </a:r>
              <a:r>
                <a:rPr lang="en-GB" sz="1350" b="1" dirty="0">
                  <a:solidFill>
                    <a:srgbClr val="4472C4"/>
                  </a:solidFill>
                  <a:latin typeface="Calibri" panose="020F0502020204030204"/>
                </a:rPr>
                <a:t>?</a:t>
              </a:r>
              <a:endPar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04F6A885-5AC6-4A27-8321-86221D093F9A}"/>
              </a:ext>
            </a:extLst>
          </p:cNvPr>
          <p:cNvGrpSpPr/>
          <p:nvPr/>
        </p:nvGrpSpPr>
        <p:grpSpPr>
          <a:xfrm>
            <a:off x="730554" y="1152887"/>
            <a:ext cx="6284506" cy="189656"/>
            <a:chOff x="1128778" y="1187223"/>
            <a:chExt cx="8222316" cy="930194"/>
          </a:xfrm>
          <a:noFill/>
        </p:grpSpPr>
        <p:sp>
          <p:nvSpPr>
            <p:cNvPr id="29" name="Rectangle 28">
              <a:extLst>
                <a:ext uri="{FF2B5EF4-FFF2-40B4-BE49-F238E27FC236}">
                  <a16:creationId xmlns:a16="http://schemas.microsoft.com/office/drawing/2014/main" id="{D4161997-2E41-4E3D-AB66-D3AEA12FAAB0}"/>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2157067-1517-4979-8519-D658AC91A4F4}"/>
                </a:ext>
              </a:extLst>
            </p:cNvPr>
            <p:cNvSpPr/>
            <p:nvPr/>
          </p:nvSpPr>
          <p:spPr>
            <a:xfrm>
              <a:off x="2005078" y="1187223"/>
              <a:ext cx="7346016" cy="930194"/>
            </a:xfrm>
            <a:prstGeom prst="rect">
              <a:avLst/>
            </a:prstGeom>
            <a:grp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Unterschiede zwischen Projektfinanzierung und „normaler“ Finanzierung</a:t>
              </a:r>
            </a:p>
          </p:txBody>
        </p:sp>
      </p:grpSp>
      <p:grpSp>
        <p:nvGrpSpPr>
          <p:cNvPr id="34" name="Group 33">
            <a:extLst>
              <a:ext uri="{FF2B5EF4-FFF2-40B4-BE49-F238E27FC236}">
                <a16:creationId xmlns:a16="http://schemas.microsoft.com/office/drawing/2014/main" id="{54148A56-7ED1-4054-B552-C6DFF05E074E}"/>
              </a:ext>
            </a:extLst>
          </p:cNvPr>
          <p:cNvGrpSpPr/>
          <p:nvPr/>
        </p:nvGrpSpPr>
        <p:grpSpPr>
          <a:xfrm>
            <a:off x="971376" y="1397152"/>
            <a:ext cx="6043682" cy="237821"/>
            <a:chOff x="1590893" y="1187223"/>
            <a:chExt cx="7760201" cy="930194"/>
          </a:xfrm>
        </p:grpSpPr>
        <p:sp>
          <p:nvSpPr>
            <p:cNvPr id="35" name="Rectangle 34">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2A</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Kapitalkosten</a:t>
              </a:r>
            </a:p>
          </p:txBody>
        </p:sp>
      </p:grpSp>
      <p:grpSp>
        <p:nvGrpSpPr>
          <p:cNvPr id="61" name="Group 60">
            <a:extLst>
              <a:ext uri="{FF2B5EF4-FFF2-40B4-BE49-F238E27FC236}">
                <a16:creationId xmlns:a16="http://schemas.microsoft.com/office/drawing/2014/main" id="{54148A56-7ED1-4054-B552-C6DFF05E074E}"/>
              </a:ext>
            </a:extLst>
          </p:cNvPr>
          <p:cNvGrpSpPr/>
          <p:nvPr/>
        </p:nvGrpSpPr>
        <p:grpSpPr>
          <a:xfrm>
            <a:off x="971376" y="1664149"/>
            <a:ext cx="6043682" cy="237821"/>
            <a:chOff x="1590893" y="1187223"/>
            <a:chExt cx="7760201" cy="930194"/>
          </a:xfrm>
        </p:grpSpPr>
        <p:sp>
          <p:nvSpPr>
            <p:cNvPr id="62" name="Rectangle 61">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2B</a:t>
              </a:r>
            </a:p>
          </p:txBody>
        </p:sp>
        <p:sp>
          <p:nvSpPr>
            <p:cNvPr id="63" name="Rectangle 62">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Kontamination und Diversifikation</a:t>
              </a:r>
            </a:p>
          </p:txBody>
        </p:sp>
      </p:grpSp>
      <p:grpSp>
        <p:nvGrpSpPr>
          <p:cNvPr id="64" name="Group 63">
            <a:extLst>
              <a:ext uri="{FF2B5EF4-FFF2-40B4-BE49-F238E27FC236}">
                <a16:creationId xmlns:a16="http://schemas.microsoft.com/office/drawing/2014/main" id="{54148A56-7ED1-4054-B552-C6DFF05E074E}"/>
              </a:ext>
            </a:extLst>
          </p:cNvPr>
          <p:cNvGrpSpPr/>
          <p:nvPr/>
        </p:nvGrpSpPr>
        <p:grpSpPr>
          <a:xfrm>
            <a:off x="971377" y="1937056"/>
            <a:ext cx="6043682" cy="237821"/>
            <a:chOff x="1590892" y="1187223"/>
            <a:chExt cx="7760202" cy="930194"/>
          </a:xfrm>
        </p:grpSpPr>
        <p:sp>
          <p:nvSpPr>
            <p:cNvPr id="65" name="Rectangle 64">
              <a:extLst>
                <a:ext uri="{FF2B5EF4-FFF2-40B4-BE49-F238E27FC236}">
                  <a16:creationId xmlns:a16="http://schemas.microsoft.com/office/drawing/2014/main" id="{74ED2556-EE53-4D2B-A2F4-264A39BACF72}"/>
                </a:ext>
              </a:extLst>
            </p:cNvPr>
            <p:cNvSpPr/>
            <p:nvPr/>
          </p:nvSpPr>
          <p:spPr>
            <a:xfrm>
              <a:off x="1590892"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2C</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Verbesserte Gesamtauszahlungen</a:t>
              </a:r>
            </a:p>
          </p:txBody>
        </p:sp>
      </p:grpSp>
      <p:grpSp>
        <p:nvGrpSpPr>
          <p:cNvPr id="67" name="Group 66">
            <a:extLst>
              <a:ext uri="{FF2B5EF4-FFF2-40B4-BE49-F238E27FC236}">
                <a16:creationId xmlns:a16="http://schemas.microsoft.com/office/drawing/2014/main" id="{54148A56-7ED1-4054-B552-C6DFF05E074E}"/>
              </a:ext>
            </a:extLst>
          </p:cNvPr>
          <p:cNvGrpSpPr/>
          <p:nvPr/>
        </p:nvGrpSpPr>
        <p:grpSpPr>
          <a:xfrm>
            <a:off x="971376" y="2200951"/>
            <a:ext cx="6043682" cy="237821"/>
            <a:chOff x="1590893" y="1187223"/>
            <a:chExt cx="7760201" cy="930194"/>
          </a:xfrm>
        </p:grpSpPr>
        <p:sp>
          <p:nvSpPr>
            <p:cNvPr id="68" name="Rectangle 67">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2D</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Konflikt zwischen Eigen- und Fremdkapital</a:t>
              </a:r>
            </a:p>
          </p:txBody>
        </p:sp>
      </p:grpSp>
      <p:grpSp>
        <p:nvGrpSpPr>
          <p:cNvPr id="85" name="Group 84"/>
          <p:cNvGrpSpPr/>
          <p:nvPr/>
        </p:nvGrpSpPr>
        <p:grpSpPr>
          <a:xfrm>
            <a:off x="727464" y="3596198"/>
            <a:ext cx="6284506" cy="457650"/>
            <a:chOff x="1821146" y="3184880"/>
            <a:chExt cx="8379341" cy="610200"/>
          </a:xfrm>
        </p:grpSpPr>
        <p:grpSp>
          <p:nvGrpSpPr>
            <p:cNvPr id="86" name="Group 85">
              <a:extLst>
                <a:ext uri="{FF2B5EF4-FFF2-40B4-BE49-F238E27FC236}">
                  <a16:creationId xmlns:a16="http://schemas.microsoft.com/office/drawing/2014/main" id="{793121AC-C9C5-4486-BA42-33BB6F723AFD}"/>
                </a:ext>
              </a:extLst>
            </p:cNvPr>
            <p:cNvGrpSpPr/>
            <p:nvPr/>
          </p:nvGrpSpPr>
          <p:grpSpPr>
            <a:xfrm>
              <a:off x="1821146" y="3518827"/>
              <a:ext cx="8379341" cy="276253"/>
              <a:chOff x="1128778" y="1187223"/>
              <a:chExt cx="8222316" cy="930194"/>
            </a:xfrm>
          </p:grpSpPr>
          <p:sp>
            <p:nvSpPr>
              <p:cNvPr id="90" name="Rectangle 89">
                <a:extLst>
                  <a:ext uri="{FF2B5EF4-FFF2-40B4-BE49-F238E27FC236}">
                    <a16:creationId xmlns:a16="http://schemas.microsoft.com/office/drawing/2014/main" id="{383E1335-119D-4914-8DF2-438EEAD7D3A2}"/>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6</a:t>
                </a:r>
              </a:p>
            </p:txBody>
          </p:sp>
          <p:sp>
            <p:nvSpPr>
              <p:cNvPr id="91" name="Rectangle 90">
                <a:extLst>
                  <a:ext uri="{FF2B5EF4-FFF2-40B4-BE49-F238E27FC236}">
                    <a16:creationId xmlns:a16="http://schemas.microsoft.com/office/drawing/2014/main" id="{1CCDDC74-6C21-4CCA-9617-B53A8F9092B0}"/>
                  </a:ext>
                </a:extLst>
              </p:cNvPr>
              <p:cNvSpPr/>
              <p:nvPr/>
            </p:nvSpPr>
            <p:spPr>
              <a:xfrm>
                <a:off x="2005078" y="1187223"/>
                <a:ext cx="7346016"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350" b="1" dirty="0" err="1">
                    <a:solidFill>
                      <a:srgbClr val="4472C4"/>
                    </a:solidFill>
                    <a:latin typeface="Calibri" panose="020F0502020204030204"/>
                  </a:rPr>
                  <a:t>Kurze</a:t>
                </a:r>
                <a:r>
                  <a:rPr lang="en-GB" sz="1350" b="1" dirty="0">
                    <a:solidFill>
                      <a:srgbClr val="4472C4"/>
                    </a:solidFill>
                    <a:latin typeface="Calibri" panose="020F0502020204030204"/>
                  </a:rPr>
                  <a:t> </a:t>
                </a:r>
                <a:r>
                  <a:rPr lang="en-GB" sz="1350" b="1" dirty="0" err="1">
                    <a:solidFill>
                      <a:srgbClr val="4472C4"/>
                    </a:solidFill>
                    <a:latin typeface="Calibri" panose="020F0502020204030204"/>
                  </a:rPr>
                  <a:t>Beispiele</a:t>
                </a:r>
                <a:endPar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grpSp>
        <p:grpSp>
          <p:nvGrpSpPr>
            <p:cNvPr id="87" name="Group 86">
              <a:extLst>
                <a:ext uri="{FF2B5EF4-FFF2-40B4-BE49-F238E27FC236}">
                  <a16:creationId xmlns:a16="http://schemas.microsoft.com/office/drawing/2014/main" id="{793121AC-C9C5-4486-BA42-33BB6F723AFD}"/>
                </a:ext>
              </a:extLst>
            </p:cNvPr>
            <p:cNvGrpSpPr/>
            <p:nvPr/>
          </p:nvGrpSpPr>
          <p:grpSpPr>
            <a:xfrm>
              <a:off x="1821146" y="3184880"/>
              <a:ext cx="8379341" cy="276253"/>
              <a:chOff x="1128778" y="1187223"/>
              <a:chExt cx="8222316" cy="930194"/>
            </a:xfrm>
          </p:grpSpPr>
          <p:sp>
            <p:nvSpPr>
              <p:cNvPr id="88" name="Rectangle 87">
                <a:extLst>
                  <a:ext uri="{FF2B5EF4-FFF2-40B4-BE49-F238E27FC236}">
                    <a16:creationId xmlns:a16="http://schemas.microsoft.com/office/drawing/2014/main" id="{383E1335-119D-4914-8DF2-438EEAD7D3A2}"/>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5</a:t>
                </a:r>
              </a:p>
            </p:txBody>
          </p:sp>
          <p:sp>
            <p:nvSpPr>
              <p:cNvPr id="89" name="Rectangle 88">
                <a:extLst>
                  <a:ext uri="{FF2B5EF4-FFF2-40B4-BE49-F238E27FC236}">
                    <a16:creationId xmlns:a16="http://schemas.microsoft.com/office/drawing/2014/main" id="{1CCDDC74-6C21-4CCA-9617-B53A8F9092B0}"/>
                  </a:ext>
                </a:extLst>
              </p:cNvPr>
              <p:cNvSpPr/>
              <p:nvPr/>
            </p:nvSpPr>
            <p:spPr>
              <a:xfrm>
                <a:off x="2005078" y="1187223"/>
                <a:ext cx="7346016"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Projektfinanzierung</a:t>
                </a:r>
                <a:r>
                  <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rPr>
                  <a:t> und Joint Ventures</a:t>
                </a:r>
              </a:p>
            </p:txBody>
          </p:sp>
        </p:grpSp>
      </p:grpSp>
      <p:grpSp>
        <p:nvGrpSpPr>
          <p:cNvPr id="94" name="Group 93">
            <a:extLst>
              <a:ext uri="{FF2B5EF4-FFF2-40B4-BE49-F238E27FC236}">
                <a16:creationId xmlns:a16="http://schemas.microsoft.com/office/drawing/2014/main" id="{793121AC-C9C5-4486-BA42-33BB6F723AFD}"/>
              </a:ext>
            </a:extLst>
          </p:cNvPr>
          <p:cNvGrpSpPr/>
          <p:nvPr/>
        </p:nvGrpSpPr>
        <p:grpSpPr>
          <a:xfrm>
            <a:off x="730551" y="4102731"/>
            <a:ext cx="6284506" cy="207190"/>
            <a:chOff x="1128778" y="1187223"/>
            <a:chExt cx="8222316" cy="930194"/>
          </a:xfrm>
        </p:grpSpPr>
        <p:sp>
          <p:nvSpPr>
            <p:cNvPr id="95" name="Rectangle 94">
              <a:extLst>
                <a:ext uri="{FF2B5EF4-FFF2-40B4-BE49-F238E27FC236}">
                  <a16:creationId xmlns:a16="http://schemas.microsoft.com/office/drawing/2014/main" id="{383E1335-119D-4914-8DF2-438EEAD7D3A2}"/>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7</a:t>
              </a:r>
            </a:p>
          </p:txBody>
        </p:sp>
        <p:sp>
          <p:nvSpPr>
            <p:cNvPr id="96" name="Rectangle 95">
              <a:extLst>
                <a:ext uri="{FF2B5EF4-FFF2-40B4-BE49-F238E27FC236}">
                  <a16:creationId xmlns:a16="http://schemas.microsoft.com/office/drawing/2014/main" id="{1CCDDC74-6C21-4CCA-9617-B53A8F9092B0}"/>
                </a:ext>
              </a:extLst>
            </p:cNvPr>
            <p:cNvSpPr/>
            <p:nvPr/>
          </p:nvSpPr>
          <p:spPr>
            <a:xfrm>
              <a:off x="2005078" y="1187223"/>
              <a:ext cx="7346016"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Weitere</a:t>
              </a:r>
              <a:r>
                <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Beispiele</a:t>
              </a:r>
              <a:r>
                <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rPr>
                <a:t> und </a:t>
              </a: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Fälle</a:t>
              </a:r>
              <a:endPar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04F6A885-5AC6-4A27-8321-86221D093F9A}"/>
              </a:ext>
            </a:extLst>
          </p:cNvPr>
          <p:cNvGrpSpPr/>
          <p:nvPr/>
        </p:nvGrpSpPr>
        <p:grpSpPr>
          <a:xfrm>
            <a:off x="730552" y="2525666"/>
            <a:ext cx="6284506" cy="189656"/>
            <a:chOff x="1128778" y="1187223"/>
            <a:chExt cx="8222316" cy="930194"/>
          </a:xfrm>
          <a:solidFill>
            <a:srgbClr val="FFC000"/>
          </a:solidFill>
        </p:grpSpPr>
        <p:sp>
          <p:nvSpPr>
            <p:cNvPr id="49" name="Rectangle 48">
              <a:extLst>
                <a:ext uri="{FF2B5EF4-FFF2-40B4-BE49-F238E27FC236}">
                  <a16:creationId xmlns:a16="http://schemas.microsoft.com/office/drawing/2014/main" id="{D4161997-2E41-4E3D-AB66-D3AEA12FAAB0}"/>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22157067-1517-4979-8519-D658AC91A4F4}"/>
                </a:ext>
              </a:extLst>
            </p:cNvPr>
            <p:cNvSpPr/>
            <p:nvPr/>
          </p:nvSpPr>
          <p:spPr>
            <a:xfrm>
              <a:off x="2005078" y="1187223"/>
              <a:ext cx="7346016" cy="93019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Risiko und Komplexität</a:t>
              </a:r>
            </a:p>
          </p:txBody>
        </p:sp>
      </p:grpSp>
      <p:grpSp>
        <p:nvGrpSpPr>
          <p:cNvPr id="4" name="Group 3"/>
          <p:cNvGrpSpPr/>
          <p:nvPr/>
        </p:nvGrpSpPr>
        <p:grpSpPr>
          <a:xfrm>
            <a:off x="727464" y="2764205"/>
            <a:ext cx="6284506" cy="749084"/>
            <a:chOff x="2111250" y="4210518"/>
            <a:chExt cx="6284506" cy="749084"/>
          </a:xfrm>
        </p:grpSpPr>
        <p:grpSp>
          <p:nvGrpSpPr>
            <p:cNvPr id="107" name="Group 106">
              <a:extLst>
                <a:ext uri="{FF2B5EF4-FFF2-40B4-BE49-F238E27FC236}">
                  <a16:creationId xmlns:a16="http://schemas.microsoft.com/office/drawing/2014/main" id="{04F6A885-5AC6-4A27-8321-86221D093F9A}"/>
                </a:ext>
              </a:extLst>
            </p:cNvPr>
            <p:cNvGrpSpPr/>
            <p:nvPr/>
          </p:nvGrpSpPr>
          <p:grpSpPr>
            <a:xfrm>
              <a:off x="2111250" y="4210518"/>
              <a:ext cx="6284506" cy="189656"/>
              <a:chOff x="1128778" y="1187223"/>
              <a:chExt cx="8222316" cy="930194"/>
            </a:xfrm>
            <a:solidFill>
              <a:srgbClr val="FFC000"/>
            </a:solidFill>
          </p:grpSpPr>
          <p:sp>
            <p:nvSpPr>
              <p:cNvPr id="108" name="Rectangle 107">
                <a:extLst>
                  <a:ext uri="{FF2B5EF4-FFF2-40B4-BE49-F238E27FC236}">
                    <a16:creationId xmlns:a16="http://schemas.microsoft.com/office/drawing/2014/main" id="{D4161997-2E41-4E3D-AB66-D3AEA12FAAB0}"/>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22157067-1517-4979-8519-D658AC91A4F4}"/>
                  </a:ext>
                </a:extLst>
              </p:cNvPr>
              <p:cNvSpPr/>
              <p:nvPr/>
            </p:nvSpPr>
            <p:spPr>
              <a:xfrm>
                <a:off x="2005078" y="1187223"/>
                <a:ext cx="7346016" cy="93019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Risiko Management</a:t>
                </a:r>
              </a:p>
            </p:txBody>
          </p:sp>
        </p:grpSp>
        <p:grpSp>
          <p:nvGrpSpPr>
            <p:cNvPr id="110" name="Group 109">
              <a:extLst>
                <a:ext uri="{FF2B5EF4-FFF2-40B4-BE49-F238E27FC236}">
                  <a16:creationId xmlns:a16="http://schemas.microsoft.com/office/drawing/2014/main" id="{54148A56-7ED1-4054-B552-C6DFF05E074E}"/>
                </a:ext>
              </a:extLst>
            </p:cNvPr>
            <p:cNvGrpSpPr/>
            <p:nvPr/>
          </p:nvGrpSpPr>
          <p:grpSpPr>
            <a:xfrm>
              <a:off x="2352073" y="4454783"/>
              <a:ext cx="6043682" cy="237821"/>
              <a:chOff x="1590893" y="1187223"/>
              <a:chExt cx="7760201" cy="930194"/>
            </a:xfrm>
          </p:grpSpPr>
          <p:sp>
            <p:nvSpPr>
              <p:cNvPr id="111" name="Rectangle 110">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4A</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Projektfinanzierung als Risikomanagement </a:t>
                </a:r>
              </a:p>
            </p:txBody>
          </p:sp>
        </p:grpSp>
        <p:grpSp>
          <p:nvGrpSpPr>
            <p:cNvPr id="113" name="Group 112">
              <a:extLst>
                <a:ext uri="{FF2B5EF4-FFF2-40B4-BE49-F238E27FC236}">
                  <a16:creationId xmlns:a16="http://schemas.microsoft.com/office/drawing/2014/main" id="{54148A56-7ED1-4054-B552-C6DFF05E074E}"/>
                </a:ext>
              </a:extLst>
            </p:cNvPr>
            <p:cNvGrpSpPr/>
            <p:nvPr/>
          </p:nvGrpSpPr>
          <p:grpSpPr>
            <a:xfrm>
              <a:off x="2352073" y="4721781"/>
              <a:ext cx="6043682" cy="237821"/>
              <a:chOff x="1590893" y="1187223"/>
              <a:chExt cx="7760201" cy="930194"/>
            </a:xfrm>
          </p:grpSpPr>
          <p:sp>
            <p:nvSpPr>
              <p:cNvPr id="114" name="Rectangle 113">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4B</a:t>
                </a:r>
              </a:p>
            </p:txBody>
          </p:sp>
          <p:sp>
            <p:nvSpPr>
              <p:cNvPr id="115" name="Rectangle 114">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Risikomanagement innerhalb der Projektfinanzierung</a:t>
                </a:r>
              </a:p>
            </p:txBody>
          </p:sp>
        </p:grpSp>
      </p:grpSp>
    </p:spTree>
    <p:extLst>
      <p:ext uri="{BB962C8B-B14F-4D97-AF65-F5344CB8AC3E}">
        <p14:creationId xmlns:p14="http://schemas.microsoft.com/office/powerpoint/2010/main" val="314315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buNone/>
            </a:pPr>
            <a:r>
              <a:rPr lang="de-DE" sz="1600" dirty="0"/>
              <a:t>Betriebs- und Wartungsverträge (O&amp;M-agreements) weisen das operationelle Risiko dem Auftragnehmer zu, der für den Betrieb einer Anlage verantwortlich ist.</a:t>
            </a:r>
          </a:p>
          <a:p>
            <a:r>
              <a:rPr lang="de-DE" sz="1400" dirty="0"/>
              <a:t>Festpreisvertrag: Der Betreiber übernimmt das Risiko schwankender Betriebskosten</a:t>
            </a:r>
          </a:p>
          <a:p>
            <a:pPr marL="342900" lvl="1" indent="0">
              <a:buNone/>
            </a:pPr>
            <a:endParaRPr lang="en-US" sz="1400" dirty="0"/>
          </a:p>
          <a:p>
            <a:pPr lvl="1"/>
            <a:endParaRPr lang="en-US" sz="1400" dirty="0"/>
          </a:p>
          <a:p>
            <a:pPr marL="342900" lvl="1" indent="0">
              <a:buNone/>
            </a:pPr>
            <a:endParaRPr lang="en-US" sz="1400" dirty="0"/>
          </a:p>
          <a:p>
            <a:pPr marL="342900" lvl="1" indent="0">
              <a:buNone/>
            </a:pPr>
            <a:endParaRPr lang="en-US" sz="1400" dirty="0"/>
          </a:p>
          <a:p>
            <a:pPr marL="342900" lvl="1" indent="0">
              <a:buNone/>
            </a:pPr>
            <a:endParaRPr lang="en-US" sz="1400" dirty="0"/>
          </a:p>
          <a:p>
            <a:r>
              <a:rPr lang="de-DE" sz="1400" dirty="0"/>
              <a:t>Durchführungsvertrag: Betreiber erhält Leistungsboni, sofern die Anlage effizient läuft </a:t>
            </a:r>
            <a:endParaRPr lang="en-US" sz="1400" dirty="0"/>
          </a:p>
        </p:txBody>
      </p:sp>
      <p:sp>
        <p:nvSpPr>
          <p:cNvPr id="2" name="Titel 1"/>
          <p:cNvSpPr>
            <a:spLocks noGrp="1"/>
          </p:cNvSpPr>
          <p:nvPr>
            <p:ph type="title"/>
          </p:nvPr>
        </p:nvSpPr>
        <p:spPr/>
        <p:txBody>
          <a:bodyPr/>
          <a:lstStyle/>
          <a:p>
            <a:r>
              <a:rPr lang="de-DE" dirty="0"/>
              <a:t>Betriebs- und Wartungsverträge verteilen operationelles Risiko</a:t>
            </a:r>
            <a:endParaRPr lang="en-US" dirty="0"/>
          </a:p>
        </p:txBody>
      </p:sp>
      <p:pic>
        <p:nvPicPr>
          <p:cNvPr id="7" name="Grafik 6"/>
          <p:cNvPicPr>
            <a:picLocks noChangeAspect="1"/>
          </p:cNvPicPr>
          <p:nvPr/>
        </p:nvPicPr>
        <p:blipFill>
          <a:blip r:embed="rId2"/>
          <a:stretch>
            <a:fillRect/>
          </a:stretch>
        </p:blipFill>
        <p:spPr>
          <a:xfrm>
            <a:off x="3080084" y="1786119"/>
            <a:ext cx="3532664" cy="957394"/>
          </a:xfrm>
          <a:prstGeom prst="rect">
            <a:avLst/>
          </a:prstGeom>
        </p:spPr>
      </p:pic>
      <p:pic>
        <p:nvPicPr>
          <p:cNvPr id="8" name="Grafik 7"/>
          <p:cNvPicPr>
            <a:picLocks noChangeAspect="1"/>
          </p:cNvPicPr>
          <p:nvPr/>
        </p:nvPicPr>
        <p:blipFill>
          <a:blip r:embed="rId3"/>
          <a:stretch>
            <a:fillRect/>
          </a:stretch>
        </p:blipFill>
        <p:spPr>
          <a:xfrm>
            <a:off x="3080084" y="3301514"/>
            <a:ext cx="3483782" cy="945685"/>
          </a:xfrm>
          <a:prstGeom prst="rect">
            <a:avLst/>
          </a:prstGeom>
        </p:spPr>
      </p:pic>
      <p:sp>
        <p:nvSpPr>
          <p:cNvPr id="13" name="Textfeld 7"/>
          <p:cNvSpPr txBox="1"/>
          <p:nvPr/>
        </p:nvSpPr>
        <p:spPr>
          <a:xfrm>
            <a:off x="4657787" y="4698226"/>
            <a:ext cx="2020632" cy="338554"/>
          </a:xfrm>
          <a:prstGeom prst="rect">
            <a:avLst/>
          </a:prstGeom>
          <a:noFill/>
        </p:spPr>
        <p:txBody>
          <a:bodyPr wrap="square" rtlCol="0">
            <a:spAutoFit/>
          </a:bodyPr>
          <a:lstStyle/>
          <a:p>
            <a:pPr algn="l"/>
            <a:r>
              <a:rPr lang="de-DE" sz="800" dirty="0"/>
              <a:t>Quelle: Figure 3.6 in </a:t>
            </a:r>
            <a:r>
              <a:rPr lang="de-DE" sz="800" dirty="0" err="1"/>
              <a:t>Gatti</a:t>
            </a:r>
            <a:r>
              <a:rPr lang="de-DE" sz="800" dirty="0"/>
              <a:t> (2008) and Figure 3.7 in </a:t>
            </a:r>
            <a:r>
              <a:rPr lang="de-DE" sz="800" dirty="0" err="1"/>
              <a:t>Gatti</a:t>
            </a:r>
            <a:r>
              <a:rPr lang="de-DE" sz="800" dirty="0"/>
              <a:t> (2008)</a:t>
            </a:r>
          </a:p>
        </p:txBody>
      </p:sp>
      <p:sp>
        <p:nvSpPr>
          <p:cNvPr id="4" name="Slide Number Placeholder 3"/>
          <p:cNvSpPr>
            <a:spLocks noGrp="1"/>
          </p:cNvSpPr>
          <p:nvPr>
            <p:ph type="sldNum" sz="quarter" idx="12"/>
          </p:nvPr>
        </p:nvSpPr>
        <p:spPr/>
        <p:txBody>
          <a:bodyPr/>
          <a:lstStyle/>
          <a:p>
            <a:fld id="{C77C6C3F-668B-4AF5-BFA9-0F657EB068D6}" type="slidenum">
              <a:rPr lang="pl-PL" smtClean="0"/>
              <a:pPr/>
              <a:t>40</a:t>
            </a:fld>
            <a:endParaRPr lang="pl-PL" dirty="0"/>
          </a:p>
        </p:txBody>
      </p:sp>
      <p:sp>
        <p:nvSpPr>
          <p:cNvPr id="10" name="Rectangle 9">
            <a:extLst>
              <a:ext uri="{FF2B5EF4-FFF2-40B4-BE49-F238E27FC236}">
                <a16:creationId xmlns:a16="http://schemas.microsoft.com/office/drawing/2014/main" id="{383E1335-119D-4914-8DF2-438EEAD7D3A2}"/>
              </a:ext>
            </a:extLst>
          </p:cNvPr>
          <p:cNvSpPr/>
          <p:nvPr/>
        </p:nvSpPr>
        <p:spPr>
          <a:xfrm>
            <a:off x="1"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4</a:t>
            </a:r>
            <a:r>
              <a:rPr lang="en-GB" b="1">
                <a:solidFill>
                  <a:prstClr val="white"/>
                </a:solidFill>
                <a:latin typeface="Calibri" panose="020F0502020204030204"/>
              </a:rPr>
              <a:t>B</a:t>
            </a:r>
            <a:endParaRPr lang="de-DE" b="1" dirty="0">
              <a:solidFill>
                <a:prstClr val="white"/>
              </a:solidFill>
              <a:latin typeface="Calibri" panose="020F0502020204030204"/>
            </a:endParaRPr>
          </a:p>
        </p:txBody>
      </p:sp>
      <p:sp>
        <p:nvSpPr>
          <p:cNvPr id="11" name="Textfeld 10">
            <a:extLst>
              <a:ext uri="{FF2B5EF4-FFF2-40B4-BE49-F238E27FC236}">
                <a16:creationId xmlns:a16="http://schemas.microsoft.com/office/drawing/2014/main" id="{7FF92738-0224-4833-9328-0F77017F1F4C}"/>
              </a:ext>
            </a:extLst>
          </p:cNvPr>
          <p:cNvSpPr txBox="1"/>
          <p:nvPr/>
        </p:nvSpPr>
        <p:spPr>
          <a:xfrm>
            <a:off x="3210285" y="2001379"/>
            <a:ext cx="1083116" cy="338554"/>
          </a:xfrm>
          <a:prstGeom prst="rect">
            <a:avLst/>
          </a:prstGeom>
          <a:solidFill>
            <a:schemeClr val="bg1">
              <a:lumMod val="95000"/>
            </a:schemeClr>
          </a:solidFill>
        </p:spPr>
        <p:txBody>
          <a:bodyPr wrap="square" rtlCol="0">
            <a:noAutofit/>
          </a:bodyPr>
          <a:lstStyle/>
          <a:p>
            <a:pPr algn="ctr"/>
            <a:r>
              <a:rPr lang="de-DE" sz="1000" b="1" dirty="0">
                <a:latin typeface="+mn-lt"/>
              </a:rPr>
              <a:t>Zweck-gesellschaft</a:t>
            </a:r>
          </a:p>
        </p:txBody>
      </p:sp>
      <p:sp>
        <p:nvSpPr>
          <p:cNvPr id="12" name="Textfeld 11">
            <a:extLst>
              <a:ext uri="{FF2B5EF4-FFF2-40B4-BE49-F238E27FC236}">
                <a16:creationId xmlns:a16="http://schemas.microsoft.com/office/drawing/2014/main" id="{CF2A121E-BC80-436D-B55C-9D911C2CD6E2}"/>
              </a:ext>
            </a:extLst>
          </p:cNvPr>
          <p:cNvSpPr txBox="1"/>
          <p:nvPr/>
        </p:nvSpPr>
        <p:spPr>
          <a:xfrm>
            <a:off x="3165809" y="3490496"/>
            <a:ext cx="1083116" cy="338554"/>
          </a:xfrm>
          <a:prstGeom prst="rect">
            <a:avLst/>
          </a:prstGeom>
          <a:solidFill>
            <a:schemeClr val="bg1">
              <a:lumMod val="95000"/>
            </a:schemeClr>
          </a:solidFill>
        </p:spPr>
        <p:txBody>
          <a:bodyPr wrap="square" rtlCol="0">
            <a:noAutofit/>
          </a:bodyPr>
          <a:lstStyle/>
          <a:p>
            <a:pPr algn="ctr"/>
            <a:r>
              <a:rPr lang="de-DE" sz="1000" b="1" dirty="0">
                <a:latin typeface="+mn-lt"/>
              </a:rPr>
              <a:t>Zweck-gesellschaft</a:t>
            </a:r>
          </a:p>
        </p:txBody>
      </p:sp>
      <p:sp>
        <p:nvSpPr>
          <p:cNvPr id="14" name="Textfeld 13">
            <a:extLst>
              <a:ext uri="{FF2B5EF4-FFF2-40B4-BE49-F238E27FC236}">
                <a16:creationId xmlns:a16="http://schemas.microsoft.com/office/drawing/2014/main" id="{553F9CE3-D457-48A5-97C5-0F0BED19E772}"/>
              </a:ext>
            </a:extLst>
          </p:cNvPr>
          <p:cNvSpPr txBox="1"/>
          <p:nvPr/>
        </p:nvSpPr>
        <p:spPr>
          <a:xfrm>
            <a:off x="5401035" y="2059652"/>
            <a:ext cx="1083116" cy="338554"/>
          </a:xfrm>
          <a:prstGeom prst="rect">
            <a:avLst/>
          </a:prstGeom>
          <a:solidFill>
            <a:schemeClr val="bg1">
              <a:lumMod val="95000"/>
            </a:schemeClr>
          </a:solidFill>
        </p:spPr>
        <p:txBody>
          <a:bodyPr wrap="square" rtlCol="0">
            <a:noAutofit/>
          </a:bodyPr>
          <a:lstStyle/>
          <a:p>
            <a:pPr algn="ctr"/>
            <a:r>
              <a:rPr lang="de-DE" sz="1000" b="1" dirty="0">
                <a:latin typeface="+mn-lt"/>
              </a:rPr>
              <a:t>Betreiber</a:t>
            </a:r>
          </a:p>
        </p:txBody>
      </p:sp>
      <p:sp>
        <p:nvSpPr>
          <p:cNvPr id="15" name="Textfeld 14">
            <a:extLst>
              <a:ext uri="{FF2B5EF4-FFF2-40B4-BE49-F238E27FC236}">
                <a16:creationId xmlns:a16="http://schemas.microsoft.com/office/drawing/2014/main" id="{8CC23FF1-A17F-4C86-8250-DC2247CBBB17}"/>
              </a:ext>
            </a:extLst>
          </p:cNvPr>
          <p:cNvSpPr txBox="1"/>
          <p:nvPr/>
        </p:nvSpPr>
        <p:spPr>
          <a:xfrm>
            <a:off x="5356559" y="3548769"/>
            <a:ext cx="1083116" cy="338554"/>
          </a:xfrm>
          <a:prstGeom prst="rect">
            <a:avLst/>
          </a:prstGeom>
          <a:solidFill>
            <a:schemeClr val="bg1">
              <a:lumMod val="95000"/>
            </a:schemeClr>
          </a:solidFill>
        </p:spPr>
        <p:txBody>
          <a:bodyPr wrap="square" rtlCol="0">
            <a:noAutofit/>
          </a:bodyPr>
          <a:lstStyle/>
          <a:p>
            <a:pPr algn="ctr"/>
            <a:r>
              <a:rPr lang="de-DE" sz="1000" b="1" dirty="0">
                <a:latin typeface="+mn-lt"/>
              </a:rPr>
              <a:t>Betreiber</a:t>
            </a:r>
          </a:p>
        </p:txBody>
      </p:sp>
      <p:sp>
        <p:nvSpPr>
          <p:cNvPr id="16" name="Textfeld 15">
            <a:extLst>
              <a:ext uri="{FF2B5EF4-FFF2-40B4-BE49-F238E27FC236}">
                <a16:creationId xmlns:a16="http://schemas.microsoft.com/office/drawing/2014/main" id="{D3FE3467-65AA-44C5-9034-436EC3206307}"/>
              </a:ext>
            </a:extLst>
          </p:cNvPr>
          <p:cNvSpPr txBox="1"/>
          <p:nvPr/>
        </p:nvSpPr>
        <p:spPr>
          <a:xfrm>
            <a:off x="4388099" y="1797318"/>
            <a:ext cx="968460" cy="436166"/>
          </a:xfrm>
          <a:prstGeom prst="rect">
            <a:avLst/>
          </a:prstGeom>
          <a:solidFill>
            <a:schemeClr val="bg1">
              <a:lumMod val="95000"/>
            </a:schemeClr>
          </a:solidFill>
        </p:spPr>
        <p:txBody>
          <a:bodyPr wrap="square" rtlCol="0">
            <a:noAutofit/>
          </a:bodyPr>
          <a:lstStyle/>
          <a:p>
            <a:pPr algn="l"/>
            <a:r>
              <a:rPr lang="de-DE" sz="800" dirty="0">
                <a:latin typeface="+mn-lt"/>
              </a:rPr>
              <a:t>Periodische Gebühren für Betrieb &amp; Wartung</a:t>
            </a:r>
          </a:p>
        </p:txBody>
      </p:sp>
      <p:sp>
        <p:nvSpPr>
          <p:cNvPr id="17" name="Textfeld 16">
            <a:extLst>
              <a:ext uri="{FF2B5EF4-FFF2-40B4-BE49-F238E27FC236}">
                <a16:creationId xmlns:a16="http://schemas.microsoft.com/office/drawing/2014/main" id="{143C320B-1AA0-451C-BC7E-F6E190962B24}"/>
              </a:ext>
            </a:extLst>
          </p:cNvPr>
          <p:cNvSpPr txBox="1"/>
          <p:nvPr/>
        </p:nvSpPr>
        <p:spPr>
          <a:xfrm>
            <a:off x="4301756" y="3344446"/>
            <a:ext cx="1028040" cy="338554"/>
          </a:xfrm>
          <a:prstGeom prst="rect">
            <a:avLst/>
          </a:prstGeom>
          <a:solidFill>
            <a:schemeClr val="bg1">
              <a:lumMod val="95000"/>
            </a:schemeClr>
          </a:solidFill>
        </p:spPr>
        <p:txBody>
          <a:bodyPr wrap="square" rtlCol="0">
            <a:noAutofit/>
          </a:bodyPr>
          <a:lstStyle/>
          <a:p>
            <a:pPr algn="l"/>
            <a:r>
              <a:rPr lang="de-DE" sz="800" dirty="0">
                <a:latin typeface="+mn-lt"/>
              </a:rPr>
              <a:t>Fixe Bezahlung (+) Bonus</a:t>
            </a:r>
          </a:p>
        </p:txBody>
      </p:sp>
      <p:sp>
        <p:nvSpPr>
          <p:cNvPr id="18" name="Textfeld 17">
            <a:extLst>
              <a:ext uri="{FF2B5EF4-FFF2-40B4-BE49-F238E27FC236}">
                <a16:creationId xmlns:a16="http://schemas.microsoft.com/office/drawing/2014/main" id="{A30F2012-828D-49B6-87EC-5BB83591F547}"/>
              </a:ext>
            </a:extLst>
          </p:cNvPr>
          <p:cNvSpPr txBox="1"/>
          <p:nvPr/>
        </p:nvSpPr>
        <p:spPr>
          <a:xfrm>
            <a:off x="5314127" y="2556322"/>
            <a:ext cx="1336644" cy="338554"/>
          </a:xfrm>
          <a:prstGeom prst="rect">
            <a:avLst/>
          </a:prstGeom>
          <a:solidFill>
            <a:schemeClr val="bg1">
              <a:lumMod val="95000"/>
            </a:schemeClr>
          </a:solidFill>
        </p:spPr>
        <p:txBody>
          <a:bodyPr wrap="square" rtlCol="0">
            <a:noAutofit/>
          </a:bodyPr>
          <a:lstStyle/>
          <a:p>
            <a:pPr algn="l"/>
            <a:r>
              <a:rPr lang="de-DE" sz="800" dirty="0">
                <a:latin typeface="+mn-lt"/>
              </a:rPr>
              <a:t>Übernimmt Betriebskosten</a:t>
            </a:r>
          </a:p>
        </p:txBody>
      </p:sp>
      <p:sp>
        <p:nvSpPr>
          <p:cNvPr id="19" name="Textfeld 18">
            <a:extLst>
              <a:ext uri="{FF2B5EF4-FFF2-40B4-BE49-F238E27FC236}">
                <a16:creationId xmlns:a16="http://schemas.microsoft.com/office/drawing/2014/main" id="{2413F81E-8701-49D9-9951-B126F4967E94}"/>
              </a:ext>
            </a:extLst>
          </p:cNvPr>
          <p:cNvSpPr txBox="1"/>
          <p:nvPr/>
        </p:nvSpPr>
        <p:spPr>
          <a:xfrm>
            <a:off x="3051455" y="4075646"/>
            <a:ext cx="1336644" cy="338554"/>
          </a:xfrm>
          <a:prstGeom prst="rect">
            <a:avLst/>
          </a:prstGeom>
          <a:solidFill>
            <a:schemeClr val="bg1">
              <a:lumMod val="95000"/>
            </a:schemeClr>
          </a:solidFill>
        </p:spPr>
        <p:txBody>
          <a:bodyPr wrap="square" rtlCol="0">
            <a:noAutofit/>
          </a:bodyPr>
          <a:lstStyle/>
          <a:p>
            <a:pPr algn="l"/>
            <a:r>
              <a:rPr lang="de-DE" sz="800" dirty="0">
                <a:latin typeface="+mn-lt"/>
              </a:rPr>
              <a:t>Übernimmt Betriebskosten</a:t>
            </a:r>
          </a:p>
        </p:txBody>
      </p:sp>
    </p:spTree>
    <p:extLst>
      <p:ext uri="{BB962C8B-B14F-4D97-AF65-F5344CB8AC3E}">
        <p14:creationId xmlns:p14="http://schemas.microsoft.com/office/powerpoint/2010/main" val="3401708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28650" y="1592418"/>
            <a:ext cx="3813810" cy="1735173"/>
          </a:xfrm>
          <a:ln>
            <a:solidFill>
              <a:srgbClr val="4C88C4"/>
            </a:solidFill>
          </a:ln>
        </p:spPr>
        <p:txBody>
          <a:bodyPr>
            <a:normAutofit fontScale="92500"/>
          </a:bodyPr>
          <a:lstStyle/>
          <a:p>
            <a:pPr marL="0" indent="0">
              <a:buNone/>
            </a:pPr>
            <a:r>
              <a:rPr lang="de-DE" sz="1500" dirty="0"/>
              <a:t>Eine gute Bonität der Käufer kann zur Minderung des Marktrisikos durch Abnahmevereinbarungen genutzt werden (in der Infrastruktur sind dies oft nationale Regierungen)</a:t>
            </a:r>
          </a:p>
          <a:p>
            <a:r>
              <a:rPr lang="de-DE" sz="1300" dirty="0"/>
              <a:t>In diesen Verträgen werden die Preise in Bezug auf Parameter festgelegt, die z.B. die Inflation erfassen</a:t>
            </a:r>
          </a:p>
          <a:p>
            <a:r>
              <a:rPr lang="de-DE" sz="1300" dirty="0"/>
              <a:t>Funktionieren ähnlich wie Put-oder-Pay-Vereinbarungen</a:t>
            </a:r>
            <a:endParaRPr lang="en-US" sz="1300" dirty="0"/>
          </a:p>
        </p:txBody>
      </p:sp>
      <p:sp>
        <p:nvSpPr>
          <p:cNvPr id="2" name="Titel 1"/>
          <p:cNvSpPr>
            <a:spLocks noGrp="1"/>
          </p:cNvSpPr>
          <p:nvPr>
            <p:ph type="title"/>
          </p:nvPr>
        </p:nvSpPr>
        <p:spPr/>
        <p:txBody>
          <a:bodyPr/>
          <a:lstStyle/>
          <a:p>
            <a:r>
              <a:rPr lang="de-DE" dirty="0"/>
              <a:t>Abnahmevereinbarungen begrenzen Marktrisiko für SPV*</a:t>
            </a:r>
            <a:endParaRPr lang="en-US" dirty="0"/>
          </a:p>
        </p:txBody>
      </p:sp>
      <p:pic>
        <p:nvPicPr>
          <p:cNvPr id="7" name="Grafik 6"/>
          <p:cNvPicPr>
            <a:picLocks noChangeAspect="1"/>
          </p:cNvPicPr>
          <p:nvPr/>
        </p:nvPicPr>
        <p:blipFill>
          <a:blip r:embed="rId3"/>
          <a:stretch>
            <a:fillRect/>
          </a:stretch>
        </p:blipFill>
        <p:spPr>
          <a:xfrm>
            <a:off x="4503800" y="876120"/>
            <a:ext cx="4349238" cy="3376988"/>
          </a:xfrm>
          <a:prstGeom prst="rect">
            <a:avLst/>
          </a:prstGeom>
        </p:spPr>
      </p:pic>
      <p:sp>
        <p:nvSpPr>
          <p:cNvPr id="8" name="Textfeld 7"/>
          <p:cNvSpPr txBox="1"/>
          <p:nvPr/>
        </p:nvSpPr>
        <p:spPr>
          <a:xfrm>
            <a:off x="4657787" y="4698226"/>
            <a:ext cx="2020632" cy="338554"/>
          </a:xfrm>
          <a:prstGeom prst="rect">
            <a:avLst/>
          </a:prstGeom>
          <a:noFill/>
        </p:spPr>
        <p:txBody>
          <a:bodyPr wrap="square" rtlCol="0">
            <a:spAutoFit/>
          </a:bodyPr>
          <a:lstStyle/>
          <a:p>
            <a:pPr algn="l"/>
            <a:r>
              <a:rPr lang="de-DE" sz="800" dirty="0"/>
              <a:t>Quelle: Figure 3.9 in </a:t>
            </a:r>
            <a:r>
              <a:rPr lang="de-DE" sz="800" dirty="0" err="1"/>
              <a:t>Gatti</a:t>
            </a:r>
            <a:r>
              <a:rPr lang="de-DE" sz="800" dirty="0"/>
              <a:t> (2008), eigene Übersetzung</a:t>
            </a:r>
          </a:p>
        </p:txBody>
      </p:sp>
      <p:sp>
        <p:nvSpPr>
          <p:cNvPr id="4" name="Slide Number Placeholder 3"/>
          <p:cNvSpPr>
            <a:spLocks noGrp="1"/>
          </p:cNvSpPr>
          <p:nvPr>
            <p:ph type="sldNum" sz="quarter" idx="12"/>
          </p:nvPr>
        </p:nvSpPr>
        <p:spPr/>
        <p:txBody>
          <a:bodyPr/>
          <a:lstStyle/>
          <a:p>
            <a:fld id="{C77C6C3F-668B-4AF5-BFA9-0F657EB068D6}" type="slidenum">
              <a:rPr lang="pl-PL" smtClean="0"/>
              <a:pPr/>
              <a:t>41</a:t>
            </a:fld>
            <a:endParaRPr lang="pl-PL" dirty="0"/>
          </a:p>
        </p:txBody>
      </p:sp>
      <p:sp>
        <p:nvSpPr>
          <p:cNvPr id="9" name="Rectangle 8">
            <a:extLst>
              <a:ext uri="{FF2B5EF4-FFF2-40B4-BE49-F238E27FC236}">
                <a16:creationId xmlns:a16="http://schemas.microsoft.com/office/drawing/2014/main" id="{383E1335-119D-4914-8DF2-438EEAD7D3A2}"/>
              </a:ext>
            </a:extLst>
          </p:cNvPr>
          <p:cNvSpPr/>
          <p:nvPr/>
        </p:nvSpPr>
        <p:spPr>
          <a:xfrm>
            <a:off x="1"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4</a:t>
            </a:r>
            <a:r>
              <a:rPr lang="en-GB" b="1">
                <a:solidFill>
                  <a:prstClr val="white"/>
                </a:solidFill>
                <a:latin typeface="Calibri" panose="020F0502020204030204"/>
              </a:rPr>
              <a:t>B</a:t>
            </a:r>
            <a:endParaRPr lang="de-DE" b="1" dirty="0">
              <a:solidFill>
                <a:prstClr val="white"/>
              </a:solidFill>
              <a:latin typeface="Calibri" panose="020F0502020204030204"/>
            </a:endParaRPr>
          </a:p>
        </p:txBody>
      </p:sp>
      <p:sp>
        <p:nvSpPr>
          <p:cNvPr id="13" name="Textfeld 12">
            <a:extLst>
              <a:ext uri="{FF2B5EF4-FFF2-40B4-BE49-F238E27FC236}">
                <a16:creationId xmlns:a16="http://schemas.microsoft.com/office/drawing/2014/main" id="{08F1DA29-F472-4682-A085-FD6709827B7E}"/>
              </a:ext>
            </a:extLst>
          </p:cNvPr>
          <p:cNvSpPr txBox="1"/>
          <p:nvPr/>
        </p:nvSpPr>
        <p:spPr>
          <a:xfrm>
            <a:off x="4867635" y="1375516"/>
            <a:ext cx="1083116" cy="338554"/>
          </a:xfrm>
          <a:prstGeom prst="rect">
            <a:avLst/>
          </a:prstGeom>
          <a:solidFill>
            <a:schemeClr val="bg1">
              <a:lumMod val="95000"/>
            </a:schemeClr>
          </a:solidFill>
        </p:spPr>
        <p:txBody>
          <a:bodyPr wrap="square" rtlCol="0">
            <a:noAutofit/>
          </a:bodyPr>
          <a:lstStyle/>
          <a:p>
            <a:pPr algn="ctr"/>
            <a:r>
              <a:rPr lang="de-DE" sz="1000" b="1" dirty="0">
                <a:latin typeface="+mn-lt"/>
              </a:rPr>
              <a:t>Zweck-gesellschaft</a:t>
            </a:r>
          </a:p>
        </p:txBody>
      </p:sp>
      <p:sp>
        <p:nvSpPr>
          <p:cNvPr id="14" name="Textfeld 13">
            <a:extLst>
              <a:ext uri="{FF2B5EF4-FFF2-40B4-BE49-F238E27FC236}">
                <a16:creationId xmlns:a16="http://schemas.microsoft.com/office/drawing/2014/main" id="{EE429CE5-9B8C-4021-ABAC-058668140D62}"/>
              </a:ext>
            </a:extLst>
          </p:cNvPr>
          <p:cNvSpPr txBox="1"/>
          <p:nvPr/>
        </p:nvSpPr>
        <p:spPr>
          <a:xfrm>
            <a:off x="4839060" y="2718719"/>
            <a:ext cx="1083116" cy="338554"/>
          </a:xfrm>
          <a:prstGeom prst="rect">
            <a:avLst/>
          </a:prstGeom>
          <a:solidFill>
            <a:schemeClr val="bg1">
              <a:lumMod val="95000"/>
            </a:schemeClr>
          </a:solidFill>
        </p:spPr>
        <p:txBody>
          <a:bodyPr wrap="square" rtlCol="0">
            <a:noAutofit/>
          </a:bodyPr>
          <a:lstStyle/>
          <a:p>
            <a:pPr algn="ctr"/>
            <a:r>
              <a:rPr lang="de-DE" sz="1000" b="1" dirty="0">
                <a:latin typeface="+mn-lt"/>
              </a:rPr>
              <a:t>Zweck-gesellschaft</a:t>
            </a:r>
          </a:p>
        </p:txBody>
      </p:sp>
      <p:sp>
        <p:nvSpPr>
          <p:cNvPr id="17" name="Textfeld 16">
            <a:extLst>
              <a:ext uri="{FF2B5EF4-FFF2-40B4-BE49-F238E27FC236}">
                <a16:creationId xmlns:a16="http://schemas.microsoft.com/office/drawing/2014/main" id="{66F2E11C-BE56-4DDA-A84A-6A5CCFE64C3C}"/>
              </a:ext>
            </a:extLst>
          </p:cNvPr>
          <p:cNvSpPr txBox="1"/>
          <p:nvPr/>
        </p:nvSpPr>
        <p:spPr>
          <a:xfrm>
            <a:off x="7591785" y="1320109"/>
            <a:ext cx="1083116" cy="338554"/>
          </a:xfrm>
          <a:prstGeom prst="rect">
            <a:avLst/>
          </a:prstGeom>
          <a:solidFill>
            <a:schemeClr val="bg1">
              <a:lumMod val="95000"/>
            </a:schemeClr>
          </a:solidFill>
        </p:spPr>
        <p:txBody>
          <a:bodyPr wrap="square" rtlCol="0">
            <a:noAutofit/>
          </a:bodyPr>
          <a:lstStyle/>
          <a:p>
            <a:pPr algn="ctr"/>
            <a:r>
              <a:rPr lang="de-DE" sz="1000" b="1" dirty="0">
                <a:latin typeface="+mn-lt"/>
              </a:rPr>
              <a:t>Abnehmer</a:t>
            </a:r>
          </a:p>
        </p:txBody>
      </p:sp>
      <p:sp>
        <p:nvSpPr>
          <p:cNvPr id="18" name="Textfeld 17">
            <a:extLst>
              <a:ext uri="{FF2B5EF4-FFF2-40B4-BE49-F238E27FC236}">
                <a16:creationId xmlns:a16="http://schemas.microsoft.com/office/drawing/2014/main" id="{D78FC391-8D21-4666-BF8E-C12052A85E1F}"/>
              </a:ext>
            </a:extLst>
          </p:cNvPr>
          <p:cNvSpPr txBox="1"/>
          <p:nvPr/>
        </p:nvSpPr>
        <p:spPr>
          <a:xfrm>
            <a:off x="7563210" y="2663312"/>
            <a:ext cx="1083116" cy="338554"/>
          </a:xfrm>
          <a:prstGeom prst="rect">
            <a:avLst/>
          </a:prstGeom>
          <a:solidFill>
            <a:schemeClr val="bg1">
              <a:lumMod val="95000"/>
            </a:schemeClr>
          </a:solidFill>
        </p:spPr>
        <p:txBody>
          <a:bodyPr wrap="square" rtlCol="0">
            <a:noAutofit/>
          </a:bodyPr>
          <a:lstStyle/>
          <a:p>
            <a:pPr algn="ctr"/>
            <a:r>
              <a:rPr lang="de-DE" sz="1000" b="1" dirty="0">
                <a:latin typeface="+mn-lt"/>
              </a:rPr>
              <a:t>Abnehmer</a:t>
            </a:r>
          </a:p>
        </p:txBody>
      </p:sp>
      <p:sp>
        <p:nvSpPr>
          <p:cNvPr id="19" name="Textfeld 18">
            <a:extLst>
              <a:ext uri="{FF2B5EF4-FFF2-40B4-BE49-F238E27FC236}">
                <a16:creationId xmlns:a16="http://schemas.microsoft.com/office/drawing/2014/main" id="{1C0E62B7-CF51-4678-85BA-31F3950924BA}"/>
              </a:ext>
            </a:extLst>
          </p:cNvPr>
          <p:cNvSpPr txBox="1"/>
          <p:nvPr/>
        </p:nvSpPr>
        <p:spPr>
          <a:xfrm>
            <a:off x="4674481" y="837035"/>
            <a:ext cx="4000420" cy="338554"/>
          </a:xfrm>
          <a:prstGeom prst="rect">
            <a:avLst/>
          </a:prstGeom>
          <a:solidFill>
            <a:schemeClr val="bg1">
              <a:lumMod val="95000"/>
            </a:schemeClr>
          </a:solidFill>
        </p:spPr>
        <p:txBody>
          <a:bodyPr wrap="square" rtlCol="0">
            <a:noAutofit/>
          </a:bodyPr>
          <a:lstStyle/>
          <a:p>
            <a:pPr algn="l"/>
            <a:r>
              <a:rPr lang="de-DE" sz="800" b="1" dirty="0">
                <a:latin typeface="+mn-lt"/>
              </a:rPr>
              <a:t>Für den Fall, dass die Zweckgesellschaft Produkte/Dienstleistungen liefern kann</a:t>
            </a:r>
          </a:p>
        </p:txBody>
      </p:sp>
      <p:sp>
        <p:nvSpPr>
          <p:cNvPr id="20" name="Textfeld 19">
            <a:extLst>
              <a:ext uri="{FF2B5EF4-FFF2-40B4-BE49-F238E27FC236}">
                <a16:creationId xmlns:a16="http://schemas.microsoft.com/office/drawing/2014/main" id="{711C968D-D658-4E66-A776-C906106D3F03}"/>
              </a:ext>
            </a:extLst>
          </p:cNvPr>
          <p:cNvSpPr txBox="1"/>
          <p:nvPr/>
        </p:nvSpPr>
        <p:spPr>
          <a:xfrm>
            <a:off x="5689271" y="4228351"/>
            <a:ext cx="3805027" cy="338554"/>
          </a:xfrm>
          <a:prstGeom prst="rect">
            <a:avLst/>
          </a:prstGeom>
          <a:noFill/>
        </p:spPr>
        <p:txBody>
          <a:bodyPr wrap="square" rtlCol="0">
            <a:noAutofit/>
          </a:bodyPr>
          <a:lstStyle/>
          <a:p>
            <a:pPr algn="l"/>
            <a:r>
              <a:rPr lang="de-DE" sz="1000" dirty="0">
                <a:latin typeface="+mn-lt"/>
              </a:rPr>
              <a:t>*SPV = Special Purpose Vehicle = Zweckgesellschaft</a:t>
            </a:r>
          </a:p>
        </p:txBody>
      </p:sp>
      <p:sp>
        <p:nvSpPr>
          <p:cNvPr id="21" name="Textfeld 20">
            <a:extLst>
              <a:ext uri="{FF2B5EF4-FFF2-40B4-BE49-F238E27FC236}">
                <a16:creationId xmlns:a16="http://schemas.microsoft.com/office/drawing/2014/main" id="{E07502D5-3082-441E-B520-177475836216}"/>
              </a:ext>
            </a:extLst>
          </p:cNvPr>
          <p:cNvSpPr txBox="1"/>
          <p:nvPr/>
        </p:nvSpPr>
        <p:spPr>
          <a:xfrm>
            <a:off x="6271206" y="1104433"/>
            <a:ext cx="968460" cy="203576"/>
          </a:xfrm>
          <a:prstGeom prst="rect">
            <a:avLst/>
          </a:prstGeom>
          <a:solidFill>
            <a:schemeClr val="bg1">
              <a:lumMod val="95000"/>
            </a:schemeClr>
          </a:solidFill>
        </p:spPr>
        <p:txBody>
          <a:bodyPr wrap="square" rtlCol="0">
            <a:noAutofit/>
          </a:bodyPr>
          <a:lstStyle/>
          <a:p>
            <a:pPr algn="l"/>
            <a:r>
              <a:rPr lang="de-DE" sz="800" dirty="0">
                <a:latin typeface="+mn-lt"/>
              </a:rPr>
              <a:t>Zahlungen</a:t>
            </a:r>
          </a:p>
        </p:txBody>
      </p:sp>
      <p:sp>
        <p:nvSpPr>
          <p:cNvPr id="22" name="Textfeld 21">
            <a:extLst>
              <a:ext uri="{FF2B5EF4-FFF2-40B4-BE49-F238E27FC236}">
                <a16:creationId xmlns:a16="http://schemas.microsoft.com/office/drawing/2014/main" id="{26778D06-75A9-4C2C-807E-1BD6A340D86B}"/>
              </a:ext>
            </a:extLst>
          </p:cNvPr>
          <p:cNvSpPr txBox="1"/>
          <p:nvPr/>
        </p:nvSpPr>
        <p:spPr>
          <a:xfrm>
            <a:off x="6271206" y="2447458"/>
            <a:ext cx="968460" cy="203576"/>
          </a:xfrm>
          <a:prstGeom prst="rect">
            <a:avLst/>
          </a:prstGeom>
          <a:solidFill>
            <a:schemeClr val="bg1">
              <a:lumMod val="95000"/>
            </a:schemeClr>
          </a:solidFill>
        </p:spPr>
        <p:txBody>
          <a:bodyPr wrap="square" rtlCol="0">
            <a:noAutofit/>
          </a:bodyPr>
          <a:lstStyle/>
          <a:p>
            <a:pPr algn="l"/>
            <a:r>
              <a:rPr lang="de-DE" sz="800" dirty="0">
                <a:latin typeface="+mn-lt"/>
              </a:rPr>
              <a:t>Zahlungen</a:t>
            </a:r>
          </a:p>
        </p:txBody>
      </p:sp>
      <p:sp>
        <p:nvSpPr>
          <p:cNvPr id="23" name="Textfeld 22">
            <a:extLst>
              <a:ext uri="{FF2B5EF4-FFF2-40B4-BE49-F238E27FC236}">
                <a16:creationId xmlns:a16="http://schemas.microsoft.com/office/drawing/2014/main" id="{7EDD6692-6542-41F0-A1DE-DC5C1D8EE130}"/>
              </a:ext>
            </a:extLst>
          </p:cNvPr>
          <p:cNvSpPr txBox="1"/>
          <p:nvPr/>
        </p:nvSpPr>
        <p:spPr>
          <a:xfrm>
            <a:off x="4750681" y="2132435"/>
            <a:ext cx="4000420" cy="338554"/>
          </a:xfrm>
          <a:prstGeom prst="rect">
            <a:avLst/>
          </a:prstGeom>
          <a:solidFill>
            <a:schemeClr val="bg1">
              <a:lumMod val="95000"/>
            </a:schemeClr>
          </a:solidFill>
        </p:spPr>
        <p:txBody>
          <a:bodyPr wrap="square" rtlCol="0">
            <a:noAutofit/>
          </a:bodyPr>
          <a:lstStyle/>
          <a:p>
            <a:pPr algn="l"/>
            <a:r>
              <a:rPr lang="de-DE" sz="800" b="1" dirty="0">
                <a:latin typeface="+mn-lt"/>
              </a:rPr>
              <a:t>Für den Fall, dass die Zweckgesellschaft Produkte/Dienstleistungen nicht liefern kann</a:t>
            </a:r>
          </a:p>
        </p:txBody>
      </p:sp>
      <p:sp>
        <p:nvSpPr>
          <p:cNvPr id="25" name="Textfeld 24">
            <a:extLst>
              <a:ext uri="{FF2B5EF4-FFF2-40B4-BE49-F238E27FC236}">
                <a16:creationId xmlns:a16="http://schemas.microsoft.com/office/drawing/2014/main" id="{737D29CA-3BF1-4135-9D5B-81225DC7064B}"/>
              </a:ext>
            </a:extLst>
          </p:cNvPr>
          <p:cNvSpPr txBox="1"/>
          <p:nvPr/>
        </p:nvSpPr>
        <p:spPr>
          <a:xfrm>
            <a:off x="6214057" y="1820736"/>
            <a:ext cx="1101144" cy="255751"/>
          </a:xfrm>
          <a:prstGeom prst="rect">
            <a:avLst/>
          </a:prstGeom>
          <a:solidFill>
            <a:schemeClr val="bg1">
              <a:lumMod val="95000"/>
            </a:schemeClr>
          </a:solidFill>
        </p:spPr>
        <p:txBody>
          <a:bodyPr wrap="square" rtlCol="0">
            <a:noAutofit/>
          </a:bodyPr>
          <a:lstStyle/>
          <a:p>
            <a:pPr algn="l"/>
            <a:r>
              <a:rPr lang="de-DE" sz="800" dirty="0">
                <a:latin typeface="+mn-lt"/>
              </a:rPr>
              <a:t>Lieferung Produkte/</a:t>
            </a:r>
            <a:br>
              <a:rPr lang="de-DE" sz="800" dirty="0">
                <a:latin typeface="+mn-lt"/>
              </a:rPr>
            </a:br>
            <a:r>
              <a:rPr lang="de-DE" sz="800" dirty="0">
                <a:latin typeface="+mn-lt"/>
              </a:rPr>
              <a:t>Dienstleistungen </a:t>
            </a:r>
          </a:p>
        </p:txBody>
      </p:sp>
      <p:sp>
        <p:nvSpPr>
          <p:cNvPr id="26" name="Textfeld 25">
            <a:extLst>
              <a:ext uri="{FF2B5EF4-FFF2-40B4-BE49-F238E27FC236}">
                <a16:creationId xmlns:a16="http://schemas.microsoft.com/office/drawing/2014/main" id="{0F87A094-4466-4DEB-B9A4-86CE349D35C1}"/>
              </a:ext>
            </a:extLst>
          </p:cNvPr>
          <p:cNvSpPr txBox="1"/>
          <p:nvPr/>
        </p:nvSpPr>
        <p:spPr>
          <a:xfrm>
            <a:off x="6386172" y="3921393"/>
            <a:ext cx="1101144" cy="255751"/>
          </a:xfrm>
          <a:prstGeom prst="rect">
            <a:avLst/>
          </a:prstGeom>
          <a:solidFill>
            <a:schemeClr val="bg1">
              <a:lumMod val="95000"/>
            </a:schemeClr>
          </a:solidFill>
        </p:spPr>
        <p:txBody>
          <a:bodyPr wrap="square" rtlCol="0">
            <a:noAutofit/>
          </a:bodyPr>
          <a:lstStyle/>
          <a:p>
            <a:pPr algn="l"/>
            <a:r>
              <a:rPr lang="de-DE" sz="800" dirty="0">
                <a:latin typeface="+mn-lt"/>
              </a:rPr>
              <a:t>Lieferung Produkte/</a:t>
            </a:r>
            <a:br>
              <a:rPr lang="de-DE" sz="800" dirty="0">
                <a:latin typeface="+mn-lt"/>
              </a:rPr>
            </a:br>
            <a:r>
              <a:rPr lang="de-DE" sz="800" dirty="0">
                <a:latin typeface="+mn-lt"/>
              </a:rPr>
              <a:t>Dienstleistungen </a:t>
            </a:r>
          </a:p>
        </p:txBody>
      </p:sp>
      <p:sp>
        <p:nvSpPr>
          <p:cNvPr id="27" name="Textfeld 26">
            <a:extLst>
              <a:ext uri="{FF2B5EF4-FFF2-40B4-BE49-F238E27FC236}">
                <a16:creationId xmlns:a16="http://schemas.microsoft.com/office/drawing/2014/main" id="{85C83E8A-1287-4293-BE84-712FE94B590E}"/>
              </a:ext>
            </a:extLst>
          </p:cNvPr>
          <p:cNvSpPr txBox="1"/>
          <p:nvPr/>
        </p:nvSpPr>
        <p:spPr>
          <a:xfrm>
            <a:off x="4750681" y="3654860"/>
            <a:ext cx="1200070" cy="338554"/>
          </a:xfrm>
          <a:prstGeom prst="rect">
            <a:avLst/>
          </a:prstGeom>
          <a:solidFill>
            <a:schemeClr val="bg1">
              <a:lumMod val="95000"/>
            </a:schemeClr>
          </a:solidFill>
        </p:spPr>
        <p:txBody>
          <a:bodyPr wrap="square" rtlCol="0">
            <a:noAutofit/>
          </a:bodyPr>
          <a:lstStyle/>
          <a:p>
            <a:pPr algn="ctr"/>
            <a:r>
              <a:rPr lang="de-DE" sz="1000" b="1" dirty="0">
                <a:latin typeface="+mn-lt"/>
              </a:rPr>
              <a:t>Alternativer Lieferant</a:t>
            </a:r>
          </a:p>
        </p:txBody>
      </p:sp>
      <p:sp>
        <p:nvSpPr>
          <p:cNvPr id="28" name="Textfeld 27">
            <a:extLst>
              <a:ext uri="{FF2B5EF4-FFF2-40B4-BE49-F238E27FC236}">
                <a16:creationId xmlns:a16="http://schemas.microsoft.com/office/drawing/2014/main" id="{7F55616A-A157-49BC-B54E-A84B3DA42C8D}"/>
              </a:ext>
            </a:extLst>
          </p:cNvPr>
          <p:cNvSpPr txBox="1"/>
          <p:nvPr/>
        </p:nvSpPr>
        <p:spPr>
          <a:xfrm>
            <a:off x="6346741" y="2830381"/>
            <a:ext cx="968460" cy="472591"/>
          </a:xfrm>
          <a:prstGeom prst="rect">
            <a:avLst/>
          </a:prstGeom>
          <a:solidFill>
            <a:schemeClr val="bg1">
              <a:lumMod val="95000"/>
            </a:schemeClr>
          </a:solidFill>
        </p:spPr>
        <p:txBody>
          <a:bodyPr wrap="square" rtlCol="0">
            <a:noAutofit/>
          </a:bodyPr>
          <a:lstStyle/>
          <a:p>
            <a:pPr algn="l"/>
            <a:r>
              <a:rPr lang="de-DE" sz="800" dirty="0">
                <a:latin typeface="+mn-lt"/>
              </a:rPr>
              <a:t>Bezahlt alternativen Lieferanten</a:t>
            </a:r>
          </a:p>
        </p:txBody>
      </p:sp>
      <p:sp>
        <p:nvSpPr>
          <p:cNvPr id="29" name="Textfeld 28">
            <a:extLst>
              <a:ext uri="{FF2B5EF4-FFF2-40B4-BE49-F238E27FC236}">
                <a16:creationId xmlns:a16="http://schemas.microsoft.com/office/drawing/2014/main" id="{5A7FF865-D193-40CF-A1F9-0A26CF421396}"/>
              </a:ext>
            </a:extLst>
          </p:cNvPr>
          <p:cNvSpPr txBox="1"/>
          <p:nvPr/>
        </p:nvSpPr>
        <p:spPr>
          <a:xfrm>
            <a:off x="6346741" y="3288917"/>
            <a:ext cx="968460" cy="472591"/>
          </a:xfrm>
          <a:prstGeom prst="rect">
            <a:avLst/>
          </a:prstGeom>
          <a:solidFill>
            <a:schemeClr val="bg1">
              <a:lumMod val="95000"/>
            </a:schemeClr>
          </a:solidFill>
        </p:spPr>
        <p:txBody>
          <a:bodyPr wrap="square" rtlCol="0">
            <a:noAutofit/>
          </a:bodyPr>
          <a:lstStyle/>
          <a:p>
            <a:pPr algn="l"/>
            <a:r>
              <a:rPr lang="de-DE" sz="800" dirty="0">
                <a:latin typeface="+mn-lt"/>
              </a:rPr>
              <a:t>Trägt die Preisdifferenz</a:t>
            </a:r>
          </a:p>
        </p:txBody>
      </p:sp>
    </p:spTree>
    <p:extLst>
      <p:ext uri="{BB962C8B-B14F-4D97-AF65-F5344CB8AC3E}">
        <p14:creationId xmlns:p14="http://schemas.microsoft.com/office/powerpoint/2010/main" val="1536790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6" descr="declutter-checklist">
            <a:extLst>
              <a:ext uri="{FF2B5EF4-FFF2-40B4-BE49-F238E27FC236}">
                <a16:creationId xmlns:a16="http://schemas.microsoft.com/office/drawing/2014/main" id="{4479BF9C-F9E4-4AA8-A574-31BDCC47386F}"/>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gray">
          <a:xfrm>
            <a:off x="6756051" y="2419566"/>
            <a:ext cx="2387950" cy="205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hidden="1">
            <a:extLst>
              <a:ext uri="{FF2B5EF4-FFF2-40B4-BE49-F238E27FC236}">
                <a16:creationId xmlns:a16="http://schemas.microsoft.com/office/drawing/2014/main" id="{8E5124B0-3A92-4585-8F27-3D7F36083E90}"/>
              </a:ext>
            </a:extLst>
          </p:cNvPr>
          <p:cNvGraphicFramePr>
            <a:graphicFrameLocks noChangeAspect="1"/>
          </p:cNvGraphicFramePr>
          <p:nvPr>
            <p:custDataLst>
              <p:tags r:id="rId3"/>
            </p:custDataLst>
          </p:nvPr>
        </p:nvGraphicFramePr>
        <p:xfrm>
          <a:off x="1144191" y="1191"/>
          <a:ext cx="1191" cy="1191"/>
        </p:xfrm>
        <a:graphic>
          <a:graphicData uri="http://schemas.openxmlformats.org/presentationml/2006/ole">
            <mc:AlternateContent xmlns:mc="http://schemas.openxmlformats.org/markup-compatibility/2006">
              <mc:Choice xmlns:v="urn:schemas-microsoft-com:vml" Requires="v">
                <p:oleObj spid="_x0000_s14445" name="think-cell Slide" r:id="rId7" imgW="425" imgH="426" progId="TCLayout.ActiveDocument.1">
                  <p:embed/>
                </p:oleObj>
              </mc:Choice>
              <mc:Fallback>
                <p:oleObj name="think-cell Slide" r:id="rId7" imgW="425" imgH="426" progId="TCLayout.ActiveDocument.1">
                  <p:embed/>
                  <p:pic>
                    <p:nvPicPr>
                      <p:cNvPr id="6" name="Object 5" hidden="1">
                        <a:extLst>
                          <a:ext uri="{FF2B5EF4-FFF2-40B4-BE49-F238E27FC236}">
                            <a16:creationId xmlns:a16="http://schemas.microsoft.com/office/drawing/2014/main" id="{8E5124B0-3A92-4585-8F27-3D7F36083E90}"/>
                          </a:ext>
                        </a:extLst>
                      </p:cNvPr>
                      <p:cNvPicPr/>
                      <p:nvPr/>
                    </p:nvPicPr>
                    <p:blipFill>
                      <a:blip r:embed="rId8"/>
                      <a:stretch>
                        <a:fillRect/>
                      </a:stretch>
                    </p:blipFill>
                    <p:spPr>
                      <a:xfrm>
                        <a:off x="1144191" y="11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ECA6C22-BC38-4F94-9B01-12D2F57294C4}"/>
              </a:ext>
            </a:extLst>
          </p:cNvPr>
          <p:cNvSpPr/>
          <p:nvPr>
            <p:custDataLst>
              <p:tags r:id="rId4"/>
            </p:custDataLst>
          </p:nvPr>
        </p:nvSpPr>
        <p:spPr>
          <a:xfrm>
            <a:off x="114300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685800" rtl="0" eaLnBrk="1" fontAlgn="auto" latinLnBrk="0" hangingPunct="1">
              <a:lnSpc>
                <a:spcPct val="90000"/>
              </a:lnSpc>
              <a:spcBef>
                <a:spcPct val="0"/>
              </a:spcBef>
              <a:spcAft>
                <a:spcPct val="0"/>
              </a:spcAft>
              <a:buClrTx/>
              <a:buSzTx/>
              <a:buFontTx/>
              <a:buNone/>
              <a:tabLst/>
              <a:defRPr/>
            </a:pPr>
            <a:endParaRPr kumimoji="0" lang="en-GB" sz="2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 name="Tytuł 1">
            <a:extLst>
              <a:ext uri="{FF2B5EF4-FFF2-40B4-BE49-F238E27FC236}">
                <a16:creationId xmlns:a16="http://schemas.microsoft.com/office/drawing/2014/main" id="{DA12DFBB-F130-407B-9144-7CE7D934051D}"/>
              </a:ext>
            </a:extLst>
          </p:cNvPr>
          <p:cNvSpPr>
            <a:spLocks noGrp="1"/>
          </p:cNvSpPr>
          <p:nvPr>
            <p:ph type="title"/>
          </p:nvPr>
        </p:nvSpPr>
        <p:spPr>
          <a:xfrm>
            <a:off x="2536487" y="204252"/>
            <a:ext cx="4993026" cy="367844"/>
          </a:xfrm>
        </p:spPr>
        <p:txBody>
          <a:bodyPr>
            <a:noAutofit/>
          </a:bodyPr>
          <a:lstStyle/>
          <a:p>
            <a:r>
              <a:rPr lang="en-GB" sz="2100" b="1" dirty="0" err="1">
                <a:latin typeface="Calibri"/>
                <a:cs typeface="Calibri"/>
              </a:rPr>
              <a:t>Inhalt</a:t>
            </a:r>
            <a:endParaRPr lang="pl-PL" sz="2100" b="1" dirty="0">
              <a:latin typeface="Calibri"/>
              <a:cs typeface="Calibri"/>
            </a:endParaRPr>
          </a:p>
        </p:txBody>
      </p:sp>
      <p:grpSp>
        <p:nvGrpSpPr>
          <p:cNvPr id="25" name="Group 24">
            <a:extLst>
              <a:ext uri="{FF2B5EF4-FFF2-40B4-BE49-F238E27FC236}">
                <a16:creationId xmlns:a16="http://schemas.microsoft.com/office/drawing/2014/main" id="{793121AC-C9C5-4486-BA42-33BB6F723AFD}"/>
              </a:ext>
            </a:extLst>
          </p:cNvPr>
          <p:cNvGrpSpPr/>
          <p:nvPr/>
        </p:nvGrpSpPr>
        <p:grpSpPr>
          <a:xfrm>
            <a:off x="730554" y="905676"/>
            <a:ext cx="6284506" cy="207190"/>
            <a:chOff x="1128778" y="1187223"/>
            <a:chExt cx="8222316" cy="930194"/>
          </a:xfrm>
          <a:solidFill>
            <a:schemeClr val="accent4"/>
          </a:solidFill>
        </p:grpSpPr>
        <p:sp>
          <p:nvSpPr>
            <p:cNvPr id="26" name="Rectangle 25">
              <a:extLst>
                <a:ext uri="{FF2B5EF4-FFF2-40B4-BE49-F238E27FC236}">
                  <a16:creationId xmlns:a16="http://schemas.microsoft.com/office/drawing/2014/main" id="{383E1335-119D-4914-8DF2-438EEAD7D3A2}"/>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CCDDC74-6C21-4CCA-9617-B53A8F9092B0}"/>
                </a:ext>
              </a:extLst>
            </p:cNvPr>
            <p:cNvSpPr/>
            <p:nvPr/>
          </p:nvSpPr>
          <p:spPr>
            <a:xfrm>
              <a:off x="2005078" y="1187223"/>
              <a:ext cx="7346016" cy="93019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685800" eaLnBrk="1" fontAlgn="auto" hangingPunct="1">
                <a:spcBef>
                  <a:spcPts val="0"/>
                </a:spcBef>
                <a:spcAft>
                  <a:spcPts val="0"/>
                </a:spcAft>
                <a:defRPr/>
              </a:pPr>
              <a:r>
                <a:rPr lang="en-GB" sz="1350" b="1" dirty="0">
                  <a:solidFill>
                    <a:srgbClr val="4472C4"/>
                  </a:solidFill>
                </a:rPr>
                <a:t>Was </a:t>
              </a:r>
              <a:r>
                <a:rPr lang="en-GB" sz="1350" b="1" dirty="0" err="1">
                  <a:solidFill>
                    <a:srgbClr val="4472C4"/>
                  </a:solidFill>
                </a:rPr>
                <a:t>ist</a:t>
              </a:r>
              <a:r>
                <a:rPr lang="en-GB" sz="1350" b="1" dirty="0">
                  <a:solidFill>
                    <a:srgbClr val="4472C4"/>
                  </a:solidFill>
                </a:rPr>
                <a:t> </a:t>
              </a:r>
              <a:r>
                <a:rPr lang="en-GB" sz="1350" b="1" dirty="0" err="1">
                  <a:solidFill>
                    <a:srgbClr val="4472C4"/>
                  </a:solidFill>
                </a:rPr>
                <a:t>Projektfinanzierung</a:t>
              </a:r>
              <a:r>
                <a:rPr lang="en-GB" sz="1350" b="1" dirty="0">
                  <a:solidFill>
                    <a:srgbClr val="4472C4"/>
                  </a:solidFill>
                </a:rPr>
                <a:t> und </a:t>
              </a:r>
              <a:r>
                <a:rPr lang="en-GB" sz="1350" b="1" dirty="0" err="1">
                  <a:solidFill>
                    <a:srgbClr val="4472C4"/>
                  </a:solidFill>
                </a:rPr>
                <a:t>wer</a:t>
              </a:r>
              <a:r>
                <a:rPr lang="en-GB" sz="1350" b="1" dirty="0">
                  <a:solidFill>
                    <a:srgbClr val="4472C4"/>
                  </a:solidFill>
                </a:rPr>
                <a:t> </a:t>
              </a:r>
              <a:r>
                <a:rPr lang="en-GB" sz="1350" b="1" dirty="0" err="1">
                  <a:solidFill>
                    <a:srgbClr val="4472C4"/>
                  </a:solidFill>
                </a:rPr>
                <a:t>sind</a:t>
              </a:r>
              <a:r>
                <a:rPr lang="en-GB" sz="1350" b="1" dirty="0">
                  <a:solidFill>
                    <a:srgbClr val="4472C4"/>
                  </a:solidFill>
                </a:rPr>
                <a:t> die </a:t>
              </a:r>
              <a:r>
                <a:rPr lang="en-GB" sz="1350" b="1" dirty="0" err="1">
                  <a:solidFill>
                    <a:srgbClr val="4472C4"/>
                  </a:solidFill>
                </a:rPr>
                <a:t>relevanten</a:t>
              </a:r>
              <a:r>
                <a:rPr lang="en-GB" sz="1350" b="1" dirty="0">
                  <a:solidFill>
                    <a:srgbClr val="4472C4"/>
                  </a:solidFill>
                </a:rPr>
                <a:t> </a:t>
              </a:r>
              <a:r>
                <a:rPr lang="en-GB" sz="1350" b="1" dirty="0" err="1">
                  <a:solidFill>
                    <a:srgbClr val="4472C4"/>
                  </a:solidFill>
                </a:rPr>
                <a:t>Akteure</a:t>
              </a:r>
              <a:r>
                <a:rPr lang="en-GB" sz="1350" b="1" dirty="0">
                  <a:solidFill>
                    <a:srgbClr val="4472C4"/>
                  </a:solidFill>
                </a:rPr>
                <a:t>?</a:t>
              </a:r>
              <a:endParaRPr lang="de-DE" sz="1350" b="1" dirty="0">
                <a:solidFill>
                  <a:srgbClr val="4472C4"/>
                </a:solidFill>
              </a:endParaRPr>
            </a:p>
          </p:txBody>
        </p:sp>
      </p:grpSp>
      <p:grpSp>
        <p:nvGrpSpPr>
          <p:cNvPr id="28" name="Group 27">
            <a:extLst>
              <a:ext uri="{FF2B5EF4-FFF2-40B4-BE49-F238E27FC236}">
                <a16:creationId xmlns:a16="http://schemas.microsoft.com/office/drawing/2014/main" id="{04F6A885-5AC6-4A27-8321-86221D093F9A}"/>
              </a:ext>
            </a:extLst>
          </p:cNvPr>
          <p:cNvGrpSpPr/>
          <p:nvPr/>
        </p:nvGrpSpPr>
        <p:grpSpPr>
          <a:xfrm>
            <a:off x="730554" y="1152887"/>
            <a:ext cx="6284506" cy="189656"/>
            <a:chOff x="1128778" y="1187223"/>
            <a:chExt cx="8222316" cy="930194"/>
          </a:xfrm>
        </p:grpSpPr>
        <p:sp>
          <p:nvSpPr>
            <p:cNvPr id="29" name="Rectangle 28">
              <a:extLst>
                <a:ext uri="{FF2B5EF4-FFF2-40B4-BE49-F238E27FC236}">
                  <a16:creationId xmlns:a16="http://schemas.microsoft.com/office/drawing/2014/main" id="{D4161997-2E41-4E3D-AB66-D3AEA12FAAB0}"/>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2157067-1517-4979-8519-D658AC91A4F4}"/>
                </a:ext>
              </a:extLst>
            </p:cNvPr>
            <p:cNvSpPr/>
            <p:nvPr/>
          </p:nvSpPr>
          <p:spPr>
            <a:xfrm>
              <a:off x="2005078" y="1187223"/>
              <a:ext cx="7346016"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685800" eaLnBrk="1" fontAlgn="auto" hangingPunct="1">
                <a:spcBef>
                  <a:spcPts val="0"/>
                </a:spcBef>
                <a:spcAft>
                  <a:spcPts val="0"/>
                </a:spcAft>
                <a:defRPr/>
              </a:pPr>
              <a:r>
                <a:rPr lang="de-DE" sz="1350" b="1" dirty="0">
                  <a:solidFill>
                    <a:srgbClr val="4472C4"/>
                  </a:solidFill>
                </a:rPr>
                <a:t>Unterschiede zwischen Projektfinanzierung und „normaler“ Finanzierung</a:t>
              </a:r>
            </a:p>
          </p:txBody>
        </p:sp>
      </p:grpSp>
      <p:grpSp>
        <p:nvGrpSpPr>
          <p:cNvPr id="34" name="Group 33">
            <a:extLst>
              <a:ext uri="{FF2B5EF4-FFF2-40B4-BE49-F238E27FC236}">
                <a16:creationId xmlns:a16="http://schemas.microsoft.com/office/drawing/2014/main" id="{54148A56-7ED1-4054-B552-C6DFF05E074E}"/>
              </a:ext>
            </a:extLst>
          </p:cNvPr>
          <p:cNvGrpSpPr/>
          <p:nvPr/>
        </p:nvGrpSpPr>
        <p:grpSpPr>
          <a:xfrm>
            <a:off x="971376" y="1397152"/>
            <a:ext cx="6043682" cy="237821"/>
            <a:chOff x="1590893" y="1187223"/>
            <a:chExt cx="7760201" cy="930194"/>
          </a:xfrm>
        </p:grpSpPr>
        <p:sp>
          <p:nvSpPr>
            <p:cNvPr id="35" name="Rectangle 34">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2A</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Kapitalkosten</a:t>
              </a:r>
            </a:p>
          </p:txBody>
        </p:sp>
      </p:grpSp>
      <p:grpSp>
        <p:nvGrpSpPr>
          <p:cNvPr id="61" name="Group 60">
            <a:extLst>
              <a:ext uri="{FF2B5EF4-FFF2-40B4-BE49-F238E27FC236}">
                <a16:creationId xmlns:a16="http://schemas.microsoft.com/office/drawing/2014/main" id="{54148A56-7ED1-4054-B552-C6DFF05E074E}"/>
              </a:ext>
            </a:extLst>
          </p:cNvPr>
          <p:cNvGrpSpPr/>
          <p:nvPr/>
        </p:nvGrpSpPr>
        <p:grpSpPr>
          <a:xfrm>
            <a:off x="971376" y="1664149"/>
            <a:ext cx="6043682" cy="237821"/>
            <a:chOff x="1590893" y="1187223"/>
            <a:chExt cx="7760201" cy="930194"/>
          </a:xfrm>
        </p:grpSpPr>
        <p:sp>
          <p:nvSpPr>
            <p:cNvPr id="62" name="Rectangle 61">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2B</a:t>
              </a:r>
            </a:p>
          </p:txBody>
        </p:sp>
        <p:sp>
          <p:nvSpPr>
            <p:cNvPr id="63" name="Rectangle 62">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Kontamination und Diversifikation</a:t>
              </a:r>
            </a:p>
          </p:txBody>
        </p:sp>
      </p:grpSp>
      <p:grpSp>
        <p:nvGrpSpPr>
          <p:cNvPr id="64" name="Group 63">
            <a:extLst>
              <a:ext uri="{FF2B5EF4-FFF2-40B4-BE49-F238E27FC236}">
                <a16:creationId xmlns:a16="http://schemas.microsoft.com/office/drawing/2014/main" id="{54148A56-7ED1-4054-B552-C6DFF05E074E}"/>
              </a:ext>
            </a:extLst>
          </p:cNvPr>
          <p:cNvGrpSpPr/>
          <p:nvPr/>
        </p:nvGrpSpPr>
        <p:grpSpPr>
          <a:xfrm>
            <a:off x="971377" y="1937056"/>
            <a:ext cx="6043682" cy="237821"/>
            <a:chOff x="1590892" y="1187223"/>
            <a:chExt cx="7760202" cy="930194"/>
          </a:xfrm>
        </p:grpSpPr>
        <p:sp>
          <p:nvSpPr>
            <p:cNvPr id="65" name="Rectangle 64">
              <a:extLst>
                <a:ext uri="{FF2B5EF4-FFF2-40B4-BE49-F238E27FC236}">
                  <a16:creationId xmlns:a16="http://schemas.microsoft.com/office/drawing/2014/main" id="{74ED2556-EE53-4D2B-A2F4-264A39BACF72}"/>
                </a:ext>
              </a:extLst>
            </p:cNvPr>
            <p:cNvSpPr/>
            <p:nvPr/>
          </p:nvSpPr>
          <p:spPr>
            <a:xfrm>
              <a:off x="1590892"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2C</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Verbesserte Gesamtauszahlungen</a:t>
              </a:r>
            </a:p>
          </p:txBody>
        </p:sp>
      </p:grpSp>
      <p:grpSp>
        <p:nvGrpSpPr>
          <p:cNvPr id="67" name="Group 66">
            <a:extLst>
              <a:ext uri="{FF2B5EF4-FFF2-40B4-BE49-F238E27FC236}">
                <a16:creationId xmlns:a16="http://schemas.microsoft.com/office/drawing/2014/main" id="{54148A56-7ED1-4054-B552-C6DFF05E074E}"/>
              </a:ext>
            </a:extLst>
          </p:cNvPr>
          <p:cNvGrpSpPr/>
          <p:nvPr/>
        </p:nvGrpSpPr>
        <p:grpSpPr>
          <a:xfrm>
            <a:off x="971376" y="2200951"/>
            <a:ext cx="6043682" cy="237821"/>
            <a:chOff x="1590893" y="1187223"/>
            <a:chExt cx="7760201" cy="930194"/>
          </a:xfrm>
        </p:grpSpPr>
        <p:sp>
          <p:nvSpPr>
            <p:cNvPr id="68" name="Rectangle 67">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2D</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Konflikt zwischen Eigen- und Fremdkapital</a:t>
              </a:r>
            </a:p>
          </p:txBody>
        </p:sp>
      </p:grpSp>
      <p:grpSp>
        <p:nvGrpSpPr>
          <p:cNvPr id="86" name="Group 85">
            <a:extLst>
              <a:ext uri="{FF2B5EF4-FFF2-40B4-BE49-F238E27FC236}">
                <a16:creationId xmlns:a16="http://schemas.microsoft.com/office/drawing/2014/main" id="{793121AC-C9C5-4486-BA42-33BB6F723AFD}"/>
              </a:ext>
            </a:extLst>
          </p:cNvPr>
          <p:cNvGrpSpPr/>
          <p:nvPr/>
        </p:nvGrpSpPr>
        <p:grpSpPr>
          <a:xfrm>
            <a:off x="727464" y="3846658"/>
            <a:ext cx="6284506" cy="207190"/>
            <a:chOff x="1128778" y="1187223"/>
            <a:chExt cx="8222316" cy="930194"/>
          </a:xfrm>
        </p:grpSpPr>
        <p:sp>
          <p:nvSpPr>
            <p:cNvPr id="90" name="Rectangle 89">
              <a:extLst>
                <a:ext uri="{FF2B5EF4-FFF2-40B4-BE49-F238E27FC236}">
                  <a16:creationId xmlns:a16="http://schemas.microsoft.com/office/drawing/2014/main" id="{383E1335-119D-4914-8DF2-438EEAD7D3A2}"/>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6</a:t>
              </a:r>
            </a:p>
          </p:txBody>
        </p:sp>
        <p:sp>
          <p:nvSpPr>
            <p:cNvPr id="91" name="Rectangle 90">
              <a:extLst>
                <a:ext uri="{FF2B5EF4-FFF2-40B4-BE49-F238E27FC236}">
                  <a16:creationId xmlns:a16="http://schemas.microsoft.com/office/drawing/2014/main" id="{1CCDDC74-6C21-4CCA-9617-B53A8F9092B0}"/>
                </a:ext>
              </a:extLst>
            </p:cNvPr>
            <p:cNvSpPr/>
            <p:nvPr/>
          </p:nvSpPr>
          <p:spPr>
            <a:xfrm>
              <a:off x="2005078" y="1187223"/>
              <a:ext cx="7346016"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685800" eaLnBrk="1" fontAlgn="auto" hangingPunct="1">
                <a:spcBef>
                  <a:spcPts val="0"/>
                </a:spcBef>
                <a:spcAft>
                  <a:spcPts val="0"/>
                </a:spcAft>
                <a:defRPr/>
              </a:pPr>
              <a:r>
                <a:rPr lang="en-GB" sz="1350" b="1" dirty="0" err="1">
                  <a:solidFill>
                    <a:srgbClr val="4472C4"/>
                  </a:solidFill>
                </a:rPr>
                <a:t>Kurze</a:t>
              </a:r>
              <a:r>
                <a:rPr lang="en-GB" sz="1350" b="1" dirty="0">
                  <a:solidFill>
                    <a:srgbClr val="4472C4"/>
                  </a:solidFill>
                </a:rPr>
                <a:t> </a:t>
              </a:r>
              <a:r>
                <a:rPr lang="en-GB" sz="1350" b="1" dirty="0" err="1">
                  <a:solidFill>
                    <a:srgbClr val="4472C4"/>
                  </a:solidFill>
                </a:rPr>
                <a:t>Beispiele</a:t>
              </a:r>
              <a:endParaRPr lang="en-GB" sz="1350" b="1" dirty="0">
                <a:solidFill>
                  <a:srgbClr val="4472C4"/>
                </a:solidFill>
              </a:endParaRPr>
            </a:p>
          </p:txBody>
        </p:sp>
      </p:grpSp>
      <p:grpSp>
        <p:nvGrpSpPr>
          <p:cNvPr id="87" name="Group 86">
            <a:extLst>
              <a:ext uri="{FF2B5EF4-FFF2-40B4-BE49-F238E27FC236}">
                <a16:creationId xmlns:a16="http://schemas.microsoft.com/office/drawing/2014/main" id="{793121AC-C9C5-4486-BA42-33BB6F723AFD}"/>
              </a:ext>
            </a:extLst>
          </p:cNvPr>
          <p:cNvGrpSpPr/>
          <p:nvPr/>
        </p:nvGrpSpPr>
        <p:grpSpPr>
          <a:xfrm>
            <a:off x="727464" y="3596198"/>
            <a:ext cx="6284506" cy="207190"/>
            <a:chOff x="1128778" y="1187223"/>
            <a:chExt cx="8222316" cy="930194"/>
          </a:xfrm>
          <a:solidFill>
            <a:schemeClr val="accent4"/>
          </a:solidFill>
        </p:grpSpPr>
        <p:sp>
          <p:nvSpPr>
            <p:cNvPr id="88" name="Rectangle 87">
              <a:extLst>
                <a:ext uri="{FF2B5EF4-FFF2-40B4-BE49-F238E27FC236}">
                  <a16:creationId xmlns:a16="http://schemas.microsoft.com/office/drawing/2014/main" id="{383E1335-119D-4914-8DF2-438EEAD7D3A2}"/>
                </a:ext>
              </a:extLst>
            </p:cNvPr>
            <p:cNvSpPr/>
            <p:nvPr/>
          </p:nvSpPr>
          <p:spPr>
            <a:xfrm>
              <a:off x="1128778" y="1187223"/>
              <a:ext cx="729205" cy="930194"/>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5</a:t>
              </a:r>
            </a:p>
          </p:txBody>
        </p:sp>
        <p:sp>
          <p:nvSpPr>
            <p:cNvPr id="89" name="Rectangle 88">
              <a:extLst>
                <a:ext uri="{FF2B5EF4-FFF2-40B4-BE49-F238E27FC236}">
                  <a16:creationId xmlns:a16="http://schemas.microsoft.com/office/drawing/2014/main" id="{1CCDDC74-6C21-4CCA-9617-B53A8F9092B0}"/>
                </a:ext>
              </a:extLst>
            </p:cNvPr>
            <p:cNvSpPr/>
            <p:nvPr/>
          </p:nvSpPr>
          <p:spPr>
            <a:xfrm>
              <a:off x="2005078" y="1187223"/>
              <a:ext cx="7346016" cy="930194"/>
            </a:xfrm>
            <a:prstGeom prst="rect">
              <a:avLst/>
            </a:prstGeom>
            <a:grp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Projektfinanzierung</a:t>
              </a:r>
              <a:r>
                <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rPr>
                <a:t> und Joint Ventures</a:t>
              </a:r>
            </a:p>
          </p:txBody>
        </p:sp>
      </p:grpSp>
      <p:grpSp>
        <p:nvGrpSpPr>
          <p:cNvPr id="94" name="Group 93">
            <a:extLst>
              <a:ext uri="{FF2B5EF4-FFF2-40B4-BE49-F238E27FC236}">
                <a16:creationId xmlns:a16="http://schemas.microsoft.com/office/drawing/2014/main" id="{793121AC-C9C5-4486-BA42-33BB6F723AFD}"/>
              </a:ext>
            </a:extLst>
          </p:cNvPr>
          <p:cNvGrpSpPr/>
          <p:nvPr/>
        </p:nvGrpSpPr>
        <p:grpSpPr>
          <a:xfrm>
            <a:off x="730551" y="4102731"/>
            <a:ext cx="6284506" cy="207190"/>
            <a:chOff x="1128778" y="1187223"/>
            <a:chExt cx="8222316" cy="930194"/>
          </a:xfrm>
        </p:grpSpPr>
        <p:sp>
          <p:nvSpPr>
            <p:cNvPr id="95" name="Rectangle 94">
              <a:extLst>
                <a:ext uri="{FF2B5EF4-FFF2-40B4-BE49-F238E27FC236}">
                  <a16:creationId xmlns:a16="http://schemas.microsoft.com/office/drawing/2014/main" id="{383E1335-119D-4914-8DF2-438EEAD7D3A2}"/>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7</a:t>
              </a:r>
            </a:p>
          </p:txBody>
        </p:sp>
        <p:sp>
          <p:nvSpPr>
            <p:cNvPr id="96" name="Rectangle 95">
              <a:extLst>
                <a:ext uri="{FF2B5EF4-FFF2-40B4-BE49-F238E27FC236}">
                  <a16:creationId xmlns:a16="http://schemas.microsoft.com/office/drawing/2014/main" id="{1CCDDC74-6C21-4CCA-9617-B53A8F9092B0}"/>
                </a:ext>
              </a:extLst>
            </p:cNvPr>
            <p:cNvSpPr/>
            <p:nvPr/>
          </p:nvSpPr>
          <p:spPr>
            <a:xfrm>
              <a:off x="2005078" y="1187223"/>
              <a:ext cx="7346016"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Weitere</a:t>
              </a:r>
              <a:r>
                <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Beispiele</a:t>
              </a:r>
              <a:r>
                <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rPr>
                <a:t> und </a:t>
              </a: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Fälle</a:t>
              </a:r>
              <a:endPar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grpSp>
      <p:sp>
        <p:nvSpPr>
          <p:cNvPr id="9" name="Slide Number Placeholder 8"/>
          <p:cNvSpPr>
            <a:spLocks noGrp="1"/>
          </p:cNvSpPr>
          <p:nvPr>
            <p:ph type="sldNum" sz="quarter" idx="429496729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77C6C3F-668B-4AF5-BFA9-0F657EB068D6}" type="slidenum">
              <a:rPr kumimoji="0" lang="pl-PL"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42</a:t>
            </a:fld>
            <a:endParaRPr kumimoji="0" lang="pl-PL"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48" name="Group 47">
            <a:extLst>
              <a:ext uri="{FF2B5EF4-FFF2-40B4-BE49-F238E27FC236}">
                <a16:creationId xmlns:a16="http://schemas.microsoft.com/office/drawing/2014/main" id="{04F6A885-5AC6-4A27-8321-86221D093F9A}"/>
              </a:ext>
            </a:extLst>
          </p:cNvPr>
          <p:cNvGrpSpPr/>
          <p:nvPr/>
        </p:nvGrpSpPr>
        <p:grpSpPr>
          <a:xfrm>
            <a:off x="730552" y="2525666"/>
            <a:ext cx="6284506" cy="189656"/>
            <a:chOff x="1128778" y="1187223"/>
            <a:chExt cx="8222316" cy="930194"/>
          </a:xfrm>
          <a:solidFill>
            <a:srgbClr val="FFC000"/>
          </a:solidFill>
        </p:grpSpPr>
        <p:sp>
          <p:nvSpPr>
            <p:cNvPr id="49" name="Rectangle 48">
              <a:extLst>
                <a:ext uri="{FF2B5EF4-FFF2-40B4-BE49-F238E27FC236}">
                  <a16:creationId xmlns:a16="http://schemas.microsoft.com/office/drawing/2014/main" id="{D4161997-2E41-4E3D-AB66-D3AEA12FAAB0}"/>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22157067-1517-4979-8519-D658AC91A4F4}"/>
                </a:ext>
              </a:extLst>
            </p:cNvPr>
            <p:cNvSpPr/>
            <p:nvPr/>
          </p:nvSpPr>
          <p:spPr>
            <a:xfrm>
              <a:off x="2005078" y="1187223"/>
              <a:ext cx="7346016" cy="93019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Risiko und Komplexität</a:t>
              </a:r>
            </a:p>
          </p:txBody>
        </p:sp>
      </p:grpSp>
      <p:grpSp>
        <p:nvGrpSpPr>
          <p:cNvPr id="4" name="Group 3"/>
          <p:cNvGrpSpPr/>
          <p:nvPr/>
        </p:nvGrpSpPr>
        <p:grpSpPr>
          <a:xfrm>
            <a:off x="727464" y="2764205"/>
            <a:ext cx="6284506" cy="749084"/>
            <a:chOff x="2111250" y="4210518"/>
            <a:chExt cx="6284506" cy="749084"/>
          </a:xfrm>
        </p:grpSpPr>
        <p:grpSp>
          <p:nvGrpSpPr>
            <p:cNvPr id="107" name="Group 106">
              <a:extLst>
                <a:ext uri="{FF2B5EF4-FFF2-40B4-BE49-F238E27FC236}">
                  <a16:creationId xmlns:a16="http://schemas.microsoft.com/office/drawing/2014/main" id="{04F6A885-5AC6-4A27-8321-86221D093F9A}"/>
                </a:ext>
              </a:extLst>
            </p:cNvPr>
            <p:cNvGrpSpPr/>
            <p:nvPr/>
          </p:nvGrpSpPr>
          <p:grpSpPr>
            <a:xfrm>
              <a:off x="2111250" y="4210518"/>
              <a:ext cx="6284506" cy="189656"/>
              <a:chOff x="1128778" y="1187223"/>
              <a:chExt cx="8222316" cy="930194"/>
            </a:xfrm>
            <a:solidFill>
              <a:srgbClr val="FFC000"/>
            </a:solidFill>
          </p:grpSpPr>
          <p:sp>
            <p:nvSpPr>
              <p:cNvPr id="108" name="Rectangle 107">
                <a:extLst>
                  <a:ext uri="{FF2B5EF4-FFF2-40B4-BE49-F238E27FC236}">
                    <a16:creationId xmlns:a16="http://schemas.microsoft.com/office/drawing/2014/main" id="{D4161997-2E41-4E3D-AB66-D3AEA12FAAB0}"/>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22157067-1517-4979-8519-D658AC91A4F4}"/>
                  </a:ext>
                </a:extLst>
              </p:cNvPr>
              <p:cNvSpPr/>
              <p:nvPr/>
            </p:nvSpPr>
            <p:spPr>
              <a:xfrm>
                <a:off x="2005078" y="1187223"/>
                <a:ext cx="7346016" cy="93019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Risikomanagement</a:t>
                </a:r>
              </a:p>
            </p:txBody>
          </p:sp>
        </p:grpSp>
        <p:grpSp>
          <p:nvGrpSpPr>
            <p:cNvPr id="110" name="Group 109">
              <a:extLst>
                <a:ext uri="{FF2B5EF4-FFF2-40B4-BE49-F238E27FC236}">
                  <a16:creationId xmlns:a16="http://schemas.microsoft.com/office/drawing/2014/main" id="{54148A56-7ED1-4054-B552-C6DFF05E074E}"/>
                </a:ext>
              </a:extLst>
            </p:cNvPr>
            <p:cNvGrpSpPr/>
            <p:nvPr/>
          </p:nvGrpSpPr>
          <p:grpSpPr>
            <a:xfrm>
              <a:off x="2352073" y="4454783"/>
              <a:ext cx="6043682" cy="237821"/>
              <a:chOff x="1590893" y="1187223"/>
              <a:chExt cx="7760201" cy="930194"/>
            </a:xfrm>
          </p:grpSpPr>
          <p:sp>
            <p:nvSpPr>
              <p:cNvPr id="111" name="Rectangle 110">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4A</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Projektfinanzierung als Risikomanagement</a:t>
                </a:r>
              </a:p>
            </p:txBody>
          </p:sp>
        </p:grpSp>
        <p:grpSp>
          <p:nvGrpSpPr>
            <p:cNvPr id="113" name="Group 112">
              <a:extLst>
                <a:ext uri="{FF2B5EF4-FFF2-40B4-BE49-F238E27FC236}">
                  <a16:creationId xmlns:a16="http://schemas.microsoft.com/office/drawing/2014/main" id="{54148A56-7ED1-4054-B552-C6DFF05E074E}"/>
                </a:ext>
              </a:extLst>
            </p:cNvPr>
            <p:cNvGrpSpPr/>
            <p:nvPr/>
          </p:nvGrpSpPr>
          <p:grpSpPr>
            <a:xfrm>
              <a:off x="2352073" y="4721781"/>
              <a:ext cx="6043682" cy="237821"/>
              <a:chOff x="1590893" y="1187223"/>
              <a:chExt cx="7760201" cy="930194"/>
            </a:xfrm>
          </p:grpSpPr>
          <p:sp>
            <p:nvSpPr>
              <p:cNvPr id="114" name="Rectangle 113">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4B</a:t>
                </a:r>
              </a:p>
            </p:txBody>
          </p:sp>
          <p:sp>
            <p:nvSpPr>
              <p:cNvPr id="115" name="Rectangle 114">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Risikomanagement innerhalb der Projektfinanzierung</a:t>
                </a:r>
              </a:p>
            </p:txBody>
          </p:sp>
        </p:grpSp>
      </p:grpSp>
    </p:spTree>
    <p:extLst>
      <p:ext uri="{BB962C8B-B14F-4D97-AF65-F5344CB8AC3E}">
        <p14:creationId xmlns:p14="http://schemas.microsoft.com/office/powerpoint/2010/main" val="1392340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8871" y="1359218"/>
            <a:ext cx="3960109" cy="2456511"/>
          </a:xfrm>
          <a:ln>
            <a:solidFill>
              <a:srgbClr val="4C88C4"/>
            </a:solidFill>
          </a:ln>
        </p:spPr>
        <p:txBody>
          <a:bodyPr>
            <a:normAutofit/>
          </a:bodyPr>
          <a:lstStyle/>
          <a:p>
            <a:pPr marL="0" indent="0">
              <a:buNone/>
            </a:pPr>
            <a:r>
              <a:rPr lang="de-DE" sz="1200" dirty="0"/>
              <a:t>In der PF muss das Länderrisiko und das Markt- und/oder Technologierisiko berücksichtigt werden. Es kann eingesetzt werden, wenn: </a:t>
            </a:r>
          </a:p>
          <a:p>
            <a:r>
              <a:rPr lang="en-US" sz="1200" dirty="0" err="1"/>
              <a:t>beide</a:t>
            </a:r>
            <a:r>
              <a:rPr lang="en-US" sz="1200" dirty="0"/>
              <a:t> </a:t>
            </a:r>
            <a:r>
              <a:rPr lang="en-US" sz="1200" dirty="0" err="1"/>
              <a:t>Risiken</a:t>
            </a:r>
            <a:r>
              <a:rPr lang="en-US" sz="1200" dirty="0"/>
              <a:t> </a:t>
            </a:r>
            <a:r>
              <a:rPr lang="en-US" sz="1200" dirty="0" err="1"/>
              <a:t>gering</a:t>
            </a:r>
            <a:r>
              <a:rPr lang="en-US" sz="1200" dirty="0"/>
              <a:t> </a:t>
            </a:r>
            <a:r>
              <a:rPr lang="en-US" sz="1200" dirty="0" err="1"/>
              <a:t>sind</a:t>
            </a:r>
            <a:r>
              <a:rPr lang="en-US" sz="1200" dirty="0"/>
              <a:t> (</a:t>
            </a:r>
            <a:r>
              <a:rPr lang="en-US" sz="1200" dirty="0" err="1"/>
              <a:t>Quartil</a:t>
            </a:r>
            <a:r>
              <a:rPr lang="en-US" sz="1200" dirty="0"/>
              <a:t> II); </a:t>
            </a:r>
          </a:p>
          <a:p>
            <a:r>
              <a:rPr lang="en-US" sz="1200" dirty="0"/>
              <a:t>das </a:t>
            </a:r>
            <a:r>
              <a:rPr lang="en-US" sz="1200" dirty="0" err="1"/>
              <a:t>Länderrisiko</a:t>
            </a:r>
            <a:r>
              <a:rPr lang="en-US" sz="1200" dirty="0"/>
              <a:t> </a:t>
            </a:r>
            <a:r>
              <a:rPr lang="en-US" sz="1200" dirty="0" err="1"/>
              <a:t>hoch</a:t>
            </a:r>
            <a:r>
              <a:rPr lang="en-US" sz="1200" dirty="0"/>
              <a:t>, </a:t>
            </a:r>
            <a:r>
              <a:rPr lang="en-US" sz="1200" dirty="0" err="1"/>
              <a:t>aber</a:t>
            </a:r>
            <a:r>
              <a:rPr lang="en-US" sz="1200" dirty="0"/>
              <a:t> das </a:t>
            </a:r>
            <a:r>
              <a:rPr lang="de-DE" sz="1200" dirty="0"/>
              <a:t>Markt- und/oder Technologierisiko niedrig ist (Q</a:t>
            </a:r>
            <a:r>
              <a:rPr lang="en-US" sz="1200" dirty="0" err="1"/>
              <a:t>uartil</a:t>
            </a:r>
            <a:r>
              <a:rPr lang="en-US" sz="1200" dirty="0"/>
              <a:t> I);</a:t>
            </a:r>
          </a:p>
          <a:p>
            <a:r>
              <a:rPr lang="en-US" sz="1200" dirty="0"/>
              <a:t>das </a:t>
            </a:r>
            <a:r>
              <a:rPr lang="en-US" sz="1200" dirty="0" err="1"/>
              <a:t>Länderrisiko</a:t>
            </a:r>
            <a:r>
              <a:rPr lang="en-US" sz="1200" dirty="0"/>
              <a:t> </a:t>
            </a:r>
            <a:r>
              <a:rPr lang="en-US" sz="1200" dirty="0" err="1"/>
              <a:t>niedrig</a:t>
            </a:r>
            <a:r>
              <a:rPr lang="en-US" sz="1200" dirty="0"/>
              <a:t>, </a:t>
            </a:r>
            <a:r>
              <a:rPr lang="en-US" sz="1200" dirty="0" err="1"/>
              <a:t>aber</a:t>
            </a:r>
            <a:r>
              <a:rPr lang="en-US" sz="1200" dirty="0"/>
              <a:t> das </a:t>
            </a:r>
            <a:r>
              <a:rPr lang="de-DE" sz="1200" dirty="0"/>
              <a:t>Markt- und/oder Technologierisiko hoch ist (Q</a:t>
            </a:r>
            <a:r>
              <a:rPr lang="en-US" sz="1200" dirty="0" err="1"/>
              <a:t>uartil</a:t>
            </a:r>
            <a:r>
              <a:rPr lang="en-US" sz="1200" dirty="0"/>
              <a:t> III).</a:t>
            </a:r>
          </a:p>
          <a:p>
            <a:pPr marL="0" indent="0">
              <a:buNone/>
            </a:pPr>
            <a:r>
              <a:rPr lang="de-DE" sz="1200" dirty="0"/>
              <a:t>Wenn sowohl das Länderrisiko als auch das Markt- und/oder Technologierisiko hoch sind (Quartil IV), kann ein Joint Venture das Risiko minimieren. </a:t>
            </a:r>
            <a:endParaRPr lang="en-US" sz="1200" dirty="0"/>
          </a:p>
        </p:txBody>
      </p:sp>
      <p:sp>
        <p:nvSpPr>
          <p:cNvPr id="2" name="Titel 1"/>
          <p:cNvSpPr>
            <a:spLocks noGrp="1"/>
          </p:cNvSpPr>
          <p:nvPr>
            <p:ph type="title"/>
          </p:nvPr>
        </p:nvSpPr>
        <p:spPr/>
        <p:txBody>
          <a:bodyPr/>
          <a:lstStyle/>
          <a:p>
            <a:r>
              <a:rPr lang="de-DE" dirty="0"/>
              <a:t>Wie die Projektfinanzierung zu </a:t>
            </a:r>
            <a:r>
              <a:rPr lang="de-DE" dirty="0" err="1"/>
              <a:t>JV's</a:t>
            </a:r>
            <a:r>
              <a:rPr lang="de-DE" dirty="0"/>
              <a:t> passt</a:t>
            </a:r>
          </a:p>
        </p:txBody>
      </p:sp>
      <p:pic>
        <p:nvPicPr>
          <p:cNvPr id="7" name="Grafik 6"/>
          <p:cNvPicPr>
            <a:picLocks noChangeAspect="1"/>
          </p:cNvPicPr>
          <p:nvPr/>
        </p:nvPicPr>
        <p:blipFill>
          <a:blip r:embed="rId3"/>
          <a:stretch>
            <a:fillRect/>
          </a:stretch>
        </p:blipFill>
        <p:spPr>
          <a:xfrm>
            <a:off x="241765" y="1042959"/>
            <a:ext cx="3938350" cy="3292531"/>
          </a:xfrm>
          <a:prstGeom prst="rect">
            <a:avLst/>
          </a:prstGeom>
        </p:spPr>
      </p:pic>
      <p:sp>
        <p:nvSpPr>
          <p:cNvPr id="9" name="Textfeld 7"/>
          <p:cNvSpPr txBox="1"/>
          <p:nvPr/>
        </p:nvSpPr>
        <p:spPr>
          <a:xfrm>
            <a:off x="4657787" y="4698226"/>
            <a:ext cx="2020632" cy="338554"/>
          </a:xfrm>
          <a:prstGeom prst="rect">
            <a:avLst/>
          </a:prstGeom>
          <a:noFill/>
        </p:spPr>
        <p:txBody>
          <a:bodyPr wrap="square" rtlCol="0">
            <a:spAutoFit/>
          </a:bodyPr>
          <a:lstStyle/>
          <a:p>
            <a:pPr algn="l"/>
            <a:r>
              <a:rPr lang="de-DE" sz="800" dirty="0"/>
              <a:t>Quelle: Figure 2.1 in </a:t>
            </a:r>
            <a:r>
              <a:rPr lang="de-DE" sz="800" dirty="0" err="1"/>
              <a:t>Gatti</a:t>
            </a:r>
            <a:r>
              <a:rPr lang="de-DE" sz="800" dirty="0"/>
              <a:t> (2008), eigene Übersetzung</a:t>
            </a:r>
          </a:p>
        </p:txBody>
      </p:sp>
      <p:sp>
        <p:nvSpPr>
          <p:cNvPr id="5" name="Slide Number Placeholder 4"/>
          <p:cNvSpPr>
            <a:spLocks noGrp="1"/>
          </p:cNvSpPr>
          <p:nvPr>
            <p:ph type="sldNum" sz="quarter" idx="12"/>
          </p:nvPr>
        </p:nvSpPr>
        <p:spPr/>
        <p:txBody>
          <a:bodyPr/>
          <a:lstStyle/>
          <a:p>
            <a:fld id="{C77C6C3F-668B-4AF5-BFA9-0F657EB068D6}" type="slidenum">
              <a:rPr lang="pl-PL" smtClean="0"/>
              <a:pPr/>
              <a:t>43</a:t>
            </a:fld>
            <a:endParaRPr lang="pl-PL" dirty="0"/>
          </a:p>
        </p:txBody>
      </p:sp>
      <p:sp>
        <p:nvSpPr>
          <p:cNvPr id="8" name="Rectangle 7">
            <a:extLst>
              <a:ext uri="{FF2B5EF4-FFF2-40B4-BE49-F238E27FC236}">
                <a16:creationId xmlns:a16="http://schemas.microsoft.com/office/drawing/2014/main" id="{383E1335-119D-4914-8DF2-438EEAD7D3A2}"/>
              </a:ext>
            </a:extLst>
          </p:cNvPr>
          <p:cNvSpPr/>
          <p:nvPr/>
        </p:nvSpPr>
        <p:spPr>
          <a:xfrm>
            <a:off x="1"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5</a:t>
            </a:r>
            <a:endParaRPr lang="de-DE" b="1" dirty="0">
              <a:solidFill>
                <a:prstClr val="white"/>
              </a:solidFill>
              <a:latin typeface="Calibri" panose="020F0502020204030204"/>
            </a:endParaRPr>
          </a:p>
        </p:txBody>
      </p:sp>
      <p:sp>
        <p:nvSpPr>
          <p:cNvPr id="11" name="Textfeld 10">
            <a:extLst>
              <a:ext uri="{FF2B5EF4-FFF2-40B4-BE49-F238E27FC236}">
                <a16:creationId xmlns:a16="http://schemas.microsoft.com/office/drawing/2014/main" id="{53DA5FAC-9D40-4703-9A4C-EA152889E77E}"/>
              </a:ext>
            </a:extLst>
          </p:cNvPr>
          <p:cNvSpPr txBox="1"/>
          <p:nvPr/>
        </p:nvSpPr>
        <p:spPr>
          <a:xfrm>
            <a:off x="1089724" y="1170130"/>
            <a:ext cx="1329626" cy="724316"/>
          </a:xfrm>
          <a:prstGeom prst="rect">
            <a:avLst/>
          </a:prstGeom>
          <a:solidFill>
            <a:schemeClr val="bg1">
              <a:lumMod val="95000"/>
            </a:schemeClr>
          </a:solidFill>
        </p:spPr>
        <p:txBody>
          <a:bodyPr wrap="square" rtlCol="0">
            <a:noAutofit/>
          </a:bodyPr>
          <a:lstStyle/>
          <a:p>
            <a:pPr algn="l"/>
            <a:r>
              <a:rPr lang="de-DE" sz="1000" dirty="0">
                <a:latin typeface="+mn-lt"/>
              </a:rPr>
              <a:t>Industrieanlagen</a:t>
            </a:r>
          </a:p>
          <a:p>
            <a:pPr algn="l"/>
            <a:r>
              <a:rPr lang="de-DE" sz="1000" dirty="0">
                <a:latin typeface="+mn-lt"/>
              </a:rPr>
              <a:t>Bergbau</a:t>
            </a:r>
          </a:p>
          <a:p>
            <a:pPr algn="l"/>
            <a:r>
              <a:rPr lang="de-DE" sz="1000" dirty="0">
                <a:latin typeface="+mn-lt"/>
              </a:rPr>
              <a:t>Öl und Gas</a:t>
            </a:r>
          </a:p>
          <a:p>
            <a:pPr algn="l"/>
            <a:r>
              <a:rPr lang="de-DE" sz="1000" dirty="0">
                <a:latin typeface="+mn-lt"/>
              </a:rPr>
              <a:t>Energieerzeugung</a:t>
            </a:r>
          </a:p>
        </p:txBody>
      </p:sp>
      <p:sp>
        <p:nvSpPr>
          <p:cNvPr id="12" name="Textfeld 11">
            <a:extLst>
              <a:ext uri="{FF2B5EF4-FFF2-40B4-BE49-F238E27FC236}">
                <a16:creationId xmlns:a16="http://schemas.microsoft.com/office/drawing/2014/main" id="{684CE207-1103-40DD-9785-203194EB84FF}"/>
              </a:ext>
            </a:extLst>
          </p:cNvPr>
          <p:cNvSpPr txBox="1"/>
          <p:nvPr/>
        </p:nvSpPr>
        <p:spPr>
          <a:xfrm>
            <a:off x="1089724" y="2733675"/>
            <a:ext cx="1329626" cy="724316"/>
          </a:xfrm>
          <a:prstGeom prst="rect">
            <a:avLst/>
          </a:prstGeom>
          <a:solidFill>
            <a:schemeClr val="bg1">
              <a:lumMod val="95000"/>
            </a:schemeClr>
          </a:solidFill>
        </p:spPr>
        <p:txBody>
          <a:bodyPr wrap="square" rtlCol="0">
            <a:noAutofit/>
          </a:bodyPr>
          <a:lstStyle/>
          <a:p>
            <a:pPr algn="l"/>
            <a:r>
              <a:rPr lang="de-DE" sz="1000" dirty="0">
                <a:latin typeface="+mn-lt"/>
              </a:rPr>
              <a:t>Industrieanlagen</a:t>
            </a:r>
          </a:p>
          <a:p>
            <a:pPr algn="l"/>
            <a:r>
              <a:rPr lang="de-DE" sz="1000" dirty="0">
                <a:latin typeface="+mn-lt"/>
              </a:rPr>
              <a:t>Bergbau</a:t>
            </a:r>
          </a:p>
          <a:p>
            <a:pPr algn="l"/>
            <a:r>
              <a:rPr lang="de-DE" sz="1000" dirty="0">
                <a:latin typeface="+mn-lt"/>
              </a:rPr>
              <a:t>Öl und Gas</a:t>
            </a:r>
          </a:p>
          <a:p>
            <a:pPr algn="l"/>
            <a:r>
              <a:rPr lang="de-DE" sz="1000" dirty="0">
                <a:latin typeface="+mn-lt"/>
              </a:rPr>
              <a:t>Energieerzeugung</a:t>
            </a:r>
          </a:p>
        </p:txBody>
      </p:sp>
      <p:sp>
        <p:nvSpPr>
          <p:cNvPr id="13" name="Textfeld 12">
            <a:extLst>
              <a:ext uri="{FF2B5EF4-FFF2-40B4-BE49-F238E27FC236}">
                <a16:creationId xmlns:a16="http://schemas.microsoft.com/office/drawing/2014/main" id="{0A7F50C5-FC39-4139-84FA-31C0DFF2953A}"/>
              </a:ext>
            </a:extLst>
          </p:cNvPr>
          <p:cNvSpPr txBox="1"/>
          <p:nvPr/>
        </p:nvSpPr>
        <p:spPr>
          <a:xfrm>
            <a:off x="2526296" y="2670174"/>
            <a:ext cx="1329626" cy="828061"/>
          </a:xfrm>
          <a:prstGeom prst="rect">
            <a:avLst/>
          </a:prstGeom>
          <a:solidFill>
            <a:schemeClr val="bg1">
              <a:lumMod val="95000"/>
            </a:schemeClr>
          </a:solidFill>
        </p:spPr>
        <p:txBody>
          <a:bodyPr wrap="square" rtlCol="0">
            <a:noAutofit/>
          </a:bodyPr>
          <a:lstStyle/>
          <a:p>
            <a:pPr algn="l"/>
            <a:r>
              <a:rPr lang="de-DE" sz="1000" dirty="0">
                <a:latin typeface="+mn-lt"/>
              </a:rPr>
              <a:t>Mautstraßen</a:t>
            </a:r>
          </a:p>
          <a:p>
            <a:pPr algn="l"/>
            <a:r>
              <a:rPr lang="de-DE" sz="1000" dirty="0">
                <a:latin typeface="+mn-lt"/>
              </a:rPr>
              <a:t>Telekommunikation</a:t>
            </a:r>
          </a:p>
          <a:p>
            <a:pPr algn="l"/>
            <a:r>
              <a:rPr lang="de-DE" sz="1000" dirty="0">
                <a:latin typeface="+mn-lt"/>
              </a:rPr>
              <a:t>Bahn, Infrastruktur</a:t>
            </a:r>
          </a:p>
          <a:p>
            <a:pPr algn="l"/>
            <a:r>
              <a:rPr lang="de-DE" sz="1000" dirty="0">
                <a:latin typeface="+mn-lt"/>
              </a:rPr>
              <a:t>Hotel/Freizeit</a:t>
            </a:r>
          </a:p>
          <a:p>
            <a:pPr algn="l"/>
            <a:r>
              <a:rPr lang="de-DE" sz="1000" dirty="0" err="1">
                <a:latin typeface="+mn-lt"/>
              </a:rPr>
              <a:t>Wasser,Kanalisation</a:t>
            </a:r>
            <a:endParaRPr lang="de-DE" sz="1000" dirty="0">
              <a:latin typeface="+mn-lt"/>
            </a:endParaRPr>
          </a:p>
        </p:txBody>
      </p:sp>
      <p:sp>
        <p:nvSpPr>
          <p:cNvPr id="14" name="Textfeld 13">
            <a:extLst>
              <a:ext uri="{FF2B5EF4-FFF2-40B4-BE49-F238E27FC236}">
                <a16:creationId xmlns:a16="http://schemas.microsoft.com/office/drawing/2014/main" id="{F6EE3173-8E3F-42F8-94AF-7EEC9674FFAF}"/>
              </a:ext>
            </a:extLst>
          </p:cNvPr>
          <p:cNvSpPr txBox="1"/>
          <p:nvPr/>
        </p:nvSpPr>
        <p:spPr>
          <a:xfrm>
            <a:off x="1091973" y="1956330"/>
            <a:ext cx="1383614" cy="139170"/>
          </a:xfrm>
          <a:prstGeom prst="rect">
            <a:avLst/>
          </a:prstGeom>
          <a:solidFill>
            <a:schemeClr val="bg1">
              <a:lumMod val="95000"/>
            </a:schemeClr>
          </a:solidFill>
        </p:spPr>
        <p:txBody>
          <a:bodyPr wrap="square" rtlCol="0">
            <a:noAutofit/>
          </a:bodyPr>
          <a:lstStyle/>
          <a:p>
            <a:pPr algn="l"/>
            <a:r>
              <a:rPr lang="de-DE" sz="1000" i="1" dirty="0">
                <a:latin typeface="+mn-lt"/>
              </a:rPr>
              <a:t>in Entwicklungsländern</a:t>
            </a:r>
          </a:p>
        </p:txBody>
      </p:sp>
      <p:sp>
        <p:nvSpPr>
          <p:cNvPr id="15" name="Textfeld 14">
            <a:extLst>
              <a:ext uri="{FF2B5EF4-FFF2-40B4-BE49-F238E27FC236}">
                <a16:creationId xmlns:a16="http://schemas.microsoft.com/office/drawing/2014/main" id="{01E38E15-1C4F-4903-8136-005000655CB9}"/>
              </a:ext>
            </a:extLst>
          </p:cNvPr>
          <p:cNvSpPr txBox="1"/>
          <p:nvPr/>
        </p:nvSpPr>
        <p:spPr>
          <a:xfrm>
            <a:off x="1137851" y="3543803"/>
            <a:ext cx="1290522" cy="124140"/>
          </a:xfrm>
          <a:prstGeom prst="rect">
            <a:avLst/>
          </a:prstGeom>
          <a:solidFill>
            <a:schemeClr val="bg1">
              <a:lumMod val="95000"/>
            </a:schemeClr>
          </a:solidFill>
        </p:spPr>
        <p:txBody>
          <a:bodyPr wrap="square" lIns="0" tIns="0" rIns="0" bIns="0" rtlCol="0">
            <a:noAutofit/>
          </a:bodyPr>
          <a:lstStyle/>
          <a:p>
            <a:pPr algn="l"/>
            <a:r>
              <a:rPr lang="de-DE" sz="800" i="1" dirty="0">
                <a:latin typeface="+mn-lt"/>
              </a:rPr>
              <a:t>in Industrieländern</a:t>
            </a:r>
            <a:endParaRPr lang="de-DE" sz="1000" i="1" dirty="0">
              <a:latin typeface="+mn-lt"/>
            </a:endParaRPr>
          </a:p>
        </p:txBody>
      </p:sp>
      <p:sp>
        <p:nvSpPr>
          <p:cNvPr id="16" name="Textfeld 15">
            <a:extLst>
              <a:ext uri="{FF2B5EF4-FFF2-40B4-BE49-F238E27FC236}">
                <a16:creationId xmlns:a16="http://schemas.microsoft.com/office/drawing/2014/main" id="{0D879C0C-313A-48CB-B02B-FC73DDF89934}"/>
              </a:ext>
            </a:extLst>
          </p:cNvPr>
          <p:cNvSpPr txBox="1"/>
          <p:nvPr/>
        </p:nvSpPr>
        <p:spPr>
          <a:xfrm>
            <a:off x="2535158" y="3541810"/>
            <a:ext cx="1290522" cy="109077"/>
          </a:xfrm>
          <a:prstGeom prst="rect">
            <a:avLst/>
          </a:prstGeom>
          <a:solidFill>
            <a:schemeClr val="bg1">
              <a:lumMod val="95000"/>
            </a:schemeClr>
          </a:solidFill>
        </p:spPr>
        <p:txBody>
          <a:bodyPr wrap="square" lIns="0" tIns="0" rIns="0" bIns="0" rtlCol="0">
            <a:noAutofit/>
          </a:bodyPr>
          <a:lstStyle/>
          <a:p>
            <a:pPr algn="l"/>
            <a:r>
              <a:rPr lang="de-DE" sz="800" i="1" dirty="0">
                <a:latin typeface="+mn-lt"/>
              </a:rPr>
              <a:t>in Industrieländern</a:t>
            </a:r>
            <a:endParaRPr lang="de-DE" sz="1000" i="1" dirty="0">
              <a:latin typeface="+mn-lt"/>
            </a:endParaRPr>
          </a:p>
        </p:txBody>
      </p:sp>
      <p:sp>
        <p:nvSpPr>
          <p:cNvPr id="18" name="Textfeld 17">
            <a:extLst>
              <a:ext uri="{FF2B5EF4-FFF2-40B4-BE49-F238E27FC236}">
                <a16:creationId xmlns:a16="http://schemas.microsoft.com/office/drawing/2014/main" id="{33D0D9B8-2BD6-4A29-A07B-A51044C2956E}"/>
              </a:ext>
            </a:extLst>
          </p:cNvPr>
          <p:cNvSpPr txBox="1"/>
          <p:nvPr/>
        </p:nvSpPr>
        <p:spPr>
          <a:xfrm>
            <a:off x="990600" y="4127331"/>
            <a:ext cx="3800475" cy="243875"/>
          </a:xfrm>
          <a:prstGeom prst="rect">
            <a:avLst/>
          </a:prstGeom>
          <a:solidFill>
            <a:schemeClr val="bg1">
              <a:lumMod val="95000"/>
            </a:schemeClr>
          </a:solidFill>
        </p:spPr>
        <p:txBody>
          <a:bodyPr wrap="square" rtlCol="0">
            <a:noAutofit/>
          </a:bodyPr>
          <a:lstStyle/>
          <a:p>
            <a:pPr algn="l"/>
            <a:r>
              <a:rPr lang="de-DE" sz="900" dirty="0">
                <a:latin typeface="+mn-lt"/>
              </a:rPr>
              <a:t>Gefährdung durch Marktrisiken und/oder technologische Risiken</a:t>
            </a:r>
          </a:p>
        </p:txBody>
      </p:sp>
      <p:sp>
        <p:nvSpPr>
          <p:cNvPr id="19" name="Textfeld 18">
            <a:extLst>
              <a:ext uri="{FF2B5EF4-FFF2-40B4-BE49-F238E27FC236}">
                <a16:creationId xmlns:a16="http://schemas.microsoft.com/office/drawing/2014/main" id="{5603C4CB-C1D8-4044-A297-53228E6A570A}"/>
              </a:ext>
            </a:extLst>
          </p:cNvPr>
          <p:cNvSpPr txBox="1"/>
          <p:nvPr/>
        </p:nvSpPr>
        <p:spPr>
          <a:xfrm rot="16200000">
            <a:off x="-842402" y="2279557"/>
            <a:ext cx="2364591" cy="243875"/>
          </a:xfrm>
          <a:prstGeom prst="rect">
            <a:avLst/>
          </a:prstGeom>
          <a:solidFill>
            <a:schemeClr val="bg1">
              <a:lumMod val="95000"/>
            </a:schemeClr>
          </a:solidFill>
        </p:spPr>
        <p:txBody>
          <a:bodyPr wrap="square" rtlCol="0">
            <a:noAutofit/>
          </a:bodyPr>
          <a:lstStyle/>
          <a:p>
            <a:pPr algn="l"/>
            <a:r>
              <a:rPr lang="de-DE" sz="900" dirty="0">
                <a:latin typeface="+mn-lt"/>
              </a:rPr>
              <a:t>Gefährdung durch Länderrisiken</a:t>
            </a:r>
          </a:p>
        </p:txBody>
      </p:sp>
      <p:sp>
        <p:nvSpPr>
          <p:cNvPr id="20" name="Textfeld 19">
            <a:extLst>
              <a:ext uri="{FF2B5EF4-FFF2-40B4-BE49-F238E27FC236}">
                <a16:creationId xmlns:a16="http://schemas.microsoft.com/office/drawing/2014/main" id="{7943073E-BE9B-4135-AE5B-3C5D77F86ECF}"/>
              </a:ext>
            </a:extLst>
          </p:cNvPr>
          <p:cNvSpPr txBox="1"/>
          <p:nvPr/>
        </p:nvSpPr>
        <p:spPr>
          <a:xfrm>
            <a:off x="1483755" y="3701530"/>
            <a:ext cx="598713" cy="243875"/>
          </a:xfrm>
          <a:prstGeom prst="rect">
            <a:avLst/>
          </a:prstGeom>
          <a:solidFill>
            <a:schemeClr val="bg1">
              <a:lumMod val="95000"/>
            </a:schemeClr>
          </a:solidFill>
        </p:spPr>
        <p:txBody>
          <a:bodyPr wrap="square" rtlCol="0">
            <a:noAutofit/>
          </a:bodyPr>
          <a:lstStyle/>
          <a:p>
            <a:pPr algn="l"/>
            <a:r>
              <a:rPr lang="de-DE" sz="900" dirty="0">
                <a:latin typeface="+mn-lt"/>
              </a:rPr>
              <a:t>Niedrig</a:t>
            </a:r>
          </a:p>
        </p:txBody>
      </p:sp>
      <p:sp>
        <p:nvSpPr>
          <p:cNvPr id="21" name="Textfeld 20">
            <a:extLst>
              <a:ext uri="{FF2B5EF4-FFF2-40B4-BE49-F238E27FC236}">
                <a16:creationId xmlns:a16="http://schemas.microsoft.com/office/drawing/2014/main" id="{EC505674-8490-4FDC-A224-CE9116BB56A5}"/>
              </a:ext>
            </a:extLst>
          </p:cNvPr>
          <p:cNvSpPr txBox="1"/>
          <p:nvPr/>
        </p:nvSpPr>
        <p:spPr>
          <a:xfrm>
            <a:off x="2881062" y="3710875"/>
            <a:ext cx="598713" cy="243875"/>
          </a:xfrm>
          <a:prstGeom prst="rect">
            <a:avLst/>
          </a:prstGeom>
          <a:solidFill>
            <a:schemeClr val="bg1">
              <a:lumMod val="95000"/>
            </a:schemeClr>
          </a:solidFill>
        </p:spPr>
        <p:txBody>
          <a:bodyPr wrap="square" rtlCol="0">
            <a:noAutofit/>
          </a:bodyPr>
          <a:lstStyle/>
          <a:p>
            <a:pPr algn="l"/>
            <a:r>
              <a:rPr lang="de-DE" sz="900" dirty="0">
                <a:latin typeface="+mn-lt"/>
              </a:rPr>
              <a:t>Hoch</a:t>
            </a:r>
          </a:p>
        </p:txBody>
      </p:sp>
      <p:sp>
        <p:nvSpPr>
          <p:cNvPr id="23" name="Textfeld 22">
            <a:extLst>
              <a:ext uri="{FF2B5EF4-FFF2-40B4-BE49-F238E27FC236}">
                <a16:creationId xmlns:a16="http://schemas.microsoft.com/office/drawing/2014/main" id="{7EEAE192-4E37-48FE-9E65-8FE1FDE765C9}"/>
              </a:ext>
            </a:extLst>
          </p:cNvPr>
          <p:cNvSpPr txBox="1"/>
          <p:nvPr/>
        </p:nvSpPr>
        <p:spPr>
          <a:xfrm>
            <a:off x="625633" y="2775331"/>
            <a:ext cx="390674" cy="110744"/>
          </a:xfrm>
          <a:prstGeom prst="rect">
            <a:avLst/>
          </a:prstGeom>
          <a:solidFill>
            <a:schemeClr val="bg1">
              <a:lumMod val="95000"/>
            </a:schemeClr>
          </a:solidFill>
        </p:spPr>
        <p:txBody>
          <a:bodyPr wrap="square" lIns="0" tIns="0" rIns="0" bIns="0" rtlCol="0">
            <a:noAutofit/>
          </a:bodyPr>
          <a:lstStyle/>
          <a:p>
            <a:pPr algn="l"/>
            <a:r>
              <a:rPr lang="de-DE" sz="900" dirty="0">
                <a:latin typeface="+mn-lt"/>
              </a:rPr>
              <a:t>Niedrig</a:t>
            </a:r>
            <a:endParaRPr lang="de-DE" sz="1050" dirty="0">
              <a:latin typeface="+mn-lt"/>
            </a:endParaRPr>
          </a:p>
        </p:txBody>
      </p:sp>
      <p:sp>
        <p:nvSpPr>
          <p:cNvPr id="24" name="Textfeld 23">
            <a:extLst>
              <a:ext uri="{FF2B5EF4-FFF2-40B4-BE49-F238E27FC236}">
                <a16:creationId xmlns:a16="http://schemas.microsoft.com/office/drawing/2014/main" id="{06001820-AFB5-499F-9F2C-75A09E3CF3AA}"/>
              </a:ext>
            </a:extLst>
          </p:cNvPr>
          <p:cNvSpPr txBox="1"/>
          <p:nvPr/>
        </p:nvSpPr>
        <p:spPr>
          <a:xfrm>
            <a:off x="660952" y="1737766"/>
            <a:ext cx="390674" cy="218563"/>
          </a:xfrm>
          <a:prstGeom prst="rect">
            <a:avLst/>
          </a:prstGeom>
          <a:solidFill>
            <a:schemeClr val="bg1">
              <a:lumMod val="95000"/>
            </a:schemeClr>
          </a:solidFill>
        </p:spPr>
        <p:txBody>
          <a:bodyPr wrap="square" lIns="0" tIns="0" rIns="0" bIns="0" rtlCol="0">
            <a:noAutofit/>
          </a:bodyPr>
          <a:lstStyle/>
          <a:p>
            <a:pPr algn="l"/>
            <a:r>
              <a:rPr lang="de-DE" sz="900" dirty="0">
                <a:latin typeface="+mn-lt"/>
              </a:rPr>
              <a:t>Hoch</a:t>
            </a:r>
            <a:endParaRPr lang="de-DE" sz="1050" dirty="0">
              <a:latin typeface="+mn-lt"/>
            </a:endParaRPr>
          </a:p>
        </p:txBody>
      </p:sp>
    </p:spTree>
    <p:extLst>
      <p:ext uri="{BB962C8B-B14F-4D97-AF65-F5344CB8AC3E}">
        <p14:creationId xmlns:p14="http://schemas.microsoft.com/office/powerpoint/2010/main" val="4274779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extLst>
              <p:ext uri="{D42A27DB-BD31-4B8C-83A1-F6EECF244321}">
                <p14:modId xmlns:p14="http://schemas.microsoft.com/office/powerpoint/2010/main" val="486176673"/>
              </p:ext>
            </p:extLst>
          </p:nvPr>
        </p:nvGraphicFramePr>
        <p:xfrm>
          <a:off x="234615" y="771513"/>
          <a:ext cx="8674770" cy="3193294"/>
        </p:xfrm>
        <a:graphic>
          <a:graphicData uri="http://schemas.openxmlformats.org/drawingml/2006/table">
            <a:tbl>
              <a:tblPr firstRow="1" bandRow="1">
                <a:tableStyleId>{5C22544A-7EE6-4342-B048-85BDC9FD1C3A}</a:tableStyleId>
              </a:tblPr>
              <a:tblGrid>
                <a:gridCol w="1865543">
                  <a:extLst>
                    <a:ext uri="{9D8B030D-6E8A-4147-A177-3AD203B41FA5}">
                      <a16:colId xmlns:a16="http://schemas.microsoft.com/office/drawing/2014/main" val="2067809846"/>
                    </a:ext>
                  </a:extLst>
                </a:gridCol>
                <a:gridCol w="6809227">
                  <a:extLst>
                    <a:ext uri="{9D8B030D-6E8A-4147-A177-3AD203B41FA5}">
                      <a16:colId xmlns:a16="http://schemas.microsoft.com/office/drawing/2014/main" val="1085520343"/>
                    </a:ext>
                  </a:extLst>
                </a:gridCol>
              </a:tblGrid>
              <a:tr h="37084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err="1">
                          <a:ln>
                            <a:noFill/>
                          </a:ln>
                          <a:solidFill>
                            <a:schemeClr val="tx1"/>
                          </a:solidFill>
                          <a:effectLst/>
                          <a:latin typeface="+mn-lt"/>
                        </a:rPr>
                        <a:t>Risiko</a:t>
                      </a:r>
                      <a:endParaRPr kumimoji="0" lang="en-US" altLang="en-US" sz="1600" b="1" i="0" u="none" strike="noStrike" cap="none" normalizeH="0" baseline="0" dirty="0">
                        <a:ln>
                          <a:noFill/>
                        </a:ln>
                        <a:solidFill>
                          <a:schemeClr val="tx1"/>
                        </a:solidFill>
                        <a:effectLst/>
                        <a:latin typeface="+mn-lt"/>
                      </a:endParaRPr>
                    </a:p>
                  </a:txBody>
                  <a:tcPr marT="45727" marB="45727" horzOverflow="overflow"/>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err="1">
                          <a:ln>
                            <a:noFill/>
                          </a:ln>
                          <a:solidFill>
                            <a:schemeClr val="tx1"/>
                          </a:solidFill>
                          <a:effectLst/>
                          <a:latin typeface="+mn-lt"/>
                        </a:rPr>
                        <a:t>Lösung</a:t>
                      </a:r>
                      <a:endParaRPr kumimoji="0" lang="en-US" altLang="en-US" sz="1600" b="1" i="0" u="none" strike="noStrike" cap="none" normalizeH="0" baseline="0" dirty="0">
                        <a:ln>
                          <a:noFill/>
                        </a:ln>
                        <a:solidFill>
                          <a:schemeClr val="tx1"/>
                        </a:solidFill>
                        <a:effectLst/>
                        <a:latin typeface="+mn-lt"/>
                      </a:endParaRPr>
                    </a:p>
                  </a:txBody>
                  <a:tcPr marT="45727" marB="45727" horzOverflow="overflow"/>
                </a:tc>
                <a:extLst>
                  <a:ext uri="{0D108BD9-81ED-4DB2-BD59-A6C34878D82A}">
                    <a16:rowId xmlns:a16="http://schemas.microsoft.com/office/drawing/2014/main" val="2098981807"/>
                  </a:ext>
                </a:extLst>
              </a:tr>
              <a:tr h="27432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err="1">
                          <a:ln>
                            <a:noFill/>
                          </a:ln>
                          <a:solidFill>
                            <a:schemeClr val="tx1"/>
                          </a:solidFill>
                          <a:effectLst/>
                          <a:latin typeface="+mn-lt"/>
                        </a:rPr>
                        <a:t>Politische</a:t>
                      </a:r>
                      <a:r>
                        <a:rPr kumimoji="0" lang="en-US" altLang="en-US" sz="1600" b="0" i="0" u="none" strike="noStrike" cap="none" normalizeH="0" baseline="0" dirty="0">
                          <a:ln>
                            <a:noFill/>
                          </a:ln>
                          <a:solidFill>
                            <a:schemeClr val="tx1"/>
                          </a:solidFill>
                          <a:effectLst/>
                          <a:latin typeface="+mn-lt"/>
                        </a:rPr>
                        <a:t>/</a:t>
                      </a:r>
                      <a:r>
                        <a:rPr kumimoji="0" lang="en-US" altLang="en-US" sz="1600" b="0" i="0" u="none" strike="noStrike" cap="none" normalizeH="0" baseline="0" dirty="0" err="1">
                          <a:ln>
                            <a:noFill/>
                          </a:ln>
                          <a:solidFill>
                            <a:schemeClr val="tx1"/>
                          </a:solidFill>
                          <a:effectLst/>
                          <a:latin typeface="+mn-lt"/>
                        </a:rPr>
                        <a:t>staatliche</a:t>
                      </a:r>
                      <a:r>
                        <a:rPr kumimoji="0" lang="en-US" altLang="en-US" sz="1600" b="0" i="0" u="none" strike="noStrike" cap="none" normalizeH="0" baseline="0" dirty="0">
                          <a:ln>
                            <a:noFill/>
                          </a:ln>
                          <a:solidFill>
                            <a:schemeClr val="tx1"/>
                          </a:solidFill>
                          <a:effectLst/>
                          <a:latin typeface="+mn-lt"/>
                        </a:rPr>
                        <a:t> </a:t>
                      </a:r>
                      <a:r>
                        <a:rPr kumimoji="0" lang="en-US" altLang="en-US" sz="1600" b="0" i="0" u="none" strike="noStrike" cap="none" normalizeH="0" baseline="0" dirty="0" err="1">
                          <a:ln>
                            <a:noFill/>
                          </a:ln>
                          <a:solidFill>
                            <a:schemeClr val="tx1"/>
                          </a:solidFill>
                          <a:effectLst/>
                          <a:latin typeface="+mn-lt"/>
                        </a:rPr>
                        <a:t>Risiken</a:t>
                      </a:r>
                      <a:r>
                        <a:rPr kumimoji="0" lang="en-US" altLang="en-US" sz="1600" b="0" i="0" u="none" strike="noStrike" cap="none" normalizeH="0" baseline="0" dirty="0">
                          <a:ln>
                            <a:noFill/>
                          </a:ln>
                          <a:solidFill>
                            <a:schemeClr val="tx1"/>
                          </a:solidFill>
                          <a:effectLst/>
                          <a:latin typeface="+mn-lt"/>
                        </a:rPr>
                        <a:t> (</a:t>
                      </a:r>
                      <a:r>
                        <a:rPr kumimoji="0" lang="en-US" altLang="en-US" sz="1600" b="0" i="0" u="none" strike="noStrike" cap="none" normalizeH="0" baseline="0" dirty="0" err="1">
                          <a:ln>
                            <a:noFill/>
                          </a:ln>
                          <a:solidFill>
                            <a:schemeClr val="tx1"/>
                          </a:solidFill>
                          <a:effectLst/>
                          <a:latin typeface="+mn-lt"/>
                        </a:rPr>
                        <a:t>Souveränitäts-Risiko</a:t>
                      </a:r>
                      <a:r>
                        <a:rPr kumimoji="0" lang="en-US" altLang="en-US" sz="1600" b="0" i="0" u="none" strike="noStrike" cap="none" normalizeH="0" baseline="0" dirty="0">
                          <a:ln>
                            <a:noFill/>
                          </a:ln>
                          <a:solidFill>
                            <a:schemeClr val="tx1"/>
                          </a:solidFill>
                          <a:effectLst/>
                          <a:latin typeface="+mn-lt"/>
                        </a:rPr>
                        <a:t>)</a:t>
                      </a:r>
                    </a:p>
                  </a:txBody>
                  <a:tcPr marT="45723" marB="45723" horzOverflow="overflow"/>
                </a:tc>
                <a:tc>
                  <a:txBody>
                    <a:bodyPr/>
                    <a:lstStyle>
                      <a:lvl1pPr marL="280988" indent="-222250">
                        <a:spcBef>
                          <a:spcPct val="20000"/>
                        </a:spcBef>
                        <a:defRPr sz="2800">
                          <a:solidFill>
                            <a:schemeClr val="tx1"/>
                          </a:solidFill>
                          <a:latin typeface="Times New Roman" panose="02020603050405020304" pitchFamily="18" charset="0"/>
                        </a:defRPr>
                      </a:lvl1pPr>
                      <a:lvl2pPr marL="630238">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280988" marR="0" lvl="0" indent="-222250" algn="l" defTabSz="914400" rtl="0" eaLnBrk="1" fontAlgn="base" latinLnBrk="0" hangingPunct="1">
                        <a:lnSpc>
                          <a:spcPct val="100000"/>
                        </a:lnSpc>
                        <a:spcBef>
                          <a:spcPct val="20000"/>
                        </a:spcBef>
                        <a:spcAft>
                          <a:spcPct val="0"/>
                        </a:spcAft>
                        <a:buClrTx/>
                        <a:buSzTx/>
                        <a:buFontTx/>
                        <a:buChar char="•"/>
                        <a:tabLst/>
                      </a:pPr>
                      <a:r>
                        <a:rPr kumimoji="0" lang="de-DE" altLang="en-US" sz="1600" b="0" i="0" u="none" strike="noStrike" cap="none" normalizeH="0" baseline="0" dirty="0">
                          <a:ln>
                            <a:noFill/>
                          </a:ln>
                          <a:solidFill>
                            <a:schemeClr val="tx1"/>
                          </a:solidFill>
                          <a:effectLst/>
                          <a:latin typeface="+mn-lt"/>
                        </a:rPr>
                        <a:t>Externe Konten für Erlöse</a:t>
                      </a:r>
                    </a:p>
                    <a:p>
                      <a:pPr marL="280988" marR="0" lvl="0" indent="-222250" algn="l" defTabSz="914400" rtl="0" eaLnBrk="1" fontAlgn="base" latinLnBrk="0" hangingPunct="1">
                        <a:lnSpc>
                          <a:spcPct val="100000"/>
                        </a:lnSpc>
                        <a:spcBef>
                          <a:spcPct val="20000"/>
                        </a:spcBef>
                        <a:spcAft>
                          <a:spcPct val="0"/>
                        </a:spcAft>
                        <a:buClrTx/>
                        <a:buSzTx/>
                        <a:buFontTx/>
                        <a:buChar char="•"/>
                        <a:tabLst/>
                      </a:pPr>
                      <a:r>
                        <a:rPr kumimoji="0" lang="de-DE" altLang="en-US" sz="1600" b="0" i="0" u="none" strike="noStrike" cap="none" normalizeH="0" baseline="0" dirty="0">
                          <a:ln>
                            <a:noFill/>
                          </a:ln>
                          <a:solidFill>
                            <a:schemeClr val="tx1"/>
                          </a:solidFill>
                          <a:effectLst/>
                          <a:latin typeface="+mn-lt"/>
                        </a:rPr>
                        <a:t>Politische Risikoversicherung (teuer) </a:t>
                      </a:r>
                    </a:p>
                    <a:p>
                      <a:pPr marL="280988" marR="0" lvl="0" indent="-222250" algn="l" defTabSz="914400" rtl="0" eaLnBrk="1" fontAlgn="base" latinLnBrk="0" hangingPunct="1">
                        <a:lnSpc>
                          <a:spcPct val="100000"/>
                        </a:lnSpc>
                        <a:spcBef>
                          <a:spcPct val="20000"/>
                        </a:spcBef>
                        <a:spcAft>
                          <a:spcPct val="0"/>
                        </a:spcAft>
                        <a:buClrTx/>
                        <a:buSzTx/>
                        <a:buFontTx/>
                        <a:buChar char="•"/>
                        <a:tabLst/>
                      </a:pPr>
                      <a:r>
                        <a:rPr kumimoji="0" lang="de-DE" altLang="en-US" sz="1600" b="0" i="0" u="none" strike="noStrike" cap="none" normalizeH="0" baseline="0" dirty="0">
                          <a:ln>
                            <a:noFill/>
                          </a:ln>
                          <a:solidFill>
                            <a:schemeClr val="tx1"/>
                          </a:solidFill>
                          <a:effectLst/>
                          <a:latin typeface="+mn-lt"/>
                        </a:rPr>
                        <a:t>Exportkreditgarantien</a:t>
                      </a:r>
                    </a:p>
                    <a:p>
                      <a:pPr marL="280988" marR="0" lvl="0" indent="-222250" algn="l" defTabSz="914400" rtl="0" eaLnBrk="1" fontAlgn="base" latinLnBrk="0" hangingPunct="1">
                        <a:lnSpc>
                          <a:spcPct val="100000"/>
                        </a:lnSpc>
                        <a:spcBef>
                          <a:spcPct val="20000"/>
                        </a:spcBef>
                        <a:spcAft>
                          <a:spcPct val="0"/>
                        </a:spcAft>
                        <a:buClrTx/>
                        <a:buSzTx/>
                        <a:buFontTx/>
                        <a:buChar char="•"/>
                        <a:tabLst/>
                      </a:pPr>
                      <a:r>
                        <a:rPr kumimoji="0" lang="de-DE" altLang="en-US" sz="1600" b="0" i="0" u="none" strike="noStrike" cap="none" normalizeH="0" baseline="0" dirty="0">
                          <a:ln>
                            <a:noFill/>
                          </a:ln>
                          <a:solidFill>
                            <a:schemeClr val="tx1"/>
                          </a:solidFill>
                          <a:effectLst/>
                          <a:latin typeface="+mn-lt"/>
                        </a:rPr>
                        <a:t>Vertragliche Aufteilung des politischen Risikos zwischen Kreditgebern und externen Projektsponsoren</a:t>
                      </a:r>
                    </a:p>
                    <a:p>
                      <a:pPr marL="280988" marR="0" lvl="0" indent="-222250" algn="l" defTabSz="914400" rtl="0" eaLnBrk="1" fontAlgn="base" latinLnBrk="0" hangingPunct="1">
                        <a:lnSpc>
                          <a:spcPct val="100000"/>
                        </a:lnSpc>
                        <a:spcBef>
                          <a:spcPct val="20000"/>
                        </a:spcBef>
                        <a:spcAft>
                          <a:spcPct val="0"/>
                        </a:spcAft>
                        <a:buClrTx/>
                        <a:buSzTx/>
                        <a:buFontTx/>
                        <a:buChar char="•"/>
                        <a:tabLst/>
                      </a:pPr>
                      <a:r>
                        <a:rPr kumimoji="0" lang="de-DE" altLang="en-US" sz="1600" b="0" i="0" u="none" strike="noStrike" cap="none" normalizeH="0" baseline="0" dirty="0">
                          <a:ln>
                            <a:noFill/>
                          </a:ln>
                          <a:solidFill>
                            <a:schemeClr val="tx1"/>
                          </a:solidFill>
                          <a:effectLst/>
                          <a:latin typeface="+mn-lt"/>
                        </a:rPr>
                        <a:t>Staatliche oder regulatorische Verpflichtung zur Deckung der Regelungen für Steuern, Lizenzgebühren, Preise, Monopole, etc.</a:t>
                      </a:r>
                    </a:p>
                    <a:p>
                      <a:pPr marL="280988" marR="0" lvl="0" indent="-222250" algn="l" defTabSz="914400" rtl="0" eaLnBrk="1" fontAlgn="base" latinLnBrk="0" hangingPunct="1">
                        <a:lnSpc>
                          <a:spcPct val="100000"/>
                        </a:lnSpc>
                        <a:spcBef>
                          <a:spcPct val="20000"/>
                        </a:spcBef>
                        <a:spcAft>
                          <a:spcPct val="0"/>
                        </a:spcAft>
                        <a:buClrTx/>
                        <a:buSzTx/>
                        <a:buFontTx/>
                        <a:buChar char="•"/>
                        <a:tabLst/>
                      </a:pPr>
                      <a:r>
                        <a:rPr kumimoji="0" lang="de-DE" altLang="en-US" sz="1600" b="0" i="0" u="none" strike="noStrike" cap="none" normalizeH="0" baseline="0" dirty="0">
                          <a:ln>
                            <a:noFill/>
                          </a:ln>
                          <a:solidFill>
                            <a:schemeClr val="tx1"/>
                          </a:solidFill>
                          <a:effectLst/>
                          <a:latin typeface="+mn-lt"/>
                        </a:rPr>
                        <a:t>Externe Garantien oder Quasi-Garantien</a:t>
                      </a:r>
                    </a:p>
                    <a:p>
                      <a:pPr marL="280988" marR="0" lvl="0" indent="-222250" algn="l" defTabSz="914400" rtl="0" eaLnBrk="1" fontAlgn="base" latinLnBrk="0" hangingPunct="1">
                        <a:lnSpc>
                          <a:spcPct val="100000"/>
                        </a:lnSpc>
                        <a:spcBef>
                          <a:spcPct val="20000"/>
                        </a:spcBef>
                        <a:spcAft>
                          <a:spcPct val="0"/>
                        </a:spcAft>
                        <a:buClrTx/>
                        <a:buSzTx/>
                        <a:buFontTx/>
                        <a:buChar char="•"/>
                        <a:tabLst/>
                      </a:pPr>
                      <a:r>
                        <a:rPr kumimoji="0" lang="de-DE" altLang="en-US" sz="1600" b="0" i="0" u="none" strike="noStrike" cap="none" normalizeH="0" baseline="0" dirty="0">
                          <a:ln>
                            <a:noFill/>
                          </a:ln>
                          <a:solidFill>
                            <a:schemeClr val="tx1"/>
                          </a:solidFill>
                          <a:effectLst/>
                          <a:latin typeface="+mn-lt"/>
                        </a:rPr>
                        <a:t>Externalisierung der Projektgesellschaft durch Gründung im Ausland oder unter Anwendung externer Gesetze oder Gerichtsbarkeiten</a:t>
                      </a:r>
                      <a:endParaRPr kumimoji="0" lang="en-US" altLang="en-US" sz="1600" b="0" i="0" u="none" strike="noStrike" kern="1200" cap="none" normalizeH="0" baseline="0" dirty="0">
                        <a:ln>
                          <a:noFill/>
                        </a:ln>
                        <a:solidFill>
                          <a:schemeClr val="tx1"/>
                        </a:solidFill>
                        <a:effectLst/>
                        <a:latin typeface="Times New Roman" panose="02020603050405020304" pitchFamily="18" charset="0"/>
                        <a:ea typeface="+mn-ea"/>
                        <a:cs typeface="+mn-cs"/>
                      </a:endParaRPr>
                    </a:p>
                  </a:txBody>
                  <a:tcPr marT="45723" marB="45723" horzOverflow="overflow"/>
                </a:tc>
                <a:extLst>
                  <a:ext uri="{0D108BD9-81ED-4DB2-BD59-A6C34878D82A}">
                    <a16:rowId xmlns:a16="http://schemas.microsoft.com/office/drawing/2014/main" val="4117941509"/>
                  </a:ext>
                </a:extLst>
              </a:tr>
            </a:tbl>
          </a:graphicData>
        </a:graphic>
      </p:graphicFrame>
      <p:sp>
        <p:nvSpPr>
          <p:cNvPr id="2" name="Titel 1"/>
          <p:cNvSpPr>
            <a:spLocks noGrp="1"/>
          </p:cNvSpPr>
          <p:nvPr>
            <p:ph type="title"/>
          </p:nvPr>
        </p:nvSpPr>
        <p:spPr/>
        <p:txBody>
          <a:bodyPr/>
          <a:lstStyle/>
          <a:p>
            <a:r>
              <a:rPr lang="de-DE" dirty="0"/>
              <a:t>Wie die Projektfinanzierung zu </a:t>
            </a:r>
            <a:r>
              <a:rPr lang="de-DE" dirty="0" err="1"/>
              <a:t>JV's</a:t>
            </a:r>
            <a:r>
              <a:rPr lang="de-DE" dirty="0"/>
              <a:t> passt: Politische Risiken</a:t>
            </a:r>
            <a:endParaRPr lang="en-US" dirty="0"/>
          </a:p>
        </p:txBody>
      </p:sp>
      <p:sp>
        <p:nvSpPr>
          <p:cNvPr id="5" name="Textfeld 7"/>
          <p:cNvSpPr txBox="1"/>
          <p:nvPr/>
        </p:nvSpPr>
        <p:spPr>
          <a:xfrm>
            <a:off x="4657787" y="4698226"/>
            <a:ext cx="2954296" cy="215444"/>
          </a:xfrm>
          <a:prstGeom prst="rect">
            <a:avLst/>
          </a:prstGeom>
          <a:noFill/>
        </p:spPr>
        <p:txBody>
          <a:bodyPr wrap="square" rtlCol="0">
            <a:spAutoFit/>
          </a:bodyPr>
          <a:lstStyle/>
          <a:p>
            <a:pPr algn="l"/>
            <a:r>
              <a:rPr lang="de-DE" sz="800" dirty="0"/>
              <a:t>Quelle: Harvey, C. et al. (2006) </a:t>
            </a:r>
            <a:r>
              <a:rPr lang="en-AU" sz="800" dirty="0"/>
              <a:t>[PowerPoint slides]</a:t>
            </a:r>
            <a:endParaRPr lang="de-DE" sz="800" dirty="0"/>
          </a:p>
        </p:txBody>
      </p:sp>
      <p:sp>
        <p:nvSpPr>
          <p:cNvPr id="3" name="Slide Number Placeholder 2"/>
          <p:cNvSpPr>
            <a:spLocks noGrp="1"/>
          </p:cNvSpPr>
          <p:nvPr>
            <p:ph type="sldNum" sz="quarter" idx="12"/>
          </p:nvPr>
        </p:nvSpPr>
        <p:spPr/>
        <p:txBody>
          <a:bodyPr/>
          <a:lstStyle/>
          <a:p>
            <a:fld id="{C77C6C3F-668B-4AF5-BFA9-0F657EB068D6}" type="slidenum">
              <a:rPr lang="pl-PL" smtClean="0"/>
              <a:pPr/>
              <a:t>44</a:t>
            </a:fld>
            <a:endParaRPr lang="pl-PL" dirty="0"/>
          </a:p>
        </p:txBody>
      </p:sp>
      <p:sp>
        <p:nvSpPr>
          <p:cNvPr id="6" name="Rectangle 5">
            <a:extLst>
              <a:ext uri="{FF2B5EF4-FFF2-40B4-BE49-F238E27FC236}">
                <a16:creationId xmlns:a16="http://schemas.microsoft.com/office/drawing/2014/main" id="{383E1335-119D-4914-8DF2-438EEAD7D3A2}"/>
              </a:ext>
            </a:extLst>
          </p:cNvPr>
          <p:cNvSpPr/>
          <p:nvPr/>
        </p:nvSpPr>
        <p:spPr>
          <a:xfrm>
            <a:off x="1"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5</a:t>
            </a:r>
            <a:endParaRPr lang="de-DE" b="1" dirty="0">
              <a:solidFill>
                <a:prstClr val="white"/>
              </a:solidFill>
              <a:latin typeface="Calibri" panose="020F0502020204030204"/>
            </a:endParaRPr>
          </a:p>
        </p:txBody>
      </p:sp>
    </p:spTree>
    <p:extLst>
      <p:ext uri="{BB962C8B-B14F-4D97-AF65-F5344CB8AC3E}">
        <p14:creationId xmlns:p14="http://schemas.microsoft.com/office/powerpoint/2010/main" val="2583126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6" descr="declutter-checklist">
            <a:extLst>
              <a:ext uri="{FF2B5EF4-FFF2-40B4-BE49-F238E27FC236}">
                <a16:creationId xmlns:a16="http://schemas.microsoft.com/office/drawing/2014/main" id="{4479BF9C-F9E4-4AA8-A574-31BDCC47386F}"/>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gray">
          <a:xfrm>
            <a:off x="6756051" y="2419566"/>
            <a:ext cx="2387950" cy="205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hidden="1">
            <a:extLst>
              <a:ext uri="{FF2B5EF4-FFF2-40B4-BE49-F238E27FC236}">
                <a16:creationId xmlns:a16="http://schemas.microsoft.com/office/drawing/2014/main" id="{8E5124B0-3A92-4585-8F27-3D7F36083E90}"/>
              </a:ext>
            </a:extLst>
          </p:cNvPr>
          <p:cNvGraphicFramePr>
            <a:graphicFrameLocks noChangeAspect="1"/>
          </p:cNvGraphicFramePr>
          <p:nvPr>
            <p:custDataLst>
              <p:tags r:id="rId3"/>
            </p:custDataLst>
          </p:nvPr>
        </p:nvGraphicFramePr>
        <p:xfrm>
          <a:off x="1144191" y="1191"/>
          <a:ext cx="1191" cy="1191"/>
        </p:xfrm>
        <a:graphic>
          <a:graphicData uri="http://schemas.openxmlformats.org/presentationml/2006/ole">
            <mc:AlternateContent xmlns:mc="http://schemas.openxmlformats.org/markup-compatibility/2006">
              <mc:Choice xmlns:v="urn:schemas-microsoft-com:vml" Requires="v">
                <p:oleObj spid="_x0000_s15469" name="think-cell Slide" r:id="rId7" imgW="425" imgH="426" progId="TCLayout.ActiveDocument.1">
                  <p:embed/>
                </p:oleObj>
              </mc:Choice>
              <mc:Fallback>
                <p:oleObj name="think-cell Slide" r:id="rId7" imgW="425" imgH="426" progId="TCLayout.ActiveDocument.1">
                  <p:embed/>
                  <p:pic>
                    <p:nvPicPr>
                      <p:cNvPr id="6" name="Object 5" hidden="1">
                        <a:extLst>
                          <a:ext uri="{FF2B5EF4-FFF2-40B4-BE49-F238E27FC236}">
                            <a16:creationId xmlns:a16="http://schemas.microsoft.com/office/drawing/2014/main" id="{8E5124B0-3A92-4585-8F27-3D7F36083E90}"/>
                          </a:ext>
                        </a:extLst>
                      </p:cNvPr>
                      <p:cNvPicPr/>
                      <p:nvPr/>
                    </p:nvPicPr>
                    <p:blipFill>
                      <a:blip r:embed="rId8"/>
                      <a:stretch>
                        <a:fillRect/>
                      </a:stretch>
                    </p:blipFill>
                    <p:spPr>
                      <a:xfrm>
                        <a:off x="1144191" y="11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ECA6C22-BC38-4F94-9B01-12D2F57294C4}"/>
              </a:ext>
            </a:extLst>
          </p:cNvPr>
          <p:cNvSpPr/>
          <p:nvPr>
            <p:custDataLst>
              <p:tags r:id="rId4"/>
            </p:custDataLst>
          </p:nvPr>
        </p:nvSpPr>
        <p:spPr>
          <a:xfrm>
            <a:off x="114300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685800" rtl="0" eaLnBrk="1" fontAlgn="auto" latinLnBrk="0" hangingPunct="1">
              <a:lnSpc>
                <a:spcPct val="90000"/>
              </a:lnSpc>
              <a:spcBef>
                <a:spcPct val="0"/>
              </a:spcBef>
              <a:spcAft>
                <a:spcPct val="0"/>
              </a:spcAft>
              <a:buClrTx/>
              <a:buSzTx/>
              <a:buFontTx/>
              <a:buNone/>
              <a:tabLst/>
              <a:defRPr/>
            </a:pPr>
            <a:endParaRPr kumimoji="0" lang="en-GB" sz="2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2" name="Tytuł 1">
            <a:extLst>
              <a:ext uri="{FF2B5EF4-FFF2-40B4-BE49-F238E27FC236}">
                <a16:creationId xmlns:a16="http://schemas.microsoft.com/office/drawing/2014/main" id="{DA12DFBB-F130-407B-9144-7CE7D934051D}"/>
              </a:ext>
            </a:extLst>
          </p:cNvPr>
          <p:cNvSpPr>
            <a:spLocks noGrp="1"/>
          </p:cNvSpPr>
          <p:nvPr>
            <p:ph type="title"/>
          </p:nvPr>
        </p:nvSpPr>
        <p:spPr>
          <a:xfrm>
            <a:off x="2536487" y="204252"/>
            <a:ext cx="4993026" cy="367844"/>
          </a:xfrm>
        </p:spPr>
        <p:txBody>
          <a:bodyPr>
            <a:noAutofit/>
          </a:bodyPr>
          <a:lstStyle/>
          <a:p>
            <a:r>
              <a:rPr lang="en-GB" sz="2100" b="1" dirty="0" err="1">
                <a:latin typeface="Calibri"/>
                <a:cs typeface="Calibri"/>
              </a:rPr>
              <a:t>Inhalt</a:t>
            </a:r>
            <a:endParaRPr lang="pl-PL" sz="2100" b="1" dirty="0">
              <a:latin typeface="Calibri"/>
              <a:cs typeface="Calibri"/>
            </a:endParaRPr>
          </a:p>
        </p:txBody>
      </p:sp>
      <p:grpSp>
        <p:nvGrpSpPr>
          <p:cNvPr id="25" name="Group 24">
            <a:extLst>
              <a:ext uri="{FF2B5EF4-FFF2-40B4-BE49-F238E27FC236}">
                <a16:creationId xmlns:a16="http://schemas.microsoft.com/office/drawing/2014/main" id="{793121AC-C9C5-4486-BA42-33BB6F723AFD}"/>
              </a:ext>
            </a:extLst>
          </p:cNvPr>
          <p:cNvGrpSpPr/>
          <p:nvPr/>
        </p:nvGrpSpPr>
        <p:grpSpPr>
          <a:xfrm>
            <a:off x="730554" y="905676"/>
            <a:ext cx="6284506" cy="207190"/>
            <a:chOff x="1128778" y="1187223"/>
            <a:chExt cx="8222316" cy="930194"/>
          </a:xfrm>
          <a:solidFill>
            <a:schemeClr val="accent4"/>
          </a:solidFill>
        </p:grpSpPr>
        <p:sp>
          <p:nvSpPr>
            <p:cNvPr id="26" name="Rectangle 25">
              <a:extLst>
                <a:ext uri="{FF2B5EF4-FFF2-40B4-BE49-F238E27FC236}">
                  <a16:creationId xmlns:a16="http://schemas.microsoft.com/office/drawing/2014/main" id="{383E1335-119D-4914-8DF2-438EEAD7D3A2}"/>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CCDDC74-6C21-4CCA-9617-B53A8F9092B0}"/>
                </a:ext>
              </a:extLst>
            </p:cNvPr>
            <p:cNvSpPr/>
            <p:nvPr/>
          </p:nvSpPr>
          <p:spPr>
            <a:xfrm>
              <a:off x="2005078" y="1187223"/>
              <a:ext cx="7346016" cy="93019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685800" eaLnBrk="1" fontAlgn="auto" hangingPunct="1">
                <a:spcBef>
                  <a:spcPts val="0"/>
                </a:spcBef>
                <a:spcAft>
                  <a:spcPts val="0"/>
                </a:spcAft>
                <a:defRPr/>
              </a:pPr>
              <a:r>
                <a:rPr lang="en-GB" sz="1350" b="1" dirty="0">
                  <a:solidFill>
                    <a:srgbClr val="4472C4"/>
                  </a:solidFill>
                </a:rPr>
                <a:t>Was </a:t>
              </a:r>
              <a:r>
                <a:rPr lang="en-GB" sz="1350" b="1" dirty="0" err="1">
                  <a:solidFill>
                    <a:srgbClr val="4472C4"/>
                  </a:solidFill>
                </a:rPr>
                <a:t>ist</a:t>
              </a:r>
              <a:r>
                <a:rPr lang="en-GB" sz="1350" b="1" dirty="0">
                  <a:solidFill>
                    <a:srgbClr val="4472C4"/>
                  </a:solidFill>
                </a:rPr>
                <a:t> </a:t>
              </a:r>
              <a:r>
                <a:rPr lang="en-GB" sz="1350" b="1" dirty="0" err="1">
                  <a:solidFill>
                    <a:srgbClr val="4472C4"/>
                  </a:solidFill>
                </a:rPr>
                <a:t>Projektfinanzierung</a:t>
              </a:r>
              <a:r>
                <a:rPr lang="en-GB" sz="1350" b="1" dirty="0">
                  <a:solidFill>
                    <a:srgbClr val="4472C4"/>
                  </a:solidFill>
                </a:rPr>
                <a:t> und </a:t>
              </a:r>
              <a:r>
                <a:rPr lang="en-GB" sz="1350" b="1" dirty="0" err="1">
                  <a:solidFill>
                    <a:srgbClr val="4472C4"/>
                  </a:solidFill>
                </a:rPr>
                <a:t>wer</a:t>
              </a:r>
              <a:r>
                <a:rPr lang="en-GB" sz="1350" b="1" dirty="0">
                  <a:solidFill>
                    <a:srgbClr val="4472C4"/>
                  </a:solidFill>
                </a:rPr>
                <a:t> </a:t>
              </a:r>
              <a:r>
                <a:rPr lang="en-GB" sz="1350" b="1" dirty="0" err="1">
                  <a:solidFill>
                    <a:srgbClr val="4472C4"/>
                  </a:solidFill>
                </a:rPr>
                <a:t>sind</a:t>
              </a:r>
              <a:r>
                <a:rPr lang="en-GB" sz="1350" b="1" dirty="0">
                  <a:solidFill>
                    <a:srgbClr val="4472C4"/>
                  </a:solidFill>
                </a:rPr>
                <a:t> die </a:t>
              </a:r>
              <a:r>
                <a:rPr lang="en-GB" sz="1350" b="1" dirty="0" err="1">
                  <a:solidFill>
                    <a:srgbClr val="4472C4"/>
                  </a:solidFill>
                </a:rPr>
                <a:t>relevanten</a:t>
              </a:r>
              <a:r>
                <a:rPr lang="en-GB" sz="1350" b="1" dirty="0">
                  <a:solidFill>
                    <a:srgbClr val="4472C4"/>
                  </a:solidFill>
                </a:rPr>
                <a:t> </a:t>
              </a:r>
              <a:r>
                <a:rPr lang="en-GB" sz="1350" b="1" dirty="0" err="1">
                  <a:solidFill>
                    <a:srgbClr val="4472C4"/>
                  </a:solidFill>
                </a:rPr>
                <a:t>Akteure</a:t>
              </a:r>
              <a:r>
                <a:rPr lang="en-GB" sz="1350" b="1" dirty="0">
                  <a:solidFill>
                    <a:srgbClr val="4472C4"/>
                  </a:solidFill>
                </a:rPr>
                <a:t>?</a:t>
              </a:r>
              <a:endParaRPr lang="de-DE" sz="1350" b="1" dirty="0">
                <a:solidFill>
                  <a:srgbClr val="4472C4"/>
                </a:solidFill>
              </a:endParaRPr>
            </a:p>
          </p:txBody>
        </p:sp>
      </p:grpSp>
      <p:grpSp>
        <p:nvGrpSpPr>
          <p:cNvPr id="28" name="Group 27">
            <a:extLst>
              <a:ext uri="{FF2B5EF4-FFF2-40B4-BE49-F238E27FC236}">
                <a16:creationId xmlns:a16="http://schemas.microsoft.com/office/drawing/2014/main" id="{04F6A885-5AC6-4A27-8321-86221D093F9A}"/>
              </a:ext>
            </a:extLst>
          </p:cNvPr>
          <p:cNvGrpSpPr/>
          <p:nvPr/>
        </p:nvGrpSpPr>
        <p:grpSpPr>
          <a:xfrm>
            <a:off x="730554" y="1152887"/>
            <a:ext cx="6284506" cy="189656"/>
            <a:chOff x="1128778" y="1187223"/>
            <a:chExt cx="8222316" cy="930194"/>
          </a:xfrm>
        </p:grpSpPr>
        <p:sp>
          <p:nvSpPr>
            <p:cNvPr id="29" name="Rectangle 28">
              <a:extLst>
                <a:ext uri="{FF2B5EF4-FFF2-40B4-BE49-F238E27FC236}">
                  <a16:creationId xmlns:a16="http://schemas.microsoft.com/office/drawing/2014/main" id="{D4161997-2E41-4E3D-AB66-D3AEA12FAAB0}"/>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2157067-1517-4979-8519-D658AC91A4F4}"/>
                </a:ext>
              </a:extLst>
            </p:cNvPr>
            <p:cNvSpPr/>
            <p:nvPr/>
          </p:nvSpPr>
          <p:spPr>
            <a:xfrm>
              <a:off x="2005078" y="1187223"/>
              <a:ext cx="7346016"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685800" eaLnBrk="1" fontAlgn="auto" hangingPunct="1">
                <a:spcBef>
                  <a:spcPts val="0"/>
                </a:spcBef>
                <a:spcAft>
                  <a:spcPts val="0"/>
                </a:spcAft>
                <a:defRPr/>
              </a:pPr>
              <a:r>
                <a:rPr lang="de-DE" sz="1350" b="1" dirty="0">
                  <a:solidFill>
                    <a:srgbClr val="4472C4"/>
                  </a:solidFill>
                </a:rPr>
                <a:t>Unterschiede zwischen Projektfinanzierung und „normaler“ Finanzierung</a:t>
              </a:r>
            </a:p>
          </p:txBody>
        </p:sp>
      </p:grpSp>
      <p:grpSp>
        <p:nvGrpSpPr>
          <p:cNvPr id="34" name="Group 33">
            <a:extLst>
              <a:ext uri="{FF2B5EF4-FFF2-40B4-BE49-F238E27FC236}">
                <a16:creationId xmlns:a16="http://schemas.microsoft.com/office/drawing/2014/main" id="{54148A56-7ED1-4054-B552-C6DFF05E074E}"/>
              </a:ext>
            </a:extLst>
          </p:cNvPr>
          <p:cNvGrpSpPr/>
          <p:nvPr/>
        </p:nvGrpSpPr>
        <p:grpSpPr>
          <a:xfrm>
            <a:off x="971376" y="1397152"/>
            <a:ext cx="6043682" cy="237821"/>
            <a:chOff x="1590893" y="1187223"/>
            <a:chExt cx="7760201" cy="930194"/>
          </a:xfrm>
        </p:grpSpPr>
        <p:sp>
          <p:nvSpPr>
            <p:cNvPr id="35" name="Rectangle 34">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2A</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Kapitalkosten</a:t>
              </a:r>
            </a:p>
          </p:txBody>
        </p:sp>
      </p:grpSp>
      <p:grpSp>
        <p:nvGrpSpPr>
          <p:cNvPr id="61" name="Group 60">
            <a:extLst>
              <a:ext uri="{FF2B5EF4-FFF2-40B4-BE49-F238E27FC236}">
                <a16:creationId xmlns:a16="http://schemas.microsoft.com/office/drawing/2014/main" id="{54148A56-7ED1-4054-B552-C6DFF05E074E}"/>
              </a:ext>
            </a:extLst>
          </p:cNvPr>
          <p:cNvGrpSpPr/>
          <p:nvPr/>
        </p:nvGrpSpPr>
        <p:grpSpPr>
          <a:xfrm>
            <a:off x="971376" y="1664149"/>
            <a:ext cx="6043682" cy="237821"/>
            <a:chOff x="1590893" y="1187223"/>
            <a:chExt cx="7760201" cy="930194"/>
          </a:xfrm>
        </p:grpSpPr>
        <p:sp>
          <p:nvSpPr>
            <p:cNvPr id="62" name="Rectangle 61">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2B</a:t>
              </a:r>
            </a:p>
          </p:txBody>
        </p:sp>
        <p:sp>
          <p:nvSpPr>
            <p:cNvPr id="63" name="Rectangle 62">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Kontamination und Diversifikation</a:t>
              </a:r>
            </a:p>
          </p:txBody>
        </p:sp>
      </p:grpSp>
      <p:grpSp>
        <p:nvGrpSpPr>
          <p:cNvPr id="64" name="Group 63">
            <a:extLst>
              <a:ext uri="{FF2B5EF4-FFF2-40B4-BE49-F238E27FC236}">
                <a16:creationId xmlns:a16="http://schemas.microsoft.com/office/drawing/2014/main" id="{54148A56-7ED1-4054-B552-C6DFF05E074E}"/>
              </a:ext>
            </a:extLst>
          </p:cNvPr>
          <p:cNvGrpSpPr/>
          <p:nvPr/>
        </p:nvGrpSpPr>
        <p:grpSpPr>
          <a:xfrm>
            <a:off x="971377" y="1937056"/>
            <a:ext cx="6043682" cy="237821"/>
            <a:chOff x="1590892" y="1187223"/>
            <a:chExt cx="7760202" cy="930194"/>
          </a:xfrm>
        </p:grpSpPr>
        <p:sp>
          <p:nvSpPr>
            <p:cNvPr id="65" name="Rectangle 64">
              <a:extLst>
                <a:ext uri="{FF2B5EF4-FFF2-40B4-BE49-F238E27FC236}">
                  <a16:creationId xmlns:a16="http://schemas.microsoft.com/office/drawing/2014/main" id="{74ED2556-EE53-4D2B-A2F4-264A39BACF72}"/>
                </a:ext>
              </a:extLst>
            </p:cNvPr>
            <p:cNvSpPr/>
            <p:nvPr/>
          </p:nvSpPr>
          <p:spPr>
            <a:xfrm>
              <a:off x="1590892"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2C</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Verbesserte Gesamtauszahlungen </a:t>
              </a:r>
            </a:p>
          </p:txBody>
        </p:sp>
      </p:grpSp>
      <p:grpSp>
        <p:nvGrpSpPr>
          <p:cNvPr id="67" name="Group 66">
            <a:extLst>
              <a:ext uri="{FF2B5EF4-FFF2-40B4-BE49-F238E27FC236}">
                <a16:creationId xmlns:a16="http://schemas.microsoft.com/office/drawing/2014/main" id="{54148A56-7ED1-4054-B552-C6DFF05E074E}"/>
              </a:ext>
            </a:extLst>
          </p:cNvPr>
          <p:cNvGrpSpPr/>
          <p:nvPr/>
        </p:nvGrpSpPr>
        <p:grpSpPr>
          <a:xfrm>
            <a:off x="971376" y="2200951"/>
            <a:ext cx="6043682" cy="237821"/>
            <a:chOff x="1590893" y="1187223"/>
            <a:chExt cx="7760201" cy="930194"/>
          </a:xfrm>
        </p:grpSpPr>
        <p:sp>
          <p:nvSpPr>
            <p:cNvPr id="68" name="Rectangle 67">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2D</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Konflikt zwischen Eigen- und Fremdkapital</a:t>
              </a:r>
            </a:p>
          </p:txBody>
        </p:sp>
      </p:grpSp>
      <p:grpSp>
        <p:nvGrpSpPr>
          <p:cNvPr id="85" name="Group 84"/>
          <p:cNvGrpSpPr/>
          <p:nvPr/>
        </p:nvGrpSpPr>
        <p:grpSpPr>
          <a:xfrm>
            <a:off x="727464" y="3596198"/>
            <a:ext cx="6284506" cy="457650"/>
            <a:chOff x="1821146" y="3184880"/>
            <a:chExt cx="8379341" cy="610200"/>
          </a:xfrm>
        </p:grpSpPr>
        <p:grpSp>
          <p:nvGrpSpPr>
            <p:cNvPr id="86" name="Group 85">
              <a:extLst>
                <a:ext uri="{FF2B5EF4-FFF2-40B4-BE49-F238E27FC236}">
                  <a16:creationId xmlns:a16="http://schemas.microsoft.com/office/drawing/2014/main" id="{793121AC-C9C5-4486-BA42-33BB6F723AFD}"/>
                </a:ext>
              </a:extLst>
            </p:cNvPr>
            <p:cNvGrpSpPr/>
            <p:nvPr/>
          </p:nvGrpSpPr>
          <p:grpSpPr>
            <a:xfrm>
              <a:off x="1821146" y="3518827"/>
              <a:ext cx="8379341" cy="276253"/>
              <a:chOff x="1128778" y="1187223"/>
              <a:chExt cx="8222316" cy="930194"/>
            </a:xfrm>
          </p:grpSpPr>
          <p:sp>
            <p:nvSpPr>
              <p:cNvPr id="90" name="Rectangle 89">
                <a:extLst>
                  <a:ext uri="{FF2B5EF4-FFF2-40B4-BE49-F238E27FC236}">
                    <a16:creationId xmlns:a16="http://schemas.microsoft.com/office/drawing/2014/main" id="{383E1335-119D-4914-8DF2-438EEAD7D3A2}"/>
                  </a:ext>
                </a:extLst>
              </p:cNvPr>
              <p:cNvSpPr/>
              <p:nvPr/>
            </p:nvSpPr>
            <p:spPr>
              <a:xfrm>
                <a:off x="1128778" y="1187223"/>
                <a:ext cx="729205" cy="930194"/>
              </a:xfrm>
              <a:prstGeom prst="rect">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6</a:t>
                </a:r>
              </a:p>
            </p:txBody>
          </p:sp>
          <p:sp>
            <p:nvSpPr>
              <p:cNvPr id="91" name="Rectangle 90">
                <a:extLst>
                  <a:ext uri="{FF2B5EF4-FFF2-40B4-BE49-F238E27FC236}">
                    <a16:creationId xmlns:a16="http://schemas.microsoft.com/office/drawing/2014/main" id="{1CCDDC74-6C21-4CCA-9617-B53A8F9092B0}"/>
                  </a:ext>
                </a:extLst>
              </p:cNvPr>
              <p:cNvSpPr/>
              <p:nvPr/>
            </p:nvSpPr>
            <p:spPr>
              <a:xfrm>
                <a:off x="2005078" y="1187223"/>
                <a:ext cx="7346016" cy="930194"/>
              </a:xfrm>
              <a:prstGeom prst="rect">
                <a:avLst/>
              </a:prstGeom>
              <a:solidFill>
                <a:schemeClr val="accent4"/>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Kurze</a:t>
                </a:r>
                <a:r>
                  <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Beispiele</a:t>
                </a:r>
                <a:endPar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grpSp>
        <p:grpSp>
          <p:nvGrpSpPr>
            <p:cNvPr id="87" name="Group 86">
              <a:extLst>
                <a:ext uri="{FF2B5EF4-FFF2-40B4-BE49-F238E27FC236}">
                  <a16:creationId xmlns:a16="http://schemas.microsoft.com/office/drawing/2014/main" id="{793121AC-C9C5-4486-BA42-33BB6F723AFD}"/>
                </a:ext>
              </a:extLst>
            </p:cNvPr>
            <p:cNvGrpSpPr/>
            <p:nvPr/>
          </p:nvGrpSpPr>
          <p:grpSpPr>
            <a:xfrm>
              <a:off x="1821146" y="3184880"/>
              <a:ext cx="8379341" cy="276253"/>
              <a:chOff x="1128778" y="1187223"/>
              <a:chExt cx="8222316" cy="930194"/>
            </a:xfrm>
          </p:grpSpPr>
          <p:sp>
            <p:nvSpPr>
              <p:cNvPr id="88" name="Rectangle 87">
                <a:extLst>
                  <a:ext uri="{FF2B5EF4-FFF2-40B4-BE49-F238E27FC236}">
                    <a16:creationId xmlns:a16="http://schemas.microsoft.com/office/drawing/2014/main" id="{383E1335-119D-4914-8DF2-438EEAD7D3A2}"/>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5</a:t>
                </a:r>
              </a:p>
            </p:txBody>
          </p:sp>
          <p:sp>
            <p:nvSpPr>
              <p:cNvPr id="89" name="Rectangle 88">
                <a:extLst>
                  <a:ext uri="{FF2B5EF4-FFF2-40B4-BE49-F238E27FC236}">
                    <a16:creationId xmlns:a16="http://schemas.microsoft.com/office/drawing/2014/main" id="{1CCDDC74-6C21-4CCA-9617-B53A8F9092B0}"/>
                  </a:ext>
                </a:extLst>
              </p:cNvPr>
              <p:cNvSpPr/>
              <p:nvPr/>
            </p:nvSpPr>
            <p:spPr>
              <a:xfrm>
                <a:off x="2005078" y="1187223"/>
                <a:ext cx="7346016"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Projektfinanzierung</a:t>
                </a:r>
                <a:r>
                  <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rPr>
                  <a:t> und Joint Ventures</a:t>
                </a:r>
              </a:p>
            </p:txBody>
          </p:sp>
        </p:grpSp>
      </p:grpSp>
      <p:grpSp>
        <p:nvGrpSpPr>
          <p:cNvPr id="94" name="Group 93">
            <a:extLst>
              <a:ext uri="{FF2B5EF4-FFF2-40B4-BE49-F238E27FC236}">
                <a16:creationId xmlns:a16="http://schemas.microsoft.com/office/drawing/2014/main" id="{793121AC-C9C5-4486-BA42-33BB6F723AFD}"/>
              </a:ext>
            </a:extLst>
          </p:cNvPr>
          <p:cNvGrpSpPr/>
          <p:nvPr/>
        </p:nvGrpSpPr>
        <p:grpSpPr>
          <a:xfrm>
            <a:off x="730551" y="4102731"/>
            <a:ext cx="6284506" cy="207190"/>
            <a:chOff x="1128778" y="1187223"/>
            <a:chExt cx="8222316" cy="930194"/>
          </a:xfrm>
        </p:grpSpPr>
        <p:sp>
          <p:nvSpPr>
            <p:cNvPr id="95" name="Rectangle 94">
              <a:extLst>
                <a:ext uri="{FF2B5EF4-FFF2-40B4-BE49-F238E27FC236}">
                  <a16:creationId xmlns:a16="http://schemas.microsoft.com/office/drawing/2014/main" id="{383E1335-119D-4914-8DF2-438EEAD7D3A2}"/>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7</a:t>
              </a:r>
            </a:p>
          </p:txBody>
        </p:sp>
        <p:sp>
          <p:nvSpPr>
            <p:cNvPr id="96" name="Rectangle 95">
              <a:extLst>
                <a:ext uri="{FF2B5EF4-FFF2-40B4-BE49-F238E27FC236}">
                  <a16:creationId xmlns:a16="http://schemas.microsoft.com/office/drawing/2014/main" id="{1CCDDC74-6C21-4CCA-9617-B53A8F9092B0}"/>
                </a:ext>
              </a:extLst>
            </p:cNvPr>
            <p:cNvSpPr/>
            <p:nvPr/>
          </p:nvSpPr>
          <p:spPr>
            <a:xfrm>
              <a:off x="2005078" y="1187223"/>
              <a:ext cx="7346016"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Weitere</a:t>
              </a:r>
              <a:r>
                <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Beispiele</a:t>
              </a:r>
              <a:r>
                <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rPr>
                <a:t> und </a:t>
              </a: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Fälle</a:t>
              </a:r>
              <a:endPar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grpSp>
      <p:sp>
        <p:nvSpPr>
          <p:cNvPr id="9" name="Slide Number Placeholder 8"/>
          <p:cNvSpPr>
            <a:spLocks noGrp="1"/>
          </p:cNvSpPr>
          <p:nvPr>
            <p:ph type="sldNum" sz="quarter" idx="429496729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77C6C3F-668B-4AF5-BFA9-0F657EB068D6}" type="slidenum">
              <a:rPr kumimoji="0" lang="pl-PL"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45</a:t>
            </a:fld>
            <a:endParaRPr kumimoji="0" lang="pl-PL"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48" name="Group 47">
            <a:extLst>
              <a:ext uri="{FF2B5EF4-FFF2-40B4-BE49-F238E27FC236}">
                <a16:creationId xmlns:a16="http://schemas.microsoft.com/office/drawing/2014/main" id="{04F6A885-5AC6-4A27-8321-86221D093F9A}"/>
              </a:ext>
            </a:extLst>
          </p:cNvPr>
          <p:cNvGrpSpPr/>
          <p:nvPr/>
        </p:nvGrpSpPr>
        <p:grpSpPr>
          <a:xfrm>
            <a:off x="730552" y="2525666"/>
            <a:ext cx="6284506" cy="189656"/>
            <a:chOff x="1128778" y="1187223"/>
            <a:chExt cx="8222316" cy="930194"/>
          </a:xfrm>
          <a:solidFill>
            <a:srgbClr val="FFC000"/>
          </a:solidFill>
        </p:grpSpPr>
        <p:sp>
          <p:nvSpPr>
            <p:cNvPr id="49" name="Rectangle 48">
              <a:extLst>
                <a:ext uri="{FF2B5EF4-FFF2-40B4-BE49-F238E27FC236}">
                  <a16:creationId xmlns:a16="http://schemas.microsoft.com/office/drawing/2014/main" id="{D4161997-2E41-4E3D-AB66-D3AEA12FAAB0}"/>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22157067-1517-4979-8519-D658AC91A4F4}"/>
                </a:ext>
              </a:extLst>
            </p:cNvPr>
            <p:cNvSpPr/>
            <p:nvPr/>
          </p:nvSpPr>
          <p:spPr>
            <a:xfrm>
              <a:off x="2005078" y="1187223"/>
              <a:ext cx="7346016" cy="93019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Risiko und Komplexität</a:t>
              </a:r>
            </a:p>
          </p:txBody>
        </p:sp>
      </p:grpSp>
      <p:grpSp>
        <p:nvGrpSpPr>
          <p:cNvPr id="4" name="Group 3"/>
          <p:cNvGrpSpPr/>
          <p:nvPr/>
        </p:nvGrpSpPr>
        <p:grpSpPr>
          <a:xfrm>
            <a:off x="727464" y="2764205"/>
            <a:ext cx="6284506" cy="749084"/>
            <a:chOff x="2111250" y="4210518"/>
            <a:chExt cx="6284506" cy="749084"/>
          </a:xfrm>
        </p:grpSpPr>
        <p:grpSp>
          <p:nvGrpSpPr>
            <p:cNvPr id="107" name="Group 106">
              <a:extLst>
                <a:ext uri="{FF2B5EF4-FFF2-40B4-BE49-F238E27FC236}">
                  <a16:creationId xmlns:a16="http://schemas.microsoft.com/office/drawing/2014/main" id="{04F6A885-5AC6-4A27-8321-86221D093F9A}"/>
                </a:ext>
              </a:extLst>
            </p:cNvPr>
            <p:cNvGrpSpPr/>
            <p:nvPr/>
          </p:nvGrpSpPr>
          <p:grpSpPr>
            <a:xfrm>
              <a:off x="2111250" y="4210518"/>
              <a:ext cx="6284506" cy="189656"/>
              <a:chOff x="1128778" y="1187223"/>
              <a:chExt cx="8222316" cy="930194"/>
            </a:xfrm>
            <a:solidFill>
              <a:srgbClr val="FFC000"/>
            </a:solidFill>
          </p:grpSpPr>
          <p:sp>
            <p:nvSpPr>
              <p:cNvPr id="108" name="Rectangle 107">
                <a:extLst>
                  <a:ext uri="{FF2B5EF4-FFF2-40B4-BE49-F238E27FC236}">
                    <a16:creationId xmlns:a16="http://schemas.microsoft.com/office/drawing/2014/main" id="{D4161997-2E41-4E3D-AB66-D3AEA12FAAB0}"/>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22157067-1517-4979-8519-D658AC91A4F4}"/>
                  </a:ext>
                </a:extLst>
              </p:cNvPr>
              <p:cNvSpPr/>
              <p:nvPr/>
            </p:nvSpPr>
            <p:spPr>
              <a:xfrm>
                <a:off x="2005078" y="1187223"/>
                <a:ext cx="7346016" cy="93019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Risikomanagement</a:t>
                </a:r>
              </a:p>
            </p:txBody>
          </p:sp>
        </p:grpSp>
        <p:grpSp>
          <p:nvGrpSpPr>
            <p:cNvPr id="110" name="Group 109">
              <a:extLst>
                <a:ext uri="{FF2B5EF4-FFF2-40B4-BE49-F238E27FC236}">
                  <a16:creationId xmlns:a16="http://schemas.microsoft.com/office/drawing/2014/main" id="{54148A56-7ED1-4054-B552-C6DFF05E074E}"/>
                </a:ext>
              </a:extLst>
            </p:cNvPr>
            <p:cNvGrpSpPr/>
            <p:nvPr/>
          </p:nvGrpSpPr>
          <p:grpSpPr>
            <a:xfrm>
              <a:off x="2352073" y="4454783"/>
              <a:ext cx="6043682" cy="237821"/>
              <a:chOff x="1590893" y="1187223"/>
              <a:chExt cx="7760201" cy="930194"/>
            </a:xfrm>
          </p:grpSpPr>
          <p:sp>
            <p:nvSpPr>
              <p:cNvPr id="111" name="Rectangle 110">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4A</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Projektfinanzierung als Risikomanagement</a:t>
                </a:r>
              </a:p>
            </p:txBody>
          </p:sp>
        </p:grpSp>
        <p:grpSp>
          <p:nvGrpSpPr>
            <p:cNvPr id="113" name="Group 112">
              <a:extLst>
                <a:ext uri="{FF2B5EF4-FFF2-40B4-BE49-F238E27FC236}">
                  <a16:creationId xmlns:a16="http://schemas.microsoft.com/office/drawing/2014/main" id="{54148A56-7ED1-4054-B552-C6DFF05E074E}"/>
                </a:ext>
              </a:extLst>
            </p:cNvPr>
            <p:cNvGrpSpPr/>
            <p:nvPr/>
          </p:nvGrpSpPr>
          <p:grpSpPr>
            <a:xfrm>
              <a:off x="2352073" y="4721781"/>
              <a:ext cx="6043682" cy="237821"/>
              <a:chOff x="1590893" y="1187223"/>
              <a:chExt cx="7760201" cy="930194"/>
            </a:xfrm>
          </p:grpSpPr>
          <p:sp>
            <p:nvSpPr>
              <p:cNvPr id="114" name="Rectangle 113">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4B</a:t>
                </a:r>
              </a:p>
            </p:txBody>
          </p:sp>
          <p:sp>
            <p:nvSpPr>
              <p:cNvPr id="115" name="Rectangle 114">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Risikomanagement innerhalb der Projektfinanzierung</a:t>
                </a:r>
              </a:p>
            </p:txBody>
          </p:sp>
        </p:grpSp>
      </p:grpSp>
    </p:spTree>
    <p:extLst>
      <p:ext uri="{BB962C8B-B14F-4D97-AF65-F5344CB8AC3E}">
        <p14:creationId xmlns:p14="http://schemas.microsoft.com/office/powerpoint/2010/main" val="1595218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idx="1"/>
          </p:nvPr>
        </p:nvSpPr>
        <p:spPr/>
        <p:txBody>
          <a:bodyPr/>
          <a:lstStyle/>
          <a:p>
            <a:pPr>
              <a:buFontTx/>
              <a:buNone/>
            </a:pPr>
            <a:r>
              <a:rPr lang="de-DE" altLang="en-US" sz="1800" b="1" dirty="0"/>
              <a:t>Hintergrund: </a:t>
            </a:r>
            <a:r>
              <a:rPr lang="de-DE" altLang="en-US" sz="1800" dirty="0"/>
              <a:t>AWSA ist ein Konsortium bestehend aus 18 Firmen mit der Lizenz (Konzession) für Bau und Betrieb von Mautstraßen im Rahmen des Verkehrssystems Paris-Berlin-Warschau-Moskau. Es sucht nach einer Finanzierung der 1 Mrd. Euro Transaktion (25% Eigenkapital). Es wird angefragt, zusätzliche 60-90 Mio. Euro Eigenkapital einzubringen. Die Konzession läuft in 6 Wochen ab.</a:t>
            </a:r>
          </a:p>
          <a:p>
            <a:pPr lvl="1"/>
            <a:endParaRPr lang="en-US" altLang="en-US" sz="1500" dirty="0">
              <a:cs typeface="Times New Roman" panose="02020603050405020304" pitchFamily="18" charset="0"/>
            </a:endParaRPr>
          </a:p>
          <a:p>
            <a:pPr>
              <a:buFontTx/>
              <a:buNone/>
            </a:pPr>
            <a:r>
              <a:rPr lang="en-US" altLang="en-US" sz="1800" b="1" dirty="0" err="1"/>
              <a:t>Kernfragen</a:t>
            </a:r>
            <a:r>
              <a:rPr lang="en-US" altLang="en-US" sz="1800" b="1" dirty="0"/>
              <a:t>:</a:t>
            </a:r>
          </a:p>
          <a:p>
            <a:pPr lvl="1"/>
            <a:r>
              <a:rPr lang="en-US" altLang="en-US" dirty="0"/>
              <a:t>Wie </a:t>
            </a:r>
            <a:r>
              <a:rPr lang="en-US" altLang="en-US" dirty="0" err="1"/>
              <a:t>können</a:t>
            </a:r>
            <a:r>
              <a:rPr lang="en-US" altLang="en-US" dirty="0"/>
              <a:t> </a:t>
            </a:r>
            <a:r>
              <a:rPr lang="en-US" altLang="en-US" dirty="0" err="1"/>
              <a:t>Projektrisiko</a:t>
            </a:r>
            <a:r>
              <a:rPr lang="en-US" altLang="en-US" dirty="0"/>
              <a:t> und </a:t>
            </a:r>
            <a:r>
              <a:rPr lang="en-US" altLang="en-US" dirty="0" err="1"/>
              <a:t>Risikoverteilung</a:t>
            </a:r>
            <a:r>
              <a:rPr lang="en-US" altLang="en-US" dirty="0"/>
              <a:t> </a:t>
            </a:r>
            <a:r>
              <a:rPr lang="en-US" altLang="en-US" dirty="0" err="1"/>
              <a:t>bewertet</a:t>
            </a:r>
            <a:r>
              <a:rPr lang="en-US" altLang="en-US" dirty="0"/>
              <a:t> </a:t>
            </a:r>
            <a:r>
              <a:rPr lang="en-US" altLang="en-US" dirty="0" err="1"/>
              <a:t>werden</a:t>
            </a:r>
            <a:r>
              <a:rPr lang="en-US" altLang="en-US" dirty="0"/>
              <a:t>? </a:t>
            </a:r>
          </a:p>
          <a:p>
            <a:pPr lvl="1"/>
            <a:r>
              <a:rPr lang="de-DE" altLang="en-US" dirty="0"/>
              <a:t>Wie kann das Projekt strukturiert werden, um das Risiko bestmöglich zu managen?</a:t>
            </a:r>
            <a:endParaRPr lang="en-US" altLang="en-US" dirty="0"/>
          </a:p>
        </p:txBody>
      </p:sp>
      <p:sp>
        <p:nvSpPr>
          <p:cNvPr id="160770" name="Rectangle 2"/>
          <p:cNvSpPr>
            <a:spLocks noGrp="1" noChangeArrowheads="1"/>
          </p:cNvSpPr>
          <p:nvPr>
            <p:ph type="title"/>
          </p:nvPr>
        </p:nvSpPr>
        <p:spPr/>
        <p:txBody>
          <a:bodyPr/>
          <a:lstStyle/>
          <a:p>
            <a:r>
              <a:rPr lang="en-US" altLang="en-US" dirty="0" err="1"/>
              <a:t>Beispiel</a:t>
            </a:r>
            <a:r>
              <a:rPr lang="en-US" altLang="en-US" dirty="0"/>
              <a:t>: Die Autobahn A2 in </a:t>
            </a:r>
            <a:r>
              <a:rPr lang="en-US" altLang="en-US" dirty="0" err="1"/>
              <a:t>Polen</a:t>
            </a:r>
            <a:endParaRPr lang="en-US" altLang="en-US" dirty="0"/>
          </a:p>
        </p:txBody>
      </p:sp>
      <p:sp>
        <p:nvSpPr>
          <p:cNvPr id="4" name="Textfeld 7"/>
          <p:cNvSpPr txBox="1"/>
          <p:nvPr/>
        </p:nvSpPr>
        <p:spPr>
          <a:xfrm>
            <a:off x="4657787" y="4698226"/>
            <a:ext cx="2954296" cy="215444"/>
          </a:xfrm>
          <a:prstGeom prst="rect">
            <a:avLst/>
          </a:prstGeom>
          <a:noFill/>
        </p:spPr>
        <p:txBody>
          <a:bodyPr wrap="square" rtlCol="0">
            <a:spAutoFit/>
          </a:bodyPr>
          <a:lstStyle/>
          <a:p>
            <a:pPr algn="l"/>
            <a:r>
              <a:rPr lang="de-DE" sz="800" dirty="0"/>
              <a:t>Quelle: Harvey, C. et al. (2006) </a:t>
            </a:r>
            <a:r>
              <a:rPr lang="en-AU" sz="800" dirty="0"/>
              <a:t>[PowerPoint slides]</a:t>
            </a:r>
            <a:endParaRPr lang="de-DE" sz="800" dirty="0"/>
          </a:p>
        </p:txBody>
      </p:sp>
      <p:sp>
        <p:nvSpPr>
          <p:cNvPr id="2" name="Slide Number Placeholder 1"/>
          <p:cNvSpPr>
            <a:spLocks noGrp="1"/>
          </p:cNvSpPr>
          <p:nvPr>
            <p:ph type="sldNum" sz="quarter" idx="12"/>
          </p:nvPr>
        </p:nvSpPr>
        <p:spPr/>
        <p:txBody>
          <a:bodyPr/>
          <a:lstStyle/>
          <a:p>
            <a:fld id="{C77C6C3F-668B-4AF5-BFA9-0F657EB068D6}" type="slidenum">
              <a:rPr lang="pl-PL" smtClean="0"/>
              <a:pPr/>
              <a:t>46</a:t>
            </a:fld>
            <a:endParaRPr lang="pl-PL" dirty="0"/>
          </a:p>
        </p:txBody>
      </p:sp>
      <p:sp>
        <p:nvSpPr>
          <p:cNvPr id="6" name="Rectangle 5">
            <a:extLst>
              <a:ext uri="{FF2B5EF4-FFF2-40B4-BE49-F238E27FC236}">
                <a16:creationId xmlns:a16="http://schemas.microsoft.com/office/drawing/2014/main" id="{383E1335-119D-4914-8DF2-438EEAD7D3A2}"/>
              </a:ext>
            </a:extLst>
          </p:cNvPr>
          <p:cNvSpPr/>
          <p:nvPr/>
        </p:nvSpPr>
        <p:spPr>
          <a:xfrm>
            <a:off x="0"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6</a:t>
            </a:r>
            <a:endParaRPr lang="de-DE" b="1" dirty="0">
              <a:solidFill>
                <a:prstClr val="white"/>
              </a:solidFill>
              <a:latin typeface="Calibri" panose="020F0502020204030204"/>
            </a:endParaRPr>
          </a:p>
        </p:txBody>
      </p:sp>
    </p:spTree>
    <p:extLst>
      <p:ext uri="{BB962C8B-B14F-4D97-AF65-F5344CB8AC3E}">
        <p14:creationId xmlns:p14="http://schemas.microsoft.com/office/powerpoint/2010/main" val="17357282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15818909"/>
              </p:ext>
            </p:extLst>
          </p:nvPr>
        </p:nvGraphicFramePr>
        <p:xfrm>
          <a:off x="510268" y="1038799"/>
          <a:ext cx="8123464" cy="3533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1794" name="Rectangle 2"/>
          <p:cNvSpPr>
            <a:spLocks noGrp="1" noChangeArrowheads="1"/>
          </p:cNvSpPr>
          <p:nvPr>
            <p:ph type="title"/>
          </p:nvPr>
        </p:nvSpPr>
        <p:spPr/>
        <p:txBody>
          <a:bodyPr/>
          <a:lstStyle/>
          <a:p>
            <a:r>
              <a:rPr lang="en-US" altLang="en-US" dirty="0" err="1"/>
              <a:t>Beispiel</a:t>
            </a:r>
            <a:r>
              <a:rPr lang="en-US" altLang="en-US" dirty="0"/>
              <a:t>: Die Autobahn A2 in </a:t>
            </a:r>
            <a:r>
              <a:rPr lang="en-US" altLang="en-US" dirty="0" err="1"/>
              <a:t>Polen</a:t>
            </a:r>
            <a:endParaRPr lang="en-US" altLang="en-US" dirty="0"/>
          </a:p>
        </p:txBody>
      </p:sp>
      <p:sp>
        <p:nvSpPr>
          <p:cNvPr id="4" name="Textfeld 7"/>
          <p:cNvSpPr txBox="1"/>
          <p:nvPr/>
        </p:nvSpPr>
        <p:spPr>
          <a:xfrm>
            <a:off x="4657787" y="4698226"/>
            <a:ext cx="2954296" cy="215444"/>
          </a:xfrm>
          <a:prstGeom prst="rect">
            <a:avLst/>
          </a:prstGeom>
          <a:noFill/>
        </p:spPr>
        <p:txBody>
          <a:bodyPr wrap="square" rtlCol="0">
            <a:spAutoFit/>
          </a:bodyPr>
          <a:lstStyle/>
          <a:p>
            <a:pPr algn="l"/>
            <a:r>
              <a:rPr lang="de-DE" sz="800" dirty="0"/>
              <a:t>Quelle: Harvey, C. et al. (2006) </a:t>
            </a:r>
            <a:r>
              <a:rPr lang="en-AU" sz="800" dirty="0"/>
              <a:t>[PowerPoint slides]</a:t>
            </a:r>
            <a:endParaRPr lang="de-DE" sz="800" dirty="0"/>
          </a:p>
        </p:txBody>
      </p:sp>
      <p:sp>
        <p:nvSpPr>
          <p:cNvPr id="2" name="Slide Number Placeholder 1"/>
          <p:cNvSpPr>
            <a:spLocks noGrp="1"/>
          </p:cNvSpPr>
          <p:nvPr>
            <p:ph type="sldNum" sz="quarter" idx="12"/>
          </p:nvPr>
        </p:nvSpPr>
        <p:spPr/>
        <p:txBody>
          <a:bodyPr/>
          <a:lstStyle/>
          <a:p>
            <a:fld id="{C77C6C3F-668B-4AF5-BFA9-0F657EB068D6}" type="slidenum">
              <a:rPr lang="pl-PL" smtClean="0"/>
              <a:pPr/>
              <a:t>47</a:t>
            </a:fld>
            <a:endParaRPr lang="pl-PL" dirty="0"/>
          </a:p>
        </p:txBody>
      </p:sp>
      <p:sp>
        <p:nvSpPr>
          <p:cNvPr id="6" name="Rectangle 5">
            <a:extLst>
              <a:ext uri="{FF2B5EF4-FFF2-40B4-BE49-F238E27FC236}">
                <a16:creationId xmlns:a16="http://schemas.microsoft.com/office/drawing/2014/main" id="{383E1335-119D-4914-8DF2-438EEAD7D3A2}"/>
              </a:ext>
            </a:extLst>
          </p:cNvPr>
          <p:cNvSpPr/>
          <p:nvPr/>
        </p:nvSpPr>
        <p:spPr>
          <a:xfrm>
            <a:off x="0"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6</a:t>
            </a:r>
            <a:endParaRPr lang="de-DE" b="1" dirty="0">
              <a:solidFill>
                <a:prstClr val="white"/>
              </a:solidFill>
              <a:latin typeface="Calibri" panose="020F0502020204030204"/>
            </a:endParaRPr>
          </a:p>
        </p:txBody>
      </p:sp>
    </p:spTree>
    <p:extLst>
      <p:ext uri="{BB962C8B-B14F-4D97-AF65-F5344CB8AC3E}">
        <p14:creationId xmlns:p14="http://schemas.microsoft.com/office/powerpoint/2010/main" val="27895307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idx="1"/>
          </p:nvPr>
        </p:nvSpPr>
        <p:spPr/>
        <p:txBody>
          <a:bodyPr>
            <a:normAutofit/>
          </a:bodyPr>
          <a:lstStyle/>
          <a:p>
            <a:pPr>
              <a:lnSpc>
                <a:spcPct val="80000"/>
              </a:lnSpc>
              <a:buFontTx/>
              <a:buNone/>
            </a:pPr>
            <a:r>
              <a:rPr lang="en-US" altLang="en-US" sz="1600" b="1" dirty="0" err="1"/>
              <a:t>Hintergrund</a:t>
            </a:r>
            <a:r>
              <a:rPr lang="en-US" altLang="en-US" sz="1600" b="1" dirty="0"/>
              <a:t> </a:t>
            </a:r>
          </a:p>
          <a:p>
            <a:pPr>
              <a:lnSpc>
                <a:spcPct val="80000"/>
              </a:lnSpc>
              <a:buFontTx/>
              <a:buNone/>
            </a:pPr>
            <a:r>
              <a:rPr lang="de-DE" altLang="en-US" sz="1400" dirty="0"/>
              <a:t>Ein von Exxon-Mobil in Zentralafrika gefördertes Ölförderprojekt mit zwei Komponenten:</a:t>
            </a:r>
            <a:endParaRPr lang="en-US" altLang="en-US" sz="1400" dirty="0"/>
          </a:p>
          <a:p>
            <a:pPr marL="685800" lvl="1" indent="-342900">
              <a:lnSpc>
                <a:spcPct val="80000"/>
              </a:lnSpc>
              <a:buFont typeface="+mj-lt"/>
              <a:buAutoNum type="arabicPeriod"/>
            </a:pPr>
            <a:r>
              <a:rPr lang="de-DE" altLang="en-US" sz="1300" dirty="0"/>
              <a:t>Feldsystem: Ölbohrungen im Tschad, Kosten: 1,5 Milliarden Dollar</a:t>
            </a:r>
          </a:p>
          <a:p>
            <a:pPr marL="685800" lvl="1" indent="-342900">
              <a:lnSpc>
                <a:spcPct val="80000"/>
              </a:lnSpc>
              <a:buFont typeface="+mj-lt"/>
              <a:buAutoNum type="arabicPeriod"/>
            </a:pPr>
            <a:r>
              <a:rPr lang="de-DE" altLang="en-US" sz="1300" dirty="0"/>
              <a:t>Exportsystem: Pipeline durch den Tschad und Kamerun zum Atlantik, Kosten: 2,2 Milliarden Dollar</a:t>
            </a:r>
          </a:p>
          <a:p>
            <a:pPr marL="342900" lvl="1" indent="0">
              <a:lnSpc>
                <a:spcPct val="80000"/>
              </a:lnSpc>
              <a:buNone/>
            </a:pPr>
            <a:endParaRPr lang="de-DE" altLang="en-US" sz="1300" b="1" dirty="0"/>
          </a:p>
          <a:p>
            <a:pPr marL="0" indent="0">
              <a:lnSpc>
                <a:spcPct val="80000"/>
              </a:lnSpc>
              <a:buNone/>
            </a:pPr>
            <a:r>
              <a:rPr lang="en-US" altLang="en-US" sz="1600" b="1" dirty="0" err="1"/>
              <a:t>Kernthemen</a:t>
            </a:r>
            <a:endParaRPr lang="en-US" altLang="en-US" sz="1600" b="1" dirty="0"/>
          </a:p>
          <a:p>
            <a:pPr>
              <a:lnSpc>
                <a:spcPct val="80000"/>
              </a:lnSpc>
            </a:pPr>
            <a:r>
              <a:rPr lang="de-DE" altLang="en-US" sz="1600" dirty="0"/>
              <a:t>Der Tschad ist ein sehr armes Land, das von Präsident </a:t>
            </a:r>
            <a:r>
              <a:rPr lang="de-DE" altLang="en-US" sz="1600" dirty="0" err="1"/>
              <a:t>De'by</a:t>
            </a:r>
            <a:r>
              <a:rPr lang="de-DE" altLang="en-US" sz="1600" dirty="0"/>
              <a:t>, einem „Kriegsherrn“, regiert wird. Enteignungsrisiko</a:t>
            </a:r>
          </a:p>
          <a:p>
            <a:pPr>
              <a:lnSpc>
                <a:spcPct val="80000"/>
              </a:lnSpc>
            </a:pPr>
            <a:r>
              <a:rPr lang="de-DE" altLang="en-US" sz="1600" dirty="0"/>
              <a:t>Möglichkeit der Verzögerung durch Kamerun</a:t>
            </a:r>
          </a:p>
          <a:p>
            <a:pPr>
              <a:lnSpc>
                <a:spcPct val="80000"/>
              </a:lnSpc>
            </a:pPr>
            <a:r>
              <a:rPr lang="de-DE" altLang="en-US" sz="1600" dirty="0"/>
              <a:t>Allokation der Erlöse - Rolle der Weltbank und Plan für das Revenue Management</a:t>
            </a:r>
            <a:endParaRPr lang="en-US" altLang="en-US" sz="1600" dirty="0"/>
          </a:p>
        </p:txBody>
      </p:sp>
      <p:sp>
        <p:nvSpPr>
          <p:cNvPr id="152578" name="Rectangle 2"/>
          <p:cNvSpPr>
            <a:spLocks noGrp="1" noChangeArrowheads="1"/>
          </p:cNvSpPr>
          <p:nvPr>
            <p:ph type="title"/>
          </p:nvPr>
        </p:nvSpPr>
        <p:spPr/>
        <p:txBody>
          <a:bodyPr/>
          <a:lstStyle/>
          <a:p>
            <a:r>
              <a:rPr lang="en-US" altLang="en-US" dirty="0" err="1"/>
              <a:t>Fallbeispiel</a:t>
            </a:r>
            <a:r>
              <a:rPr lang="en-US" altLang="en-US" dirty="0"/>
              <a:t>: Das </a:t>
            </a:r>
            <a:r>
              <a:rPr lang="en-US" altLang="en-US" dirty="0" err="1"/>
              <a:t>Tchad</a:t>
            </a:r>
            <a:r>
              <a:rPr lang="en-US" altLang="en-US" dirty="0"/>
              <a:t>/</a:t>
            </a:r>
            <a:r>
              <a:rPr lang="en-US" altLang="en-US" dirty="0" err="1"/>
              <a:t>Kamerun</a:t>
            </a:r>
            <a:r>
              <a:rPr lang="en-US" altLang="en-US" dirty="0"/>
              <a:t> </a:t>
            </a:r>
            <a:r>
              <a:rPr lang="en-US" altLang="en-US" dirty="0" err="1"/>
              <a:t>Projekt</a:t>
            </a:r>
            <a:endParaRPr lang="en-US" altLang="en-US" dirty="0"/>
          </a:p>
        </p:txBody>
      </p:sp>
      <p:sp>
        <p:nvSpPr>
          <p:cNvPr id="4" name="Textfeld 7"/>
          <p:cNvSpPr txBox="1"/>
          <p:nvPr/>
        </p:nvSpPr>
        <p:spPr>
          <a:xfrm>
            <a:off x="4657787" y="4698226"/>
            <a:ext cx="2954296" cy="215444"/>
          </a:xfrm>
          <a:prstGeom prst="rect">
            <a:avLst/>
          </a:prstGeom>
          <a:noFill/>
        </p:spPr>
        <p:txBody>
          <a:bodyPr wrap="square" rtlCol="0">
            <a:spAutoFit/>
          </a:bodyPr>
          <a:lstStyle/>
          <a:p>
            <a:pPr algn="l"/>
            <a:r>
              <a:rPr lang="de-DE" sz="800" dirty="0"/>
              <a:t>Quelle: Harvey, C. et al. (2006) </a:t>
            </a:r>
            <a:r>
              <a:rPr lang="en-AU" sz="800" dirty="0"/>
              <a:t>[PowerPoint slides]</a:t>
            </a:r>
            <a:endParaRPr lang="de-DE" sz="800" dirty="0"/>
          </a:p>
        </p:txBody>
      </p:sp>
      <p:sp>
        <p:nvSpPr>
          <p:cNvPr id="5" name="Rectangle 4">
            <a:extLst>
              <a:ext uri="{FF2B5EF4-FFF2-40B4-BE49-F238E27FC236}">
                <a16:creationId xmlns:a16="http://schemas.microsoft.com/office/drawing/2014/main" id="{383E1335-119D-4914-8DF2-438EEAD7D3A2}"/>
              </a:ext>
            </a:extLst>
          </p:cNvPr>
          <p:cNvSpPr/>
          <p:nvPr/>
        </p:nvSpPr>
        <p:spPr>
          <a:xfrm>
            <a:off x="0"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6</a:t>
            </a:r>
            <a:endParaRPr lang="de-DE" b="1" dirty="0">
              <a:solidFill>
                <a:prstClr val="white"/>
              </a:solidFill>
              <a:latin typeface="Calibri" panose="020F0502020204030204"/>
            </a:endParaRPr>
          </a:p>
        </p:txBody>
      </p:sp>
      <p:sp>
        <p:nvSpPr>
          <p:cNvPr id="2" name="Slide Number Placeholder 1"/>
          <p:cNvSpPr>
            <a:spLocks noGrp="1"/>
          </p:cNvSpPr>
          <p:nvPr>
            <p:ph type="sldNum" sz="quarter" idx="12"/>
          </p:nvPr>
        </p:nvSpPr>
        <p:spPr/>
        <p:txBody>
          <a:bodyPr/>
          <a:lstStyle/>
          <a:p>
            <a:fld id="{C77C6C3F-668B-4AF5-BFA9-0F657EB068D6}" type="slidenum">
              <a:rPr lang="pl-PL" smtClean="0"/>
              <a:pPr/>
              <a:t>48</a:t>
            </a:fld>
            <a:endParaRPr lang="pl-PL" dirty="0"/>
          </a:p>
        </p:txBody>
      </p:sp>
    </p:spTree>
    <p:extLst>
      <p:ext uri="{BB962C8B-B14F-4D97-AF65-F5344CB8AC3E}">
        <p14:creationId xmlns:p14="http://schemas.microsoft.com/office/powerpoint/2010/main" val="19610544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39" name="Group 39"/>
          <p:cNvGraphicFramePr>
            <a:graphicFrameLocks noGrp="1"/>
          </p:cNvGraphicFramePr>
          <p:nvPr>
            <p:ph idx="1"/>
            <p:extLst>
              <p:ext uri="{D42A27DB-BD31-4B8C-83A1-F6EECF244321}">
                <p14:modId xmlns:p14="http://schemas.microsoft.com/office/powerpoint/2010/main" val="2140155973"/>
              </p:ext>
            </p:extLst>
          </p:nvPr>
        </p:nvGraphicFramePr>
        <p:xfrm>
          <a:off x="628650" y="792481"/>
          <a:ext cx="7886701" cy="3639954"/>
        </p:xfrm>
        <a:graphic>
          <a:graphicData uri="http://schemas.openxmlformats.org/drawingml/2006/table">
            <a:tbl>
              <a:tblPr/>
              <a:tblGrid>
                <a:gridCol w="2736342">
                  <a:extLst>
                    <a:ext uri="{9D8B030D-6E8A-4147-A177-3AD203B41FA5}">
                      <a16:colId xmlns:a16="http://schemas.microsoft.com/office/drawing/2014/main" val="1684528477"/>
                    </a:ext>
                  </a:extLst>
                </a:gridCol>
                <a:gridCol w="1560576">
                  <a:extLst>
                    <a:ext uri="{9D8B030D-6E8A-4147-A177-3AD203B41FA5}">
                      <a16:colId xmlns:a16="http://schemas.microsoft.com/office/drawing/2014/main" val="2016647377"/>
                    </a:ext>
                  </a:extLst>
                </a:gridCol>
                <a:gridCol w="1828800">
                  <a:extLst>
                    <a:ext uri="{9D8B030D-6E8A-4147-A177-3AD203B41FA5}">
                      <a16:colId xmlns:a16="http://schemas.microsoft.com/office/drawing/2014/main" val="4111213651"/>
                    </a:ext>
                  </a:extLst>
                </a:gridCol>
                <a:gridCol w="1760983">
                  <a:extLst>
                    <a:ext uri="{9D8B030D-6E8A-4147-A177-3AD203B41FA5}">
                      <a16:colId xmlns:a16="http://schemas.microsoft.com/office/drawing/2014/main" val="2881606512"/>
                    </a:ext>
                  </a:extLst>
                </a:gridCol>
              </a:tblGrid>
              <a:tr h="401036">
                <a:tc gridSpan="4">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err="1">
                          <a:ln>
                            <a:noFill/>
                          </a:ln>
                          <a:solidFill>
                            <a:schemeClr val="bg1"/>
                          </a:solidFill>
                          <a:effectLst/>
                          <a:latin typeface="+mn-lt"/>
                        </a:rPr>
                        <a:t>Mögliche</a:t>
                      </a:r>
                      <a:r>
                        <a:rPr kumimoji="0" lang="en-US" altLang="en-US" sz="1800" b="1" i="0" u="none" strike="noStrike" cap="none" normalizeH="0" baseline="0" dirty="0">
                          <a:ln>
                            <a:noFill/>
                          </a:ln>
                          <a:solidFill>
                            <a:schemeClr val="bg1"/>
                          </a:solidFill>
                          <a:effectLst/>
                          <a:latin typeface="+mn-lt"/>
                        </a:rPr>
                        <a:t> </a:t>
                      </a:r>
                      <a:r>
                        <a:rPr kumimoji="0" lang="en-US" altLang="en-US" sz="1800" b="1" i="0" u="none" strike="noStrike" cap="none" normalizeH="0" baseline="0" dirty="0" err="1">
                          <a:ln>
                            <a:noFill/>
                          </a:ln>
                          <a:solidFill>
                            <a:schemeClr val="bg1"/>
                          </a:solidFill>
                          <a:effectLst/>
                          <a:latin typeface="+mn-lt"/>
                        </a:rPr>
                        <a:t>Finanzierungsstrategien</a:t>
                      </a:r>
                      <a:r>
                        <a:rPr kumimoji="0" lang="en-US" altLang="en-US" sz="1800" b="1" i="0" u="none" strike="noStrike" cap="none" normalizeH="0" baseline="0" dirty="0">
                          <a:ln>
                            <a:noFill/>
                          </a:ln>
                          <a:solidFill>
                            <a:schemeClr val="bg1"/>
                          </a:solidFill>
                          <a:effectLst/>
                          <a:latin typeface="+mn-lt"/>
                        </a:rPr>
                        <a:t> </a:t>
                      </a:r>
                      <a:r>
                        <a:rPr kumimoji="0" lang="en-US" altLang="en-US" sz="1800" b="1" i="0" u="none" strike="noStrike" cap="none" normalizeH="0" baseline="0" dirty="0" err="1">
                          <a:ln>
                            <a:noFill/>
                          </a:ln>
                          <a:solidFill>
                            <a:schemeClr val="bg1"/>
                          </a:solidFill>
                          <a:effectLst/>
                          <a:latin typeface="+mn-lt"/>
                        </a:rPr>
                        <a:t>für</a:t>
                      </a:r>
                      <a:r>
                        <a:rPr kumimoji="0" lang="en-US" altLang="en-US" sz="1800" b="1" i="0" u="none" strike="noStrike" cap="none" normalizeH="0" baseline="0" dirty="0">
                          <a:ln>
                            <a:noFill/>
                          </a:ln>
                          <a:solidFill>
                            <a:schemeClr val="bg1"/>
                          </a:solidFill>
                          <a:effectLst/>
                          <a:latin typeface="+mn-lt"/>
                        </a:rPr>
                        <a:t> Exxon-Mobil</a:t>
                      </a:r>
                    </a:p>
                  </a:txBody>
                  <a:tcPr marL="87630" marR="8763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63750352"/>
                  </a:ext>
                </a:extLst>
              </a:tr>
              <a:tr h="36755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err="1">
                          <a:ln>
                            <a:noFill/>
                          </a:ln>
                          <a:solidFill>
                            <a:schemeClr val="bg1"/>
                          </a:solidFill>
                          <a:effectLst/>
                          <a:latin typeface="+mn-lt"/>
                        </a:rPr>
                        <a:t>Finanzierungsoptionen</a:t>
                      </a:r>
                      <a:endParaRPr kumimoji="0" lang="en-US" altLang="en-US" sz="1400" b="1" i="0" u="none" strike="noStrike" cap="none" normalizeH="0" baseline="0" dirty="0">
                        <a:ln>
                          <a:noFill/>
                        </a:ln>
                        <a:solidFill>
                          <a:schemeClr val="bg1"/>
                        </a:solidFill>
                        <a:effectLst/>
                        <a:latin typeface="+mn-lt"/>
                      </a:endParaRPr>
                    </a:p>
                  </a:txBody>
                  <a:tcPr marL="87630" marR="8763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err="1">
                          <a:ln>
                            <a:noFill/>
                          </a:ln>
                          <a:solidFill>
                            <a:schemeClr val="bg1"/>
                          </a:solidFill>
                          <a:effectLst/>
                          <a:latin typeface="+mn-lt"/>
                        </a:rPr>
                        <a:t>Feldsystem</a:t>
                      </a:r>
                      <a:endParaRPr kumimoji="0" lang="en-US" altLang="en-US" sz="1400" b="1" i="0" u="none" strike="noStrike" cap="none" normalizeH="0" baseline="0" dirty="0">
                        <a:ln>
                          <a:noFill/>
                        </a:ln>
                        <a:solidFill>
                          <a:schemeClr val="bg1"/>
                        </a:solidFill>
                        <a:effectLst/>
                        <a:latin typeface="+mn-lt"/>
                      </a:endParaRPr>
                    </a:p>
                  </a:txBody>
                  <a:tcPr marL="87630" marR="8763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err="1">
                          <a:ln>
                            <a:noFill/>
                          </a:ln>
                          <a:solidFill>
                            <a:schemeClr val="bg1"/>
                          </a:solidFill>
                          <a:effectLst/>
                          <a:latin typeface="+mn-lt"/>
                        </a:rPr>
                        <a:t>Exportsystem</a:t>
                      </a:r>
                      <a:endParaRPr kumimoji="0" lang="en-US" altLang="en-US" sz="1400" b="1" i="0" u="none" strike="noStrike" cap="none" normalizeH="0" baseline="0" dirty="0">
                        <a:ln>
                          <a:noFill/>
                        </a:ln>
                        <a:solidFill>
                          <a:schemeClr val="bg1"/>
                        </a:solidFill>
                        <a:effectLst/>
                        <a:latin typeface="+mn-lt"/>
                      </a:endParaRPr>
                    </a:p>
                  </a:txBody>
                  <a:tcPr marL="87630" marR="8763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err="1">
                          <a:ln>
                            <a:noFill/>
                          </a:ln>
                          <a:solidFill>
                            <a:schemeClr val="bg1"/>
                          </a:solidFill>
                          <a:effectLst/>
                          <a:latin typeface="+mn-lt"/>
                        </a:rPr>
                        <a:t>Gesamtinvestition</a:t>
                      </a:r>
                      <a:endParaRPr kumimoji="0" lang="en-US" altLang="en-US" sz="1400" b="1" i="0" u="none" strike="noStrike" cap="none" normalizeH="0" baseline="0" dirty="0">
                        <a:ln>
                          <a:noFill/>
                        </a:ln>
                        <a:solidFill>
                          <a:schemeClr val="bg1"/>
                        </a:solidFill>
                        <a:effectLst/>
                        <a:latin typeface="+mn-lt"/>
                      </a:endParaRPr>
                    </a:p>
                  </a:txBody>
                  <a:tcPr marL="87630" marR="8763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extLst>
                  <a:ext uri="{0D108BD9-81ED-4DB2-BD59-A6C34878D82A}">
                    <a16:rowId xmlns:a16="http://schemas.microsoft.com/office/drawing/2014/main" val="898101385"/>
                  </a:ext>
                </a:extLst>
              </a:tr>
              <a:tr h="658792">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err="1">
                          <a:ln>
                            <a:noFill/>
                          </a:ln>
                          <a:solidFill>
                            <a:schemeClr val="bg1"/>
                          </a:solidFill>
                          <a:effectLst/>
                          <a:latin typeface="+mn-lt"/>
                        </a:rPr>
                        <a:t>Unternehmensfinanzierung</a:t>
                      </a:r>
                      <a:r>
                        <a:rPr kumimoji="0" lang="en-US" altLang="en-US" sz="1400" b="0" i="0" u="none" strike="noStrike" cap="none" normalizeH="0" baseline="0" dirty="0">
                          <a:ln>
                            <a:noFill/>
                          </a:ln>
                          <a:solidFill>
                            <a:schemeClr val="bg1"/>
                          </a:solidFill>
                          <a:effectLst/>
                          <a:latin typeface="+mn-lt"/>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bg1"/>
                          </a:solidFill>
                          <a:effectLst/>
                          <a:latin typeface="+mn-lt"/>
                        </a:rPr>
                        <a:t>1 Sponsor, EM 100% </a:t>
                      </a:r>
                      <a:r>
                        <a:rPr kumimoji="0" lang="en-US" altLang="en-US" sz="1400" b="0" i="0" u="none" strike="noStrike" cap="none" normalizeH="0" baseline="0" dirty="0" err="1">
                          <a:ln>
                            <a:noFill/>
                          </a:ln>
                          <a:solidFill>
                            <a:schemeClr val="bg1"/>
                          </a:solidFill>
                          <a:effectLst/>
                          <a:latin typeface="+mn-lt"/>
                        </a:rPr>
                        <a:t>Eigentümer</a:t>
                      </a:r>
                      <a:endParaRPr kumimoji="0" lang="en-US" altLang="en-US" sz="1400" b="0" i="0" u="none" strike="noStrike" cap="none" normalizeH="0" baseline="0" dirty="0">
                        <a:ln>
                          <a:noFill/>
                        </a:ln>
                        <a:solidFill>
                          <a:schemeClr val="bg1"/>
                        </a:solidFill>
                        <a:effectLst/>
                        <a:latin typeface="+mn-lt"/>
                      </a:endParaRPr>
                    </a:p>
                  </a:txBody>
                  <a:tcPr marL="87630" marR="8763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bg1"/>
                          </a:solidFill>
                          <a:effectLst/>
                          <a:latin typeface="+mn-lt"/>
                        </a:rPr>
                        <a:t>$1521m</a:t>
                      </a:r>
                    </a:p>
                  </a:txBody>
                  <a:tcPr marL="87630" marR="8763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bg1"/>
                          </a:solidFill>
                          <a:effectLst/>
                          <a:latin typeface="+mn-lt"/>
                        </a:rPr>
                        <a:t>$322m+$1881m=$2203m</a:t>
                      </a:r>
                    </a:p>
                  </a:txBody>
                  <a:tcPr marL="87630" marR="8763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bg1"/>
                          </a:solidFill>
                          <a:effectLst/>
                          <a:latin typeface="+mn-lt"/>
                        </a:rPr>
                        <a:t>$3723m</a:t>
                      </a:r>
                    </a:p>
                  </a:txBody>
                  <a:tcPr marL="87630" marR="8763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3232148037"/>
                  </a:ext>
                </a:extLst>
              </a:tr>
              <a:tr h="524829">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err="1">
                          <a:ln>
                            <a:noFill/>
                          </a:ln>
                          <a:solidFill>
                            <a:schemeClr val="bg1"/>
                          </a:solidFill>
                          <a:effectLst/>
                          <a:latin typeface="+mn-lt"/>
                        </a:rPr>
                        <a:t>Unternehmensfinanzierung</a:t>
                      </a:r>
                      <a:r>
                        <a:rPr kumimoji="0" lang="en-US" altLang="en-US" sz="1400" b="0" i="0" u="none" strike="noStrike" cap="none" normalizeH="0" baseline="0" dirty="0">
                          <a:ln>
                            <a:noFill/>
                          </a:ln>
                          <a:solidFill>
                            <a:schemeClr val="bg1"/>
                          </a:solidFill>
                          <a:effectLst/>
                          <a:latin typeface="+mn-lt"/>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bg1"/>
                          </a:solidFill>
                          <a:effectLst/>
                          <a:latin typeface="+mn-lt"/>
                        </a:rPr>
                        <a:t>3 </a:t>
                      </a:r>
                      <a:r>
                        <a:rPr kumimoji="0" lang="en-US" altLang="en-US" sz="1400" b="0" i="0" u="none" strike="noStrike" cap="none" normalizeH="0" baseline="0" dirty="0" err="1">
                          <a:ln>
                            <a:noFill/>
                          </a:ln>
                          <a:solidFill>
                            <a:schemeClr val="bg1"/>
                          </a:solidFill>
                          <a:effectLst/>
                          <a:latin typeface="+mn-lt"/>
                        </a:rPr>
                        <a:t>Sponsoren</a:t>
                      </a:r>
                      <a:r>
                        <a:rPr kumimoji="0" lang="en-US" altLang="en-US" sz="1400" b="0" i="0" u="none" strike="noStrike" cap="none" normalizeH="0" baseline="0" dirty="0">
                          <a:ln>
                            <a:noFill/>
                          </a:ln>
                          <a:solidFill>
                            <a:schemeClr val="bg1"/>
                          </a:solidFill>
                          <a:effectLst/>
                          <a:latin typeface="+mn-lt"/>
                        </a:rPr>
                        <a:t>, EM 40% </a:t>
                      </a:r>
                      <a:r>
                        <a:rPr kumimoji="0" lang="en-US" altLang="en-US" sz="1400" b="0" i="0" u="none" strike="noStrike" cap="none" normalizeH="0" baseline="0" dirty="0" err="1">
                          <a:ln>
                            <a:noFill/>
                          </a:ln>
                          <a:solidFill>
                            <a:schemeClr val="bg1"/>
                          </a:solidFill>
                          <a:effectLst/>
                          <a:latin typeface="+mn-lt"/>
                        </a:rPr>
                        <a:t>Eigentümer</a:t>
                      </a:r>
                      <a:endParaRPr kumimoji="0" lang="en-US" altLang="en-US" sz="1400" b="0" i="0" u="none" strike="noStrike" cap="none" normalizeH="0" baseline="0" dirty="0">
                        <a:ln>
                          <a:noFill/>
                        </a:ln>
                        <a:solidFill>
                          <a:schemeClr val="bg1"/>
                        </a:solidFill>
                        <a:effectLst/>
                        <a:latin typeface="+mn-lt"/>
                      </a:endParaRPr>
                    </a:p>
                  </a:txBody>
                  <a:tcPr marL="87630" marR="8763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bg1"/>
                          </a:solidFill>
                          <a:effectLst/>
                          <a:latin typeface="+mn-lt"/>
                        </a:rPr>
                        <a:t>40%*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bg1"/>
                          </a:solidFill>
                          <a:effectLst/>
                          <a:latin typeface="+mn-lt"/>
                        </a:rPr>
                        <a:t>$1521m = </a:t>
                      </a:r>
                      <a:r>
                        <a:rPr kumimoji="0" lang="en-US" altLang="en-US" sz="1400" b="0" i="0" u="none" strike="noStrike" kern="1200" cap="none" normalizeH="0" baseline="0" dirty="0">
                          <a:ln>
                            <a:noFill/>
                          </a:ln>
                          <a:solidFill>
                            <a:schemeClr val="bg1"/>
                          </a:solidFill>
                          <a:effectLst/>
                          <a:latin typeface="Times New Roman" panose="02020603050405020304" pitchFamily="18" charset="0"/>
                          <a:ea typeface="+mn-ea"/>
                          <a:cs typeface="+mn-cs"/>
                        </a:rPr>
                        <a:t>$</a:t>
                      </a:r>
                      <a:r>
                        <a:rPr kumimoji="0" lang="en-US" altLang="en-US" sz="1400" b="0" i="0" u="none" strike="noStrike" cap="none" normalizeH="0" baseline="0" dirty="0">
                          <a:ln>
                            <a:noFill/>
                          </a:ln>
                          <a:solidFill>
                            <a:schemeClr val="bg1"/>
                          </a:solidFill>
                          <a:effectLst/>
                          <a:latin typeface="+mn-lt"/>
                        </a:rPr>
                        <a:t>608m</a:t>
                      </a:r>
                    </a:p>
                  </a:txBody>
                  <a:tcPr marL="87630" marR="8763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bg1"/>
                          </a:solidFill>
                          <a:effectLst/>
                          <a:latin typeface="+mn-lt"/>
                        </a:rPr>
                        <a:t>40%*($2203m) = $881m</a:t>
                      </a:r>
                    </a:p>
                  </a:txBody>
                  <a:tcPr marL="87630" marR="8763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bg1"/>
                          </a:solidFill>
                          <a:effectLst/>
                          <a:latin typeface="+mn-lt"/>
                        </a:rPr>
                        <a:t>$1489m</a:t>
                      </a:r>
                    </a:p>
                  </a:txBody>
                  <a:tcPr marL="87630" marR="8763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765846959"/>
                  </a:ext>
                </a:extLst>
              </a:tr>
              <a:tr h="880595">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err="1">
                          <a:ln>
                            <a:noFill/>
                          </a:ln>
                          <a:solidFill>
                            <a:schemeClr val="bg1"/>
                          </a:solidFill>
                          <a:effectLst/>
                          <a:latin typeface="+mn-lt"/>
                        </a:rPr>
                        <a:t>Hybride</a:t>
                      </a:r>
                      <a:r>
                        <a:rPr kumimoji="0" lang="en-US" altLang="en-US" sz="1400" b="1" i="0" u="none" strike="noStrike" cap="none" normalizeH="0" baseline="0" dirty="0">
                          <a:ln>
                            <a:noFill/>
                          </a:ln>
                          <a:solidFill>
                            <a:schemeClr val="bg1"/>
                          </a:solidFill>
                          <a:effectLst/>
                          <a:latin typeface="+mn-lt"/>
                        </a:rPr>
                        <a:t> </a:t>
                      </a:r>
                      <a:r>
                        <a:rPr kumimoji="0" lang="en-US" altLang="en-US" sz="1400" b="1" i="0" u="none" strike="noStrike" cap="none" normalizeH="0" baseline="0" dirty="0" err="1">
                          <a:ln>
                            <a:noFill/>
                          </a:ln>
                          <a:solidFill>
                            <a:schemeClr val="bg1"/>
                          </a:solidFill>
                          <a:effectLst/>
                          <a:latin typeface="+mn-lt"/>
                        </a:rPr>
                        <a:t>Struktur</a:t>
                      </a:r>
                      <a:r>
                        <a:rPr kumimoji="0" lang="en-US" altLang="en-US" sz="1400" b="1" i="0" u="none" strike="noStrike" cap="none" normalizeH="0" baseline="0" dirty="0">
                          <a:ln>
                            <a:noFill/>
                          </a:ln>
                          <a:solidFill>
                            <a:schemeClr val="bg1"/>
                          </a:solidFill>
                          <a:effectLst/>
                          <a:latin typeface="+mn-lt"/>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bg1"/>
                          </a:solidFill>
                          <a:effectLst/>
                          <a:latin typeface="+mn-lt"/>
                        </a:rPr>
                        <a:t>3 </a:t>
                      </a:r>
                      <a:r>
                        <a:rPr kumimoji="0" lang="en-US" altLang="en-US" sz="1400" b="0" i="0" u="none" strike="noStrike" cap="none" normalizeH="0" baseline="0" dirty="0" err="1">
                          <a:ln>
                            <a:noFill/>
                          </a:ln>
                          <a:solidFill>
                            <a:schemeClr val="bg1"/>
                          </a:solidFill>
                          <a:effectLst/>
                          <a:latin typeface="+mn-lt"/>
                        </a:rPr>
                        <a:t>Sponsoren</a:t>
                      </a:r>
                      <a:r>
                        <a:rPr kumimoji="0" lang="en-US" altLang="en-US" sz="1400" b="0" i="0" u="none" strike="noStrike" cap="none" normalizeH="0" baseline="0" dirty="0">
                          <a:ln>
                            <a:noFill/>
                          </a:ln>
                          <a:solidFill>
                            <a:schemeClr val="bg1"/>
                          </a:solidFill>
                          <a:effectLst/>
                          <a:latin typeface="+mn-lt"/>
                        </a:rPr>
                        <a:t>, EM 40% </a:t>
                      </a:r>
                      <a:r>
                        <a:rPr kumimoji="0" lang="en-US" altLang="en-US" sz="1400" b="0" i="0" u="none" strike="noStrike" cap="none" normalizeH="0" baseline="0" dirty="0" err="1">
                          <a:ln>
                            <a:noFill/>
                          </a:ln>
                          <a:solidFill>
                            <a:schemeClr val="bg1"/>
                          </a:solidFill>
                          <a:effectLst/>
                          <a:latin typeface="+mn-lt"/>
                        </a:rPr>
                        <a:t>Eigentümer</a:t>
                      </a:r>
                      <a:endParaRPr kumimoji="0" lang="en-US" altLang="en-US" sz="1400" b="0" i="0" u="none" strike="noStrike" cap="none" normalizeH="0" baseline="0" dirty="0">
                        <a:ln>
                          <a:noFill/>
                        </a:ln>
                        <a:solidFill>
                          <a:schemeClr val="bg1"/>
                        </a:solidFill>
                        <a:effectLst/>
                        <a:latin typeface="+mn-lt"/>
                      </a:endParaRPr>
                    </a:p>
                  </a:txBody>
                  <a:tcPr marL="87630" marR="8763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err="1">
                          <a:ln>
                            <a:noFill/>
                          </a:ln>
                          <a:solidFill>
                            <a:schemeClr val="bg1"/>
                          </a:solidFill>
                          <a:effectLst/>
                          <a:latin typeface="+mn-lt"/>
                        </a:rPr>
                        <a:t>Unternehmensf</a:t>
                      </a:r>
                      <a:r>
                        <a:rPr kumimoji="0" lang="en-US" altLang="en-US" sz="1400" b="0" i="0" u="none" strike="noStrike" cap="none" normalizeH="0" baseline="0" dirty="0">
                          <a:ln>
                            <a:noFill/>
                          </a:ln>
                          <a:solidFill>
                            <a:schemeClr val="bg1"/>
                          </a:solidFill>
                          <a:effectLst/>
                          <a:latin typeface="+mn-lt"/>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bg1"/>
                          </a:solidFill>
                          <a:effectLst/>
                          <a:latin typeface="+mn-lt"/>
                        </a:rPr>
                        <a:t>40%*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bg1"/>
                          </a:solidFill>
                          <a:effectLst/>
                          <a:latin typeface="+mn-lt"/>
                        </a:rPr>
                        <a:t>$1521m = $608m</a:t>
                      </a:r>
                    </a:p>
                  </a:txBody>
                  <a:tcPr marL="87630" marR="8763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err="1">
                          <a:ln>
                            <a:noFill/>
                          </a:ln>
                          <a:solidFill>
                            <a:schemeClr val="bg1"/>
                          </a:solidFill>
                          <a:effectLst/>
                          <a:latin typeface="+mn-lt"/>
                        </a:rPr>
                        <a:t>Projektfinanzierung</a:t>
                      </a:r>
                      <a:endParaRPr kumimoji="0" lang="en-US" altLang="en-US" sz="1400" b="0" i="0" u="none" strike="noStrike" cap="none" normalizeH="0" baseline="0" dirty="0">
                        <a:ln>
                          <a:noFill/>
                        </a:ln>
                        <a:solidFill>
                          <a:schemeClr val="bg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bg1"/>
                          </a:solidFill>
                          <a:effectLst/>
                          <a:latin typeface="+mn-lt"/>
                        </a:rPr>
                        <a:t>40%*(123+680)=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bg1"/>
                          </a:solidFill>
                          <a:effectLst/>
                          <a:latin typeface="+mn-lt"/>
                        </a:rPr>
                        <a:t>$321m</a:t>
                      </a:r>
                    </a:p>
                  </a:txBody>
                  <a:tcPr marL="87630" marR="8763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bg1"/>
                          </a:solidFill>
                          <a:effectLst/>
                          <a:latin typeface="+mn-lt"/>
                        </a:rPr>
                        <a:t>$929m</a:t>
                      </a:r>
                    </a:p>
                  </a:txBody>
                  <a:tcPr marL="87630" marR="8763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3611112697"/>
                  </a:ext>
                </a:extLst>
              </a:tr>
              <a:tr h="715064">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1" i="0" u="none" strike="noStrike" cap="none" normalizeH="0" baseline="0" dirty="0" err="1">
                          <a:ln>
                            <a:noFill/>
                          </a:ln>
                          <a:solidFill>
                            <a:schemeClr val="bg1"/>
                          </a:solidFill>
                          <a:effectLst/>
                          <a:latin typeface="+mn-lt"/>
                        </a:rPr>
                        <a:t>Projektfinanzierung</a:t>
                      </a:r>
                      <a:r>
                        <a:rPr kumimoji="0" lang="en-US" altLang="en-US" sz="1400" b="0" i="0" u="none" strike="noStrike" cap="none" normalizeH="0" baseline="0" dirty="0">
                          <a:ln>
                            <a:noFill/>
                          </a:ln>
                          <a:solidFill>
                            <a:schemeClr val="bg1"/>
                          </a:solidFill>
                          <a:effectLst/>
                          <a:latin typeface="+mn-lt"/>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bg1"/>
                          </a:solidFill>
                          <a:effectLst/>
                          <a:latin typeface="+mn-lt"/>
                        </a:rPr>
                        <a:t>3 </a:t>
                      </a:r>
                      <a:r>
                        <a:rPr kumimoji="0" lang="en-US" altLang="en-US" sz="1400" b="0" i="0" u="none" strike="noStrike" cap="none" normalizeH="0" baseline="0" dirty="0" err="1">
                          <a:ln>
                            <a:noFill/>
                          </a:ln>
                          <a:solidFill>
                            <a:schemeClr val="bg1"/>
                          </a:solidFill>
                          <a:effectLst/>
                          <a:latin typeface="+mn-lt"/>
                        </a:rPr>
                        <a:t>Sponsoren</a:t>
                      </a:r>
                      <a:r>
                        <a:rPr kumimoji="0" lang="en-US" altLang="en-US" sz="1400" b="0" i="0" u="none" strike="noStrike" cap="none" normalizeH="0" baseline="0" dirty="0">
                          <a:ln>
                            <a:noFill/>
                          </a:ln>
                          <a:solidFill>
                            <a:schemeClr val="bg1"/>
                          </a:solidFill>
                          <a:effectLst/>
                          <a:latin typeface="+mn-lt"/>
                        </a:rPr>
                        <a:t> FK/GK=60%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bg1"/>
                          </a:solidFill>
                          <a:effectLst/>
                          <a:latin typeface="+mn-lt"/>
                        </a:rPr>
                        <a:t>EM 40% </a:t>
                      </a:r>
                      <a:r>
                        <a:rPr kumimoji="0" lang="en-US" altLang="en-US" sz="1400" b="0" i="0" u="none" strike="noStrike" cap="none" normalizeH="0" baseline="0" dirty="0" err="1">
                          <a:ln>
                            <a:noFill/>
                          </a:ln>
                          <a:solidFill>
                            <a:schemeClr val="bg1"/>
                          </a:solidFill>
                          <a:effectLst/>
                          <a:latin typeface="+mn-lt"/>
                        </a:rPr>
                        <a:t>Eigentümer</a:t>
                      </a:r>
                      <a:endParaRPr kumimoji="0" lang="en-US" altLang="en-US" sz="1400" b="0" i="0" u="none" strike="noStrike" cap="none" normalizeH="0" baseline="0" dirty="0">
                        <a:ln>
                          <a:noFill/>
                        </a:ln>
                        <a:solidFill>
                          <a:schemeClr val="bg1"/>
                        </a:solidFill>
                        <a:effectLst/>
                        <a:latin typeface="+mn-lt"/>
                      </a:endParaRPr>
                    </a:p>
                  </a:txBody>
                  <a:tcPr marL="87630" marR="8763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bg1"/>
                          </a:solidFill>
                          <a:effectLst/>
                          <a:latin typeface="+mn-lt"/>
                        </a:rPr>
                        <a:t>16%*$1521m = $243m</a:t>
                      </a:r>
                    </a:p>
                  </a:txBody>
                  <a:tcPr marL="87630" marR="8763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bg1"/>
                          </a:solidFill>
                          <a:effectLst/>
                          <a:latin typeface="+mn-lt"/>
                        </a:rPr>
                        <a:t>16% * ($2203)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bg1"/>
                          </a:solidFill>
                          <a:effectLst/>
                          <a:latin typeface="+mn-lt"/>
                        </a:rPr>
                        <a:t>=$352m</a:t>
                      </a:r>
                    </a:p>
                  </a:txBody>
                  <a:tcPr marL="87630" marR="8763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bg1"/>
                          </a:solidFill>
                          <a:effectLst/>
                          <a:latin typeface="+mn-lt"/>
                        </a:rPr>
                        <a:t>$596m</a:t>
                      </a:r>
                    </a:p>
                  </a:txBody>
                  <a:tcPr marL="87630" marR="8763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extLst>
                  <a:ext uri="{0D108BD9-81ED-4DB2-BD59-A6C34878D82A}">
                    <a16:rowId xmlns:a16="http://schemas.microsoft.com/office/drawing/2014/main" val="3951027355"/>
                  </a:ext>
                </a:extLst>
              </a:tr>
            </a:tbl>
          </a:graphicData>
        </a:graphic>
      </p:graphicFrame>
      <p:sp>
        <p:nvSpPr>
          <p:cNvPr id="153602" name="Rectangle 2"/>
          <p:cNvSpPr>
            <a:spLocks noGrp="1" noChangeArrowheads="1"/>
          </p:cNvSpPr>
          <p:nvPr>
            <p:ph type="title"/>
          </p:nvPr>
        </p:nvSpPr>
        <p:spPr/>
        <p:txBody>
          <a:bodyPr/>
          <a:lstStyle/>
          <a:p>
            <a:r>
              <a:rPr lang="en-US" altLang="en-US" dirty="0" err="1"/>
              <a:t>Fallbeispiel</a:t>
            </a:r>
            <a:r>
              <a:rPr lang="en-US" altLang="en-US" dirty="0"/>
              <a:t>: Das </a:t>
            </a:r>
            <a:r>
              <a:rPr lang="en-US" altLang="en-US" dirty="0" err="1"/>
              <a:t>Tchad</a:t>
            </a:r>
            <a:r>
              <a:rPr lang="en-US" altLang="en-US" dirty="0"/>
              <a:t>/</a:t>
            </a:r>
            <a:r>
              <a:rPr lang="en-US" altLang="en-US" dirty="0" err="1"/>
              <a:t>Kamerun</a:t>
            </a:r>
            <a:r>
              <a:rPr lang="en-US" altLang="en-US" dirty="0"/>
              <a:t> </a:t>
            </a:r>
            <a:r>
              <a:rPr lang="en-US" altLang="en-US" dirty="0" err="1"/>
              <a:t>Projekt</a:t>
            </a:r>
            <a:endParaRPr lang="en-US" altLang="en-US" dirty="0"/>
          </a:p>
        </p:txBody>
      </p:sp>
      <p:sp>
        <p:nvSpPr>
          <p:cNvPr id="4" name="Textfeld 7"/>
          <p:cNvSpPr txBox="1"/>
          <p:nvPr/>
        </p:nvSpPr>
        <p:spPr>
          <a:xfrm>
            <a:off x="4657787" y="4698226"/>
            <a:ext cx="2954296" cy="215444"/>
          </a:xfrm>
          <a:prstGeom prst="rect">
            <a:avLst/>
          </a:prstGeom>
          <a:noFill/>
        </p:spPr>
        <p:txBody>
          <a:bodyPr wrap="square" rtlCol="0">
            <a:spAutoFit/>
          </a:bodyPr>
          <a:lstStyle/>
          <a:p>
            <a:pPr algn="l"/>
            <a:r>
              <a:rPr lang="de-DE" sz="800" dirty="0"/>
              <a:t>Quelle: Harvey, C. et al. (2006) </a:t>
            </a:r>
            <a:r>
              <a:rPr lang="en-AU" sz="800" dirty="0"/>
              <a:t>[PowerPoint slides]</a:t>
            </a:r>
            <a:endParaRPr lang="de-DE" sz="800" dirty="0"/>
          </a:p>
        </p:txBody>
      </p:sp>
      <p:sp>
        <p:nvSpPr>
          <p:cNvPr id="5" name="Rectangle 4">
            <a:extLst>
              <a:ext uri="{FF2B5EF4-FFF2-40B4-BE49-F238E27FC236}">
                <a16:creationId xmlns:a16="http://schemas.microsoft.com/office/drawing/2014/main" id="{383E1335-119D-4914-8DF2-438EEAD7D3A2}"/>
              </a:ext>
            </a:extLst>
          </p:cNvPr>
          <p:cNvSpPr/>
          <p:nvPr/>
        </p:nvSpPr>
        <p:spPr>
          <a:xfrm>
            <a:off x="0"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6</a:t>
            </a:r>
            <a:endParaRPr lang="de-DE" b="1" dirty="0">
              <a:solidFill>
                <a:prstClr val="white"/>
              </a:solidFill>
              <a:latin typeface="Calibri" panose="020F0502020204030204"/>
            </a:endParaRPr>
          </a:p>
        </p:txBody>
      </p:sp>
      <p:sp>
        <p:nvSpPr>
          <p:cNvPr id="2" name="Slide Number Placeholder 1"/>
          <p:cNvSpPr>
            <a:spLocks noGrp="1"/>
          </p:cNvSpPr>
          <p:nvPr>
            <p:ph type="sldNum" sz="quarter" idx="12"/>
          </p:nvPr>
        </p:nvSpPr>
        <p:spPr/>
        <p:txBody>
          <a:bodyPr/>
          <a:lstStyle/>
          <a:p>
            <a:fld id="{C77C6C3F-668B-4AF5-BFA9-0F657EB068D6}" type="slidenum">
              <a:rPr lang="pl-PL" smtClean="0"/>
              <a:pPr/>
              <a:t>49</a:t>
            </a:fld>
            <a:endParaRPr lang="pl-PL" dirty="0"/>
          </a:p>
        </p:txBody>
      </p:sp>
    </p:spTree>
    <p:extLst>
      <p:ext uri="{BB962C8B-B14F-4D97-AF65-F5344CB8AC3E}">
        <p14:creationId xmlns:p14="http://schemas.microsoft.com/office/powerpoint/2010/main" val="2636887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6"/>
          <a:stretch>
            <a:fillRect/>
          </a:stretch>
        </a:blipFill>
        <a:effectLst/>
      </p:bgPr>
    </p:bg>
    <p:spTree>
      <p:nvGrpSpPr>
        <p:cNvPr id="1" name=""/>
        <p:cNvGrpSpPr/>
        <p:nvPr/>
      </p:nvGrpSpPr>
      <p:grpSpPr>
        <a:xfrm>
          <a:off x="0" y="0"/>
          <a:ext cx="0" cy="0"/>
          <a:chOff x="0" y="0"/>
          <a:chExt cx="0" cy="0"/>
        </a:xfrm>
      </p:grpSpPr>
      <p:pic>
        <p:nvPicPr>
          <p:cNvPr id="50" name="Picture 6" descr="declutter-checklist">
            <a:extLst>
              <a:ext uri="{FF2B5EF4-FFF2-40B4-BE49-F238E27FC236}">
                <a16:creationId xmlns:a16="http://schemas.microsoft.com/office/drawing/2014/main" id="{4479BF9C-F9E4-4AA8-A574-31BDCC47386F}"/>
              </a:ext>
            </a:extLst>
          </p:cNvPr>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gray">
          <a:xfrm>
            <a:off x="6756051" y="2419566"/>
            <a:ext cx="2387950" cy="205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hidden="1">
            <a:extLst>
              <a:ext uri="{FF2B5EF4-FFF2-40B4-BE49-F238E27FC236}">
                <a16:creationId xmlns:a16="http://schemas.microsoft.com/office/drawing/2014/main" id="{8E5124B0-3A92-4585-8F27-3D7F36083E90}"/>
              </a:ext>
            </a:extLst>
          </p:cNvPr>
          <p:cNvGraphicFramePr>
            <a:graphicFrameLocks noChangeAspect="1"/>
          </p:cNvGraphicFramePr>
          <p:nvPr>
            <p:custDataLst>
              <p:tags r:id="rId3"/>
            </p:custDataLst>
          </p:nvPr>
        </p:nvGraphicFramePr>
        <p:xfrm>
          <a:off x="1144191" y="1191"/>
          <a:ext cx="1191" cy="1191"/>
        </p:xfrm>
        <a:graphic>
          <a:graphicData uri="http://schemas.openxmlformats.org/presentationml/2006/ole">
            <mc:AlternateContent xmlns:mc="http://schemas.openxmlformats.org/markup-compatibility/2006">
              <mc:Choice xmlns:v="urn:schemas-microsoft-com:vml" Requires="v">
                <p:oleObj spid="_x0000_s19563" name="think-cell Slide" r:id="rId8" imgW="425" imgH="426" progId="TCLayout.ActiveDocument.1">
                  <p:embed/>
                </p:oleObj>
              </mc:Choice>
              <mc:Fallback>
                <p:oleObj name="think-cell Slide" r:id="rId8" imgW="425" imgH="426" progId="TCLayout.ActiveDocument.1">
                  <p:embed/>
                  <p:pic>
                    <p:nvPicPr>
                      <p:cNvPr id="6" name="Object 5" hidden="1">
                        <a:extLst>
                          <a:ext uri="{FF2B5EF4-FFF2-40B4-BE49-F238E27FC236}">
                            <a16:creationId xmlns:a16="http://schemas.microsoft.com/office/drawing/2014/main" id="{8E5124B0-3A92-4585-8F27-3D7F36083E90}"/>
                          </a:ext>
                        </a:extLst>
                      </p:cNvPr>
                      <p:cNvPicPr/>
                      <p:nvPr/>
                    </p:nvPicPr>
                    <p:blipFill>
                      <a:blip r:embed="rId9"/>
                      <a:stretch>
                        <a:fillRect/>
                      </a:stretch>
                    </p:blipFill>
                    <p:spPr>
                      <a:xfrm>
                        <a:off x="1144191" y="11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3ECA6C22-BC38-4F94-9B01-12D2F57294C4}"/>
              </a:ext>
            </a:extLst>
          </p:cNvPr>
          <p:cNvSpPr/>
          <p:nvPr>
            <p:custDataLst>
              <p:tags r:id="rId4"/>
            </p:custDataLst>
          </p:nvPr>
        </p:nvSpPr>
        <p:spPr>
          <a:xfrm>
            <a:off x="1143000" y="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685800" rtl="0" eaLnBrk="1" fontAlgn="auto" latinLnBrk="0" hangingPunct="1">
              <a:lnSpc>
                <a:spcPct val="90000"/>
              </a:lnSpc>
              <a:spcBef>
                <a:spcPct val="0"/>
              </a:spcBef>
              <a:spcAft>
                <a:spcPct val="0"/>
              </a:spcAft>
              <a:buClrTx/>
              <a:buSzTx/>
              <a:buFontTx/>
              <a:buNone/>
              <a:tabLst/>
              <a:defRPr/>
            </a:pPr>
            <a:endParaRPr kumimoji="0" lang="en-GB" sz="21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77C6C3F-668B-4AF5-BFA9-0F657EB068D6}" type="slidenum">
              <a:rPr kumimoji="0" lang="pl-PL"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pl-PL"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DA12DFBB-F130-407B-9144-7CE7D934051D}"/>
              </a:ext>
            </a:extLst>
          </p:cNvPr>
          <p:cNvSpPr>
            <a:spLocks noGrp="1"/>
          </p:cNvSpPr>
          <p:nvPr>
            <p:ph type="title"/>
          </p:nvPr>
        </p:nvSpPr>
        <p:spPr/>
        <p:txBody>
          <a:bodyPr>
            <a:noAutofit/>
          </a:bodyPr>
          <a:lstStyle/>
          <a:p>
            <a:r>
              <a:rPr lang="en-GB" sz="2100" b="1" dirty="0" err="1">
                <a:latin typeface="Calibri"/>
                <a:cs typeface="Calibri"/>
              </a:rPr>
              <a:t>Inhalt</a:t>
            </a:r>
            <a:endParaRPr lang="pl-PL" sz="2100" b="1" dirty="0">
              <a:latin typeface="Calibri"/>
              <a:cs typeface="Calibri"/>
            </a:endParaRPr>
          </a:p>
        </p:txBody>
      </p:sp>
      <p:grpSp>
        <p:nvGrpSpPr>
          <p:cNvPr id="25" name="Group 24">
            <a:extLst>
              <a:ext uri="{FF2B5EF4-FFF2-40B4-BE49-F238E27FC236}">
                <a16:creationId xmlns:a16="http://schemas.microsoft.com/office/drawing/2014/main" id="{793121AC-C9C5-4486-BA42-33BB6F723AFD}"/>
              </a:ext>
            </a:extLst>
          </p:cNvPr>
          <p:cNvGrpSpPr/>
          <p:nvPr/>
        </p:nvGrpSpPr>
        <p:grpSpPr>
          <a:xfrm>
            <a:off x="730554" y="905676"/>
            <a:ext cx="6284506" cy="207190"/>
            <a:chOff x="1128778" y="1187223"/>
            <a:chExt cx="8222316" cy="930194"/>
          </a:xfrm>
          <a:solidFill>
            <a:schemeClr val="accent4"/>
          </a:solidFill>
        </p:grpSpPr>
        <p:sp>
          <p:nvSpPr>
            <p:cNvPr id="26" name="Rectangle 25">
              <a:extLst>
                <a:ext uri="{FF2B5EF4-FFF2-40B4-BE49-F238E27FC236}">
                  <a16:creationId xmlns:a16="http://schemas.microsoft.com/office/drawing/2014/main" id="{383E1335-119D-4914-8DF2-438EEAD7D3A2}"/>
                </a:ext>
              </a:extLst>
            </p:cNvPr>
            <p:cNvSpPr/>
            <p:nvPr/>
          </p:nvSpPr>
          <p:spPr>
            <a:xfrm>
              <a:off x="1128778" y="1187223"/>
              <a:ext cx="729205" cy="930194"/>
            </a:xfrm>
            <a:prstGeom prst="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CCDDC74-6C21-4CCA-9617-B53A8F9092B0}"/>
                </a:ext>
              </a:extLst>
            </p:cNvPr>
            <p:cNvSpPr/>
            <p:nvPr/>
          </p:nvSpPr>
          <p:spPr>
            <a:xfrm>
              <a:off x="2005078" y="1187223"/>
              <a:ext cx="7346016" cy="930194"/>
            </a:xfrm>
            <a:prstGeom prst="rect">
              <a:avLst/>
            </a:prstGeom>
            <a:grp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685800" eaLnBrk="1" fontAlgn="auto" hangingPunct="1">
                <a:spcBef>
                  <a:spcPts val="0"/>
                </a:spcBef>
                <a:spcAft>
                  <a:spcPts val="0"/>
                </a:spcAft>
                <a:defRPr/>
              </a:pPr>
              <a:r>
                <a:rPr lang="en-GB" sz="1350" b="1" dirty="0">
                  <a:solidFill>
                    <a:srgbClr val="4472C4"/>
                  </a:solidFill>
                </a:rPr>
                <a:t>Was </a:t>
              </a:r>
              <a:r>
                <a:rPr lang="en-GB" sz="1350" b="1" dirty="0" err="1">
                  <a:solidFill>
                    <a:srgbClr val="4472C4"/>
                  </a:solidFill>
                </a:rPr>
                <a:t>ist</a:t>
              </a:r>
              <a:r>
                <a:rPr lang="en-GB" sz="1350" b="1" dirty="0">
                  <a:solidFill>
                    <a:srgbClr val="4472C4"/>
                  </a:solidFill>
                </a:rPr>
                <a:t> </a:t>
              </a:r>
              <a:r>
                <a:rPr lang="en-GB" sz="1350" b="1" dirty="0" err="1">
                  <a:solidFill>
                    <a:srgbClr val="4472C4"/>
                  </a:solidFill>
                </a:rPr>
                <a:t>Projektfinanzierung</a:t>
              </a:r>
              <a:r>
                <a:rPr lang="en-GB" sz="1350" b="1" dirty="0">
                  <a:solidFill>
                    <a:srgbClr val="4472C4"/>
                  </a:solidFill>
                </a:rPr>
                <a:t> und </a:t>
              </a:r>
              <a:r>
                <a:rPr lang="en-GB" sz="1350" b="1" dirty="0" err="1">
                  <a:solidFill>
                    <a:srgbClr val="4472C4"/>
                  </a:solidFill>
                </a:rPr>
                <a:t>wer</a:t>
              </a:r>
              <a:r>
                <a:rPr lang="en-GB" sz="1350" b="1" dirty="0">
                  <a:solidFill>
                    <a:srgbClr val="4472C4"/>
                  </a:solidFill>
                </a:rPr>
                <a:t> </a:t>
              </a:r>
              <a:r>
                <a:rPr lang="en-GB" sz="1350" b="1" dirty="0" err="1">
                  <a:solidFill>
                    <a:srgbClr val="4472C4"/>
                  </a:solidFill>
                </a:rPr>
                <a:t>sind</a:t>
              </a:r>
              <a:r>
                <a:rPr lang="en-GB" sz="1350" b="1" dirty="0">
                  <a:solidFill>
                    <a:srgbClr val="4472C4"/>
                  </a:solidFill>
                </a:rPr>
                <a:t> die </a:t>
              </a:r>
              <a:r>
                <a:rPr lang="en-GB" sz="1350" b="1" dirty="0" err="1">
                  <a:solidFill>
                    <a:srgbClr val="4472C4"/>
                  </a:solidFill>
                </a:rPr>
                <a:t>relevanten</a:t>
              </a:r>
              <a:r>
                <a:rPr lang="en-GB" sz="1350" b="1" dirty="0">
                  <a:solidFill>
                    <a:srgbClr val="4472C4"/>
                  </a:solidFill>
                </a:rPr>
                <a:t> </a:t>
              </a:r>
              <a:r>
                <a:rPr lang="en-GB" sz="1350" b="1" dirty="0" err="1">
                  <a:solidFill>
                    <a:srgbClr val="4472C4"/>
                  </a:solidFill>
                </a:rPr>
                <a:t>Akteure</a:t>
              </a:r>
              <a:r>
                <a:rPr lang="en-GB" sz="1350" b="1" dirty="0">
                  <a:solidFill>
                    <a:srgbClr val="4472C4"/>
                  </a:solidFill>
                </a:rPr>
                <a:t>?</a:t>
              </a:r>
              <a:endParaRPr lang="de-DE" sz="1350" b="1" dirty="0">
                <a:solidFill>
                  <a:srgbClr val="4472C4"/>
                </a:solidFill>
              </a:endParaRPr>
            </a:p>
          </p:txBody>
        </p:sp>
      </p:grpSp>
      <p:grpSp>
        <p:nvGrpSpPr>
          <p:cNvPr id="28" name="Group 27">
            <a:extLst>
              <a:ext uri="{FF2B5EF4-FFF2-40B4-BE49-F238E27FC236}">
                <a16:creationId xmlns:a16="http://schemas.microsoft.com/office/drawing/2014/main" id="{04F6A885-5AC6-4A27-8321-86221D093F9A}"/>
              </a:ext>
            </a:extLst>
          </p:cNvPr>
          <p:cNvGrpSpPr/>
          <p:nvPr/>
        </p:nvGrpSpPr>
        <p:grpSpPr>
          <a:xfrm>
            <a:off x="730554" y="1152887"/>
            <a:ext cx="6284506" cy="189656"/>
            <a:chOff x="1128778" y="1187223"/>
            <a:chExt cx="8222316" cy="930194"/>
          </a:xfrm>
          <a:noFill/>
        </p:grpSpPr>
        <p:sp>
          <p:nvSpPr>
            <p:cNvPr id="29" name="Rectangle 28">
              <a:extLst>
                <a:ext uri="{FF2B5EF4-FFF2-40B4-BE49-F238E27FC236}">
                  <a16:creationId xmlns:a16="http://schemas.microsoft.com/office/drawing/2014/main" id="{D4161997-2E41-4E3D-AB66-D3AEA12FAAB0}"/>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2157067-1517-4979-8519-D658AC91A4F4}"/>
                </a:ext>
              </a:extLst>
            </p:cNvPr>
            <p:cNvSpPr/>
            <p:nvPr/>
          </p:nvSpPr>
          <p:spPr>
            <a:xfrm>
              <a:off x="2005078" y="1187223"/>
              <a:ext cx="7346016" cy="930194"/>
            </a:xfrm>
            <a:prstGeom prst="rect">
              <a:avLst/>
            </a:prstGeom>
            <a:grp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defTabSz="685800" eaLnBrk="1" fontAlgn="auto" hangingPunct="1">
                <a:spcBef>
                  <a:spcPts val="0"/>
                </a:spcBef>
                <a:spcAft>
                  <a:spcPts val="0"/>
                </a:spcAft>
                <a:defRPr/>
              </a:pPr>
              <a:r>
                <a:rPr lang="de-DE" sz="1350" b="1" dirty="0">
                  <a:solidFill>
                    <a:srgbClr val="4472C4"/>
                  </a:solidFill>
                </a:rPr>
                <a:t>Unterschiede zwischen Projektfinanzierung und „normaler“ Finanzierung</a:t>
              </a:r>
            </a:p>
          </p:txBody>
        </p:sp>
      </p:grpSp>
      <p:grpSp>
        <p:nvGrpSpPr>
          <p:cNvPr id="34" name="Group 33">
            <a:extLst>
              <a:ext uri="{FF2B5EF4-FFF2-40B4-BE49-F238E27FC236}">
                <a16:creationId xmlns:a16="http://schemas.microsoft.com/office/drawing/2014/main" id="{54148A56-7ED1-4054-B552-C6DFF05E074E}"/>
              </a:ext>
            </a:extLst>
          </p:cNvPr>
          <p:cNvGrpSpPr/>
          <p:nvPr/>
        </p:nvGrpSpPr>
        <p:grpSpPr>
          <a:xfrm>
            <a:off x="971376" y="1397152"/>
            <a:ext cx="6043682" cy="237821"/>
            <a:chOff x="1590893" y="1187223"/>
            <a:chExt cx="7760201" cy="930194"/>
          </a:xfrm>
        </p:grpSpPr>
        <p:sp>
          <p:nvSpPr>
            <p:cNvPr id="35" name="Rectangle 34">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2A</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Kapitalkosten</a:t>
              </a:r>
            </a:p>
          </p:txBody>
        </p:sp>
      </p:grpSp>
      <p:grpSp>
        <p:nvGrpSpPr>
          <p:cNvPr id="61" name="Group 60">
            <a:extLst>
              <a:ext uri="{FF2B5EF4-FFF2-40B4-BE49-F238E27FC236}">
                <a16:creationId xmlns:a16="http://schemas.microsoft.com/office/drawing/2014/main" id="{54148A56-7ED1-4054-B552-C6DFF05E074E}"/>
              </a:ext>
            </a:extLst>
          </p:cNvPr>
          <p:cNvGrpSpPr/>
          <p:nvPr/>
        </p:nvGrpSpPr>
        <p:grpSpPr>
          <a:xfrm>
            <a:off x="971376" y="1664149"/>
            <a:ext cx="6043682" cy="237821"/>
            <a:chOff x="1590893" y="1187223"/>
            <a:chExt cx="7760201" cy="930194"/>
          </a:xfrm>
        </p:grpSpPr>
        <p:sp>
          <p:nvSpPr>
            <p:cNvPr id="62" name="Rectangle 61">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2B</a:t>
              </a:r>
            </a:p>
          </p:txBody>
        </p:sp>
        <p:sp>
          <p:nvSpPr>
            <p:cNvPr id="63" name="Rectangle 62">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Kontamination und Diversifikation</a:t>
              </a:r>
            </a:p>
          </p:txBody>
        </p:sp>
      </p:grpSp>
      <p:grpSp>
        <p:nvGrpSpPr>
          <p:cNvPr id="64" name="Group 63">
            <a:extLst>
              <a:ext uri="{FF2B5EF4-FFF2-40B4-BE49-F238E27FC236}">
                <a16:creationId xmlns:a16="http://schemas.microsoft.com/office/drawing/2014/main" id="{54148A56-7ED1-4054-B552-C6DFF05E074E}"/>
              </a:ext>
            </a:extLst>
          </p:cNvPr>
          <p:cNvGrpSpPr/>
          <p:nvPr/>
        </p:nvGrpSpPr>
        <p:grpSpPr>
          <a:xfrm>
            <a:off x="971377" y="1937056"/>
            <a:ext cx="6043682" cy="237821"/>
            <a:chOff x="1590892" y="1187223"/>
            <a:chExt cx="7760202" cy="930194"/>
          </a:xfrm>
        </p:grpSpPr>
        <p:sp>
          <p:nvSpPr>
            <p:cNvPr id="65" name="Rectangle 64">
              <a:extLst>
                <a:ext uri="{FF2B5EF4-FFF2-40B4-BE49-F238E27FC236}">
                  <a16:creationId xmlns:a16="http://schemas.microsoft.com/office/drawing/2014/main" id="{74ED2556-EE53-4D2B-A2F4-264A39BACF72}"/>
                </a:ext>
              </a:extLst>
            </p:cNvPr>
            <p:cNvSpPr/>
            <p:nvPr/>
          </p:nvSpPr>
          <p:spPr>
            <a:xfrm>
              <a:off x="1590892"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2C</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Verbesserte Gesamtauszahlungen</a:t>
              </a:r>
            </a:p>
          </p:txBody>
        </p:sp>
      </p:grpSp>
      <p:grpSp>
        <p:nvGrpSpPr>
          <p:cNvPr id="67" name="Group 66">
            <a:extLst>
              <a:ext uri="{FF2B5EF4-FFF2-40B4-BE49-F238E27FC236}">
                <a16:creationId xmlns:a16="http://schemas.microsoft.com/office/drawing/2014/main" id="{54148A56-7ED1-4054-B552-C6DFF05E074E}"/>
              </a:ext>
            </a:extLst>
          </p:cNvPr>
          <p:cNvGrpSpPr/>
          <p:nvPr/>
        </p:nvGrpSpPr>
        <p:grpSpPr>
          <a:xfrm>
            <a:off x="971376" y="2200951"/>
            <a:ext cx="6043682" cy="237821"/>
            <a:chOff x="1590893" y="1187223"/>
            <a:chExt cx="7760201" cy="930194"/>
          </a:xfrm>
        </p:grpSpPr>
        <p:sp>
          <p:nvSpPr>
            <p:cNvPr id="68" name="Rectangle 67">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2D</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Konflikt zwischen Eigen- und Fremdkapital</a:t>
              </a:r>
            </a:p>
          </p:txBody>
        </p:sp>
      </p:grpSp>
      <p:grpSp>
        <p:nvGrpSpPr>
          <p:cNvPr id="85" name="Group 84"/>
          <p:cNvGrpSpPr/>
          <p:nvPr/>
        </p:nvGrpSpPr>
        <p:grpSpPr>
          <a:xfrm>
            <a:off x="727464" y="3596198"/>
            <a:ext cx="6284506" cy="457650"/>
            <a:chOff x="1821146" y="3184880"/>
            <a:chExt cx="8379341" cy="610200"/>
          </a:xfrm>
        </p:grpSpPr>
        <p:grpSp>
          <p:nvGrpSpPr>
            <p:cNvPr id="86" name="Group 85">
              <a:extLst>
                <a:ext uri="{FF2B5EF4-FFF2-40B4-BE49-F238E27FC236}">
                  <a16:creationId xmlns:a16="http://schemas.microsoft.com/office/drawing/2014/main" id="{793121AC-C9C5-4486-BA42-33BB6F723AFD}"/>
                </a:ext>
              </a:extLst>
            </p:cNvPr>
            <p:cNvGrpSpPr/>
            <p:nvPr/>
          </p:nvGrpSpPr>
          <p:grpSpPr>
            <a:xfrm>
              <a:off x="1821146" y="3518827"/>
              <a:ext cx="8379341" cy="276253"/>
              <a:chOff x="1128778" y="1187223"/>
              <a:chExt cx="8222316" cy="930194"/>
            </a:xfrm>
          </p:grpSpPr>
          <p:sp>
            <p:nvSpPr>
              <p:cNvPr id="90" name="Rectangle 89">
                <a:extLst>
                  <a:ext uri="{FF2B5EF4-FFF2-40B4-BE49-F238E27FC236}">
                    <a16:creationId xmlns:a16="http://schemas.microsoft.com/office/drawing/2014/main" id="{383E1335-119D-4914-8DF2-438EEAD7D3A2}"/>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6</a:t>
                </a:r>
              </a:p>
            </p:txBody>
          </p:sp>
          <p:sp>
            <p:nvSpPr>
              <p:cNvPr id="91" name="Rectangle 90">
                <a:extLst>
                  <a:ext uri="{FF2B5EF4-FFF2-40B4-BE49-F238E27FC236}">
                    <a16:creationId xmlns:a16="http://schemas.microsoft.com/office/drawing/2014/main" id="{1CCDDC74-6C21-4CCA-9617-B53A8F9092B0}"/>
                  </a:ext>
                </a:extLst>
              </p:cNvPr>
              <p:cNvSpPr/>
              <p:nvPr/>
            </p:nvSpPr>
            <p:spPr>
              <a:xfrm>
                <a:off x="2005078" y="1187223"/>
                <a:ext cx="7346016"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Kurze</a:t>
                </a:r>
                <a:r>
                  <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Beispiele</a:t>
                </a:r>
                <a:endPar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grpSp>
        <p:grpSp>
          <p:nvGrpSpPr>
            <p:cNvPr id="87" name="Group 86">
              <a:extLst>
                <a:ext uri="{FF2B5EF4-FFF2-40B4-BE49-F238E27FC236}">
                  <a16:creationId xmlns:a16="http://schemas.microsoft.com/office/drawing/2014/main" id="{793121AC-C9C5-4486-BA42-33BB6F723AFD}"/>
                </a:ext>
              </a:extLst>
            </p:cNvPr>
            <p:cNvGrpSpPr/>
            <p:nvPr/>
          </p:nvGrpSpPr>
          <p:grpSpPr>
            <a:xfrm>
              <a:off x="1821146" y="3184880"/>
              <a:ext cx="8379341" cy="276253"/>
              <a:chOff x="1128778" y="1187223"/>
              <a:chExt cx="8222316" cy="930194"/>
            </a:xfrm>
          </p:grpSpPr>
          <p:sp>
            <p:nvSpPr>
              <p:cNvPr id="88" name="Rectangle 87">
                <a:extLst>
                  <a:ext uri="{FF2B5EF4-FFF2-40B4-BE49-F238E27FC236}">
                    <a16:creationId xmlns:a16="http://schemas.microsoft.com/office/drawing/2014/main" id="{383E1335-119D-4914-8DF2-438EEAD7D3A2}"/>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5</a:t>
                </a:r>
              </a:p>
            </p:txBody>
          </p:sp>
          <p:sp>
            <p:nvSpPr>
              <p:cNvPr id="89" name="Rectangle 88">
                <a:extLst>
                  <a:ext uri="{FF2B5EF4-FFF2-40B4-BE49-F238E27FC236}">
                    <a16:creationId xmlns:a16="http://schemas.microsoft.com/office/drawing/2014/main" id="{1CCDDC74-6C21-4CCA-9617-B53A8F9092B0}"/>
                  </a:ext>
                </a:extLst>
              </p:cNvPr>
              <p:cNvSpPr/>
              <p:nvPr/>
            </p:nvSpPr>
            <p:spPr>
              <a:xfrm>
                <a:off x="2005078" y="1187223"/>
                <a:ext cx="7346016"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Projektfinanzierung</a:t>
                </a:r>
                <a:r>
                  <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rPr>
                  <a:t> und Joint Ventures</a:t>
                </a:r>
              </a:p>
            </p:txBody>
          </p:sp>
        </p:grpSp>
      </p:grpSp>
      <p:grpSp>
        <p:nvGrpSpPr>
          <p:cNvPr id="94" name="Group 93">
            <a:extLst>
              <a:ext uri="{FF2B5EF4-FFF2-40B4-BE49-F238E27FC236}">
                <a16:creationId xmlns:a16="http://schemas.microsoft.com/office/drawing/2014/main" id="{793121AC-C9C5-4486-BA42-33BB6F723AFD}"/>
              </a:ext>
            </a:extLst>
          </p:cNvPr>
          <p:cNvGrpSpPr/>
          <p:nvPr/>
        </p:nvGrpSpPr>
        <p:grpSpPr>
          <a:xfrm>
            <a:off x="730551" y="4102731"/>
            <a:ext cx="6284506" cy="207190"/>
            <a:chOff x="1128778" y="1187223"/>
            <a:chExt cx="8222316" cy="930194"/>
          </a:xfrm>
        </p:grpSpPr>
        <p:sp>
          <p:nvSpPr>
            <p:cNvPr id="95" name="Rectangle 94">
              <a:extLst>
                <a:ext uri="{FF2B5EF4-FFF2-40B4-BE49-F238E27FC236}">
                  <a16:creationId xmlns:a16="http://schemas.microsoft.com/office/drawing/2014/main" id="{383E1335-119D-4914-8DF2-438EEAD7D3A2}"/>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7</a:t>
              </a:r>
            </a:p>
          </p:txBody>
        </p:sp>
        <p:sp>
          <p:nvSpPr>
            <p:cNvPr id="96" name="Rectangle 95">
              <a:extLst>
                <a:ext uri="{FF2B5EF4-FFF2-40B4-BE49-F238E27FC236}">
                  <a16:creationId xmlns:a16="http://schemas.microsoft.com/office/drawing/2014/main" id="{1CCDDC74-6C21-4CCA-9617-B53A8F9092B0}"/>
                </a:ext>
              </a:extLst>
            </p:cNvPr>
            <p:cNvSpPr/>
            <p:nvPr/>
          </p:nvSpPr>
          <p:spPr>
            <a:xfrm>
              <a:off x="2005078" y="1187223"/>
              <a:ext cx="7346016"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Weitere</a:t>
              </a:r>
              <a:r>
                <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rPr>
                <a:t> </a:t>
              </a: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Beispiele</a:t>
              </a:r>
              <a:r>
                <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rPr>
                <a:t> und </a:t>
              </a:r>
              <a:r>
                <a:rPr kumimoji="0" lang="en-GB" sz="1350" b="1" i="0" u="none" strike="noStrike" kern="1200" cap="none" spc="0" normalizeH="0" baseline="0" noProof="0" dirty="0" err="1">
                  <a:ln>
                    <a:noFill/>
                  </a:ln>
                  <a:solidFill>
                    <a:srgbClr val="4472C4"/>
                  </a:solidFill>
                  <a:effectLst/>
                  <a:uLnTx/>
                  <a:uFillTx/>
                  <a:latin typeface="Calibri" panose="020F0502020204030204"/>
                  <a:ea typeface="+mn-ea"/>
                  <a:cs typeface="+mn-cs"/>
                </a:rPr>
                <a:t>Fälle</a:t>
              </a:r>
              <a:endParaRPr kumimoji="0" lang="en-GB" sz="135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04F6A885-5AC6-4A27-8321-86221D093F9A}"/>
              </a:ext>
            </a:extLst>
          </p:cNvPr>
          <p:cNvGrpSpPr/>
          <p:nvPr/>
        </p:nvGrpSpPr>
        <p:grpSpPr>
          <a:xfrm>
            <a:off x="730552" y="2525666"/>
            <a:ext cx="6284506" cy="189656"/>
            <a:chOff x="1128778" y="1187223"/>
            <a:chExt cx="8222316" cy="930194"/>
          </a:xfrm>
          <a:solidFill>
            <a:srgbClr val="FFC000"/>
          </a:solidFill>
        </p:grpSpPr>
        <p:sp>
          <p:nvSpPr>
            <p:cNvPr id="49" name="Rectangle 48">
              <a:extLst>
                <a:ext uri="{FF2B5EF4-FFF2-40B4-BE49-F238E27FC236}">
                  <a16:creationId xmlns:a16="http://schemas.microsoft.com/office/drawing/2014/main" id="{D4161997-2E41-4E3D-AB66-D3AEA12FAAB0}"/>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22157067-1517-4979-8519-D658AC91A4F4}"/>
                </a:ext>
              </a:extLst>
            </p:cNvPr>
            <p:cNvSpPr/>
            <p:nvPr/>
          </p:nvSpPr>
          <p:spPr>
            <a:xfrm>
              <a:off x="2005078" y="1187223"/>
              <a:ext cx="7346016" cy="93019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Risiko und Komplexität</a:t>
              </a:r>
            </a:p>
          </p:txBody>
        </p:sp>
      </p:grpSp>
      <p:grpSp>
        <p:nvGrpSpPr>
          <p:cNvPr id="4" name="Group 3"/>
          <p:cNvGrpSpPr/>
          <p:nvPr/>
        </p:nvGrpSpPr>
        <p:grpSpPr>
          <a:xfrm>
            <a:off x="727464" y="2764205"/>
            <a:ext cx="6284506" cy="749084"/>
            <a:chOff x="2111250" y="4210518"/>
            <a:chExt cx="6284506" cy="749084"/>
          </a:xfrm>
        </p:grpSpPr>
        <p:grpSp>
          <p:nvGrpSpPr>
            <p:cNvPr id="107" name="Group 106">
              <a:extLst>
                <a:ext uri="{FF2B5EF4-FFF2-40B4-BE49-F238E27FC236}">
                  <a16:creationId xmlns:a16="http://schemas.microsoft.com/office/drawing/2014/main" id="{04F6A885-5AC6-4A27-8321-86221D093F9A}"/>
                </a:ext>
              </a:extLst>
            </p:cNvPr>
            <p:cNvGrpSpPr/>
            <p:nvPr/>
          </p:nvGrpSpPr>
          <p:grpSpPr>
            <a:xfrm>
              <a:off x="2111250" y="4210518"/>
              <a:ext cx="6284506" cy="189656"/>
              <a:chOff x="1128778" y="1187223"/>
              <a:chExt cx="8222316" cy="930194"/>
            </a:xfrm>
            <a:solidFill>
              <a:srgbClr val="FFC000"/>
            </a:solidFill>
          </p:grpSpPr>
          <p:sp>
            <p:nvSpPr>
              <p:cNvPr id="108" name="Rectangle 107">
                <a:extLst>
                  <a:ext uri="{FF2B5EF4-FFF2-40B4-BE49-F238E27FC236}">
                    <a16:creationId xmlns:a16="http://schemas.microsoft.com/office/drawing/2014/main" id="{D4161997-2E41-4E3D-AB66-D3AEA12FAAB0}"/>
                  </a:ext>
                </a:extLst>
              </p:cNvPr>
              <p:cNvSpPr/>
              <p:nvPr/>
            </p:nvSpPr>
            <p:spPr>
              <a:xfrm>
                <a:off x="1128778" y="1187223"/>
                <a:ext cx="729205" cy="930194"/>
              </a:xfrm>
              <a:prstGeom prst="rect">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22157067-1517-4979-8519-D658AC91A4F4}"/>
                  </a:ext>
                </a:extLst>
              </p:cNvPr>
              <p:cNvSpPr/>
              <p:nvPr/>
            </p:nvSpPr>
            <p:spPr>
              <a:xfrm>
                <a:off x="2005078" y="1187223"/>
                <a:ext cx="7346016" cy="93019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Risikomanagement</a:t>
                </a:r>
              </a:p>
            </p:txBody>
          </p:sp>
        </p:grpSp>
        <p:grpSp>
          <p:nvGrpSpPr>
            <p:cNvPr id="110" name="Group 109">
              <a:extLst>
                <a:ext uri="{FF2B5EF4-FFF2-40B4-BE49-F238E27FC236}">
                  <a16:creationId xmlns:a16="http://schemas.microsoft.com/office/drawing/2014/main" id="{54148A56-7ED1-4054-B552-C6DFF05E074E}"/>
                </a:ext>
              </a:extLst>
            </p:cNvPr>
            <p:cNvGrpSpPr/>
            <p:nvPr/>
          </p:nvGrpSpPr>
          <p:grpSpPr>
            <a:xfrm>
              <a:off x="2352073" y="4454783"/>
              <a:ext cx="6043682" cy="237821"/>
              <a:chOff x="1590893" y="1187223"/>
              <a:chExt cx="7760201" cy="930194"/>
            </a:xfrm>
          </p:grpSpPr>
          <p:sp>
            <p:nvSpPr>
              <p:cNvPr id="111" name="Rectangle 110">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white"/>
                    </a:solidFill>
                    <a:effectLst/>
                    <a:uLnTx/>
                    <a:uFillTx/>
                    <a:latin typeface="Calibri" panose="020F0502020204030204"/>
                    <a:ea typeface="+mn-ea"/>
                    <a:cs typeface="+mn-cs"/>
                  </a:rPr>
                  <a:t>4A</a:t>
                </a:r>
                <a:endPar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Projektfinanzierung als Risikomanagement </a:t>
                </a:r>
              </a:p>
            </p:txBody>
          </p:sp>
        </p:grpSp>
        <p:grpSp>
          <p:nvGrpSpPr>
            <p:cNvPr id="113" name="Group 112">
              <a:extLst>
                <a:ext uri="{FF2B5EF4-FFF2-40B4-BE49-F238E27FC236}">
                  <a16:creationId xmlns:a16="http://schemas.microsoft.com/office/drawing/2014/main" id="{54148A56-7ED1-4054-B552-C6DFF05E074E}"/>
                </a:ext>
              </a:extLst>
            </p:cNvPr>
            <p:cNvGrpSpPr/>
            <p:nvPr/>
          </p:nvGrpSpPr>
          <p:grpSpPr>
            <a:xfrm>
              <a:off x="2352073" y="4721781"/>
              <a:ext cx="6043682" cy="237821"/>
              <a:chOff x="1590893" y="1187223"/>
              <a:chExt cx="7760201" cy="930194"/>
            </a:xfrm>
          </p:grpSpPr>
          <p:sp>
            <p:nvSpPr>
              <p:cNvPr id="114" name="Rectangle 113">
                <a:extLst>
                  <a:ext uri="{FF2B5EF4-FFF2-40B4-BE49-F238E27FC236}">
                    <a16:creationId xmlns:a16="http://schemas.microsoft.com/office/drawing/2014/main" id="{74ED2556-EE53-4D2B-A2F4-264A39BACF72}"/>
                  </a:ext>
                </a:extLst>
              </p:cNvPr>
              <p:cNvSpPr/>
              <p:nvPr/>
            </p:nvSpPr>
            <p:spPr>
              <a:xfrm>
                <a:off x="1590893" y="1187223"/>
                <a:ext cx="729205" cy="930194"/>
              </a:xfrm>
              <a:prstGeom prst="rect">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500" b="1" i="0" u="none" strike="noStrike" kern="1200" cap="none" spc="0" normalizeH="0" baseline="0" noProof="0" dirty="0">
                    <a:ln>
                      <a:noFill/>
                    </a:ln>
                    <a:solidFill>
                      <a:prstClr val="white"/>
                    </a:solidFill>
                    <a:effectLst/>
                    <a:uLnTx/>
                    <a:uFillTx/>
                    <a:latin typeface="Calibri" panose="020F0502020204030204"/>
                    <a:ea typeface="+mn-ea"/>
                    <a:cs typeface="+mn-cs"/>
                  </a:rPr>
                  <a:t>4B</a:t>
                </a:r>
              </a:p>
            </p:txBody>
          </p:sp>
          <p:sp>
            <p:nvSpPr>
              <p:cNvPr id="115" name="Rectangle 114">
                <a:extLst>
                  <a:ext uri="{FF2B5EF4-FFF2-40B4-BE49-F238E27FC236}">
                    <a16:creationId xmlns:a16="http://schemas.microsoft.com/office/drawing/2014/main" id="{2195A090-DF04-4CCF-86AE-1533D2BBC431}"/>
                  </a:ext>
                </a:extLst>
              </p:cNvPr>
              <p:cNvSpPr/>
              <p:nvPr/>
            </p:nvSpPr>
            <p:spPr>
              <a:xfrm>
                <a:off x="2448234" y="1187223"/>
                <a:ext cx="6902860" cy="930194"/>
              </a:xfrm>
              <a:prstGeom prst="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350" b="1" i="0" u="none" strike="noStrike" kern="1200" cap="none" spc="0" normalizeH="0" baseline="0" noProof="0" dirty="0">
                    <a:ln>
                      <a:noFill/>
                    </a:ln>
                    <a:solidFill>
                      <a:srgbClr val="4472C4"/>
                    </a:solidFill>
                    <a:effectLst/>
                    <a:uLnTx/>
                    <a:uFillTx/>
                    <a:latin typeface="Calibri" panose="020F0502020204030204"/>
                    <a:ea typeface="+mn-ea"/>
                    <a:cs typeface="+mn-cs"/>
                  </a:rPr>
                  <a:t>Risikomanagement innerhalb der Projektfinanzierung </a:t>
                </a:r>
              </a:p>
            </p:txBody>
          </p:sp>
        </p:grpSp>
      </p:grpSp>
    </p:spTree>
    <p:extLst>
      <p:ext uri="{BB962C8B-B14F-4D97-AF65-F5344CB8AC3E}">
        <p14:creationId xmlns:p14="http://schemas.microsoft.com/office/powerpoint/2010/main" val="15486696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idx="1"/>
          </p:nvPr>
        </p:nvSpPr>
        <p:spPr/>
        <p:txBody>
          <a:bodyPr/>
          <a:lstStyle/>
          <a:p>
            <a:endParaRPr lang="en-US" altLang="en-US" sz="1500" dirty="0"/>
          </a:p>
          <a:p>
            <a:pPr>
              <a:buFontTx/>
              <a:buNone/>
            </a:pPr>
            <a:r>
              <a:rPr lang="en-US" altLang="en-US" sz="1800" b="1" dirty="0" err="1"/>
              <a:t>Strategiewahl</a:t>
            </a:r>
            <a:r>
              <a:rPr lang="en-US" altLang="en-US" sz="1800" b="1" dirty="0"/>
              <a:t>: </a:t>
            </a:r>
            <a:r>
              <a:rPr lang="en-US" altLang="en-US" sz="1800" b="1" dirty="0" err="1"/>
              <a:t>Hybride</a:t>
            </a:r>
            <a:r>
              <a:rPr lang="en-US" altLang="en-US" sz="1800" b="1" dirty="0"/>
              <a:t> </a:t>
            </a:r>
            <a:r>
              <a:rPr lang="en-US" altLang="en-US" sz="1800" b="1" dirty="0" err="1"/>
              <a:t>Struktur</a:t>
            </a:r>
            <a:endParaRPr lang="en-US" altLang="en-US" sz="1800" b="1" dirty="0"/>
          </a:p>
          <a:p>
            <a:r>
              <a:rPr lang="de-DE" altLang="en-US" sz="1800" dirty="0"/>
              <a:t>Bringt Weltbank ein, um Souveränitätsrisiko (Sovereign Risk) zu minimieren</a:t>
            </a:r>
          </a:p>
          <a:p>
            <a:r>
              <a:rPr lang="de-DE" altLang="en-US" sz="1800" dirty="0"/>
              <a:t>Exxon-Mobil wählt Unternehmensfinanzierung für die Ölfelder, da die Investitionssumme gering ist. Andere Mittel zur Steuerung des Souveränitätsrisikos</a:t>
            </a:r>
          </a:p>
          <a:p>
            <a:r>
              <a:rPr lang="de-DE" altLang="en-US" sz="1800" b="1" dirty="0"/>
              <a:t>Exxon-Mobil wählt die Projektfinanzierung für die Pipeline, um das Risiko zu streuen und zu minimieren</a:t>
            </a:r>
          </a:p>
          <a:p>
            <a:r>
              <a:rPr lang="de-DE" altLang="en-US" sz="1800" dirty="0"/>
              <a:t>Bezieht beide Nationen ein, um opportunistisches Verhalten bzgl. des Exportsystems zu verhindern</a:t>
            </a:r>
            <a:endParaRPr lang="en-US" altLang="en-US" sz="2100" dirty="0"/>
          </a:p>
        </p:txBody>
      </p:sp>
      <p:sp>
        <p:nvSpPr>
          <p:cNvPr id="154626" name="Rectangle 2"/>
          <p:cNvSpPr>
            <a:spLocks noGrp="1" noChangeArrowheads="1"/>
          </p:cNvSpPr>
          <p:nvPr>
            <p:ph type="title"/>
          </p:nvPr>
        </p:nvSpPr>
        <p:spPr/>
        <p:txBody>
          <a:bodyPr/>
          <a:lstStyle/>
          <a:p>
            <a:r>
              <a:rPr lang="en-US" altLang="en-US" dirty="0" err="1"/>
              <a:t>Fallbeispiel</a:t>
            </a:r>
            <a:r>
              <a:rPr lang="en-US" altLang="en-US" dirty="0"/>
              <a:t>: Das </a:t>
            </a:r>
            <a:r>
              <a:rPr lang="en-US" altLang="en-US" dirty="0" err="1"/>
              <a:t>Tchad</a:t>
            </a:r>
            <a:r>
              <a:rPr lang="en-US" altLang="en-US" dirty="0"/>
              <a:t>/</a:t>
            </a:r>
            <a:r>
              <a:rPr lang="en-US" altLang="en-US" dirty="0" err="1"/>
              <a:t>Kamerun</a:t>
            </a:r>
            <a:r>
              <a:rPr lang="en-US" altLang="en-US" dirty="0"/>
              <a:t> </a:t>
            </a:r>
            <a:r>
              <a:rPr lang="en-US" altLang="en-US" dirty="0" err="1"/>
              <a:t>Projekt</a:t>
            </a:r>
            <a:endParaRPr lang="en-US" altLang="en-US" dirty="0"/>
          </a:p>
        </p:txBody>
      </p:sp>
      <p:sp>
        <p:nvSpPr>
          <p:cNvPr id="4" name="Textfeld 7"/>
          <p:cNvSpPr txBox="1"/>
          <p:nvPr/>
        </p:nvSpPr>
        <p:spPr>
          <a:xfrm>
            <a:off x="4657787" y="4698226"/>
            <a:ext cx="2954296" cy="215444"/>
          </a:xfrm>
          <a:prstGeom prst="rect">
            <a:avLst/>
          </a:prstGeom>
          <a:noFill/>
        </p:spPr>
        <p:txBody>
          <a:bodyPr wrap="square" rtlCol="0">
            <a:spAutoFit/>
          </a:bodyPr>
          <a:lstStyle/>
          <a:p>
            <a:pPr algn="l"/>
            <a:r>
              <a:rPr lang="de-DE" sz="800" dirty="0"/>
              <a:t>Quelle: Harvey, C. et al. (2006) </a:t>
            </a:r>
            <a:r>
              <a:rPr lang="en-AU" sz="800" dirty="0"/>
              <a:t>[PowerPoint slides]</a:t>
            </a:r>
            <a:endParaRPr lang="de-DE" sz="800" dirty="0"/>
          </a:p>
        </p:txBody>
      </p:sp>
      <p:sp>
        <p:nvSpPr>
          <p:cNvPr id="5" name="Rectangle 4">
            <a:extLst>
              <a:ext uri="{FF2B5EF4-FFF2-40B4-BE49-F238E27FC236}">
                <a16:creationId xmlns:a16="http://schemas.microsoft.com/office/drawing/2014/main" id="{383E1335-119D-4914-8DF2-438EEAD7D3A2}"/>
              </a:ext>
            </a:extLst>
          </p:cNvPr>
          <p:cNvSpPr/>
          <p:nvPr/>
        </p:nvSpPr>
        <p:spPr>
          <a:xfrm>
            <a:off x="0" y="0"/>
            <a:ext cx="395784" cy="177421"/>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6</a:t>
            </a:r>
            <a:endParaRPr lang="de-DE" b="1" dirty="0">
              <a:solidFill>
                <a:prstClr val="white"/>
              </a:solidFill>
              <a:latin typeface="Calibri" panose="020F0502020204030204"/>
            </a:endParaRPr>
          </a:p>
        </p:txBody>
      </p:sp>
      <p:sp>
        <p:nvSpPr>
          <p:cNvPr id="2" name="Slide Number Placeholder 1"/>
          <p:cNvSpPr>
            <a:spLocks noGrp="1"/>
          </p:cNvSpPr>
          <p:nvPr>
            <p:ph type="sldNum" sz="quarter" idx="12"/>
          </p:nvPr>
        </p:nvSpPr>
        <p:spPr/>
        <p:txBody>
          <a:bodyPr/>
          <a:lstStyle/>
          <a:p>
            <a:fld id="{C77C6C3F-668B-4AF5-BFA9-0F657EB068D6}" type="slidenum">
              <a:rPr lang="pl-PL" smtClean="0"/>
              <a:pPr/>
              <a:t>50</a:t>
            </a:fld>
            <a:endParaRPr lang="pl-PL" dirty="0"/>
          </a:p>
        </p:txBody>
      </p:sp>
    </p:spTree>
    <p:extLst>
      <p:ext uri="{BB962C8B-B14F-4D97-AF65-F5344CB8AC3E}">
        <p14:creationId xmlns:p14="http://schemas.microsoft.com/office/powerpoint/2010/main" val="1321831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Autofit/>
          </a:bodyPr>
          <a:lstStyle/>
          <a:p>
            <a:r>
              <a:rPr lang="de-DE" sz="1600" dirty="0"/>
              <a:t>Projektfinanzierung bringt viele verschiedene Parteien zusammen, die jeweils ihre eigenen Interessen einbringen und abwägen</a:t>
            </a:r>
          </a:p>
          <a:p>
            <a:r>
              <a:rPr lang="de-DE" sz="1600" dirty="0"/>
              <a:t>Projektfinanzierung kann die Vermögenswerte des Unternehmens schützen, auch wenn das Projekt selbst nicht erfolgreich ist</a:t>
            </a:r>
          </a:p>
          <a:p>
            <a:r>
              <a:rPr lang="de-DE" sz="1600" dirty="0"/>
              <a:t>Projektfinanzierung ermöglicht einen höheren Verschuldungsgrad</a:t>
            </a:r>
          </a:p>
          <a:p>
            <a:r>
              <a:rPr lang="de-DE" sz="1600" dirty="0"/>
              <a:t>Projektfinanzierung kann zur Steuerung komplexer Projekte eingesetzt werden</a:t>
            </a:r>
            <a:endParaRPr lang="en-US" sz="1600" dirty="0"/>
          </a:p>
          <a:p>
            <a:pPr lvl="1"/>
            <a:r>
              <a:rPr lang="en-US" sz="1400" dirty="0" err="1"/>
              <a:t>Für</a:t>
            </a:r>
            <a:r>
              <a:rPr lang="en-US" sz="1400" dirty="0"/>
              <a:t> fast </a:t>
            </a:r>
            <a:r>
              <a:rPr lang="en-US" sz="1400" dirty="0" err="1"/>
              <a:t>jede</a:t>
            </a:r>
            <a:r>
              <a:rPr lang="en-US" sz="1400" dirty="0"/>
              <a:t> Art von </a:t>
            </a:r>
            <a:r>
              <a:rPr lang="en-US" sz="1400" dirty="0" err="1"/>
              <a:t>Risiko</a:t>
            </a:r>
            <a:r>
              <a:rPr lang="en-US" sz="1400" dirty="0"/>
              <a:t> </a:t>
            </a:r>
            <a:r>
              <a:rPr lang="en-US" sz="1400" dirty="0" err="1"/>
              <a:t>gibt</a:t>
            </a:r>
            <a:r>
              <a:rPr lang="en-US" sz="1400" dirty="0"/>
              <a:t> es </a:t>
            </a:r>
            <a:r>
              <a:rPr lang="en-US" sz="1400" dirty="0" err="1"/>
              <a:t>eine</a:t>
            </a:r>
            <a:r>
              <a:rPr lang="en-US" sz="1400" dirty="0"/>
              <a:t> </a:t>
            </a:r>
            <a:r>
              <a:rPr lang="en-US" sz="1400" dirty="0" err="1"/>
              <a:t>Strategie</a:t>
            </a:r>
            <a:endParaRPr lang="en-US" sz="1400" dirty="0"/>
          </a:p>
          <a:p>
            <a:pPr lvl="1"/>
            <a:r>
              <a:rPr lang="de-DE" sz="1400" dirty="0"/>
              <a:t>Das Kontaminationsrisiko kann durch Projektfinanzierungen vermieden werden</a:t>
            </a:r>
          </a:p>
          <a:p>
            <a:r>
              <a:rPr lang="de-DE" sz="1600" dirty="0"/>
              <a:t>Projektfinanzierungen erfordern ein umfangreiches Vertragswerk und viel Kommunikation</a:t>
            </a:r>
            <a:endParaRPr lang="en-US" sz="1600" dirty="0"/>
          </a:p>
          <a:p>
            <a:endParaRPr lang="en-US" sz="1600" dirty="0"/>
          </a:p>
        </p:txBody>
      </p:sp>
      <p:sp>
        <p:nvSpPr>
          <p:cNvPr id="8" name="Title 7"/>
          <p:cNvSpPr>
            <a:spLocks noGrp="1"/>
          </p:cNvSpPr>
          <p:nvPr>
            <p:ph type="title"/>
          </p:nvPr>
        </p:nvSpPr>
        <p:spPr/>
        <p:txBody>
          <a:bodyPr/>
          <a:lstStyle/>
          <a:p>
            <a:r>
              <a:rPr lang="en-US" dirty="0" err="1"/>
              <a:t>Fazit</a:t>
            </a:r>
            <a:endParaRPr lang="en-US" dirty="0"/>
          </a:p>
        </p:txBody>
      </p:sp>
      <p:sp>
        <p:nvSpPr>
          <p:cNvPr id="4" name="Slide Number Placeholder 3"/>
          <p:cNvSpPr>
            <a:spLocks noGrp="1"/>
          </p:cNvSpPr>
          <p:nvPr>
            <p:ph type="sldNum" sz="quarter" idx="4294967295"/>
          </p:nvPr>
        </p:nvSpPr>
        <p:spPr>
          <a:xfrm>
            <a:off x="7086600" y="4652963"/>
            <a:ext cx="2057400" cy="273050"/>
          </a:xfrm>
        </p:spPr>
        <p:txBody>
          <a:bodyPr/>
          <a:lstStyle/>
          <a:p>
            <a:fld id="{C77C6C3F-668B-4AF5-BFA9-0F657EB068D6}" type="slidenum">
              <a:rPr lang="pl-PL" smtClean="0"/>
              <a:pPr/>
              <a:t>51</a:t>
            </a:fld>
            <a:endParaRPr lang="pl-PL" dirty="0"/>
          </a:p>
        </p:txBody>
      </p:sp>
    </p:spTree>
    <p:extLst>
      <p:ext uri="{BB962C8B-B14F-4D97-AF65-F5344CB8AC3E}">
        <p14:creationId xmlns:p14="http://schemas.microsoft.com/office/powerpoint/2010/main" val="293921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marL="0" indent="0" algn="ctr">
              <a:buNone/>
            </a:pPr>
            <a:r>
              <a:rPr lang="de-DE" altLang="en-US" sz="2400" b="1" dirty="0"/>
              <a:t>Bei der Projektfinanzierung investiert ein Unternehmenssponsor in einen industriellen Vermögenswert mit einem bestimmten Verwendungszweck und besitzt diesen über eine rechtlich unabhängige Einheit, die mit regresslosen Verbindlichkeiten finanziert wird.</a:t>
            </a:r>
            <a:endParaRPr lang="en-US" altLang="en-US" sz="2400" b="1" dirty="0"/>
          </a:p>
        </p:txBody>
      </p:sp>
      <p:sp>
        <p:nvSpPr>
          <p:cNvPr id="5" name="Slide Number Placeholder 4"/>
          <p:cNvSpPr>
            <a:spLocks noGrp="1"/>
          </p:cNvSpPr>
          <p:nvPr>
            <p:ph type="sldNum" sz="quarter" idx="12"/>
          </p:nvPr>
        </p:nvSpPr>
        <p:spPr/>
        <p:txBody>
          <a:bodyPr/>
          <a:lstStyle/>
          <a:p>
            <a:fld id="{C77C6C3F-668B-4AF5-BFA9-0F657EB068D6}" type="slidenum">
              <a:rPr lang="pl-PL" smtClean="0"/>
              <a:pPr/>
              <a:t>6</a:t>
            </a:fld>
            <a:endParaRPr lang="pl-PL" dirty="0"/>
          </a:p>
        </p:txBody>
      </p:sp>
      <p:sp>
        <p:nvSpPr>
          <p:cNvPr id="2" name="Titel 1"/>
          <p:cNvSpPr>
            <a:spLocks noGrp="1"/>
          </p:cNvSpPr>
          <p:nvPr>
            <p:ph type="title"/>
          </p:nvPr>
        </p:nvSpPr>
        <p:spPr/>
        <p:txBody>
          <a:bodyPr/>
          <a:lstStyle/>
          <a:p>
            <a:r>
              <a:rPr lang="en-US" dirty="0"/>
              <a:t>Was </a:t>
            </a:r>
            <a:r>
              <a:rPr lang="en-US" dirty="0" err="1"/>
              <a:t>ist</a:t>
            </a:r>
            <a:r>
              <a:rPr lang="en-US" dirty="0"/>
              <a:t> </a:t>
            </a:r>
            <a:r>
              <a:rPr lang="en-US" dirty="0" err="1"/>
              <a:t>Projektfinanzierung</a:t>
            </a:r>
            <a:r>
              <a:rPr lang="en-US" dirty="0"/>
              <a:t>?</a:t>
            </a:r>
          </a:p>
        </p:txBody>
      </p:sp>
      <p:sp>
        <p:nvSpPr>
          <p:cNvPr id="6" name="Textfeld 7"/>
          <p:cNvSpPr txBox="1"/>
          <p:nvPr/>
        </p:nvSpPr>
        <p:spPr>
          <a:xfrm>
            <a:off x="4657787" y="4698226"/>
            <a:ext cx="2954296" cy="215444"/>
          </a:xfrm>
          <a:prstGeom prst="rect">
            <a:avLst/>
          </a:prstGeom>
          <a:noFill/>
        </p:spPr>
        <p:txBody>
          <a:bodyPr wrap="square" rtlCol="0">
            <a:spAutoFit/>
          </a:bodyPr>
          <a:lstStyle/>
          <a:p>
            <a:pPr algn="l"/>
            <a:r>
              <a:rPr lang="de-DE" sz="800" dirty="0"/>
              <a:t>Quelle: Harvey, C. et al. (2006) </a:t>
            </a:r>
            <a:r>
              <a:rPr lang="en-AU" sz="800" dirty="0"/>
              <a:t>[PowerPoint slides]</a:t>
            </a:r>
            <a:endParaRPr lang="de-DE" sz="800" dirty="0"/>
          </a:p>
        </p:txBody>
      </p:sp>
      <p:sp>
        <p:nvSpPr>
          <p:cNvPr id="7" name="Rectangle 6">
            <a:extLst>
              <a:ext uri="{FF2B5EF4-FFF2-40B4-BE49-F238E27FC236}">
                <a16:creationId xmlns:a16="http://schemas.microsoft.com/office/drawing/2014/main" id="{383E1335-119D-4914-8DF2-438EEAD7D3A2}"/>
              </a:ext>
            </a:extLst>
          </p:cNvPr>
          <p:cNvSpPr/>
          <p:nvPr/>
        </p:nvSpPr>
        <p:spPr>
          <a:xfrm>
            <a:off x="1" y="0"/>
            <a:ext cx="368490" cy="273844"/>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1</a:t>
            </a:r>
            <a:endParaRPr lang="de-DE" b="1" dirty="0">
              <a:solidFill>
                <a:prstClr val="white"/>
              </a:solidFill>
              <a:latin typeface="Calibri" panose="020F0502020204030204"/>
            </a:endParaRPr>
          </a:p>
        </p:txBody>
      </p:sp>
    </p:spTree>
    <p:extLst>
      <p:ext uri="{BB962C8B-B14F-4D97-AF65-F5344CB8AC3E}">
        <p14:creationId xmlns:p14="http://schemas.microsoft.com/office/powerpoint/2010/main" val="972830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77C6C3F-668B-4AF5-BFA9-0F657EB068D6}" type="slidenum">
              <a:rPr lang="pl-PL" smtClean="0"/>
              <a:pPr/>
              <a:t>7</a:t>
            </a:fld>
            <a:endParaRPr lang="pl-PL" dirty="0"/>
          </a:p>
        </p:txBody>
      </p:sp>
      <p:sp>
        <p:nvSpPr>
          <p:cNvPr id="2" name="Titel 1"/>
          <p:cNvSpPr>
            <a:spLocks noGrp="1"/>
          </p:cNvSpPr>
          <p:nvPr>
            <p:ph type="title"/>
          </p:nvPr>
        </p:nvSpPr>
        <p:spPr/>
        <p:txBody>
          <a:bodyPr/>
          <a:lstStyle/>
          <a:p>
            <a:r>
              <a:rPr lang="en-US" dirty="0" err="1"/>
              <a:t>Wer</a:t>
            </a:r>
            <a:r>
              <a:rPr lang="en-US" dirty="0"/>
              <a:t> </a:t>
            </a:r>
            <a:r>
              <a:rPr lang="en-US" dirty="0" err="1"/>
              <a:t>sind</a:t>
            </a:r>
            <a:r>
              <a:rPr lang="en-US" dirty="0"/>
              <a:t> die </a:t>
            </a:r>
            <a:r>
              <a:rPr lang="en-US" dirty="0" err="1"/>
              <a:t>relevanten</a:t>
            </a:r>
            <a:r>
              <a:rPr lang="en-US" dirty="0"/>
              <a:t> </a:t>
            </a:r>
            <a:r>
              <a:rPr lang="en-US" dirty="0" err="1"/>
              <a:t>Akteure</a:t>
            </a:r>
            <a:r>
              <a:rPr lang="en-US" dirty="0"/>
              <a:t>?</a:t>
            </a:r>
          </a:p>
        </p:txBody>
      </p:sp>
      <p:cxnSp>
        <p:nvCxnSpPr>
          <p:cNvPr id="5" name="Straight Connector 4">
            <a:extLst>
              <a:ext uri="{FF2B5EF4-FFF2-40B4-BE49-F238E27FC236}">
                <a16:creationId xmlns:a16="http://schemas.microsoft.com/office/drawing/2014/main" id="{42FF6974-6ED8-45DC-8FF7-3E9985360D3C}"/>
              </a:ext>
            </a:extLst>
          </p:cNvPr>
          <p:cNvCxnSpPr>
            <a:cxnSpLocks/>
          </p:cNvCxnSpPr>
          <p:nvPr/>
        </p:nvCxnSpPr>
        <p:spPr>
          <a:xfrm>
            <a:off x="628650" y="1287110"/>
            <a:ext cx="2027219"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Inhaltsplatzhalter 2">
            <a:extLst>
              <a:ext uri="{FF2B5EF4-FFF2-40B4-BE49-F238E27FC236}">
                <a16:creationId xmlns:a16="http://schemas.microsoft.com/office/drawing/2014/main" id="{7DE644A5-6FA7-4656-8235-2AB794B3A798}"/>
              </a:ext>
            </a:extLst>
          </p:cNvPr>
          <p:cNvSpPr>
            <a:spLocks noGrp="1"/>
          </p:cNvSpPr>
          <p:nvPr/>
        </p:nvSpPr>
        <p:spPr>
          <a:xfrm>
            <a:off x="628650" y="1055623"/>
            <a:ext cx="2132331" cy="202902"/>
          </a:xfrm>
          <a:prstGeom prst="rect">
            <a:avLst/>
          </a:prstGeom>
          <a:noFill/>
          <a:ln>
            <a:noFill/>
          </a:ln>
        </p:spPr>
        <p:txBody>
          <a:bodyPr vert="horz" lIns="68580" tIns="34290" rIns="68580" bIns="3429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Clr>
                <a:prstClr val="black"/>
              </a:buClr>
              <a:buNone/>
            </a:pPr>
            <a:r>
              <a:rPr lang="en-GB" altLang="de-DE" sz="1200" b="1" dirty="0" err="1">
                <a:solidFill>
                  <a:srgbClr val="4472C4"/>
                </a:solidFill>
                <a:latin typeface="Calibri" panose="020F0502020204030204"/>
              </a:rPr>
              <a:t>Akteur</a:t>
            </a:r>
            <a:endParaRPr lang="en-GB" altLang="de-DE" sz="1200" b="1" dirty="0">
              <a:solidFill>
                <a:srgbClr val="4472C4"/>
              </a:solidFill>
              <a:latin typeface="Calibri" panose="020F0502020204030204"/>
            </a:endParaRPr>
          </a:p>
        </p:txBody>
      </p:sp>
      <p:sp>
        <p:nvSpPr>
          <p:cNvPr id="7" name="Rectangle 6">
            <a:extLst>
              <a:ext uri="{FF2B5EF4-FFF2-40B4-BE49-F238E27FC236}">
                <a16:creationId xmlns:a16="http://schemas.microsoft.com/office/drawing/2014/main" id="{309A61D1-C56C-4E24-B821-98F79310611F}"/>
              </a:ext>
            </a:extLst>
          </p:cNvPr>
          <p:cNvSpPr/>
          <p:nvPr/>
        </p:nvSpPr>
        <p:spPr>
          <a:xfrm>
            <a:off x="628650" y="1343102"/>
            <a:ext cx="2027218" cy="45412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685800" eaLnBrk="1" fontAlgn="auto" hangingPunct="1">
              <a:spcBef>
                <a:spcPts val="0"/>
              </a:spcBef>
              <a:spcAft>
                <a:spcPts val="0"/>
              </a:spcAft>
            </a:pPr>
            <a:r>
              <a:rPr lang="en-US" b="1" dirty="0" err="1">
                <a:solidFill>
                  <a:prstClr val="white"/>
                </a:solidFill>
              </a:rPr>
              <a:t>Projekt-Unternehmen</a:t>
            </a:r>
            <a:endParaRPr lang="en-US" b="1" dirty="0">
              <a:solidFill>
                <a:prstClr val="white"/>
              </a:solidFill>
            </a:endParaRPr>
          </a:p>
        </p:txBody>
      </p:sp>
      <p:sp>
        <p:nvSpPr>
          <p:cNvPr id="8" name="Rectangle 7">
            <a:extLst>
              <a:ext uri="{FF2B5EF4-FFF2-40B4-BE49-F238E27FC236}">
                <a16:creationId xmlns:a16="http://schemas.microsoft.com/office/drawing/2014/main" id="{20AABDEE-E9F8-4ED4-AAC6-03F334B1BE39}"/>
              </a:ext>
            </a:extLst>
          </p:cNvPr>
          <p:cNvSpPr/>
          <p:nvPr/>
        </p:nvSpPr>
        <p:spPr>
          <a:xfrm>
            <a:off x="628651" y="1922658"/>
            <a:ext cx="2039102" cy="47218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685800" eaLnBrk="1" fontAlgn="auto" hangingPunct="1">
              <a:spcBef>
                <a:spcPts val="0"/>
              </a:spcBef>
              <a:spcAft>
                <a:spcPts val="0"/>
              </a:spcAft>
            </a:pPr>
            <a:r>
              <a:rPr lang="en-US" b="1" dirty="0" err="1">
                <a:solidFill>
                  <a:prstClr val="white"/>
                </a:solidFill>
              </a:rPr>
              <a:t>Sponsoren</a:t>
            </a:r>
            <a:endParaRPr lang="en-US" b="1" dirty="0">
              <a:solidFill>
                <a:prstClr val="white"/>
              </a:solidFill>
            </a:endParaRPr>
          </a:p>
        </p:txBody>
      </p:sp>
      <p:sp>
        <p:nvSpPr>
          <p:cNvPr id="9" name="Rectangle 8">
            <a:extLst>
              <a:ext uri="{FF2B5EF4-FFF2-40B4-BE49-F238E27FC236}">
                <a16:creationId xmlns:a16="http://schemas.microsoft.com/office/drawing/2014/main" id="{A65E3DF7-13C7-43F7-A22D-4A820900DD64}"/>
              </a:ext>
            </a:extLst>
          </p:cNvPr>
          <p:cNvSpPr/>
          <p:nvPr/>
        </p:nvSpPr>
        <p:spPr>
          <a:xfrm>
            <a:off x="628650" y="2533132"/>
            <a:ext cx="2039102" cy="4309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685800" eaLnBrk="1" fontAlgn="auto" hangingPunct="1">
              <a:spcBef>
                <a:spcPts val="0"/>
              </a:spcBef>
              <a:spcAft>
                <a:spcPts val="0"/>
              </a:spcAft>
            </a:pPr>
            <a:r>
              <a:rPr lang="en-US" b="1" dirty="0" err="1">
                <a:solidFill>
                  <a:prstClr val="white"/>
                </a:solidFill>
              </a:rPr>
              <a:t>Kreditgeber</a:t>
            </a:r>
            <a:endParaRPr lang="en-US" b="1" dirty="0">
              <a:solidFill>
                <a:prstClr val="white"/>
              </a:solidFill>
            </a:endParaRPr>
          </a:p>
        </p:txBody>
      </p:sp>
      <p:sp>
        <p:nvSpPr>
          <p:cNvPr id="10" name="Rectangle 9">
            <a:extLst>
              <a:ext uri="{FF2B5EF4-FFF2-40B4-BE49-F238E27FC236}">
                <a16:creationId xmlns:a16="http://schemas.microsoft.com/office/drawing/2014/main" id="{1F94238A-284A-442E-94F0-06E7FF925C24}"/>
              </a:ext>
            </a:extLst>
          </p:cNvPr>
          <p:cNvSpPr/>
          <p:nvPr/>
        </p:nvSpPr>
        <p:spPr>
          <a:xfrm>
            <a:off x="628651" y="3064289"/>
            <a:ext cx="2039102" cy="35204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685800" eaLnBrk="1" fontAlgn="auto" hangingPunct="1">
              <a:spcBef>
                <a:spcPts val="0"/>
              </a:spcBef>
              <a:spcAft>
                <a:spcPts val="0"/>
              </a:spcAft>
            </a:pPr>
            <a:r>
              <a:rPr lang="en-GB" b="1" dirty="0" err="1">
                <a:solidFill>
                  <a:prstClr val="white"/>
                </a:solidFill>
              </a:rPr>
              <a:t>Projekt</a:t>
            </a:r>
            <a:endParaRPr lang="en-GB" b="1" dirty="0">
              <a:solidFill>
                <a:prstClr val="white"/>
              </a:solidFill>
            </a:endParaRPr>
          </a:p>
        </p:txBody>
      </p:sp>
      <p:cxnSp>
        <p:nvCxnSpPr>
          <p:cNvPr id="11" name="Straight Connector 10">
            <a:extLst>
              <a:ext uri="{FF2B5EF4-FFF2-40B4-BE49-F238E27FC236}">
                <a16:creationId xmlns:a16="http://schemas.microsoft.com/office/drawing/2014/main" id="{8D722E6B-8B0A-4D59-A4F5-5BCADFA37232}"/>
              </a:ext>
            </a:extLst>
          </p:cNvPr>
          <p:cNvCxnSpPr>
            <a:cxnSpLocks/>
          </p:cNvCxnSpPr>
          <p:nvPr/>
        </p:nvCxnSpPr>
        <p:spPr>
          <a:xfrm>
            <a:off x="2760981" y="1287110"/>
            <a:ext cx="461772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Inhaltsplatzhalter 2">
            <a:extLst>
              <a:ext uri="{FF2B5EF4-FFF2-40B4-BE49-F238E27FC236}">
                <a16:creationId xmlns:a16="http://schemas.microsoft.com/office/drawing/2014/main" id="{31E71229-4BFF-4010-A99F-A9A8375DD59F}"/>
              </a:ext>
            </a:extLst>
          </p:cNvPr>
          <p:cNvSpPr>
            <a:spLocks noGrp="1"/>
          </p:cNvSpPr>
          <p:nvPr/>
        </p:nvSpPr>
        <p:spPr>
          <a:xfrm>
            <a:off x="2772865" y="1053655"/>
            <a:ext cx="4076700" cy="202902"/>
          </a:xfrm>
          <a:prstGeom prst="rect">
            <a:avLst/>
          </a:prstGeom>
          <a:noFill/>
          <a:ln>
            <a:noFill/>
          </a:ln>
        </p:spPr>
        <p:txBody>
          <a:bodyPr vert="horz" lIns="68580" tIns="34290" rIns="68580" bIns="3429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Clr>
                <a:prstClr val="black"/>
              </a:buClr>
              <a:buNone/>
            </a:pPr>
            <a:r>
              <a:rPr lang="en-GB" altLang="de-DE" sz="1200" b="1" dirty="0" err="1">
                <a:solidFill>
                  <a:srgbClr val="4472C4"/>
                </a:solidFill>
                <a:latin typeface="Calibri" panose="020F0502020204030204"/>
              </a:rPr>
              <a:t>Beschreibung</a:t>
            </a:r>
            <a:endParaRPr lang="en-GB" altLang="de-DE" sz="1200" b="1" dirty="0">
              <a:solidFill>
                <a:srgbClr val="4472C4"/>
              </a:solidFill>
              <a:latin typeface="Calibri" panose="020F0502020204030204"/>
            </a:endParaRPr>
          </a:p>
        </p:txBody>
      </p:sp>
      <p:sp>
        <p:nvSpPr>
          <p:cNvPr id="13" name="Inhaltsplatzhalter 2">
            <a:extLst>
              <a:ext uri="{FF2B5EF4-FFF2-40B4-BE49-F238E27FC236}">
                <a16:creationId xmlns:a16="http://schemas.microsoft.com/office/drawing/2014/main" id="{81B7BFF2-6833-4559-8D59-9E338E62D7F7}"/>
              </a:ext>
            </a:extLst>
          </p:cNvPr>
          <p:cNvSpPr>
            <a:spLocks noGrp="1"/>
          </p:cNvSpPr>
          <p:nvPr/>
        </p:nvSpPr>
        <p:spPr>
          <a:xfrm>
            <a:off x="2760981" y="1343102"/>
            <a:ext cx="5190065" cy="401648"/>
          </a:xfrm>
          <a:prstGeom prst="rect">
            <a:avLst/>
          </a:prstGeom>
          <a:noFill/>
          <a:ln>
            <a:noFill/>
          </a:ln>
        </p:spPr>
        <p:txBody>
          <a:bodyPr vert="horz" wrap="square" lIns="68580" tIns="34290" rIns="68580" bIns="3429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fontAlgn="auto">
              <a:spcBef>
                <a:spcPts val="225"/>
              </a:spcBef>
              <a:spcAft>
                <a:spcPts val="0"/>
              </a:spcAft>
              <a:buClr>
                <a:prstClr val="black"/>
              </a:buClr>
              <a:buFont typeface="Wingdings" panose="05000000000000000000" pitchFamily="2" charset="2"/>
              <a:buChar char="§"/>
            </a:pPr>
            <a:r>
              <a:rPr lang="de-DE" sz="1200" dirty="0">
                <a:solidFill>
                  <a:prstClr val="black"/>
                </a:solidFill>
              </a:rPr>
              <a:t>Ein rechtlich unabhängiges Unternehmen, welches ein bestimmtes Projekt plant. Häufig handelt es sich um Infrastruktur-Projekte</a:t>
            </a:r>
            <a:endParaRPr lang="en-US" sz="1200" dirty="0">
              <a:solidFill>
                <a:prstClr val="black"/>
              </a:solidFill>
            </a:endParaRPr>
          </a:p>
        </p:txBody>
      </p:sp>
      <p:sp>
        <p:nvSpPr>
          <p:cNvPr id="14" name="Inhaltsplatzhalter 2">
            <a:extLst>
              <a:ext uri="{FF2B5EF4-FFF2-40B4-BE49-F238E27FC236}">
                <a16:creationId xmlns:a16="http://schemas.microsoft.com/office/drawing/2014/main" id="{3A84C02A-847B-4E35-A1CD-229A0F0E9660}"/>
              </a:ext>
            </a:extLst>
          </p:cNvPr>
          <p:cNvSpPr>
            <a:spLocks noGrp="1"/>
          </p:cNvSpPr>
          <p:nvPr/>
        </p:nvSpPr>
        <p:spPr>
          <a:xfrm>
            <a:off x="2760981" y="1932909"/>
            <a:ext cx="5190065" cy="401648"/>
          </a:xfrm>
          <a:prstGeom prst="rect">
            <a:avLst/>
          </a:prstGeom>
          <a:noFill/>
          <a:ln>
            <a:noFill/>
          </a:ln>
        </p:spPr>
        <p:txBody>
          <a:bodyPr vert="horz" wrap="square" lIns="68580" tIns="34290" rIns="68580" bIns="3429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fontAlgn="auto">
              <a:spcBef>
                <a:spcPts val="225"/>
              </a:spcBef>
              <a:spcAft>
                <a:spcPts val="0"/>
              </a:spcAft>
              <a:buClr>
                <a:prstClr val="black"/>
              </a:buClr>
              <a:buFont typeface="Wingdings" panose="05000000000000000000" pitchFamily="2" charset="2"/>
              <a:buChar char="§"/>
            </a:pPr>
            <a:r>
              <a:rPr lang="de-DE" sz="1200" dirty="0">
                <a:solidFill>
                  <a:prstClr val="black"/>
                </a:solidFill>
              </a:rPr>
              <a:t>Unternehmen, Regierungen oder internationale Organisationen, die das Projekt-Unternehmen mit Eigenkapital versorgen</a:t>
            </a:r>
            <a:endParaRPr lang="en-US" sz="1200" dirty="0">
              <a:solidFill>
                <a:prstClr val="black"/>
              </a:solidFill>
            </a:endParaRPr>
          </a:p>
        </p:txBody>
      </p:sp>
      <p:sp>
        <p:nvSpPr>
          <p:cNvPr id="15" name="Inhaltsplatzhalter 2">
            <a:extLst>
              <a:ext uri="{FF2B5EF4-FFF2-40B4-BE49-F238E27FC236}">
                <a16:creationId xmlns:a16="http://schemas.microsoft.com/office/drawing/2014/main" id="{1CEC2D69-AAAD-4FCD-A01A-57A6E3A8C398}"/>
              </a:ext>
            </a:extLst>
          </p:cNvPr>
          <p:cNvSpPr>
            <a:spLocks noGrp="1"/>
          </p:cNvSpPr>
          <p:nvPr/>
        </p:nvSpPr>
        <p:spPr>
          <a:xfrm>
            <a:off x="2772865" y="3024993"/>
            <a:ext cx="5190065" cy="593496"/>
          </a:xfrm>
          <a:prstGeom prst="rect">
            <a:avLst/>
          </a:prstGeom>
          <a:noFill/>
          <a:ln>
            <a:noFill/>
          </a:ln>
        </p:spPr>
        <p:txBody>
          <a:bodyPr vert="horz" wrap="square" lIns="68580" tIns="34290" rIns="68580" bIns="34290" rtlCol="0" anchor="t" anchorCtr="0">
            <a:spAutoFit/>
          </a:bodyPr>
          <a:lstStyle/>
          <a:p>
            <a:pPr marL="171450" indent="-171450" algn="l" defTabSz="685800" eaLnBrk="1" fontAlgn="auto" hangingPunct="1">
              <a:lnSpc>
                <a:spcPct val="90000"/>
              </a:lnSpc>
              <a:spcBef>
                <a:spcPts val="225"/>
              </a:spcBef>
              <a:spcAft>
                <a:spcPts val="0"/>
              </a:spcAft>
              <a:buClr>
                <a:prstClr val="black"/>
              </a:buClr>
              <a:buFont typeface="Wingdings" panose="05000000000000000000" pitchFamily="2" charset="2"/>
              <a:buChar char="§"/>
            </a:pPr>
            <a:r>
              <a:rPr lang="de-DE" altLang="de-DE" sz="1200" dirty="0">
                <a:solidFill>
                  <a:prstClr val="black"/>
                </a:solidFill>
                <a:latin typeface="Calibri" panose="020F0502020204030204"/>
              </a:rPr>
              <a:t>Projektfinanzierung wird genutzt um Projekte mit hohem Investitionsaufwand umzusetzen: Straßen, Ölfeld-Exploration, Elektrizitäts-Anlange</a:t>
            </a:r>
          </a:p>
          <a:p>
            <a:pPr marL="171450" indent="-171450" algn="l" defTabSz="685800" eaLnBrk="1" fontAlgn="auto" hangingPunct="1">
              <a:lnSpc>
                <a:spcPct val="90000"/>
              </a:lnSpc>
              <a:spcBef>
                <a:spcPts val="225"/>
              </a:spcBef>
              <a:spcAft>
                <a:spcPts val="0"/>
              </a:spcAft>
              <a:buClr>
                <a:prstClr val="black"/>
              </a:buClr>
              <a:buFont typeface="Wingdings" panose="05000000000000000000" pitchFamily="2" charset="2"/>
              <a:buChar char="§"/>
            </a:pPr>
            <a:r>
              <a:rPr lang="de-DE" altLang="de-DE" sz="1200" dirty="0">
                <a:solidFill>
                  <a:prstClr val="black"/>
                </a:solidFill>
                <a:latin typeface="Calibri" panose="020F0502020204030204"/>
              </a:rPr>
              <a:t>Für gewöhnlich liefern die Projekte prognostizierbare und stabile Cashflows</a:t>
            </a:r>
            <a:endParaRPr lang="en-US" altLang="de-DE" sz="1200" dirty="0">
              <a:solidFill>
                <a:prstClr val="black"/>
              </a:solidFill>
              <a:latin typeface="Calibri" panose="020F0502020204030204"/>
            </a:endParaRPr>
          </a:p>
        </p:txBody>
      </p:sp>
      <p:cxnSp>
        <p:nvCxnSpPr>
          <p:cNvPr id="16" name="Straight Connector 15">
            <a:extLst>
              <a:ext uri="{FF2B5EF4-FFF2-40B4-BE49-F238E27FC236}">
                <a16:creationId xmlns:a16="http://schemas.microsoft.com/office/drawing/2014/main" id="{754197D2-3507-4C17-B824-8FD2BE45152F}"/>
              </a:ext>
            </a:extLst>
          </p:cNvPr>
          <p:cNvCxnSpPr>
            <a:cxnSpLocks/>
          </p:cNvCxnSpPr>
          <p:nvPr/>
        </p:nvCxnSpPr>
        <p:spPr>
          <a:xfrm>
            <a:off x="1607852" y="1856142"/>
            <a:ext cx="614676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BCD7324-8762-4546-A2DF-CE2EF88C9239}"/>
              </a:ext>
            </a:extLst>
          </p:cNvPr>
          <p:cNvCxnSpPr>
            <a:cxnSpLocks/>
          </p:cNvCxnSpPr>
          <p:nvPr/>
        </p:nvCxnSpPr>
        <p:spPr>
          <a:xfrm>
            <a:off x="1619735" y="2465740"/>
            <a:ext cx="614676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C327CAD-D7A3-4ED2-90E0-F7838A685B17}"/>
              </a:ext>
            </a:extLst>
          </p:cNvPr>
          <p:cNvCxnSpPr>
            <a:cxnSpLocks/>
          </p:cNvCxnSpPr>
          <p:nvPr/>
        </p:nvCxnSpPr>
        <p:spPr>
          <a:xfrm>
            <a:off x="1619735" y="3022500"/>
            <a:ext cx="614676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 name="Inhaltsplatzhalter 2">
            <a:extLst>
              <a:ext uri="{FF2B5EF4-FFF2-40B4-BE49-F238E27FC236}">
                <a16:creationId xmlns:a16="http://schemas.microsoft.com/office/drawing/2014/main" id="{F8045F18-9B61-420D-9A08-6EE01CBC0249}"/>
              </a:ext>
            </a:extLst>
          </p:cNvPr>
          <p:cNvSpPr>
            <a:spLocks noGrp="1"/>
          </p:cNvSpPr>
          <p:nvPr/>
        </p:nvSpPr>
        <p:spPr>
          <a:xfrm>
            <a:off x="2772865" y="2509539"/>
            <a:ext cx="5190065" cy="401648"/>
          </a:xfrm>
          <a:prstGeom prst="rect">
            <a:avLst/>
          </a:prstGeom>
          <a:noFill/>
          <a:ln>
            <a:noFill/>
          </a:ln>
        </p:spPr>
        <p:txBody>
          <a:bodyPr vert="horz" wrap="square" lIns="68580" tIns="34290" rIns="68580" bIns="3429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fontAlgn="auto">
              <a:spcBef>
                <a:spcPts val="225"/>
              </a:spcBef>
              <a:spcAft>
                <a:spcPts val="0"/>
              </a:spcAft>
              <a:buClr>
                <a:prstClr val="black"/>
              </a:buClr>
              <a:buFont typeface="Wingdings" panose="05000000000000000000" pitchFamily="2" charset="2"/>
              <a:buChar char="§"/>
            </a:pPr>
            <a:r>
              <a:rPr lang="de-DE" sz="1200" dirty="0">
                <a:solidFill>
                  <a:prstClr val="black"/>
                </a:solidFill>
              </a:rPr>
              <a:t>Unternehmen (üblicherweise Banken), die das Projekt-Unternehmen mit Fremdkapital versorgen</a:t>
            </a:r>
            <a:endParaRPr lang="en-US" sz="1200" dirty="0">
              <a:solidFill>
                <a:prstClr val="black"/>
              </a:solidFill>
            </a:endParaRPr>
          </a:p>
        </p:txBody>
      </p:sp>
      <p:sp>
        <p:nvSpPr>
          <p:cNvPr id="21" name="Rectangle 20">
            <a:extLst>
              <a:ext uri="{FF2B5EF4-FFF2-40B4-BE49-F238E27FC236}">
                <a16:creationId xmlns:a16="http://schemas.microsoft.com/office/drawing/2014/main" id="{383E1335-119D-4914-8DF2-438EEAD7D3A2}"/>
              </a:ext>
            </a:extLst>
          </p:cNvPr>
          <p:cNvSpPr/>
          <p:nvPr/>
        </p:nvSpPr>
        <p:spPr>
          <a:xfrm>
            <a:off x="1" y="0"/>
            <a:ext cx="368490" cy="273844"/>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1</a:t>
            </a:r>
            <a:endParaRPr lang="de-DE" b="1" dirty="0">
              <a:solidFill>
                <a:prstClr val="white"/>
              </a:solidFill>
              <a:latin typeface="Calibri" panose="020F0502020204030204"/>
            </a:endParaRPr>
          </a:p>
        </p:txBody>
      </p:sp>
    </p:spTree>
    <p:extLst>
      <p:ext uri="{BB962C8B-B14F-4D97-AF65-F5344CB8AC3E}">
        <p14:creationId xmlns:p14="http://schemas.microsoft.com/office/powerpoint/2010/main" val="3515959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77C6C3F-668B-4AF5-BFA9-0F657EB068D6}" type="slidenum">
              <a:rPr lang="pl-PL" smtClean="0"/>
              <a:pPr/>
              <a:t>8</a:t>
            </a:fld>
            <a:endParaRPr lang="pl-PL" dirty="0"/>
          </a:p>
        </p:txBody>
      </p:sp>
      <p:sp>
        <p:nvSpPr>
          <p:cNvPr id="2" name="Titel 1"/>
          <p:cNvSpPr>
            <a:spLocks noGrp="1"/>
          </p:cNvSpPr>
          <p:nvPr>
            <p:ph type="title"/>
          </p:nvPr>
        </p:nvSpPr>
        <p:spPr/>
        <p:txBody>
          <a:bodyPr/>
          <a:lstStyle/>
          <a:p>
            <a:r>
              <a:rPr lang="en-US" dirty="0" err="1"/>
              <a:t>Wer</a:t>
            </a:r>
            <a:r>
              <a:rPr lang="en-US" dirty="0"/>
              <a:t> </a:t>
            </a:r>
            <a:r>
              <a:rPr lang="en-US" dirty="0" err="1"/>
              <a:t>sind</a:t>
            </a:r>
            <a:r>
              <a:rPr lang="en-US" dirty="0"/>
              <a:t> die </a:t>
            </a:r>
            <a:r>
              <a:rPr lang="en-US" dirty="0" err="1"/>
              <a:t>relevanten</a:t>
            </a:r>
            <a:r>
              <a:rPr lang="en-US" dirty="0"/>
              <a:t> </a:t>
            </a:r>
            <a:r>
              <a:rPr lang="en-US" dirty="0" err="1"/>
              <a:t>Akteure</a:t>
            </a:r>
            <a:r>
              <a:rPr lang="en-US" dirty="0"/>
              <a:t>: </a:t>
            </a:r>
            <a:r>
              <a:rPr lang="en-US" dirty="0" err="1"/>
              <a:t>Sponsoren</a:t>
            </a:r>
            <a:r>
              <a:rPr lang="en-US" dirty="0"/>
              <a:t>/</a:t>
            </a:r>
            <a:r>
              <a:rPr lang="en-US" dirty="0" err="1"/>
              <a:t>Investoren</a:t>
            </a:r>
            <a:endParaRPr lang="en-US" dirty="0"/>
          </a:p>
        </p:txBody>
      </p:sp>
      <p:cxnSp>
        <p:nvCxnSpPr>
          <p:cNvPr id="5" name="Straight Connector 4">
            <a:extLst>
              <a:ext uri="{FF2B5EF4-FFF2-40B4-BE49-F238E27FC236}">
                <a16:creationId xmlns:a16="http://schemas.microsoft.com/office/drawing/2014/main" id="{42FF6974-6ED8-45DC-8FF7-3E9985360D3C}"/>
              </a:ext>
            </a:extLst>
          </p:cNvPr>
          <p:cNvCxnSpPr>
            <a:cxnSpLocks/>
          </p:cNvCxnSpPr>
          <p:nvPr/>
        </p:nvCxnSpPr>
        <p:spPr>
          <a:xfrm>
            <a:off x="628650" y="1287110"/>
            <a:ext cx="2027219"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Inhaltsplatzhalter 2">
            <a:extLst>
              <a:ext uri="{FF2B5EF4-FFF2-40B4-BE49-F238E27FC236}">
                <a16:creationId xmlns:a16="http://schemas.microsoft.com/office/drawing/2014/main" id="{7DE644A5-6FA7-4656-8235-2AB794B3A798}"/>
              </a:ext>
            </a:extLst>
          </p:cNvPr>
          <p:cNvSpPr>
            <a:spLocks noGrp="1"/>
          </p:cNvSpPr>
          <p:nvPr/>
        </p:nvSpPr>
        <p:spPr>
          <a:xfrm>
            <a:off x="628650" y="1055623"/>
            <a:ext cx="2132331" cy="202902"/>
          </a:xfrm>
          <a:prstGeom prst="rect">
            <a:avLst/>
          </a:prstGeom>
          <a:noFill/>
          <a:ln>
            <a:noFill/>
          </a:ln>
        </p:spPr>
        <p:txBody>
          <a:bodyPr vert="horz" lIns="68580" tIns="34290" rIns="68580" bIns="3429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Clr>
                <a:prstClr val="black"/>
              </a:buClr>
              <a:buNone/>
            </a:pPr>
            <a:r>
              <a:rPr lang="en-GB" altLang="de-DE" sz="1200" b="1" dirty="0" err="1">
                <a:solidFill>
                  <a:srgbClr val="4472C4"/>
                </a:solidFill>
                <a:latin typeface="Calibri" panose="020F0502020204030204"/>
              </a:rPr>
              <a:t>Sponsoren</a:t>
            </a:r>
            <a:r>
              <a:rPr lang="en-GB" altLang="de-DE" sz="1200" b="1" dirty="0">
                <a:solidFill>
                  <a:srgbClr val="4472C4"/>
                </a:solidFill>
                <a:latin typeface="Calibri" panose="020F0502020204030204"/>
              </a:rPr>
              <a:t>/</a:t>
            </a:r>
            <a:r>
              <a:rPr lang="en-GB" altLang="de-DE" sz="1200" b="1" dirty="0" err="1">
                <a:solidFill>
                  <a:srgbClr val="4472C4"/>
                </a:solidFill>
                <a:latin typeface="Calibri" panose="020F0502020204030204"/>
              </a:rPr>
              <a:t>Investoren</a:t>
            </a:r>
            <a:endParaRPr lang="en-GB" altLang="de-DE" sz="1200" b="1" dirty="0">
              <a:solidFill>
                <a:srgbClr val="4472C4"/>
              </a:solidFill>
              <a:latin typeface="Calibri" panose="020F0502020204030204"/>
            </a:endParaRPr>
          </a:p>
        </p:txBody>
      </p:sp>
      <p:sp>
        <p:nvSpPr>
          <p:cNvPr id="7" name="Rectangle 6">
            <a:extLst>
              <a:ext uri="{FF2B5EF4-FFF2-40B4-BE49-F238E27FC236}">
                <a16:creationId xmlns:a16="http://schemas.microsoft.com/office/drawing/2014/main" id="{309A61D1-C56C-4E24-B821-98F79310611F}"/>
              </a:ext>
            </a:extLst>
          </p:cNvPr>
          <p:cNvSpPr/>
          <p:nvPr/>
        </p:nvSpPr>
        <p:spPr>
          <a:xfrm>
            <a:off x="628650" y="1343102"/>
            <a:ext cx="2027218" cy="45412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685800" eaLnBrk="1" fontAlgn="auto" hangingPunct="1">
              <a:spcBef>
                <a:spcPts val="0"/>
              </a:spcBef>
              <a:spcAft>
                <a:spcPts val="0"/>
              </a:spcAft>
            </a:pPr>
            <a:r>
              <a:rPr lang="en-US" sz="1200" b="1" dirty="0" err="1">
                <a:solidFill>
                  <a:prstClr val="white"/>
                </a:solidFill>
              </a:rPr>
              <a:t>Industrielle</a:t>
            </a:r>
            <a:r>
              <a:rPr lang="en-US" sz="1200" b="1" dirty="0">
                <a:solidFill>
                  <a:prstClr val="white"/>
                </a:solidFill>
              </a:rPr>
              <a:t> </a:t>
            </a:r>
            <a:r>
              <a:rPr lang="en-US" sz="1200" b="1" dirty="0" err="1">
                <a:solidFill>
                  <a:prstClr val="white"/>
                </a:solidFill>
              </a:rPr>
              <a:t>Sponsoren</a:t>
            </a:r>
            <a:r>
              <a:rPr lang="en-US" sz="1200" b="1" dirty="0">
                <a:solidFill>
                  <a:prstClr val="white"/>
                </a:solidFill>
              </a:rPr>
              <a:t> (PF </a:t>
            </a:r>
            <a:r>
              <a:rPr lang="en-US" sz="1200" b="1" dirty="0" err="1">
                <a:solidFill>
                  <a:prstClr val="white"/>
                </a:solidFill>
              </a:rPr>
              <a:t>mit</a:t>
            </a:r>
            <a:r>
              <a:rPr lang="en-US" sz="1200" b="1" dirty="0">
                <a:solidFill>
                  <a:prstClr val="white"/>
                </a:solidFill>
              </a:rPr>
              <a:t> </a:t>
            </a:r>
            <a:r>
              <a:rPr lang="en-US" sz="1200" b="1" dirty="0" err="1">
                <a:solidFill>
                  <a:prstClr val="white"/>
                </a:solidFill>
              </a:rPr>
              <a:t>Kerngeschäft</a:t>
            </a:r>
            <a:r>
              <a:rPr lang="en-US" sz="1200" b="1" dirty="0">
                <a:solidFill>
                  <a:prstClr val="white"/>
                </a:solidFill>
              </a:rPr>
              <a:t> </a:t>
            </a:r>
            <a:r>
              <a:rPr lang="en-US" sz="1200" b="1" dirty="0" err="1">
                <a:solidFill>
                  <a:prstClr val="white"/>
                </a:solidFill>
              </a:rPr>
              <a:t>verknüpft</a:t>
            </a:r>
            <a:r>
              <a:rPr lang="en-US" sz="1200" b="1" dirty="0">
                <a:solidFill>
                  <a:prstClr val="white"/>
                </a:solidFill>
              </a:rPr>
              <a:t>) </a:t>
            </a:r>
          </a:p>
        </p:txBody>
      </p:sp>
      <p:sp>
        <p:nvSpPr>
          <p:cNvPr id="8" name="Rectangle 7">
            <a:extLst>
              <a:ext uri="{FF2B5EF4-FFF2-40B4-BE49-F238E27FC236}">
                <a16:creationId xmlns:a16="http://schemas.microsoft.com/office/drawing/2014/main" id="{20AABDEE-E9F8-4ED4-AAC6-03F334B1BE39}"/>
              </a:ext>
            </a:extLst>
          </p:cNvPr>
          <p:cNvSpPr/>
          <p:nvPr/>
        </p:nvSpPr>
        <p:spPr>
          <a:xfrm>
            <a:off x="628651" y="1922658"/>
            <a:ext cx="2039102" cy="116338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685800" eaLnBrk="1" fontAlgn="auto" hangingPunct="1">
              <a:spcBef>
                <a:spcPts val="0"/>
              </a:spcBef>
              <a:spcAft>
                <a:spcPts val="0"/>
              </a:spcAft>
            </a:pPr>
            <a:r>
              <a:rPr lang="en-US" sz="1200" b="1" dirty="0" err="1">
                <a:solidFill>
                  <a:prstClr val="white"/>
                </a:solidFill>
              </a:rPr>
              <a:t>Öffentliche</a:t>
            </a:r>
            <a:r>
              <a:rPr lang="en-US" sz="1200" b="1" dirty="0">
                <a:solidFill>
                  <a:prstClr val="white"/>
                </a:solidFill>
              </a:rPr>
              <a:t> </a:t>
            </a:r>
            <a:r>
              <a:rPr lang="en-US" sz="1200" b="1" dirty="0" err="1">
                <a:solidFill>
                  <a:prstClr val="white"/>
                </a:solidFill>
              </a:rPr>
              <a:t>Sponsoren</a:t>
            </a:r>
            <a:r>
              <a:rPr lang="en-US" sz="1200" b="1" dirty="0">
                <a:solidFill>
                  <a:prstClr val="white"/>
                </a:solidFill>
              </a:rPr>
              <a:t> </a:t>
            </a:r>
            <a:r>
              <a:rPr lang="en-US" sz="1200" b="1" dirty="0" err="1">
                <a:solidFill>
                  <a:prstClr val="white"/>
                </a:solidFill>
              </a:rPr>
              <a:t>mit</a:t>
            </a:r>
            <a:r>
              <a:rPr lang="en-US" sz="1200" b="1" dirty="0">
                <a:solidFill>
                  <a:prstClr val="white"/>
                </a:solidFill>
              </a:rPr>
              <a:t> </a:t>
            </a:r>
            <a:r>
              <a:rPr lang="en-US" sz="1200" b="1" dirty="0" err="1">
                <a:solidFill>
                  <a:prstClr val="white"/>
                </a:solidFill>
              </a:rPr>
              <a:t>sozialen</a:t>
            </a:r>
            <a:r>
              <a:rPr lang="en-US" sz="1200" b="1" dirty="0">
                <a:solidFill>
                  <a:prstClr val="white"/>
                </a:solidFill>
              </a:rPr>
              <a:t>/</a:t>
            </a:r>
            <a:r>
              <a:rPr lang="en-US" sz="1200" b="1" dirty="0" err="1">
                <a:solidFill>
                  <a:prstClr val="white"/>
                </a:solidFill>
              </a:rPr>
              <a:t>gemeinnützigen</a:t>
            </a:r>
            <a:r>
              <a:rPr lang="en-US" sz="1200" b="1" dirty="0">
                <a:solidFill>
                  <a:prstClr val="white"/>
                </a:solidFill>
              </a:rPr>
              <a:t> </a:t>
            </a:r>
            <a:r>
              <a:rPr lang="en-US" sz="1200" b="1" dirty="0" err="1">
                <a:solidFill>
                  <a:prstClr val="white"/>
                </a:solidFill>
              </a:rPr>
              <a:t>Zielen</a:t>
            </a:r>
            <a:r>
              <a:rPr lang="en-US" sz="1200" b="1" dirty="0">
                <a:solidFill>
                  <a:prstClr val="white"/>
                </a:solidFill>
              </a:rPr>
              <a:t> </a:t>
            </a:r>
          </a:p>
        </p:txBody>
      </p:sp>
      <p:sp>
        <p:nvSpPr>
          <p:cNvPr id="9" name="Rectangle 8">
            <a:extLst>
              <a:ext uri="{FF2B5EF4-FFF2-40B4-BE49-F238E27FC236}">
                <a16:creationId xmlns:a16="http://schemas.microsoft.com/office/drawing/2014/main" id="{A65E3DF7-13C7-43F7-A22D-4A820900DD64}"/>
              </a:ext>
            </a:extLst>
          </p:cNvPr>
          <p:cNvSpPr/>
          <p:nvPr/>
        </p:nvSpPr>
        <p:spPr>
          <a:xfrm>
            <a:off x="628650" y="3204937"/>
            <a:ext cx="2039102" cy="4309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685800" eaLnBrk="1" fontAlgn="auto" hangingPunct="1">
              <a:spcBef>
                <a:spcPts val="0"/>
              </a:spcBef>
              <a:spcAft>
                <a:spcPts val="0"/>
              </a:spcAft>
            </a:pPr>
            <a:r>
              <a:rPr lang="en-US" sz="1100" b="1" dirty="0" err="1">
                <a:solidFill>
                  <a:prstClr val="white"/>
                </a:solidFill>
              </a:rPr>
              <a:t>Sponsoren</a:t>
            </a:r>
            <a:r>
              <a:rPr lang="en-US" sz="1100" b="1" dirty="0">
                <a:solidFill>
                  <a:prstClr val="white"/>
                </a:solidFill>
              </a:rPr>
              <a:t>, die </a:t>
            </a:r>
            <a:r>
              <a:rPr lang="en-US" sz="1100" b="1" dirty="0" err="1">
                <a:solidFill>
                  <a:prstClr val="white"/>
                </a:solidFill>
              </a:rPr>
              <a:t>die</a:t>
            </a:r>
            <a:r>
              <a:rPr lang="en-US" sz="1100" b="1" dirty="0">
                <a:solidFill>
                  <a:prstClr val="white"/>
                </a:solidFill>
              </a:rPr>
              <a:t> Anlage </a:t>
            </a:r>
            <a:r>
              <a:rPr lang="en-US" sz="1100" b="1" dirty="0" err="1">
                <a:solidFill>
                  <a:prstClr val="white"/>
                </a:solidFill>
              </a:rPr>
              <a:t>entwickeln</a:t>
            </a:r>
            <a:r>
              <a:rPr lang="en-US" sz="1100" b="1" dirty="0">
                <a:solidFill>
                  <a:prstClr val="white"/>
                </a:solidFill>
              </a:rPr>
              <a:t>, </a:t>
            </a:r>
            <a:r>
              <a:rPr lang="en-US" sz="1100" b="1" dirty="0" err="1">
                <a:solidFill>
                  <a:prstClr val="white"/>
                </a:solidFill>
              </a:rPr>
              <a:t>bauen</a:t>
            </a:r>
            <a:r>
              <a:rPr lang="en-US" sz="1100" b="1" dirty="0">
                <a:solidFill>
                  <a:prstClr val="white"/>
                </a:solidFill>
              </a:rPr>
              <a:t>, </a:t>
            </a:r>
            <a:r>
              <a:rPr lang="en-US" sz="1100" b="1" dirty="0" err="1">
                <a:solidFill>
                  <a:prstClr val="white"/>
                </a:solidFill>
              </a:rPr>
              <a:t>betreiben</a:t>
            </a:r>
            <a:endParaRPr lang="en-US" sz="1100" b="1" dirty="0">
              <a:solidFill>
                <a:prstClr val="white"/>
              </a:solidFill>
            </a:endParaRPr>
          </a:p>
        </p:txBody>
      </p:sp>
      <p:sp>
        <p:nvSpPr>
          <p:cNvPr id="10" name="Rectangle 9">
            <a:extLst>
              <a:ext uri="{FF2B5EF4-FFF2-40B4-BE49-F238E27FC236}">
                <a16:creationId xmlns:a16="http://schemas.microsoft.com/office/drawing/2014/main" id="{1F94238A-284A-442E-94F0-06E7FF925C24}"/>
              </a:ext>
            </a:extLst>
          </p:cNvPr>
          <p:cNvSpPr/>
          <p:nvPr/>
        </p:nvSpPr>
        <p:spPr>
          <a:xfrm>
            <a:off x="628651" y="3736094"/>
            <a:ext cx="2039102" cy="35204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685800" eaLnBrk="1" fontAlgn="auto" hangingPunct="1">
              <a:spcBef>
                <a:spcPts val="0"/>
              </a:spcBef>
              <a:spcAft>
                <a:spcPts val="0"/>
              </a:spcAft>
            </a:pPr>
            <a:r>
              <a:rPr lang="en-GB" sz="1200" b="1" dirty="0" err="1">
                <a:solidFill>
                  <a:prstClr val="white"/>
                </a:solidFill>
              </a:rPr>
              <a:t>Finanzielle</a:t>
            </a:r>
            <a:r>
              <a:rPr lang="en-GB" sz="1200" b="1" dirty="0">
                <a:solidFill>
                  <a:prstClr val="white"/>
                </a:solidFill>
              </a:rPr>
              <a:t> </a:t>
            </a:r>
            <a:r>
              <a:rPr lang="en-GB" sz="1200" b="1" dirty="0" err="1">
                <a:solidFill>
                  <a:prstClr val="white"/>
                </a:solidFill>
              </a:rPr>
              <a:t>Investoren</a:t>
            </a:r>
            <a:endParaRPr lang="en-GB" sz="1200" b="1" dirty="0">
              <a:solidFill>
                <a:prstClr val="white"/>
              </a:solidFill>
            </a:endParaRPr>
          </a:p>
        </p:txBody>
      </p:sp>
      <p:cxnSp>
        <p:nvCxnSpPr>
          <p:cNvPr id="11" name="Straight Connector 10">
            <a:extLst>
              <a:ext uri="{FF2B5EF4-FFF2-40B4-BE49-F238E27FC236}">
                <a16:creationId xmlns:a16="http://schemas.microsoft.com/office/drawing/2014/main" id="{8D722E6B-8B0A-4D59-A4F5-5BCADFA37232}"/>
              </a:ext>
            </a:extLst>
          </p:cNvPr>
          <p:cNvCxnSpPr>
            <a:cxnSpLocks/>
          </p:cNvCxnSpPr>
          <p:nvPr/>
        </p:nvCxnSpPr>
        <p:spPr>
          <a:xfrm>
            <a:off x="2760981" y="1287110"/>
            <a:ext cx="461772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Inhaltsplatzhalter 2">
            <a:extLst>
              <a:ext uri="{FF2B5EF4-FFF2-40B4-BE49-F238E27FC236}">
                <a16:creationId xmlns:a16="http://schemas.microsoft.com/office/drawing/2014/main" id="{31E71229-4BFF-4010-A99F-A9A8375DD59F}"/>
              </a:ext>
            </a:extLst>
          </p:cNvPr>
          <p:cNvSpPr>
            <a:spLocks noGrp="1"/>
          </p:cNvSpPr>
          <p:nvPr/>
        </p:nvSpPr>
        <p:spPr>
          <a:xfrm>
            <a:off x="2772865" y="1053655"/>
            <a:ext cx="4076700" cy="202902"/>
          </a:xfrm>
          <a:prstGeom prst="rect">
            <a:avLst/>
          </a:prstGeom>
          <a:noFill/>
          <a:ln>
            <a:noFill/>
          </a:ln>
        </p:spPr>
        <p:txBody>
          <a:bodyPr vert="horz" lIns="68580" tIns="34290" rIns="68580" bIns="3429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Clr>
                <a:prstClr val="black"/>
              </a:buClr>
              <a:buNone/>
            </a:pPr>
            <a:r>
              <a:rPr lang="en-GB" altLang="de-DE" sz="1200" b="1" dirty="0" err="1">
                <a:solidFill>
                  <a:srgbClr val="4472C4"/>
                </a:solidFill>
                <a:latin typeface="Calibri" panose="020F0502020204030204"/>
              </a:rPr>
              <a:t>Beschreibung</a:t>
            </a:r>
            <a:endParaRPr lang="en-GB" altLang="de-DE" sz="1200" b="1" dirty="0">
              <a:solidFill>
                <a:srgbClr val="4472C4"/>
              </a:solidFill>
              <a:latin typeface="Calibri" panose="020F0502020204030204"/>
            </a:endParaRPr>
          </a:p>
        </p:txBody>
      </p:sp>
      <p:sp>
        <p:nvSpPr>
          <p:cNvPr id="13" name="Inhaltsplatzhalter 2">
            <a:extLst>
              <a:ext uri="{FF2B5EF4-FFF2-40B4-BE49-F238E27FC236}">
                <a16:creationId xmlns:a16="http://schemas.microsoft.com/office/drawing/2014/main" id="{81B7BFF2-6833-4559-8D59-9E338E62D7F7}"/>
              </a:ext>
            </a:extLst>
          </p:cNvPr>
          <p:cNvSpPr>
            <a:spLocks noGrp="1"/>
          </p:cNvSpPr>
          <p:nvPr/>
        </p:nvSpPr>
        <p:spPr>
          <a:xfrm>
            <a:off x="2760981" y="1343102"/>
            <a:ext cx="5190065" cy="401648"/>
          </a:xfrm>
          <a:prstGeom prst="rect">
            <a:avLst/>
          </a:prstGeom>
          <a:noFill/>
          <a:ln>
            <a:noFill/>
          </a:ln>
        </p:spPr>
        <p:txBody>
          <a:bodyPr vert="horz" wrap="square" lIns="68580" tIns="34290" rIns="68580" bIns="3429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fontAlgn="auto">
              <a:spcBef>
                <a:spcPts val="225"/>
              </a:spcBef>
              <a:spcAft>
                <a:spcPts val="0"/>
              </a:spcAft>
              <a:buClr>
                <a:prstClr val="black"/>
              </a:buClr>
              <a:buFont typeface="Wingdings" panose="05000000000000000000" pitchFamily="2" charset="2"/>
              <a:buChar char="§"/>
            </a:pPr>
            <a:r>
              <a:rPr lang="de-DE" sz="1200" dirty="0">
                <a:solidFill>
                  <a:prstClr val="black"/>
                </a:solidFill>
              </a:rPr>
              <a:t>Diese Unternehmen nutzen PF, um Wertschöpfungsaktivitäten (vor- oder nachgelagert) zu erweitern bei gleichzeitiger Risikominimierung </a:t>
            </a:r>
            <a:endParaRPr lang="en-US" sz="1200" dirty="0">
              <a:solidFill>
                <a:prstClr val="black"/>
              </a:solidFill>
            </a:endParaRPr>
          </a:p>
        </p:txBody>
      </p:sp>
      <p:sp>
        <p:nvSpPr>
          <p:cNvPr id="14" name="Inhaltsplatzhalter 2">
            <a:extLst>
              <a:ext uri="{FF2B5EF4-FFF2-40B4-BE49-F238E27FC236}">
                <a16:creationId xmlns:a16="http://schemas.microsoft.com/office/drawing/2014/main" id="{3A84C02A-847B-4E35-A1CD-229A0F0E9660}"/>
              </a:ext>
            </a:extLst>
          </p:cNvPr>
          <p:cNvSpPr>
            <a:spLocks noGrp="1"/>
          </p:cNvSpPr>
          <p:nvPr/>
        </p:nvSpPr>
        <p:spPr>
          <a:xfrm>
            <a:off x="2760981" y="1932909"/>
            <a:ext cx="5190065" cy="1254189"/>
          </a:xfrm>
          <a:prstGeom prst="rect">
            <a:avLst/>
          </a:prstGeom>
          <a:noFill/>
          <a:ln>
            <a:noFill/>
          </a:ln>
        </p:spPr>
        <p:txBody>
          <a:bodyPr vert="horz" wrap="square" lIns="68580" tIns="34290" rIns="68580" bIns="3429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fontAlgn="auto">
              <a:spcBef>
                <a:spcPts val="225"/>
              </a:spcBef>
              <a:spcAft>
                <a:spcPts val="0"/>
              </a:spcAft>
              <a:buClr>
                <a:prstClr val="black"/>
              </a:buClr>
              <a:buFont typeface="Wingdings" panose="05000000000000000000" pitchFamily="2" charset="2"/>
              <a:buChar char="§"/>
            </a:pPr>
            <a:r>
              <a:rPr lang="en-US" altLang="de-DE" sz="1200" dirty="0">
                <a:solidFill>
                  <a:prstClr val="black"/>
                </a:solidFill>
              </a:rPr>
              <a:t>Eine Public-Private-Partnership (PPP) </a:t>
            </a:r>
            <a:r>
              <a:rPr lang="en-US" altLang="de-DE" sz="1200" dirty="0" err="1">
                <a:solidFill>
                  <a:prstClr val="black"/>
                </a:solidFill>
              </a:rPr>
              <a:t>wird</a:t>
            </a:r>
            <a:r>
              <a:rPr lang="en-US" altLang="de-DE" sz="1200" dirty="0">
                <a:solidFill>
                  <a:prstClr val="black"/>
                </a:solidFill>
              </a:rPr>
              <a:t> </a:t>
            </a:r>
            <a:r>
              <a:rPr lang="en-US" altLang="de-DE" sz="1200" dirty="0" err="1">
                <a:solidFill>
                  <a:prstClr val="black"/>
                </a:solidFill>
              </a:rPr>
              <a:t>eingegangen</a:t>
            </a:r>
            <a:r>
              <a:rPr lang="en-US" altLang="de-DE" sz="1200" dirty="0">
                <a:solidFill>
                  <a:prstClr val="black"/>
                </a:solidFill>
              </a:rPr>
              <a:t>, um privates Kapital </a:t>
            </a:r>
            <a:r>
              <a:rPr lang="en-US" altLang="de-DE" sz="1200" dirty="0" err="1">
                <a:solidFill>
                  <a:prstClr val="black"/>
                </a:solidFill>
              </a:rPr>
              <a:t>zur</a:t>
            </a:r>
            <a:r>
              <a:rPr lang="en-US" altLang="de-DE" sz="1200" dirty="0">
                <a:solidFill>
                  <a:prstClr val="black"/>
                </a:solidFill>
              </a:rPr>
              <a:t> </a:t>
            </a:r>
            <a:r>
              <a:rPr lang="en-US" altLang="de-DE" sz="1200" dirty="0" err="1">
                <a:solidFill>
                  <a:prstClr val="black"/>
                </a:solidFill>
              </a:rPr>
              <a:t>Erreichung</a:t>
            </a:r>
            <a:r>
              <a:rPr lang="en-US" altLang="de-DE" sz="1200" dirty="0">
                <a:solidFill>
                  <a:prstClr val="black"/>
                </a:solidFill>
              </a:rPr>
              <a:t> </a:t>
            </a:r>
            <a:r>
              <a:rPr lang="en-US" altLang="de-DE" sz="1200" dirty="0" err="1">
                <a:solidFill>
                  <a:prstClr val="black"/>
                </a:solidFill>
              </a:rPr>
              <a:t>eines</a:t>
            </a:r>
            <a:r>
              <a:rPr lang="en-US" altLang="de-DE" sz="1200" dirty="0">
                <a:solidFill>
                  <a:prstClr val="black"/>
                </a:solidFill>
              </a:rPr>
              <a:t> </a:t>
            </a:r>
            <a:r>
              <a:rPr lang="en-US" altLang="de-DE" sz="1200" dirty="0" err="1">
                <a:solidFill>
                  <a:prstClr val="black"/>
                </a:solidFill>
              </a:rPr>
              <a:t>gemeinnützigen</a:t>
            </a:r>
            <a:r>
              <a:rPr lang="en-US" altLang="de-DE" sz="1200" dirty="0">
                <a:solidFill>
                  <a:prstClr val="black"/>
                </a:solidFill>
              </a:rPr>
              <a:t> </a:t>
            </a:r>
            <a:r>
              <a:rPr lang="en-US" altLang="de-DE" sz="1200" dirty="0" err="1">
                <a:solidFill>
                  <a:prstClr val="black"/>
                </a:solidFill>
              </a:rPr>
              <a:t>Zieles</a:t>
            </a:r>
            <a:r>
              <a:rPr lang="en-US" altLang="de-DE" sz="1200" dirty="0">
                <a:solidFill>
                  <a:prstClr val="black"/>
                </a:solidFill>
              </a:rPr>
              <a:t> </a:t>
            </a:r>
            <a:r>
              <a:rPr lang="en-US" altLang="de-DE" sz="1200" dirty="0" err="1">
                <a:solidFill>
                  <a:prstClr val="black"/>
                </a:solidFill>
              </a:rPr>
              <a:t>zu</a:t>
            </a:r>
            <a:r>
              <a:rPr lang="en-US" altLang="de-DE" sz="1200" dirty="0">
                <a:solidFill>
                  <a:prstClr val="black"/>
                </a:solidFill>
              </a:rPr>
              <a:t> </a:t>
            </a:r>
            <a:r>
              <a:rPr lang="en-US" altLang="de-DE" sz="1200" dirty="0" err="1">
                <a:solidFill>
                  <a:prstClr val="black"/>
                </a:solidFill>
              </a:rPr>
              <a:t>verwenden</a:t>
            </a:r>
            <a:endParaRPr lang="en-US" altLang="de-DE" sz="1200" dirty="0">
              <a:solidFill>
                <a:prstClr val="black"/>
              </a:solidFill>
            </a:endParaRPr>
          </a:p>
          <a:p>
            <a:pPr marL="628650" lvl="1" indent="-171450" defTabSz="685800" fontAlgn="auto">
              <a:spcBef>
                <a:spcPts val="225"/>
              </a:spcBef>
              <a:spcAft>
                <a:spcPts val="0"/>
              </a:spcAft>
              <a:buClr>
                <a:prstClr val="black"/>
              </a:buClr>
              <a:buFont typeface="Wingdings" panose="05000000000000000000" pitchFamily="2" charset="2"/>
              <a:buChar char="§"/>
            </a:pPr>
            <a:r>
              <a:rPr lang="en-US" altLang="de-DE" sz="800" i="1" dirty="0">
                <a:solidFill>
                  <a:prstClr val="black"/>
                </a:solidFill>
              </a:rPr>
              <a:t>BOT</a:t>
            </a:r>
            <a:r>
              <a:rPr lang="en-US" altLang="de-DE" sz="800" dirty="0">
                <a:solidFill>
                  <a:prstClr val="black"/>
                </a:solidFill>
              </a:rPr>
              <a:t>-</a:t>
            </a:r>
            <a:r>
              <a:rPr lang="en-US" altLang="de-DE" sz="800" dirty="0" err="1">
                <a:solidFill>
                  <a:prstClr val="black"/>
                </a:solidFill>
              </a:rPr>
              <a:t>Verträge</a:t>
            </a:r>
            <a:r>
              <a:rPr lang="en-US" altLang="de-DE" sz="800" dirty="0">
                <a:solidFill>
                  <a:prstClr val="black"/>
                </a:solidFill>
              </a:rPr>
              <a:t> (</a:t>
            </a:r>
            <a:r>
              <a:rPr lang="en-US" altLang="de-DE" sz="800" i="1" dirty="0">
                <a:solidFill>
                  <a:prstClr val="black"/>
                </a:solidFill>
              </a:rPr>
              <a:t>BOT = build, operate, transfer = </a:t>
            </a:r>
            <a:r>
              <a:rPr lang="en-US" altLang="de-DE" sz="800" dirty="0" err="1">
                <a:solidFill>
                  <a:prstClr val="black"/>
                </a:solidFill>
              </a:rPr>
              <a:t>bauen</a:t>
            </a:r>
            <a:r>
              <a:rPr lang="en-US" altLang="de-DE" sz="800" dirty="0">
                <a:solidFill>
                  <a:prstClr val="black"/>
                </a:solidFill>
              </a:rPr>
              <a:t>, </a:t>
            </a:r>
            <a:r>
              <a:rPr lang="en-US" altLang="de-DE" sz="800" dirty="0" err="1">
                <a:solidFill>
                  <a:prstClr val="black"/>
                </a:solidFill>
              </a:rPr>
              <a:t>betreiben</a:t>
            </a:r>
            <a:r>
              <a:rPr lang="en-US" altLang="de-DE" sz="800" dirty="0">
                <a:solidFill>
                  <a:prstClr val="black"/>
                </a:solidFill>
              </a:rPr>
              <a:t>, </a:t>
            </a:r>
            <a:r>
              <a:rPr lang="en-US" altLang="de-DE" sz="800" dirty="0" err="1">
                <a:solidFill>
                  <a:prstClr val="black"/>
                </a:solidFill>
              </a:rPr>
              <a:t>übertragen</a:t>
            </a:r>
            <a:r>
              <a:rPr lang="en-US" altLang="de-DE" sz="800" dirty="0">
                <a:solidFill>
                  <a:prstClr val="black"/>
                </a:solidFill>
              </a:rPr>
              <a:t>): Eine </a:t>
            </a:r>
            <a:r>
              <a:rPr lang="en-US" altLang="de-DE" sz="800" dirty="0" err="1">
                <a:solidFill>
                  <a:prstClr val="black"/>
                </a:solidFill>
              </a:rPr>
              <a:t>Firma</a:t>
            </a:r>
            <a:r>
              <a:rPr lang="en-US" altLang="de-DE" sz="800" dirty="0">
                <a:solidFill>
                  <a:prstClr val="black"/>
                </a:solidFill>
              </a:rPr>
              <a:t> </a:t>
            </a:r>
            <a:r>
              <a:rPr lang="en-US" altLang="de-DE" sz="800" dirty="0" err="1">
                <a:solidFill>
                  <a:prstClr val="black"/>
                </a:solidFill>
              </a:rPr>
              <a:t>wird</a:t>
            </a:r>
            <a:r>
              <a:rPr lang="en-US" altLang="de-DE" sz="800" dirty="0">
                <a:solidFill>
                  <a:prstClr val="black"/>
                </a:solidFill>
              </a:rPr>
              <a:t> </a:t>
            </a:r>
            <a:r>
              <a:rPr lang="en-US" altLang="de-DE" sz="800" dirty="0" err="1">
                <a:solidFill>
                  <a:prstClr val="black"/>
                </a:solidFill>
              </a:rPr>
              <a:t>temporär</a:t>
            </a:r>
            <a:r>
              <a:rPr lang="en-US" altLang="de-DE" sz="800" dirty="0">
                <a:solidFill>
                  <a:prstClr val="black"/>
                </a:solidFill>
              </a:rPr>
              <a:t> </a:t>
            </a:r>
            <a:r>
              <a:rPr lang="en-US" altLang="de-DE" sz="800" dirty="0" err="1">
                <a:solidFill>
                  <a:prstClr val="black"/>
                </a:solidFill>
              </a:rPr>
              <a:t>mit</a:t>
            </a:r>
            <a:r>
              <a:rPr lang="en-US" altLang="de-DE" sz="800" dirty="0">
                <a:solidFill>
                  <a:prstClr val="black"/>
                </a:solidFill>
              </a:rPr>
              <a:t> </a:t>
            </a:r>
            <a:r>
              <a:rPr lang="en-US" altLang="de-DE" sz="800" dirty="0" err="1">
                <a:solidFill>
                  <a:prstClr val="black"/>
                </a:solidFill>
              </a:rPr>
              <a:t>Bau</a:t>
            </a:r>
            <a:r>
              <a:rPr lang="en-US" altLang="de-DE" sz="800" dirty="0">
                <a:solidFill>
                  <a:prstClr val="black"/>
                </a:solidFill>
              </a:rPr>
              <a:t> und </a:t>
            </a:r>
            <a:r>
              <a:rPr lang="en-US" altLang="de-DE" sz="800" dirty="0" err="1">
                <a:solidFill>
                  <a:prstClr val="black"/>
                </a:solidFill>
              </a:rPr>
              <a:t>Betrieb</a:t>
            </a:r>
            <a:r>
              <a:rPr lang="en-US" altLang="de-DE" sz="800" dirty="0">
                <a:solidFill>
                  <a:prstClr val="black"/>
                </a:solidFill>
              </a:rPr>
              <a:t> </a:t>
            </a:r>
            <a:r>
              <a:rPr lang="en-US" altLang="de-DE" sz="800" dirty="0" err="1">
                <a:solidFill>
                  <a:prstClr val="black"/>
                </a:solidFill>
              </a:rPr>
              <a:t>einer</a:t>
            </a:r>
            <a:r>
              <a:rPr lang="en-US" altLang="de-DE" sz="800" dirty="0">
                <a:solidFill>
                  <a:prstClr val="black"/>
                </a:solidFill>
              </a:rPr>
              <a:t> Anlage </a:t>
            </a:r>
            <a:r>
              <a:rPr lang="en-US" altLang="de-DE" sz="800" dirty="0" err="1">
                <a:solidFill>
                  <a:prstClr val="black"/>
                </a:solidFill>
              </a:rPr>
              <a:t>beauftragt</a:t>
            </a:r>
            <a:r>
              <a:rPr lang="en-US" altLang="de-DE" sz="800" dirty="0">
                <a:solidFill>
                  <a:prstClr val="black"/>
                </a:solidFill>
              </a:rPr>
              <a:t>, </a:t>
            </a:r>
            <a:r>
              <a:rPr lang="en-US" altLang="de-DE" sz="800" dirty="0" err="1">
                <a:solidFill>
                  <a:prstClr val="black"/>
                </a:solidFill>
              </a:rPr>
              <a:t>nach</a:t>
            </a:r>
            <a:r>
              <a:rPr lang="en-US" altLang="de-DE" sz="800" dirty="0">
                <a:solidFill>
                  <a:prstClr val="black"/>
                </a:solidFill>
              </a:rPr>
              <a:t> </a:t>
            </a:r>
            <a:r>
              <a:rPr lang="en-US" altLang="de-DE" sz="800" dirty="0" err="1">
                <a:solidFill>
                  <a:prstClr val="black"/>
                </a:solidFill>
              </a:rPr>
              <a:t>einer</a:t>
            </a:r>
            <a:r>
              <a:rPr lang="en-US" altLang="de-DE" sz="800" dirty="0">
                <a:solidFill>
                  <a:prstClr val="black"/>
                </a:solidFill>
              </a:rPr>
              <a:t> </a:t>
            </a:r>
            <a:r>
              <a:rPr lang="en-US" altLang="de-DE" sz="800" dirty="0" err="1">
                <a:solidFill>
                  <a:prstClr val="black"/>
                </a:solidFill>
              </a:rPr>
              <a:t>Weile</a:t>
            </a:r>
            <a:r>
              <a:rPr lang="en-US" altLang="de-DE" sz="800" dirty="0">
                <a:solidFill>
                  <a:prstClr val="black"/>
                </a:solidFill>
              </a:rPr>
              <a:t> </a:t>
            </a:r>
            <a:r>
              <a:rPr lang="en-US" altLang="de-DE" sz="800" dirty="0" err="1">
                <a:solidFill>
                  <a:prstClr val="black"/>
                </a:solidFill>
              </a:rPr>
              <a:t>wird</a:t>
            </a:r>
            <a:r>
              <a:rPr lang="en-US" altLang="de-DE" sz="800" dirty="0">
                <a:solidFill>
                  <a:prstClr val="black"/>
                </a:solidFill>
              </a:rPr>
              <a:t> die Anlage an </a:t>
            </a:r>
            <a:r>
              <a:rPr lang="en-US" altLang="de-DE" sz="800" dirty="0" err="1">
                <a:solidFill>
                  <a:prstClr val="black"/>
                </a:solidFill>
              </a:rPr>
              <a:t>eine</a:t>
            </a:r>
            <a:r>
              <a:rPr lang="en-US" altLang="de-DE" sz="800" dirty="0">
                <a:solidFill>
                  <a:prstClr val="black"/>
                </a:solidFill>
              </a:rPr>
              <a:t> </a:t>
            </a:r>
            <a:r>
              <a:rPr lang="en-US" altLang="de-DE" sz="800" dirty="0" err="1">
                <a:solidFill>
                  <a:prstClr val="black"/>
                </a:solidFill>
              </a:rPr>
              <a:t>öffentliche</a:t>
            </a:r>
            <a:r>
              <a:rPr lang="en-US" altLang="de-DE" sz="800" dirty="0">
                <a:solidFill>
                  <a:prstClr val="black"/>
                </a:solidFill>
              </a:rPr>
              <a:t> </a:t>
            </a:r>
            <a:r>
              <a:rPr lang="en-US" altLang="de-DE" sz="800" dirty="0" err="1">
                <a:solidFill>
                  <a:prstClr val="black"/>
                </a:solidFill>
              </a:rPr>
              <a:t>Einrichtung</a:t>
            </a:r>
            <a:r>
              <a:rPr lang="en-US" altLang="de-DE" sz="800" dirty="0">
                <a:solidFill>
                  <a:prstClr val="black"/>
                </a:solidFill>
              </a:rPr>
              <a:t> </a:t>
            </a:r>
            <a:r>
              <a:rPr lang="en-US" altLang="de-DE" sz="800" dirty="0" err="1">
                <a:solidFill>
                  <a:prstClr val="black"/>
                </a:solidFill>
              </a:rPr>
              <a:t>übertragen</a:t>
            </a:r>
            <a:r>
              <a:rPr lang="en-US" altLang="de-DE" sz="800" dirty="0">
                <a:solidFill>
                  <a:prstClr val="black"/>
                </a:solidFill>
              </a:rPr>
              <a:t> </a:t>
            </a:r>
          </a:p>
          <a:p>
            <a:pPr marL="628650" lvl="1" indent="-171450" defTabSz="685800" fontAlgn="auto">
              <a:spcBef>
                <a:spcPts val="225"/>
              </a:spcBef>
              <a:spcAft>
                <a:spcPts val="0"/>
              </a:spcAft>
              <a:buClr>
                <a:prstClr val="black"/>
              </a:buClr>
              <a:buFont typeface="Wingdings" panose="05000000000000000000" pitchFamily="2" charset="2"/>
              <a:buChar char="§"/>
            </a:pPr>
            <a:r>
              <a:rPr lang="en-US" altLang="de-DE" sz="800" i="1" dirty="0">
                <a:solidFill>
                  <a:prstClr val="black"/>
                </a:solidFill>
              </a:rPr>
              <a:t>BOOT-</a:t>
            </a:r>
            <a:r>
              <a:rPr lang="en-US" altLang="de-DE" sz="800" dirty="0" err="1">
                <a:solidFill>
                  <a:prstClr val="black"/>
                </a:solidFill>
              </a:rPr>
              <a:t>Verträge</a:t>
            </a:r>
            <a:r>
              <a:rPr lang="en-US" altLang="de-DE" sz="800" dirty="0">
                <a:solidFill>
                  <a:prstClr val="black"/>
                </a:solidFill>
              </a:rPr>
              <a:t> (</a:t>
            </a:r>
            <a:r>
              <a:rPr lang="en-US" altLang="de-DE" sz="800" i="1" dirty="0">
                <a:solidFill>
                  <a:prstClr val="black"/>
                </a:solidFill>
              </a:rPr>
              <a:t>BOOT = build, own, operate, transfer </a:t>
            </a:r>
            <a:r>
              <a:rPr lang="en-US" altLang="de-DE" sz="800" dirty="0">
                <a:solidFill>
                  <a:prstClr val="black"/>
                </a:solidFill>
              </a:rPr>
              <a:t>= </a:t>
            </a:r>
            <a:r>
              <a:rPr lang="en-US" altLang="de-DE" sz="800" dirty="0" err="1">
                <a:solidFill>
                  <a:prstClr val="black"/>
                </a:solidFill>
              </a:rPr>
              <a:t>bauen</a:t>
            </a:r>
            <a:r>
              <a:rPr lang="en-US" altLang="de-DE" sz="800" dirty="0">
                <a:solidFill>
                  <a:prstClr val="black"/>
                </a:solidFill>
              </a:rPr>
              <a:t>, </a:t>
            </a:r>
            <a:r>
              <a:rPr lang="en-US" altLang="de-DE" sz="800" dirty="0" err="1">
                <a:solidFill>
                  <a:prstClr val="black"/>
                </a:solidFill>
              </a:rPr>
              <a:t>besitzen</a:t>
            </a:r>
            <a:r>
              <a:rPr lang="en-US" altLang="de-DE" sz="800" dirty="0">
                <a:solidFill>
                  <a:prstClr val="black"/>
                </a:solidFill>
              </a:rPr>
              <a:t>, </a:t>
            </a:r>
            <a:r>
              <a:rPr lang="en-US" altLang="de-DE" sz="800" dirty="0" err="1">
                <a:solidFill>
                  <a:prstClr val="black"/>
                </a:solidFill>
              </a:rPr>
              <a:t>betreiben</a:t>
            </a:r>
            <a:r>
              <a:rPr lang="en-US" altLang="de-DE" sz="800" dirty="0">
                <a:solidFill>
                  <a:prstClr val="black"/>
                </a:solidFill>
              </a:rPr>
              <a:t>, </a:t>
            </a:r>
            <a:r>
              <a:rPr lang="en-US" altLang="de-DE" sz="800" dirty="0" err="1">
                <a:solidFill>
                  <a:prstClr val="black"/>
                </a:solidFill>
              </a:rPr>
              <a:t>übertragen</a:t>
            </a:r>
            <a:r>
              <a:rPr lang="en-US" altLang="de-DE" sz="800" dirty="0">
                <a:solidFill>
                  <a:prstClr val="black"/>
                </a:solidFill>
              </a:rPr>
              <a:t>): </a:t>
            </a:r>
            <a:r>
              <a:rPr lang="en-US" altLang="de-DE" sz="800" dirty="0" err="1">
                <a:solidFill>
                  <a:prstClr val="black"/>
                </a:solidFill>
              </a:rPr>
              <a:t>Zusätzlich</a:t>
            </a:r>
            <a:r>
              <a:rPr lang="en-US" altLang="de-DE" sz="800" dirty="0">
                <a:solidFill>
                  <a:prstClr val="black"/>
                </a:solidFill>
              </a:rPr>
              <a:t> </a:t>
            </a:r>
            <a:r>
              <a:rPr lang="en-US" altLang="de-DE" sz="800" dirty="0" err="1">
                <a:solidFill>
                  <a:prstClr val="black"/>
                </a:solidFill>
              </a:rPr>
              <a:t>zu</a:t>
            </a:r>
            <a:r>
              <a:rPr lang="en-US" altLang="de-DE" sz="800" dirty="0">
                <a:solidFill>
                  <a:prstClr val="black"/>
                </a:solidFill>
              </a:rPr>
              <a:t> </a:t>
            </a:r>
            <a:r>
              <a:rPr lang="en-US" altLang="de-DE" sz="800" i="1" dirty="0">
                <a:solidFill>
                  <a:prstClr val="black"/>
                </a:solidFill>
              </a:rPr>
              <a:t>BOT</a:t>
            </a:r>
            <a:r>
              <a:rPr lang="en-US" altLang="de-DE" sz="800" dirty="0">
                <a:solidFill>
                  <a:prstClr val="black"/>
                </a:solidFill>
              </a:rPr>
              <a:t> </a:t>
            </a:r>
            <a:r>
              <a:rPr lang="en-US" altLang="de-DE" sz="800" dirty="0" err="1">
                <a:solidFill>
                  <a:prstClr val="black"/>
                </a:solidFill>
              </a:rPr>
              <a:t>besitzt</a:t>
            </a:r>
            <a:r>
              <a:rPr lang="en-US" altLang="de-DE" sz="800" dirty="0">
                <a:solidFill>
                  <a:prstClr val="black"/>
                </a:solidFill>
              </a:rPr>
              <a:t> die private </a:t>
            </a:r>
            <a:r>
              <a:rPr lang="en-US" altLang="de-DE" sz="800" dirty="0" err="1">
                <a:solidFill>
                  <a:prstClr val="black"/>
                </a:solidFill>
              </a:rPr>
              <a:t>Firma</a:t>
            </a:r>
            <a:r>
              <a:rPr lang="en-US" altLang="de-DE" sz="800" dirty="0">
                <a:solidFill>
                  <a:prstClr val="black"/>
                </a:solidFill>
              </a:rPr>
              <a:t> die Anlage </a:t>
            </a:r>
            <a:r>
              <a:rPr lang="en-US" altLang="de-DE" sz="800" dirty="0" err="1">
                <a:solidFill>
                  <a:prstClr val="black"/>
                </a:solidFill>
              </a:rPr>
              <a:t>für</a:t>
            </a:r>
            <a:r>
              <a:rPr lang="en-US" altLang="de-DE" sz="800" dirty="0">
                <a:solidFill>
                  <a:prstClr val="black"/>
                </a:solidFill>
              </a:rPr>
              <a:t> </a:t>
            </a:r>
            <a:r>
              <a:rPr lang="en-US" altLang="de-DE" sz="800" dirty="0" err="1">
                <a:solidFill>
                  <a:prstClr val="black"/>
                </a:solidFill>
              </a:rPr>
              <a:t>einen</a:t>
            </a:r>
            <a:r>
              <a:rPr lang="en-US" altLang="de-DE" sz="800" dirty="0">
                <a:solidFill>
                  <a:prstClr val="black"/>
                </a:solidFill>
              </a:rPr>
              <a:t> </a:t>
            </a:r>
            <a:r>
              <a:rPr lang="en-US" altLang="de-DE" sz="800" dirty="0" err="1">
                <a:solidFill>
                  <a:prstClr val="black"/>
                </a:solidFill>
              </a:rPr>
              <a:t>bestimmten</a:t>
            </a:r>
            <a:r>
              <a:rPr lang="en-US" altLang="de-DE" sz="800" dirty="0">
                <a:solidFill>
                  <a:prstClr val="black"/>
                </a:solidFill>
              </a:rPr>
              <a:t> </a:t>
            </a:r>
            <a:r>
              <a:rPr lang="en-US" altLang="de-DE" sz="800" dirty="0" err="1">
                <a:solidFill>
                  <a:prstClr val="black"/>
                </a:solidFill>
              </a:rPr>
              <a:t>Zeitraum</a:t>
            </a:r>
            <a:endParaRPr lang="en-US" altLang="de-DE" sz="800" dirty="0">
              <a:solidFill>
                <a:prstClr val="black"/>
              </a:solidFill>
            </a:endParaRPr>
          </a:p>
          <a:p>
            <a:pPr marL="628650" lvl="1" indent="-171450" defTabSz="685800" fontAlgn="auto">
              <a:spcBef>
                <a:spcPts val="225"/>
              </a:spcBef>
              <a:spcAft>
                <a:spcPts val="0"/>
              </a:spcAft>
              <a:buClr>
                <a:prstClr val="black"/>
              </a:buClr>
              <a:buFont typeface="Wingdings" panose="05000000000000000000" pitchFamily="2" charset="2"/>
              <a:buChar char="§"/>
            </a:pPr>
            <a:r>
              <a:rPr lang="en-US" altLang="de-DE" sz="800" i="1" dirty="0">
                <a:solidFill>
                  <a:prstClr val="black"/>
                </a:solidFill>
              </a:rPr>
              <a:t>BOO</a:t>
            </a:r>
            <a:r>
              <a:rPr lang="en-US" altLang="de-DE" sz="800" dirty="0">
                <a:solidFill>
                  <a:prstClr val="black"/>
                </a:solidFill>
              </a:rPr>
              <a:t>-</a:t>
            </a:r>
            <a:r>
              <a:rPr lang="en-US" altLang="de-DE" sz="800" dirty="0" err="1">
                <a:solidFill>
                  <a:prstClr val="black"/>
                </a:solidFill>
              </a:rPr>
              <a:t>Verträge</a:t>
            </a:r>
            <a:r>
              <a:rPr lang="en-US" altLang="de-DE" sz="800" dirty="0">
                <a:solidFill>
                  <a:prstClr val="black"/>
                </a:solidFill>
              </a:rPr>
              <a:t> (</a:t>
            </a:r>
            <a:r>
              <a:rPr lang="en-US" altLang="de-DE" sz="800" i="1" dirty="0">
                <a:solidFill>
                  <a:prstClr val="black"/>
                </a:solidFill>
              </a:rPr>
              <a:t>BOO = build, operate, own = </a:t>
            </a:r>
            <a:r>
              <a:rPr lang="en-US" altLang="de-DE" sz="800" dirty="0" err="1">
                <a:solidFill>
                  <a:prstClr val="black"/>
                </a:solidFill>
              </a:rPr>
              <a:t>bauen</a:t>
            </a:r>
            <a:r>
              <a:rPr lang="en-US" altLang="de-DE" sz="800" dirty="0">
                <a:solidFill>
                  <a:prstClr val="black"/>
                </a:solidFill>
              </a:rPr>
              <a:t>, </a:t>
            </a:r>
            <a:r>
              <a:rPr lang="en-US" altLang="de-DE" sz="800" dirty="0" err="1">
                <a:solidFill>
                  <a:prstClr val="black"/>
                </a:solidFill>
              </a:rPr>
              <a:t>betreiben</a:t>
            </a:r>
            <a:r>
              <a:rPr lang="en-US" altLang="de-DE" sz="800" dirty="0">
                <a:solidFill>
                  <a:prstClr val="black"/>
                </a:solidFill>
              </a:rPr>
              <a:t>, </a:t>
            </a:r>
            <a:r>
              <a:rPr lang="en-US" altLang="de-DE" sz="800" dirty="0" err="1">
                <a:solidFill>
                  <a:prstClr val="black"/>
                </a:solidFill>
              </a:rPr>
              <a:t>besitzen</a:t>
            </a:r>
            <a:r>
              <a:rPr lang="en-US" altLang="de-DE" sz="800" dirty="0">
                <a:solidFill>
                  <a:prstClr val="black"/>
                </a:solidFill>
              </a:rPr>
              <a:t>): Das </a:t>
            </a:r>
            <a:r>
              <a:rPr lang="en-US" altLang="de-DE" sz="800" dirty="0" err="1">
                <a:solidFill>
                  <a:prstClr val="black"/>
                </a:solidFill>
              </a:rPr>
              <a:t>Eigentum</a:t>
            </a:r>
            <a:r>
              <a:rPr lang="en-US" altLang="de-DE" sz="800" dirty="0">
                <a:solidFill>
                  <a:prstClr val="black"/>
                </a:solidFill>
              </a:rPr>
              <a:t> </a:t>
            </a:r>
            <a:r>
              <a:rPr lang="en-US" altLang="de-DE" sz="800" dirty="0" err="1">
                <a:solidFill>
                  <a:prstClr val="black"/>
                </a:solidFill>
              </a:rPr>
              <a:t>wird</a:t>
            </a:r>
            <a:r>
              <a:rPr lang="en-US" altLang="de-DE" sz="800" dirty="0">
                <a:solidFill>
                  <a:prstClr val="black"/>
                </a:solidFill>
              </a:rPr>
              <a:t> </a:t>
            </a:r>
            <a:r>
              <a:rPr lang="en-US" altLang="de-DE" sz="800" dirty="0" err="1">
                <a:solidFill>
                  <a:prstClr val="black"/>
                </a:solidFill>
              </a:rPr>
              <a:t>nicht</a:t>
            </a:r>
            <a:r>
              <a:rPr lang="en-US" altLang="de-DE" sz="800" dirty="0">
                <a:solidFill>
                  <a:prstClr val="black"/>
                </a:solidFill>
              </a:rPr>
              <a:t> auf </a:t>
            </a:r>
            <a:r>
              <a:rPr lang="en-US" altLang="de-DE" sz="800" dirty="0" err="1">
                <a:solidFill>
                  <a:prstClr val="black"/>
                </a:solidFill>
              </a:rPr>
              <a:t>eine</a:t>
            </a:r>
            <a:r>
              <a:rPr lang="en-US" altLang="de-DE" sz="800" dirty="0">
                <a:solidFill>
                  <a:prstClr val="black"/>
                </a:solidFill>
              </a:rPr>
              <a:t> </a:t>
            </a:r>
            <a:r>
              <a:rPr lang="en-US" altLang="de-DE" sz="800" dirty="0" err="1">
                <a:solidFill>
                  <a:prstClr val="black"/>
                </a:solidFill>
              </a:rPr>
              <a:t>öffentliche</a:t>
            </a:r>
            <a:r>
              <a:rPr lang="en-US" altLang="de-DE" sz="800" dirty="0">
                <a:solidFill>
                  <a:prstClr val="black"/>
                </a:solidFill>
              </a:rPr>
              <a:t> </a:t>
            </a:r>
            <a:r>
              <a:rPr lang="en-US" altLang="de-DE" sz="800" dirty="0" err="1">
                <a:solidFill>
                  <a:prstClr val="black"/>
                </a:solidFill>
              </a:rPr>
              <a:t>Einrichtung</a:t>
            </a:r>
            <a:r>
              <a:rPr lang="en-US" altLang="de-DE" sz="800" dirty="0">
                <a:solidFill>
                  <a:prstClr val="black"/>
                </a:solidFill>
              </a:rPr>
              <a:t> </a:t>
            </a:r>
            <a:r>
              <a:rPr lang="en-US" altLang="de-DE" sz="800" dirty="0" err="1">
                <a:solidFill>
                  <a:prstClr val="black"/>
                </a:solidFill>
              </a:rPr>
              <a:t>übertragen</a:t>
            </a:r>
            <a:endParaRPr lang="en-US" altLang="de-DE" sz="800" dirty="0">
              <a:solidFill>
                <a:prstClr val="black"/>
              </a:solidFill>
            </a:endParaRPr>
          </a:p>
        </p:txBody>
      </p:sp>
      <p:sp>
        <p:nvSpPr>
          <p:cNvPr id="15" name="Inhaltsplatzhalter 2">
            <a:extLst>
              <a:ext uri="{FF2B5EF4-FFF2-40B4-BE49-F238E27FC236}">
                <a16:creationId xmlns:a16="http://schemas.microsoft.com/office/drawing/2014/main" id="{1CEC2D69-AAAD-4FCD-A01A-57A6E3A8C398}"/>
              </a:ext>
            </a:extLst>
          </p:cNvPr>
          <p:cNvSpPr>
            <a:spLocks noGrp="1"/>
          </p:cNvSpPr>
          <p:nvPr/>
        </p:nvSpPr>
        <p:spPr>
          <a:xfrm>
            <a:off x="2772865" y="3696798"/>
            <a:ext cx="5190065" cy="401648"/>
          </a:xfrm>
          <a:prstGeom prst="rect">
            <a:avLst/>
          </a:prstGeom>
          <a:noFill/>
          <a:ln>
            <a:noFill/>
          </a:ln>
        </p:spPr>
        <p:txBody>
          <a:bodyPr vert="horz" wrap="square" lIns="68580" tIns="34290" rIns="68580" bIns="34290" rtlCol="0" anchor="t" anchorCtr="0">
            <a:spAutoFit/>
          </a:bodyPr>
          <a:lstStyle/>
          <a:p>
            <a:pPr marL="171450" indent="-171450" algn="l" defTabSz="685800" eaLnBrk="1" fontAlgn="auto" hangingPunct="1">
              <a:lnSpc>
                <a:spcPct val="90000"/>
              </a:lnSpc>
              <a:spcBef>
                <a:spcPts val="225"/>
              </a:spcBef>
              <a:spcAft>
                <a:spcPts val="0"/>
              </a:spcAft>
              <a:buClr>
                <a:prstClr val="black"/>
              </a:buClr>
              <a:buFont typeface="Wingdings" panose="05000000000000000000" pitchFamily="2" charset="2"/>
              <a:buChar char="§"/>
            </a:pPr>
            <a:r>
              <a:rPr lang="en-US" altLang="de-DE" sz="1200" dirty="0" err="1">
                <a:solidFill>
                  <a:prstClr val="black"/>
                </a:solidFill>
                <a:latin typeface="Calibri" panose="020F0502020204030204"/>
              </a:rPr>
              <a:t>Diese</a:t>
            </a:r>
            <a:r>
              <a:rPr lang="en-US" altLang="de-DE" sz="1200" dirty="0">
                <a:solidFill>
                  <a:prstClr val="black"/>
                </a:solidFill>
                <a:latin typeface="Calibri" panose="020F0502020204030204"/>
              </a:rPr>
              <a:t> </a:t>
            </a:r>
            <a:r>
              <a:rPr lang="en-US" altLang="de-DE" sz="1200" dirty="0" err="1">
                <a:solidFill>
                  <a:prstClr val="black"/>
                </a:solidFill>
                <a:latin typeface="Calibri" panose="020F0502020204030204"/>
              </a:rPr>
              <a:t>Unternehmen</a:t>
            </a:r>
            <a:r>
              <a:rPr lang="en-US" altLang="de-DE" sz="1200" dirty="0">
                <a:solidFill>
                  <a:prstClr val="black"/>
                </a:solidFill>
                <a:latin typeface="Calibri" panose="020F0502020204030204"/>
              </a:rPr>
              <a:t> (</a:t>
            </a:r>
            <a:r>
              <a:rPr lang="en-US" altLang="de-DE" sz="1200" dirty="0" err="1">
                <a:solidFill>
                  <a:prstClr val="black"/>
                </a:solidFill>
                <a:latin typeface="Calibri" panose="020F0502020204030204"/>
              </a:rPr>
              <a:t>häufig</a:t>
            </a:r>
            <a:r>
              <a:rPr lang="en-US" altLang="de-DE" sz="1200" dirty="0">
                <a:solidFill>
                  <a:prstClr val="black"/>
                </a:solidFill>
                <a:latin typeface="Calibri" panose="020F0502020204030204"/>
              </a:rPr>
              <a:t> </a:t>
            </a:r>
            <a:r>
              <a:rPr lang="en-US" altLang="de-DE" sz="1200" dirty="0" err="1">
                <a:solidFill>
                  <a:prstClr val="black"/>
                </a:solidFill>
                <a:latin typeface="Calibri" panose="020F0502020204030204"/>
              </a:rPr>
              <a:t>Investmentbanken</a:t>
            </a:r>
            <a:r>
              <a:rPr lang="en-US" altLang="de-DE" sz="1200" dirty="0">
                <a:solidFill>
                  <a:prstClr val="black"/>
                </a:solidFill>
                <a:latin typeface="Calibri" panose="020F0502020204030204"/>
              </a:rPr>
              <a:t>) </a:t>
            </a:r>
            <a:r>
              <a:rPr lang="en-US" altLang="de-DE" sz="1200" dirty="0" err="1">
                <a:solidFill>
                  <a:prstClr val="black"/>
                </a:solidFill>
                <a:latin typeface="Calibri" panose="020F0502020204030204"/>
              </a:rPr>
              <a:t>sind</a:t>
            </a:r>
            <a:r>
              <a:rPr lang="en-US" altLang="de-DE" sz="1200" dirty="0">
                <a:solidFill>
                  <a:prstClr val="black"/>
                </a:solidFill>
                <a:latin typeface="Calibri" panose="020F0502020204030204"/>
              </a:rPr>
              <a:t> </a:t>
            </a:r>
            <a:r>
              <a:rPr lang="en-US" altLang="de-DE" sz="1200" dirty="0" err="1">
                <a:solidFill>
                  <a:prstClr val="black"/>
                </a:solidFill>
                <a:latin typeface="Calibri" panose="020F0502020204030204"/>
              </a:rPr>
              <a:t>ausschließlich</a:t>
            </a:r>
            <a:r>
              <a:rPr lang="en-US" altLang="de-DE" sz="1200" dirty="0">
                <a:solidFill>
                  <a:prstClr val="black"/>
                </a:solidFill>
                <a:latin typeface="Calibri" panose="020F0502020204030204"/>
              </a:rPr>
              <a:t> auf der </a:t>
            </a:r>
            <a:r>
              <a:rPr lang="en-US" altLang="de-DE" sz="1200" dirty="0" err="1">
                <a:solidFill>
                  <a:prstClr val="black"/>
                </a:solidFill>
                <a:latin typeface="Calibri" panose="020F0502020204030204"/>
              </a:rPr>
              <a:t>Suche</a:t>
            </a:r>
            <a:r>
              <a:rPr lang="en-US" altLang="de-DE" sz="1200" dirty="0">
                <a:solidFill>
                  <a:prstClr val="black"/>
                </a:solidFill>
                <a:latin typeface="Calibri" panose="020F0502020204030204"/>
              </a:rPr>
              <a:t> </a:t>
            </a:r>
            <a:r>
              <a:rPr lang="en-US" altLang="de-DE" sz="1200" dirty="0" err="1">
                <a:solidFill>
                  <a:prstClr val="black"/>
                </a:solidFill>
                <a:latin typeface="Calibri" panose="020F0502020204030204"/>
              </a:rPr>
              <a:t>nach</a:t>
            </a:r>
            <a:r>
              <a:rPr lang="en-US" altLang="de-DE" sz="1200" dirty="0">
                <a:solidFill>
                  <a:prstClr val="black"/>
                </a:solidFill>
                <a:latin typeface="Calibri" panose="020F0502020204030204"/>
              </a:rPr>
              <a:t> </a:t>
            </a:r>
            <a:r>
              <a:rPr lang="en-US" altLang="de-DE" sz="1200" dirty="0" err="1">
                <a:solidFill>
                  <a:prstClr val="black"/>
                </a:solidFill>
                <a:latin typeface="Calibri" panose="020F0502020204030204"/>
              </a:rPr>
              <a:t>profitablen</a:t>
            </a:r>
            <a:r>
              <a:rPr lang="en-US" altLang="de-DE" sz="1200" dirty="0">
                <a:solidFill>
                  <a:prstClr val="black"/>
                </a:solidFill>
                <a:latin typeface="Calibri" panose="020F0502020204030204"/>
              </a:rPr>
              <a:t> </a:t>
            </a:r>
            <a:r>
              <a:rPr lang="en-US" altLang="de-DE" sz="1200" dirty="0" err="1">
                <a:solidFill>
                  <a:prstClr val="black"/>
                </a:solidFill>
                <a:latin typeface="Calibri" panose="020F0502020204030204"/>
              </a:rPr>
              <a:t>Investitionen</a:t>
            </a:r>
            <a:endParaRPr lang="en-US" altLang="de-DE" sz="1200" dirty="0">
              <a:solidFill>
                <a:prstClr val="black"/>
              </a:solidFill>
              <a:latin typeface="Calibri" panose="020F0502020204030204"/>
            </a:endParaRPr>
          </a:p>
        </p:txBody>
      </p:sp>
      <p:cxnSp>
        <p:nvCxnSpPr>
          <p:cNvPr id="16" name="Straight Connector 15">
            <a:extLst>
              <a:ext uri="{FF2B5EF4-FFF2-40B4-BE49-F238E27FC236}">
                <a16:creationId xmlns:a16="http://schemas.microsoft.com/office/drawing/2014/main" id="{754197D2-3507-4C17-B824-8FD2BE45152F}"/>
              </a:ext>
            </a:extLst>
          </p:cNvPr>
          <p:cNvCxnSpPr>
            <a:cxnSpLocks/>
          </p:cNvCxnSpPr>
          <p:nvPr/>
        </p:nvCxnSpPr>
        <p:spPr>
          <a:xfrm>
            <a:off x="1607852" y="1856142"/>
            <a:ext cx="614676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BCD7324-8762-4546-A2DF-CE2EF88C9239}"/>
              </a:ext>
            </a:extLst>
          </p:cNvPr>
          <p:cNvCxnSpPr>
            <a:cxnSpLocks/>
          </p:cNvCxnSpPr>
          <p:nvPr/>
        </p:nvCxnSpPr>
        <p:spPr>
          <a:xfrm>
            <a:off x="1619735" y="3156204"/>
            <a:ext cx="614676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C327CAD-D7A3-4ED2-90E0-F7838A685B17}"/>
              </a:ext>
            </a:extLst>
          </p:cNvPr>
          <p:cNvCxnSpPr>
            <a:cxnSpLocks/>
          </p:cNvCxnSpPr>
          <p:nvPr/>
        </p:nvCxnSpPr>
        <p:spPr>
          <a:xfrm>
            <a:off x="1619735" y="3666317"/>
            <a:ext cx="614676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 name="Inhaltsplatzhalter 2">
            <a:extLst>
              <a:ext uri="{FF2B5EF4-FFF2-40B4-BE49-F238E27FC236}">
                <a16:creationId xmlns:a16="http://schemas.microsoft.com/office/drawing/2014/main" id="{F8045F18-9B61-420D-9A08-6EE01CBC0249}"/>
              </a:ext>
            </a:extLst>
          </p:cNvPr>
          <p:cNvSpPr>
            <a:spLocks noGrp="1"/>
          </p:cNvSpPr>
          <p:nvPr/>
        </p:nvSpPr>
        <p:spPr>
          <a:xfrm>
            <a:off x="2772865" y="3181344"/>
            <a:ext cx="5190065" cy="401648"/>
          </a:xfrm>
          <a:prstGeom prst="rect">
            <a:avLst/>
          </a:prstGeom>
          <a:noFill/>
          <a:ln>
            <a:noFill/>
          </a:ln>
        </p:spPr>
        <p:txBody>
          <a:bodyPr vert="horz" wrap="square" lIns="68580" tIns="34290" rIns="68580" bIns="3429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fontAlgn="auto">
              <a:spcBef>
                <a:spcPts val="225"/>
              </a:spcBef>
              <a:spcAft>
                <a:spcPts val="0"/>
              </a:spcAft>
              <a:buClr>
                <a:prstClr val="black"/>
              </a:buClr>
              <a:buFont typeface="Wingdings" panose="05000000000000000000" pitchFamily="2" charset="2"/>
              <a:buChar char="§"/>
            </a:pPr>
            <a:r>
              <a:rPr lang="en-US" altLang="de-DE" sz="1200" dirty="0" err="1">
                <a:solidFill>
                  <a:prstClr val="black"/>
                </a:solidFill>
              </a:rPr>
              <a:t>Diese</a:t>
            </a:r>
            <a:r>
              <a:rPr lang="en-US" altLang="de-DE" sz="1200" dirty="0">
                <a:solidFill>
                  <a:prstClr val="black"/>
                </a:solidFill>
              </a:rPr>
              <a:t> </a:t>
            </a:r>
            <a:r>
              <a:rPr lang="en-US" altLang="de-DE" sz="1200" dirty="0" err="1">
                <a:solidFill>
                  <a:prstClr val="black"/>
                </a:solidFill>
              </a:rPr>
              <a:t>Akteure</a:t>
            </a:r>
            <a:r>
              <a:rPr lang="en-US" altLang="de-DE" sz="1200" dirty="0">
                <a:solidFill>
                  <a:prstClr val="black"/>
                </a:solidFill>
              </a:rPr>
              <a:t> </a:t>
            </a:r>
            <a:r>
              <a:rPr lang="en-US" altLang="de-DE" sz="1200" dirty="0" err="1">
                <a:solidFill>
                  <a:prstClr val="black"/>
                </a:solidFill>
              </a:rPr>
              <a:t>bringen</a:t>
            </a:r>
            <a:r>
              <a:rPr lang="en-US" altLang="de-DE" sz="1200" dirty="0">
                <a:solidFill>
                  <a:prstClr val="black"/>
                </a:solidFill>
              </a:rPr>
              <a:t> </a:t>
            </a:r>
            <a:r>
              <a:rPr lang="en-US" altLang="de-DE" sz="1200" dirty="0" err="1">
                <a:solidFill>
                  <a:prstClr val="black"/>
                </a:solidFill>
              </a:rPr>
              <a:t>Eigenkapital</a:t>
            </a:r>
            <a:r>
              <a:rPr lang="en-US" altLang="de-DE" sz="1200" dirty="0">
                <a:solidFill>
                  <a:prstClr val="black"/>
                </a:solidFill>
              </a:rPr>
              <a:t> </a:t>
            </a:r>
            <a:r>
              <a:rPr lang="en-US" altLang="de-DE" sz="1200" dirty="0" err="1">
                <a:solidFill>
                  <a:prstClr val="black"/>
                </a:solidFill>
              </a:rPr>
              <a:t>ein</a:t>
            </a:r>
            <a:r>
              <a:rPr lang="en-US" altLang="de-DE" sz="1200" dirty="0">
                <a:solidFill>
                  <a:prstClr val="black"/>
                </a:solidFill>
              </a:rPr>
              <a:t>, um </a:t>
            </a:r>
            <a:r>
              <a:rPr lang="en-US" altLang="de-DE" sz="1200" dirty="0" err="1">
                <a:solidFill>
                  <a:prstClr val="black"/>
                </a:solidFill>
              </a:rPr>
              <a:t>ihre</a:t>
            </a:r>
            <a:r>
              <a:rPr lang="en-US" altLang="de-DE" sz="1200" dirty="0">
                <a:solidFill>
                  <a:prstClr val="black"/>
                </a:solidFill>
              </a:rPr>
              <a:t> </a:t>
            </a:r>
            <a:r>
              <a:rPr lang="en-US" altLang="de-DE" sz="1200" dirty="0" err="1">
                <a:solidFill>
                  <a:prstClr val="black"/>
                </a:solidFill>
              </a:rPr>
              <a:t>Fähigkeiten</a:t>
            </a:r>
            <a:r>
              <a:rPr lang="en-US" altLang="de-DE" sz="1200" dirty="0">
                <a:solidFill>
                  <a:prstClr val="black"/>
                </a:solidFill>
              </a:rPr>
              <a:t> </a:t>
            </a:r>
            <a:r>
              <a:rPr lang="en-US" altLang="de-DE" sz="1200" dirty="0" err="1">
                <a:solidFill>
                  <a:prstClr val="black"/>
                </a:solidFill>
              </a:rPr>
              <a:t>durch</a:t>
            </a:r>
            <a:r>
              <a:rPr lang="en-US" altLang="de-DE" sz="1200" dirty="0">
                <a:solidFill>
                  <a:prstClr val="black"/>
                </a:solidFill>
              </a:rPr>
              <a:t> </a:t>
            </a:r>
            <a:r>
              <a:rPr lang="en-US" altLang="de-DE" sz="1200" dirty="0" err="1">
                <a:solidFill>
                  <a:prstClr val="black"/>
                </a:solidFill>
              </a:rPr>
              <a:t>Bau</a:t>
            </a:r>
            <a:r>
              <a:rPr lang="en-US" altLang="de-DE" sz="1200" dirty="0">
                <a:solidFill>
                  <a:prstClr val="black"/>
                </a:solidFill>
              </a:rPr>
              <a:t> und </a:t>
            </a:r>
            <a:r>
              <a:rPr lang="en-US" altLang="de-DE" sz="1200" dirty="0" err="1">
                <a:solidFill>
                  <a:prstClr val="black"/>
                </a:solidFill>
              </a:rPr>
              <a:t>Betrieb</a:t>
            </a:r>
            <a:r>
              <a:rPr lang="en-US" altLang="de-DE" sz="1200" dirty="0">
                <a:solidFill>
                  <a:prstClr val="black"/>
                </a:solidFill>
              </a:rPr>
              <a:t> der Anlage </a:t>
            </a:r>
            <a:r>
              <a:rPr lang="en-US" altLang="de-DE" sz="1200" dirty="0" err="1">
                <a:solidFill>
                  <a:prstClr val="black"/>
                </a:solidFill>
              </a:rPr>
              <a:t>zu</a:t>
            </a:r>
            <a:r>
              <a:rPr lang="en-US" altLang="de-DE" sz="1200" dirty="0">
                <a:solidFill>
                  <a:prstClr val="black"/>
                </a:solidFill>
              </a:rPr>
              <a:t> </a:t>
            </a:r>
            <a:r>
              <a:rPr lang="en-US" altLang="de-DE" sz="1200" dirty="0" err="1">
                <a:solidFill>
                  <a:prstClr val="black"/>
                </a:solidFill>
              </a:rPr>
              <a:t>verkaufen</a:t>
            </a:r>
            <a:endParaRPr lang="en-US" altLang="de-DE" sz="1200" dirty="0">
              <a:solidFill>
                <a:prstClr val="black"/>
              </a:solidFill>
            </a:endParaRPr>
          </a:p>
        </p:txBody>
      </p:sp>
      <p:sp>
        <p:nvSpPr>
          <p:cNvPr id="21" name="Rectangle 20">
            <a:extLst>
              <a:ext uri="{FF2B5EF4-FFF2-40B4-BE49-F238E27FC236}">
                <a16:creationId xmlns:a16="http://schemas.microsoft.com/office/drawing/2014/main" id="{383E1335-119D-4914-8DF2-438EEAD7D3A2}"/>
              </a:ext>
            </a:extLst>
          </p:cNvPr>
          <p:cNvSpPr/>
          <p:nvPr/>
        </p:nvSpPr>
        <p:spPr>
          <a:xfrm>
            <a:off x="1" y="0"/>
            <a:ext cx="368490" cy="273844"/>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1</a:t>
            </a:r>
            <a:endParaRPr lang="de-DE" b="1" dirty="0">
              <a:solidFill>
                <a:prstClr val="white"/>
              </a:solidFill>
              <a:latin typeface="Calibri" panose="020F0502020204030204"/>
            </a:endParaRPr>
          </a:p>
        </p:txBody>
      </p:sp>
    </p:spTree>
    <p:extLst>
      <p:ext uri="{BB962C8B-B14F-4D97-AF65-F5344CB8AC3E}">
        <p14:creationId xmlns:p14="http://schemas.microsoft.com/office/powerpoint/2010/main" val="333083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77249566"/>
              </p:ext>
            </p:extLst>
          </p:nvPr>
        </p:nvGraphicFramePr>
        <p:xfrm>
          <a:off x="628650" y="725657"/>
          <a:ext cx="7886700" cy="348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C77C6C3F-668B-4AF5-BFA9-0F657EB068D6}" type="slidenum">
              <a:rPr lang="pl-PL" smtClean="0"/>
              <a:pPr/>
              <a:t>9</a:t>
            </a:fld>
            <a:endParaRPr lang="pl-PL" dirty="0"/>
          </a:p>
        </p:txBody>
      </p:sp>
      <p:sp>
        <p:nvSpPr>
          <p:cNvPr id="2" name="Titel 1"/>
          <p:cNvSpPr>
            <a:spLocks noGrp="1"/>
          </p:cNvSpPr>
          <p:nvPr>
            <p:ph type="title"/>
          </p:nvPr>
        </p:nvSpPr>
        <p:spPr/>
        <p:txBody>
          <a:bodyPr/>
          <a:lstStyle/>
          <a:p>
            <a:r>
              <a:rPr lang="en-US" dirty="0"/>
              <a:t>Was </a:t>
            </a:r>
            <a:r>
              <a:rPr lang="en-US" dirty="0" err="1"/>
              <a:t>ist</a:t>
            </a:r>
            <a:r>
              <a:rPr lang="en-US" dirty="0"/>
              <a:t> </a:t>
            </a:r>
            <a:r>
              <a:rPr lang="en-US" dirty="0" err="1"/>
              <a:t>Projektfinanzierung</a:t>
            </a:r>
            <a:r>
              <a:rPr lang="en-US" dirty="0"/>
              <a:t>?</a:t>
            </a:r>
          </a:p>
        </p:txBody>
      </p:sp>
      <p:sp>
        <p:nvSpPr>
          <p:cNvPr id="6" name="Rectangle 5">
            <a:extLst>
              <a:ext uri="{FF2B5EF4-FFF2-40B4-BE49-F238E27FC236}">
                <a16:creationId xmlns:a16="http://schemas.microsoft.com/office/drawing/2014/main" id="{383E1335-119D-4914-8DF2-438EEAD7D3A2}"/>
              </a:ext>
            </a:extLst>
          </p:cNvPr>
          <p:cNvSpPr/>
          <p:nvPr/>
        </p:nvSpPr>
        <p:spPr>
          <a:xfrm>
            <a:off x="1" y="0"/>
            <a:ext cx="368490" cy="273844"/>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a:solidFill>
                  <a:prstClr val="white"/>
                </a:solidFill>
                <a:latin typeface="Calibri" panose="020F0502020204030204"/>
              </a:rPr>
              <a:t>1</a:t>
            </a:r>
            <a:endParaRPr lang="de-DE" b="1" dirty="0">
              <a:solidFill>
                <a:prstClr val="white"/>
              </a:solidFill>
              <a:latin typeface="Calibri" panose="020F0502020204030204"/>
            </a:endParaRPr>
          </a:p>
        </p:txBody>
      </p:sp>
    </p:spTree>
    <p:extLst>
      <p:ext uri="{BB962C8B-B14F-4D97-AF65-F5344CB8AC3E}">
        <p14:creationId xmlns:p14="http://schemas.microsoft.com/office/powerpoint/2010/main" val="41219928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BJmdcBfJSweoIvlHphgwp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aqtFavqr_kOBIkl_W0qNO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BJmdcBfJSweoIvlHphgwp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aqtFavqr_kOBIkl_W0qNO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BJmdcBfJSweoIvlHphgwp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aqtFavqr_kOBIkl_W0qNO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JmdcBfJSweoIvlHphgwp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BJmdcBfJSweoIvlHphgwp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aqtFavqr_kOBIkl_W0qNO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BJmdcBfJSweoIvlHphgwp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qtFavqr_kOBIkl_W0qNO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BJmdcBfJSweoIvlHphgwp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qtFavqr_kOBIkl_W0qNO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BJmdcBfJSweoIvlHphgwp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aqtFavqr_kOBIkl_W0qNOw"/>
</p:tagLst>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5753</Words>
  <Application>Microsoft Office PowerPoint</Application>
  <PresentationFormat>Bildschirmpräsentation (16:9)</PresentationFormat>
  <Paragraphs>873</Paragraphs>
  <Slides>51</Slides>
  <Notes>19</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51</vt:i4>
      </vt:variant>
    </vt:vector>
  </HeadingPairs>
  <TitlesOfParts>
    <vt:vector size="60" baseType="lpstr">
      <vt:lpstr>Arial</vt:lpstr>
      <vt:lpstr>Calibri</vt:lpstr>
      <vt:lpstr>Calibri Light</vt:lpstr>
      <vt:lpstr>Cambria Math</vt:lpstr>
      <vt:lpstr>Times New Roman</vt:lpstr>
      <vt:lpstr>Verdana</vt:lpstr>
      <vt:lpstr>Wingdings</vt:lpstr>
      <vt:lpstr>Motyw pakietu Office</vt:lpstr>
      <vt:lpstr>think-cell Slide</vt:lpstr>
      <vt:lpstr>Spezialisierungsmodul: Projektfinanzierung</vt:lpstr>
      <vt:lpstr>Bevor wir anfangen: Was ist dieses Spezialisierungsmodul (... und was nicht)?</vt:lpstr>
      <vt:lpstr>Lernziele </vt:lpstr>
      <vt:lpstr>Inhalt</vt:lpstr>
      <vt:lpstr>Inhalt</vt:lpstr>
      <vt:lpstr>Was ist Projektfinanzierung?</vt:lpstr>
      <vt:lpstr>Wer sind die relevanten Akteure?</vt:lpstr>
      <vt:lpstr>Wer sind die relevanten Akteure: Sponsoren/Investoren</vt:lpstr>
      <vt:lpstr>Was ist Projektfinanzierung?</vt:lpstr>
      <vt:lpstr>Typische Vertragsstruktur eines PF-Deals</vt:lpstr>
      <vt:lpstr>Was sind Gründe für PF?</vt:lpstr>
      <vt:lpstr>Inhalt</vt:lpstr>
      <vt:lpstr>Unterschiede Projekt- vs. Unternehmensfinanzierung</vt:lpstr>
      <vt:lpstr>Kapitalkosten</vt:lpstr>
      <vt:lpstr>Kapitalkosten</vt:lpstr>
      <vt:lpstr>Kapitalkosten</vt:lpstr>
      <vt:lpstr>Kontaminationsrisiko und Diversifizierung</vt:lpstr>
      <vt:lpstr>Kontaminationsrisiko und Diversifizierung</vt:lpstr>
      <vt:lpstr>Kontaminationsrisiko und Diversifizierung</vt:lpstr>
      <vt:lpstr>Verbesserte Gesamtauszahlungen (total payoffs)</vt:lpstr>
      <vt:lpstr>Interessenskonflikt zwischen Eigenkapital und Fremdkapital</vt:lpstr>
      <vt:lpstr>Inhalt</vt:lpstr>
      <vt:lpstr>Warum diskutieren wir Risiko und Komplexität?</vt:lpstr>
      <vt:lpstr>Häufige Risiken in komplexen Projekten</vt:lpstr>
      <vt:lpstr>Häufige Risiken in komplexen Projekten</vt:lpstr>
      <vt:lpstr>Häufige Risiken in komplexen Projekten</vt:lpstr>
      <vt:lpstr>Häufige Risiken in komplexen Projekten</vt:lpstr>
      <vt:lpstr>Häufige Risiken in komplexen Projekten</vt:lpstr>
      <vt:lpstr>Häufige Risiken in komplexen Projekten</vt:lpstr>
      <vt:lpstr>Managementempfehlungen für komplexe Projekte</vt:lpstr>
      <vt:lpstr>Managementempfehlungen für komplexe Projekte</vt:lpstr>
      <vt:lpstr>Inhalt</vt:lpstr>
      <vt:lpstr>Projektfinanzierung als Technik des Risikomanagement</vt:lpstr>
      <vt:lpstr>Risiko Kontamination</vt:lpstr>
      <vt:lpstr>Risikomanagement innerhalb der PF</vt:lpstr>
      <vt:lpstr>Risikoverteilung auf PF-Projektphasen</vt:lpstr>
      <vt:lpstr>EPC*-Verträge als Risikomanagement-Tool</vt:lpstr>
      <vt:lpstr>Risikoverteilung auf PF-Projektphasen</vt:lpstr>
      <vt:lpstr>Put or Pay-Vereinbarungen schützen vor Lieferrisiken</vt:lpstr>
      <vt:lpstr>Betriebs- und Wartungsverträge verteilen operationelles Risiko</vt:lpstr>
      <vt:lpstr>Abnahmevereinbarungen begrenzen Marktrisiko für SPV*</vt:lpstr>
      <vt:lpstr>Inhalt</vt:lpstr>
      <vt:lpstr>Wie die Projektfinanzierung zu JV's passt</vt:lpstr>
      <vt:lpstr>Wie die Projektfinanzierung zu JV's passt: Politische Risiken</vt:lpstr>
      <vt:lpstr>Inhalt</vt:lpstr>
      <vt:lpstr>Beispiel: Die Autobahn A2 in Polen</vt:lpstr>
      <vt:lpstr>Beispiel: Die Autobahn A2 in Polen</vt:lpstr>
      <vt:lpstr>Fallbeispiel: Das Tchad/Kamerun Projekt</vt:lpstr>
      <vt:lpstr>Fallbeispiel: Das Tchad/Kamerun Projekt</vt:lpstr>
      <vt:lpstr>Fallbeispiel: Das Tchad/Kamerun Projekt</vt:lpstr>
      <vt:lpstr>Fazit</vt:lpstr>
    </vt:vector>
  </TitlesOfParts>
  <Company>WU Vienna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Institute for International Business</dc:title>
  <dc:creator>moritz.putzhammer@wu.ac.at</dc:creator>
  <cp:lastModifiedBy> </cp:lastModifiedBy>
  <cp:revision>3262</cp:revision>
  <cp:lastPrinted>2018-11-19T08:47:57Z</cp:lastPrinted>
  <dcterms:created xsi:type="dcterms:W3CDTF">2010-08-08T14:54:26Z</dcterms:created>
  <dcterms:modified xsi:type="dcterms:W3CDTF">2019-09-01T18:16:46Z</dcterms:modified>
</cp:coreProperties>
</file>