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346" r:id="rId2"/>
    <p:sldId id="345" r:id="rId3"/>
    <p:sldId id="344" r:id="rId4"/>
    <p:sldId id="296" r:id="rId5"/>
    <p:sldId id="359" r:id="rId6"/>
    <p:sldId id="258" r:id="rId7"/>
    <p:sldId id="259" r:id="rId8"/>
    <p:sldId id="263" r:id="rId9"/>
    <p:sldId id="268" r:id="rId10"/>
    <p:sldId id="289" r:id="rId11"/>
    <p:sldId id="356" r:id="rId12"/>
    <p:sldId id="360" r:id="rId13"/>
    <p:sldId id="277" r:id="rId14"/>
    <p:sldId id="281" r:id="rId15"/>
    <p:sldId id="280" r:id="rId16"/>
    <p:sldId id="273" r:id="rId17"/>
    <p:sldId id="284" r:id="rId18"/>
    <p:sldId id="287" r:id="rId19"/>
    <p:sldId id="270" r:id="rId20"/>
    <p:sldId id="271" r:id="rId21"/>
    <p:sldId id="274" r:id="rId22"/>
    <p:sldId id="275" r:id="rId23"/>
    <p:sldId id="276" r:id="rId24"/>
    <p:sldId id="265" r:id="rId25"/>
    <p:sldId id="269" r:id="rId26"/>
    <p:sldId id="291" r:id="rId27"/>
    <p:sldId id="355" r:id="rId28"/>
    <p:sldId id="361" r:id="rId29"/>
    <p:sldId id="304" r:id="rId30"/>
    <p:sldId id="295" r:id="rId31"/>
    <p:sldId id="309" r:id="rId32"/>
    <p:sldId id="310" r:id="rId33"/>
    <p:sldId id="308" r:id="rId34"/>
    <p:sldId id="306" r:id="rId35"/>
    <p:sldId id="354" r:id="rId36"/>
    <p:sldId id="362" r:id="rId37"/>
    <p:sldId id="327" r:id="rId38"/>
    <p:sldId id="329" r:id="rId39"/>
    <p:sldId id="330" r:id="rId40"/>
    <p:sldId id="328" r:id="rId41"/>
    <p:sldId id="353" r:id="rId42"/>
    <p:sldId id="363" r:id="rId43"/>
    <p:sldId id="326" r:id="rId44"/>
    <p:sldId id="293" r:id="rId45"/>
    <p:sldId id="364" r:id="rId46"/>
    <p:sldId id="267" r:id="rId47"/>
    <p:sldId id="305" r:id="rId48"/>
    <p:sldId id="298" r:id="rId49"/>
    <p:sldId id="297" r:id="rId50"/>
    <p:sldId id="300" r:id="rId51"/>
    <p:sldId id="365" r:id="rId52"/>
    <p:sldId id="357" r:id="rId53"/>
    <p:sldId id="314" r:id="rId54"/>
    <p:sldId id="315" r:id="rId55"/>
    <p:sldId id="316" r:id="rId56"/>
    <p:sldId id="358" r:id="rId57"/>
    <p:sldId id="318" r:id="rId58"/>
    <p:sldId id="319" r:id="rId59"/>
    <p:sldId id="320" r:id="rId60"/>
    <p:sldId id="324" r:id="rId61"/>
    <p:sldId id="321" r:id="rId62"/>
    <p:sldId id="322" r:id="rId63"/>
    <p:sldId id="325" r:id="rId64"/>
    <p:sldId id="366" r:id="rId65"/>
    <p:sldId id="347" r:id="rId66"/>
    <p:sldId id="349" r:id="rId67"/>
    <p:sldId id="350" r:id="rId68"/>
    <p:sldId id="351" r:id="rId69"/>
    <p:sldId id="352" r:id="rId70"/>
    <p:sldId id="348" r:id="rId71"/>
    <p:sldId id="260" r:id="rId72"/>
    <p:sldId id="28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7691" autoAdjust="0"/>
  </p:normalViewPr>
  <p:slideViewPr>
    <p:cSldViewPr snapToGrid="0">
      <p:cViewPr>
        <p:scale>
          <a:sx n="92" d="100"/>
          <a:sy n="92" d="100"/>
        </p:scale>
        <p:origin x="36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D6E59-2456-460B-B0BB-62311389426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C766E-7E39-44AF-8C6C-8D1559D0B9D4}">
      <dgm:prSet custT="1"/>
      <dgm:spPr/>
      <dgm:t>
        <a:bodyPr/>
        <a:lstStyle/>
        <a:p>
          <a:pPr rtl="0"/>
          <a:r>
            <a:rPr lang="en-US" sz="1800" dirty="0" smtClean="0"/>
            <a:t>EPC </a:t>
          </a:r>
          <a:r>
            <a:rPr lang="ka-GE" sz="1800" dirty="0" smtClean="0"/>
            <a:t>მომწოდებელი</a:t>
          </a:r>
          <a:endParaRPr lang="en-US" sz="1800" dirty="0"/>
        </a:p>
      </dgm:t>
    </dgm:pt>
    <dgm:pt modelId="{E580684B-BE43-446A-9605-9F39BBE0D3DE}" type="parTrans" cxnId="{8F712C79-D753-4009-B0DB-8252B928857A}">
      <dgm:prSet/>
      <dgm:spPr/>
      <dgm:t>
        <a:bodyPr/>
        <a:lstStyle/>
        <a:p>
          <a:endParaRPr lang="en-US" sz="2400"/>
        </a:p>
      </dgm:t>
    </dgm:pt>
    <dgm:pt modelId="{0915DC93-E0F0-4AFD-9133-FFBA9DD9AA8F}" type="sibTrans" cxnId="{8F712C79-D753-4009-B0DB-8252B928857A}">
      <dgm:prSet/>
      <dgm:spPr/>
      <dgm:t>
        <a:bodyPr/>
        <a:lstStyle/>
        <a:p>
          <a:endParaRPr lang="en-US" sz="2400"/>
        </a:p>
      </dgm:t>
    </dgm:pt>
    <dgm:pt modelId="{C4C0DFD6-FA32-4CC8-BB96-DD116FBC4F47}">
      <dgm:prSet custT="1"/>
      <dgm:spPr/>
      <dgm:t>
        <a:bodyPr/>
        <a:lstStyle/>
        <a:p>
          <a:pPr rtl="0"/>
          <a:r>
            <a:rPr lang="ka-GE" sz="1050" dirty="0" smtClean="0"/>
            <a:t>ესკოები არიან ენერგო სერვისების მომწოდებლები </a:t>
          </a:r>
          <a:endParaRPr lang="en-US" sz="1050" dirty="0"/>
        </a:p>
      </dgm:t>
    </dgm:pt>
    <dgm:pt modelId="{C14F6246-2223-4B79-A166-36958E937853}" type="parTrans" cxnId="{8E2B00D6-7403-46FA-8ABF-5733DA9ACAB2}">
      <dgm:prSet/>
      <dgm:spPr/>
      <dgm:t>
        <a:bodyPr/>
        <a:lstStyle/>
        <a:p>
          <a:endParaRPr lang="en-US" sz="2400"/>
        </a:p>
      </dgm:t>
    </dgm:pt>
    <dgm:pt modelId="{DA3F09D5-E9F3-4881-9358-9D2280B670EB}" type="sibTrans" cxnId="{8E2B00D6-7403-46FA-8ABF-5733DA9ACAB2}">
      <dgm:prSet/>
      <dgm:spPr/>
      <dgm:t>
        <a:bodyPr/>
        <a:lstStyle/>
        <a:p>
          <a:endParaRPr lang="en-US" sz="2400"/>
        </a:p>
      </dgm:t>
    </dgm:pt>
    <dgm:pt modelId="{FAC59475-E682-47AA-A956-8E20B9B6F22D}">
      <dgm:prSet custT="1"/>
      <dgm:spPr/>
      <dgm:t>
        <a:bodyPr/>
        <a:lstStyle/>
        <a:p>
          <a:pPr rtl="0"/>
          <a:r>
            <a:rPr lang="ka-GE" sz="1800" dirty="0" smtClean="0"/>
            <a:t>კლიენტი</a:t>
          </a:r>
          <a:endParaRPr lang="en-US" sz="1800" dirty="0"/>
        </a:p>
      </dgm:t>
    </dgm:pt>
    <dgm:pt modelId="{15FE2C3A-7D26-418D-B64C-E2ADB74D4D84}" type="parTrans" cxnId="{0A338340-CC1A-434A-86BB-1C1B85F50175}">
      <dgm:prSet/>
      <dgm:spPr/>
      <dgm:t>
        <a:bodyPr/>
        <a:lstStyle/>
        <a:p>
          <a:endParaRPr lang="en-US" sz="2400"/>
        </a:p>
      </dgm:t>
    </dgm:pt>
    <dgm:pt modelId="{62EA018D-0D78-4B6E-BBC5-73D989A1698D}" type="sibTrans" cxnId="{0A338340-CC1A-434A-86BB-1C1B85F50175}">
      <dgm:prSet/>
      <dgm:spPr/>
      <dgm:t>
        <a:bodyPr/>
        <a:lstStyle/>
        <a:p>
          <a:endParaRPr lang="en-US" sz="2400"/>
        </a:p>
      </dgm:t>
    </dgm:pt>
    <dgm:pt modelId="{E0D343DC-FCDF-40B0-8052-74E7EA277746}">
      <dgm:prSet custT="1"/>
      <dgm:spPr/>
      <dgm:t>
        <a:bodyPr/>
        <a:lstStyle/>
        <a:p>
          <a:pPr rtl="0"/>
          <a:r>
            <a:rPr lang="ka-GE" sz="1050" dirty="0" smtClean="0"/>
            <a:t>შენობის ან ობიექტის მესაკუთრე რომელიც დაინტერესებულია </a:t>
          </a:r>
          <a:r>
            <a:rPr lang="ka-GE" sz="1050" dirty="0" smtClean="0"/>
            <a:t>ენერგო-ეფექტურობის </a:t>
          </a:r>
          <a:r>
            <a:rPr lang="ka-GE" sz="1050" dirty="0" smtClean="0"/>
            <a:t>ზომების გატარებაში</a:t>
          </a:r>
          <a:endParaRPr lang="en-US" sz="1050" dirty="0"/>
        </a:p>
      </dgm:t>
    </dgm:pt>
    <dgm:pt modelId="{C8E33FB0-4365-4F88-BF3A-255EB456223E}" type="parTrans" cxnId="{04D5636C-5B94-464C-8E81-65DD9A60AD03}">
      <dgm:prSet/>
      <dgm:spPr/>
      <dgm:t>
        <a:bodyPr/>
        <a:lstStyle/>
        <a:p>
          <a:endParaRPr lang="en-US" sz="2400"/>
        </a:p>
      </dgm:t>
    </dgm:pt>
    <dgm:pt modelId="{22D81E92-67E1-43C5-9B2E-8AB3E940D66C}" type="sibTrans" cxnId="{04D5636C-5B94-464C-8E81-65DD9A60AD03}">
      <dgm:prSet/>
      <dgm:spPr/>
      <dgm:t>
        <a:bodyPr/>
        <a:lstStyle/>
        <a:p>
          <a:endParaRPr lang="en-US" sz="2400"/>
        </a:p>
      </dgm:t>
    </dgm:pt>
    <dgm:pt modelId="{E814C282-39A2-4648-9368-0726A487B668}">
      <dgm:prSet custT="1"/>
      <dgm:spPr/>
      <dgm:t>
        <a:bodyPr/>
        <a:lstStyle/>
        <a:p>
          <a:pPr rtl="0"/>
          <a:r>
            <a:rPr lang="ka-GE" sz="1800" dirty="0" smtClean="0"/>
            <a:t>ენერგო მომწოდებელი</a:t>
          </a:r>
          <a:endParaRPr lang="en-US" sz="1800" dirty="0"/>
        </a:p>
      </dgm:t>
    </dgm:pt>
    <dgm:pt modelId="{9E8B5AD8-66F0-4D46-86AD-E2E973C8BB98}" type="parTrans" cxnId="{B9EF9EEA-90B3-4E40-B98D-E4802F3C4039}">
      <dgm:prSet/>
      <dgm:spPr/>
      <dgm:t>
        <a:bodyPr/>
        <a:lstStyle/>
        <a:p>
          <a:endParaRPr lang="en-US" sz="2400"/>
        </a:p>
      </dgm:t>
    </dgm:pt>
    <dgm:pt modelId="{92C8B69D-D2F3-42D8-A11B-4C1B20E92F12}" type="sibTrans" cxnId="{B9EF9EEA-90B3-4E40-B98D-E4802F3C4039}">
      <dgm:prSet/>
      <dgm:spPr/>
      <dgm:t>
        <a:bodyPr/>
        <a:lstStyle/>
        <a:p>
          <a:endParaRPr lang="en-US" sz="2400"/>
        </a:p>
      </dgm:t>
    </dgm:pt>
    <dgm:pt modelId="{68DA5630-7323-4C76-9E8D-ECC4D7BA8651}">
      <dgm:prSet custT="1"/>
      <dgm:spPr/>
      <dgm:t>
        <a:bodyPr/>
        <a:lstStyle/>
        <a:p>
          <a:pPr rtl="0"/>
          <a:r>
            <a:rPr lang="en-US" sz="1800" dirty="0" smtClean="0"/>
            <a:t>EPC </a:t>
          </a:r>
          <a:r>
            <a:rPr lang="ka-GE" sz="1800" dirty="0" smtClean="0"/>
            <a:t>დამხმარე</a:t>
          </a:r>
          <a:r>
            <a:rPr lang="en-US" sz="1800" dirty="0" smtClean="0"/>
            <a:t>(</a:t>
          </a:r>
          <a:r>
            <a:rPr lang="ka-GE" sz="1800" dirty="0" smtClean="0"/>
            <a:t>არასავალდებულო</a:t>
          </a:r>
          <a:r>
            <a:rPr lang="en-US" sz="1800" dirty="0" smtClean="0"/>
            <a:t>)  -</a:t>
          </a:r>
          <a:endParaRPr lang="en-US" sz="1800" dirty="0"/>
        </a:p>
      </dgm:t>
    </dgm:pt>
    <dgm:pt modelId="{59DB5709-2B36-4068-9F9E-9D5022E15B1C}" type="parTrans" cxnId="{B2C1467B-3AEC-4810-B11E-129EC0C82F8B}">
      <dgm:prSet/>
      <dgm:spPr/>
      <dgm:t>
        <a:bodyPr/>
        <a:lstStyle/>
        <a:p>
          <a:endParaRPr lang="en-US" sz="2400"/>
        </a:p>
      </dgm:t>
    </dgm:pt>
    <dgm:pt modelId="{04C84DBB-4418-42DD-AC80-55719C9FE073}" type="sibTrans" cxnId="{B2C1467B-3AEC-4810-B11E-129EC0C82F8B}">
      <dgm:prSet/>
      <dgm:spPr/>
      <dgm:t>
        <a:bodyPr/>
        <a:lstStyle/>
        <a:p>
          <a:endParaRPr lang="en-US" sz="2400"/>
        </a:p>
      </dgm:t>
    </dgm:pt>
    <dgm:pt modelId="{7D3C7961-05B0-49E5-9D72-6A768A279264}">
      <dgm:prSet custT="1"/>
      <dgm:spPr/>
      <dgm:t>
        <a:bodyPr/>
        <a:lstStyle/>
        <a:p>
          <a:pPr rtl="0"/>
          <a:r>
            <a:rPr lang="ka-GE" sz="1050" dirty="0" smtClean="0"/>
            <a:t>საკონსულტაციო კომპანიები</a:t>
          </a:r>
        </a:p>
        <a:p>
          <a:pPr rtl="0"/>
          <a:r>
            <a:rPr lang="ka-GE" sz="1050" dirty="0" smtClean="0"/>
            <a:t>ნოუ-ჰაუსა და გამოცდილების გადაცემა კლიენტისთვის. </a:t>
          </a:r>
          <a:r>
            <a:rPr lang="en-US" sz="1050" dirty="0" smtClean="0"/>
            <a:t> EPC</a:t>
          </a:r>
          <a:r>
            <a:rPr lang="ka-GE" sz="1050" dirty="0" smtClean="0"/>
            <a:t>-ს წარმომადგენელს </a:t>
          </a:r>
          <a:r>
            <a:rPr lang="ka-GE" sz="1050" dirty="0" smtClean="0"/>
            <a:t>შეუძლია იყოს შუამავალი კლიენტსა და ესკოს შორის </a:t>
          </a:r>
          <a:endParaRPr lang="en-US" sz="1050" dirty="0"/>
        </a:p>
      </dgm:t>
    </dgm:pt>
    <dgm:pt modelId="{F7E95485-E78E-4603-A3CC-41B207B23388}" type="parTrans" cxnId="{4DFAB00B-74BE-49C5-AA3E-C1F77CD47931}">
      <dgm:prSet/>
      <dgm:spPr/>
      <dgm:t>
        <a:bodyPr/>
        <a:lstStyle/>
        <a:p>
          <a:endParaRPr lang="en-US" sz="2400"/>
        </a:p>
      </dgm:t>
    </dgm:pt>
    <dgm:pt modelId="{9E54E486-1DB9-4CED-97F2-E108BF6D27AE}" type="sibTrans" cxnId="{4DFAB00B-74BE-49C5-AA3E-C1F77CD47931}">
      <dgm:prSet/>
      <dgm:spPr/>
      <dgm:t>
        <a:bodyPr/>
        <a:lstStyle/>
        <a:p>
          <a:endParaRPr lang="en-US" sz="2400"/>
        </a:p>
      </dgm:t>
    </dgm:pt>
    <dgm:pt modelId="{4769C56D-7E07-4362-B2F4-E84D854C638F}">
      <dgm:prSet custT="1"/>
      <dgm:spPr/>
      <dgm:t>
        <a:bodyPr/>
        <a:lstStyle/>
        <a:p>
          <a:pPr rtl="0"/>
          <a:r>
            <a:rPr lang="ka-GE" sz="1800" dirty="0" smtClean="0"/>
            <a:t>საფინანსო ინსტიტუტი</a:t>
          </a:r>
          <a:r>
            <a:rPr lang="en-US" sz="1800" dirty="0" smtClean="0"/>
            <a:t> </a:t>
          </a:r>
          <a:r>
            <a:rPr lang="ka-GE" sz="1800" dirty="0" smtClean="0"/>
            <a:t>(არასავალდებულო</a:t>
          </a:r>
          <a:r>
            <a:rPr lang="en-US" sz="1800" dirty="0" smtClean="0"/>
            <a:t>)</a:t>
          </a:r>
          <a:endParaRPr lang="en-US" sz="1800" dirty="0"/>
        </a:p>
      </dgm:t>
    </dgm:pt>
    <dgm:pt modelId="{9881F65B-0910-466B-85A6-566B63AD0FFE}" type="parTrans" cxnId="{6E680EDD-A5CF-413F-B720-5B07AB5C9AF0}">
      <dgm:prSet/>
      <dgm:spPr/>
      <dgm:t>
        <a:bodyPr/>
        <a:lstStyle/>
        <a:p>
          <a:endParaRPr lang="en-US" sz="2400"/>
        </a:p>
      </dgm:t>
    </dgm:pt>
    <dgm:pt modelId="{AF682DDB-0446-4EEA-B7D9-5222DC4EC7FE}" type="sibTrans" cxnId="{6E680EDD-A5CF-413F-B720-5B07AB5C9AF0}">
      <dgm:prSet/>
      <dgm:spPr/>
      <dgm:t>
        <a:bodyPr/>
        <a:lstStyle/>
        <a:p>
          <a:endParaRPr lang="en-US" sz="2400"/>
        </a:p>
      </dgm:t>
    </dgm:pt>
    <dgm:pt modelId="{FA4E86B5-7722-40CE-A75E-7CE888F40610}">
      <dgm:prSet custT="1"/>
      <dgm:spPr/>
      <dgm:t>
        <a:bodyPr/>
        <a:lstStyle/>
        <a:p>
          <a:pPr rtl="0"/>
          <a:r>
            <a:rPr lang="ka-GE" sz="1050" dirty="0" smtClean="0"/>
            <a:t>შეიძლება იყოს ტრადიციულად ბანკი, </a:t>
          </a:r>
          <a:r>
            <a:rPr lang="ka-GE" sz="1050" dirty="0" smtClean="0"/>
            <a:t>სპეციალიზი-რებული </a:t>
          </a:r>
          <a:r>
            <a:rPr lang="ka-GE" sz="1050" dirty="0" smtClean="0"/>
            <a:t>საფინანსო დაწესებულება ან </a:t>
          </a:r>
          <a:r>
            <a:rPr lang="ka-GE" sz="1050" dirty="0" smtClean="0"/>
            <a:t>სამთავრობო ინსტრუქცია (სუბსიდიები)</a:t>
          </a:r>
          <a:endParaRPr lang="en-US" sz="1050" dirty="0"/>
        </a:p>
      </dgm:t>
    </dgm:pt>
    <dgm:pt modelId="{0886CF01-5E46-4A5F-BA35-FFF4F190B1FA}" type="parTrans" cxnId="{C0387052-6408-41D3-8836-D702145DC058}">
      <dgm:prSet/>
      <dgm:spPr/>
      <dgm:t>
        <a:bodyPr/>
        <a:lstStyle/>
        <a:p>
          <a:endParaRPr lang="en-US" sz="2400"/>
        </a:p>
      </dgm:t>
    </dgm:pt>
    <dgm:pt modelId="{D311065F-265A-4FD4-9688-69D3FE6BE0D9}" type="sibTrans" cxnId="{C0387052-6408-41D3-8836-D702145DC058}">
      <dgm:prSet/>
      <dgm:spPr/>
      <dgm:t>
        <a:bodyPr/>
        <a:lstStyle/>
        <a:p>
          <a:endParaRPr lang="en-US" sz="2400"/>
        </a:p>
      </dgm:t>
    </dgm:pt>
    <dgm:pt modelId="{2D5AFE86-EC95-4F1A-9C6D-AB04012F7B49}">
      <dgm:prSet custT="1"/>
      <dgm:spPr/>
      <dgm:t>
        <a:bodyPr/>
        <a:lstStyle/>
        <a:p>
          <a:pPr rtl="0"/>
          <a:r>
            <a:rPr lang="ka-GE" sz="1050" dirty="0" smtClean="0"/>
            <a:t>ენერგიის მომწოდებელი</a:t>
          </a:r>
          <a:endParaRPr lang="en-US" sz="1050" dirty="0"/>
        </a:p>
      </dgm:t>
    </dgm:pt>
    <dgm:pt modelId="{D5DB3B31-08F2-4325-AAE5-E47C341F3857}" type="parTrans" cxnId="{EE745C71-A0BF-40C6-8F69-353C1042921E}">
      <dgm:prSet/>
      <dgm:spPr/>
      <dgm:t>
        <a:bodyPr/>
        <a:lstStyle/>
        <a:p>
          <a:endParaRPr lang="en-US" sz="2400"/>
        </a:p>
      </dgm:t>
    </dgm:pt>
    <dgm:pt modelId="{1AB2B1E2-31F5-40C0-B78B-C0721C8E87C3}" type="sibTrans" cxnId="{EE745C71-A0BF-40C6-8F69-353C1042921E}">
      <dgm:prSet/>
      <dgm:spPr/>
      <dgm:t>
        <a:bodyPr/>
        <a:lstStyle/>
        <a:p>
          <a:endParaRPr lang="en-US" sz="2400"/>
        </a:p>
      </dgm:t>
    </dgm:pt>
    <dgm:pt modelId="{15E8F810-8CE0-4AC9-8EA2-16E897951939}" type="pres">
      <dgm:prSet presAssocID="{EBDD6E59-2456-460B-B0BB-6231138942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5BF81-CC68-4E5B-9A73-1B693EE0E700}" type="pres">
      <dgm:prSet presAssocID="{D1CC766E-7E39-44AF-8C6C-8D1559D0B9D4}" presName="root" presStyleCnt="0"/>
      <dgm:spPr/>
    </dgm:pt>
    <dgm:pt modelId="{CA9E2379-4189-41B3-8D62-5BD8ED741BB2}" type="pres">
      <dgm:prSet presAssocID="{D1CC766E-7E39-44AF-8C6C-8D1559D0B9D4}" presName="rootComposite" presStyleCnt="0"/>
      <dgm:spPr/>
    </dgm:pt>
    <dgm:pt modelId="{E15597E2-6034-477B-A86D-6C13CAEA2DB5}" type="pres">
      <dgm:prSet presAssocID="{D1CC766E-7E39-44AF-8C6C-8D1559D0B9D4}" presName="rootText" presStyleLbl="node1" presStyleIdx="0" presStyleCnt="5" custScaleY="134816" custLinFactNeighborX="-293" custLinFactNeighborY="5078"/>
      <dgm:spPr/>
      <dgm:t>
        <a:bodyPr/>
        <a:lstStyle/>
        <a:p>
          <a:endParaRPr lang="en-US"/>
        </a:p>
      </dgm:t>
    </dgm:pt>
    <dgm:pt modelId="{2523C620-3DDC-4C85-B052-BD8AF60B6CDC}" type="pres">
      <dgm:prSet presAssocID="{D1CC766E-7E39-44AF-8C6C-8D1559D0B9D4}" presName="rootConnector" presStyleLbl="node1" presStyleIdx="0" presStyleCnt="5"/>
      <dgm:spPr/>
      <dgm:t>
        <a:bodyPr/>
        <a:lstStyle/>
        <a:p>
          <a:endParaRPr lang="en-US"/>
        </a:p>
      </dgm:t>
    </dgm:pt>
    <dgm:pt modelId="{290075D6-84C7-4E9E-9F3C-467C4FC53615}" type="pres">
      <dgm:prSet presAssocID="{D1CC766E-7E39-44AF-8C6C-8D1559D0B9D4}" presName="childShape" presStyleCnt="0"/>
      <dgm:spPr/>
    </dgm:pt>
    <dgm:pt modelId="{AE358B02-574A-488B-A09C-E4B238F661EA}" type="pres">
      <dgm:prSet presAssocID="{C14F6246-2223-4B79-A166-36958E937853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B339CAD-B8DA-4E12-B6B1-4D2693D9B230}" type="pres">
      <dgm:prSet presAssocID="{C4C0DFD6-FA32-4CC8-BB96-DD116FBC4F47}" presName="childText" presStyleLbl="bgAcc1" presStyleIdx="0" presStyleCnt="5" custScaleY="200318" custLinFactNeighborX="2040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F4F56-76C0-405D-BDCC-52A17BC42E13}" type="pres">
      <dgm:prSet presAssocID="{FAC59475-E682-47AA-A956-8E20B9B6F22D}" presName="root" presStyleCnt="0"/>
      <dgm:spPr/>
    </dgm:pt>
    <dgm:pt modelId="{96DFBFFB-4457-4C40-83BD-868C39835DDC}" type="pres">
      <dgm:prSet presAssocID="{FAC59475-E682-47AA-A956-8E20B9B6F22D}" presName="rootComposite" presStyleCnt="0"/>
      <dgm:spPr/>
    </dgm:pt>
    <dgm:pt modelId="{14250B88-3242-4368-94A3-1524A5994A74}" type="pres">
      <dgm:prSet presAssocID="{FAC59475-E682-47AA-A956-8E20B9B6F22D}" presName="rootText" presStyleLbl="node1" presStyleIdx="1" presStyleCnt="5" custScaleY="134816" custLinFactNeighborX="-293" custLinFactNeighborY="5078"/>
      <dgm:spPr/>
      <dgm:t>
        <a:bodyPr/>
        <a:lstStyle/>
        <a:p>
          <a:endParaRPr lang="en-US"/>
        </a:p>
      </dgm:t>
    </dgm:pt>
    <dgm:pt modelId="{9322DBD0-9ED7-4CDA-9BA1-BA8612010FA9}" type="pres">
      <dgm:prSet presAssocID="{FAC59475-E682-47AA-A956-8E20B9B6F22D}" presName="rootConnector" presStyleLbl="node1" presStyleIdx="1" presStyleCnt="5"/>
      <dgm:spPr/>
      <dgm:t>
        <a:bodyPr/>
        <a:lstStyle/>
        <a:p>
          <a:endParaRPr lang="en-US"/>
        </a:p>
      </dgm:t>
    </dgm:pt>
    <dgm:pt modelId="{1434B08E-8BC5-4CEE-BF50-C8DA5C10C73C}" type="pres">
      <dgm:prSet presAssocID="{FAC59475-E682-47AA-A956-8E20B9B6F22D}" presName="childShape" presStyleCnt="0"/>
      <dgm:spPr/>
    </dgm:pt>
    <dgm:pt modelId="{C447119C-C2AA-479A-AD0A-40DF0ADF956D}" type="pres">
      <dgm:prSet presAssocID="{C8E33FB0-4365-4F88-BF3A-255EB456223E}" presName="Name13" presStyleLbl="parChTrans1D2" presStyleIdx="1" presStyleCnt="5"/>
      <dgm:spPr/>
      <dgm:t>
        <a:bodyPr/>
        <a:lstStyle/>
        <a:p>
          <a:endParaRPr lang="en-US"/>
        </a:p>
      </dgm:t>
    </dgm:pt>
    <dgm:pt modelId="{F4A2217F-1587-4200-A5A8-68A722693404}" type="pres">
      <dgm:prSet presAssocID="{E0D343DC-FCDF-40B0-8052-74E7EA277746}" presName="childText" presStyleLbl="bgAcc1" presStyleIdx="1" presStyleCnt="5" custScaleY="200318" custLinFactNeighborX="2040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DC11A-B96A-45F1-988A-28D2C14CE0AA}" type="pres">
      <dgm:prSet presAssocID="{E814C282-39A2-4648-9368-0726A487B668}" presName="root" presStyleCnt="0"/>
      <dgm:spPr/>
    </dgm:pt>
    <dgm:pt modelId="{74C9CBF7-C23E-4358-B351-04AEE777A36E}" type="pres">
      <dgm:prSet presAssocID="{E814C282-39A2-4648-9368-0726A487B668}" presName="rootComposite" presStyleCnt="0"/>
      <dgm:spPr/>
    </dgm:pt>
    <dgm:pt modelId="{ADE153AB-FF38-437C-96DE-3F51334F04CE}" type="pres">
      <dgm:prSet presAssocID="{E814C282-39A2-4648-9368-0726A487B668}" presName="rootText" presStyleLbl="node1" presStyleIdx="2" presStyleCnt="5" custScaleY="134816" custLinFactNeighborX="-293" custLinFactNeighborY="5078"/>
      <dgm:spPr/>
      <dgm:t>
        <a:bodyPr/>
        <a:lstStyle/>
        <a:p>
          <a:endParaRPr lang="en-US"/>
        </a:p>
      </dgm:t>
    </dgm:pt>
    <dgm:pt modelId="{956790AB-C6BB-4B68-8E4A-DF2088C16A0E}" type="pres">
      <dgm:prSet presAssocID="{E814C282-39A2-4648-9368-0726A487B668}" presName="rootConnector" presStyleLbl="node1" presStyleIdx="2" presStyleCnt="5"/>
      <dgm:spPr/>
      <dgm:t>
        <a:bodyPr/>
        <a:lstStyle/>
        <a:p>
          <a:endParaRPr lang="en-US"/>
        </a:p>
      </dgm:t>
    </dgm:pt>
    <dgm:pt modelId="{B7243641-A31E-40B5-BBF0-FF9612D9BE5B}" type="pres">
      <dgm:prSet presAssocID="{E814C282-39A2-4648-9368-0726A487B668}" presName="childShape" presStyleCnt="0"/>
      <dgm:spPr/>
    </dgm:pt>
    <dgm:pt modelId="{A335640C-664E-4760-BE1D-A76EF58FBABF}" type="pres">
      <dgm:prSet presAssocID="{D5DB3B31-08F2-4325-AAE5-E47C341F3857}" presName="Name13" presStyleLbl="parChTrans1D2" presStyleIdx="2" presStyleCnt="5"/>
      <dgm:spPr/>
      <dgm:t>
        <a:bodyPr/>
        <a:lstStyle/>
        <a:p>
          <a:endParaRPr lang="en-US"/>
        </a:p>
      </dgm:t>
    </dgm:pt>
    <dgm:pt modelId="{04D2A6E5-C795-4697-9E4E-AB28DD9E2D31}" type="pres">
      <dgm:prSet presAssocID="{2D5AFE86-EC95-4F1A-9C6D-AB04012F7B49}" presName="childText" presStyleLbl="bgAcc1" presStyleIdx="2" presStyleCnt="5" custScaleY="200318" custLinFactNeighborX="2040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CFB8-FC45-48EA-8B65-E845E407574B}" type="pres">
      <dgm:prSet presAssocID="{68DA5630-7323-4C76-9E8D-ECC4D7BA8651}" presName="root" presStyleCnt="0"/>
      <dgm:spPr/>
    </dgm:pt>
    <dgm:pt modelId="{3E7BB822-B66F-4CF8-B3BB-9FE5C5FDC734}" type="pres">
      <dgm:prSet presAssocID="{68DA5630-7323-4C76-9E8D-ECC4D7BA8651}" presName="rootComposite" presStyleCnt="0"/>
      <dgm:spPr/>
    </dgm:pt>
    <dgm:pt modelId="{080B790B-CD27-4888-8342-8DE7203EDE08}" type="pres">
      <dgm:prSet presAssocID="{68DA5630-7323-4C76-9E8D-ECC4D7BA8651}" presName="rootText" presStyleLbl="node1" presStyleIdx="3" presStyleCnt="5" custScaleY="134816" custLinFactNeighborX="0" custLinFactNeighborY="3990"/>
      <dgm:spPr/>
      <dgm:t>
        <a:bodyPr/>
        <a:lstStyle/>
        <a:p>
          <a:endParaRPr lang="en-US"/>
        </a:p>
      </dgm:t>
    </dgm:pt>
    <dgm:pt modelId="{086F85D2-5A4B-4392-A112-09789EAD8AB0}" type="pres">
      <dgm:prSet presAssocID="{68DA5630-7323-4C76-9E8D-ECC4D7BA8651}" presName="rootConnector" presStyleLbl="node1" presStyleIdx="3" presStyleCnt="5"/>
      <dgm:spPr/>
      <dgm:t>
        <a:bodyPr/>
        <a:lstStyle/>
        <a:p>
          <a:endParaRPr lang="en-US"/>
        </a:p>
      </dgm:t>
    </dgm:pt>
    <dgm:pt modelId="{23FA9D32-FDA0-4F04-8795-09408FDAC5B7}" type="pres">
      <dgm:prSet presAssocID="{68DA5630-7323-4C76-9E8D-ECC4D7BA8651}" presName="childShape" presStyleCnt="0"/>
      <dgm:spPr/>
    </dgm:pt>
    <dgm:pt modelId="{AD83BB80-41F2-4BA7-801D-96AF2102D499}" type="pres">
      <dgm:prSet presAssocID="{F7E95485-E78E-4603-A3CC-41B207B23388}" presName="Name13" presStyleLbl="parChTrans1D2" presStyleIdx="3" presStyleCnt="5"/>
      <dgm:spPr/>
      <dgm:t>
        <a:bodyPr/>
        <a:lstStyle/>
        <a:p>
          <a:endParaRPr lang="en-US"/>
        </a:p>
      </dgm:t>
    </dgm:pt>
    <dgm:pt modelId="{B6FAB7FD-2AFE-4272-BCB5-F01D47007BC6}" type="pres">
      <dgm:prSet presAssocID="{7D3C7961-05B0-49E5-9D72-6A768A279264}" presName="childText" presStyleLbl="bgAcc1" presStyleIdx="3" presStyleCnt="5" custScaleY="200318" custLinFactNeighborX="2040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5014C-6529-47FF-AA20-909D33F0897C}" type="pres">
      <dgm:prSet presAssocID="{4769C56D-7E07-4362-B2F4-E84D854C638F}" presName="root" presStyleCnt="0"/>
      <dgm:spPr/>
    </dgm:pt>
    <dgm:pt modelId="{6438447C-1A34-43E5-A048-75ABE39BFDE6}" type="pres">
      <dgm:prSet presAssocID="{4769C56D-7E07-4362-B2F4-E84D854C638F}" presName="rootComposite" presStyleCnt="0"/>
      <dgm:spPr/>
    </dgm:pt>
    <dgm:pt modelId="{22FE76BC-0A72-4522-8D91-0AF1BD7F3F28}" type="pres">
      <dgm:prSet presAssocID="{4769C56D-7E07-4362-B2F4-E84D854C638F}" presName="rootText" presStyleLbl="node1" presStyleIdx="4" presStyleCnt="5" custScaleY="134816"/>
      <dgm:spPr/>
      <dgm:t>
        <a:bodyPr/>
        <a:lstStyle/>
        <a:p>
          <a:endParaRPr lang="en-US"/>
        </a:p>
      </dgm:t>
    </dgm:pt>
    <dgm:pt modelId="{3885DA72-2684-4FA9-A3DD-91EEA1C5C193}" type="pres">
      <dgm:prSet presAssocID="{4769C56D-7E07-4362-B2F4-E84D854C638F}" presName="rootConnector" presStyleLbl="node1" presStyleIdx="4" presStyleCnt="5"/>
      <dgm:spPr/>
      <dgm:t>
        <a:bodyPr/>
        <a:lstStyle/>
        <a:p>
          <a:endParaRPr lang="en-US"/>
        </a:p>
      </dgm:t>
    </dgm:pt>
    <dgm:pt modelId="{3E824E91-61A1-4D31-BE00-A8FAD62AD047}" type="pres">
      <dgm:prSet presAssocID="{4769C56D-7E07-4362-B2F4-E84D854C638F}" presName="childShape" presStyleCnt="0"/>
      <dgm:spPr/>
    </dgm:pt>
    <dgm:pt modelId="{A16F6E08-D19F-4C77-A684-B825E55E47CF}" type="pres">
      <dgm:prSet presAssocID="{0886CF01-5E46-4A5F-BA35-FFF4F190B1F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9109B46-5400-448B-96F1-DA171D572463}" type="pres">
      <dgm:prSet presAssocID="{FA4E86B5-7722-40CE-A75E-7CE888F40610}" presName="childText" presStyleLbl="bgAcc1" presStyleIdx="4" presStyleCnt="5" custScaleY="200318" custLinFactNeighborX="2040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5636C-5B94-464C-8E81-65DD9A60AD03}" srcId="{FAC59475-E682-47AA-A956-8E20B9B6F22D}" destId="{E0D343DC-FCDF-40B0-8052-74E7EA277746}" srcOrd="0" destOrd="0" parTransId="{C8E33FB0-4365-4F88-BF3A-255EB456223E}" sibTransId="{22D81E92-67E1-43C5-9B2E-8AB3E940D66C}"/>
    <dgm:cxn modelId="{90017608-23D8-4154-8B7D-F2A0B9078EE6}" type="presOf" srcId="{7D3C7961-05B0-49E5-9D72-6A768A279264}" destId="{B6FAB7FD-2AFE-4272-BCB5-F01D47007BC6}" srcOrd="0" destOrd="0" presId="urn:microsoft.com/office/officeart/2005/8/layout/hierarchy3"/>
    <dgm:cxn modelId="{0194DE43-C940-48B1-BC10-63AD312B51BD}" type="presOf" srcId="{FAC59475-E682-47AA-A956-8E20B9B6F22D}" destId="{14250B88-3242-4368-94A3-1524A5994A74}" srcOrd="0" destOrd="0" presId="urn:microsoft.com/office/officeart/2005/8/layout/hierarchy3"/>
    <dgm:cxn modelId="{EC523EC9-3B16-4863-AAC9-48A1BF6E8DC2}" type="presOf" srcId="{0886CF01-5E46-4A5F-BA35-FFF4F190B1FA}" destId="{A16F6E08-D19F-4C77-A684-B825E55E47CF}" srcOrd="0" destOrd="0" presId="urn:microsoft.com/office/officeart/2005/8/layout/hierarchy3"/>
    <dgm:cxn modelId="{8F712C79-D753-4009-B0DB-8252B928857A}" srcId="{EBDD6E59-2456-460B-B0BB-62311389426C}" destId="{D1CC766E-7E39-44AF-8C6C-8D1559D0B9D4}" srcOrd="0" destOrd="0" parTransId="{E580684B-BE43-446A-9605-9F39BBE0D3DE}" sibTransId="{0915DC93-E0F0-4AFD-9133-FFBA9DD9AA8F}"/>
    <dgm:cxn modelId="{69BDE3E1-A5E2-48CB-B81C-B9087C7FDF8C}" type="presOf" srcId="{E814C282-39A2-4648-9368-0726A487B668}" destId="{ADE153AB-FF38-437C-96DE-3F51334F04CE}" srcOrd="0" destOrd="0" presId="urn:microsoft.com/office/officeart/2005/8/layout/hierarchy3"/>
    <dgm:cxn modelId="{8E2B00D6-7403-46FA-8ABF-5733DA9ACAB2}" srcId="{D1CC766E-7E39-44AF-8C6C-8D1559D0B9D4}" destId="{C4C0DFD6-FA32-4CC8-BB96-DD116FBC4F47}" srcOrd="0" destOrd="0" parTransId="{C14F6246-2223-4B79-A166-36958E937853}" sibTransId="{DA3F09D5-E9F3-4881-9358-9D2280B670EB}"/>
    <dgm:cxn modelId="{A6EC6C6A-64AB-4DE6-82DF-35229E24263C}" type="presOf" srcId="{FAC59475-E682-47AA-A956-8E20B9B6F22D}" destId="{9322DBD0-9ED7-4CDA-9BA1-BA8612010FA9}" srcOrd="1" destOrd="0" presId="urn:microsoft.com/office/officeart/2005/8/layout/hierarchy3"/>
    <dgm:cxn modelId="{6E680EDD-A5CF-413F-B720-5B07AB5C9AF0}" srcId="{EBDD6E59-2456-460B-B0BB-62311389426C}" destId="{4769C56D-7E07-4362-B2F4-E84D854C638F}" srcOrd="4" destOrd="0" parTransId="{9881F65B-0910-466B-85A6-566B63AD0FFE}" sibTransId="{AF682DDB-0446-4EEA-B7D9-5222DC4EC7FE}"/>
    <dgm:cxn modelId="{4DFAB00B-74BE-49C5-AA3E-C1F77CD47931}" srcId="{68DA5630-7323-4C76-9E8D-ECC4D7BA8651}" destId="{7D3C7961-05B0-49E5-9D72-6A768A279264}" srcOrd="0" destOrd="0" parTransId="{F7E95485-E78E-4603-A3CC-41B207B23388}" sibTransId="{9E54E486-1DB9-4CED-97F2-E108BF6D27AE}"/>
    <dgm:cxn modelId="{303B9D8E-4D6F-4761-B21A-41F5D961633F}" type="presOf" srcId="{E0D343DC-FCDF-40B0-8052-74E7EA277746}" destId="{F4A2217F-1587-4200-A5A8-68A722693404}" srcOrd="0" destOrd="0" presId="urn:microsoft.com/office/officeart/2005/8/layout/hierarchy3"/>
    <dgm:cxn modelId="{989E203A-7F28-4365-96A1-59FCED43DCE2}" type="presOf" srcId="{D1CC766E-7E39-44AF-8C6C-8D1559D0B9D4}" destId="{2523C620-3DDC-4C85-B052-BD8AF60B6CDC}" srcOrd="1" destOrd="0" presId="urn:microsoft.com/office/officeart/2005/8/layout/hierarchy3"/>
    <dgm:cxn modelId="{EE745C71-A0BF-40C6-8F69-353C1042921E}" srcId="{E814C282-39A2-4648-9368-0726A487B668}" destId="{2D5AFE86-EC95-4F1A-9C6D-AB04012F7B49}" srcOrd="0" destOrd="0" parTransId="{D5DB3B31-08F2-4325-AAE5-E47C341F3857}" sibTransId="{1AB2B1E2-31F5-40C0-B78B-C0721C8E87C3}"/>
    <dgm:cxn modelId="{DEBA3565-CA8E-4341-B822-66D84693CADD}" type="presOf" srcId="{D1CC766E-7E39-44AF-8C6C-8D1559D0B9D4}" destId="{E15597E2-6034-477B-A86D-6C13CAEA2DB5}" srcOrd="0" destOrd="0" presId="urn:microsoft.com/office/officeart/2005/8/layout/hierarchy3"/>
    <dgm:cxn modelId="{B9EF9EEA-90B3-4E40-B98D-E4802F3C4039}" srcId="{EBDD6E59-2456-460B-B0BB-62311389426C}" destId="{E814C282-39A2-4648-9368-0726A487B668}" srcOrd="2" destOrd="0" parTransId="{9E8B5AD8-66F0-4D46-86AD-E2E973C8BB98}" sibTransId="{92C8B69D-D2F3-42D8-A11B-4C1B20E92F12}"/>
    <dgm:cxn modelId="{9A8F264E-E35D-4596-881D-415B3BF7C6AC}" type="presOf" srcId="{4769C56D-7E07-4362-B2F4-E84D854C638F}" destId="{22FE76BC-0A72-4522-8D91-0AF1BD7F3F28}" srcOrd="0" destOrd="0" presId="urn:microsoft.com/office/officeart/2005/8/layout/hierarchy3"/>
    <dgm:cxn modelId="{D77B32B6-D8F8-4325-AB97-DB04B8F9416B}" type="presOf" srcId="{EBDD6E59-2456-460B-B0BB-62311389426C}" destId="{15E8F810-8CE0-4AC9-8EA2-16E897951939}" srcOrd="0" destOrd="0" presId="urn:microsoft.com/office/officeart/2005/8/layout/hierarchy3"/>
    <dgm:cxn modelId="{4176A5B5-EC9B-45F8-A254-D7EA900C12A7}" type="presOf" srcId="{2D5AFE86-EC95-4F1A-9C6D-AB04012F7B49}" destId="{04D2A6E5-C795-4697-9E4E-AB28DD9E2D31}" srcOrd="0" destOrd="0" presId="urn:microsoft.com/office/officeart/2005/8/layout/hierarchy3"/>
    <dgm:cxn modelId="{234CF508-B656-41A7-850C-35CFCF2C9956}" type="presOf" srcId="{F7E95485-E78E-4603-A3CC-41B207B23388}" destId="{AD83BB80-41F2-4BA7-801D-96AF2102D499}" srcOrd="0" destOrd="0" presId="urn:microsoft.com/office/officeart/2005/8/layout/hierarchy3"/>
    <dgm:cxn modelId="{34B30016-D159-4493-A9F1-47EAD34A4F7F}" type="presOf" srcId="{D5DB3B31-08F2-4325-AAE5-E47C341F3857}" destId="{A335640C-664E-4760-BE1D-A76EF58FBABF}" srcOrd="0" destOrd="0" presId="urn:microsoft.com/office/officeart/2005/8/layout/hierarchy3"/>
    <dgm:cxn modelId="{B2C1467B-3AEC-4810-B11E-129EC0C82F8B}" srcId="{EBDD6E59-2456-460B-B0BB-62311389426C}" destId="{68DA5630-7323-4C76-9E8D-ECC4D7BA8651}" srcOrd="3" destOrd="0" parTransId="{59DB5709-2B36-4068-9F9E-9D5022E15B1C}" sibTransId="{04C84DBB-4418-42DD-AC80-55719C9FE073}"/>
    <dgm:cxn modelId="{5DEE9305-476A-4139-97A1-430350984FA5}" type="presOf" srcId="{4769C56D-7E07-4362-B2F4-E84D854C638F}" destId="{3885DA72-2684-4FA9-A3DD-91EEA1C5C193}" srcOrd="1" destOrd="0" presId="urn:microsoft.com/office/officeart/2005/8/layout/hierarchy3"/>
    <dgm:cxn modelId="{2BD96BA5-AFC7-4B4D-8025-FE7A03D68981}" type="presOf" srcId="{C14F6246-2223-4B79-A166-36958E937853}" destId="{AE358B02-574A-488B-A09C-E4B238F661EA}" srcOrd="0" destOrd="0" presId="urn:microsoft.com/office/officeart/2005/8/layout/hierarchy3"/>
    <dgm:cxn modelId="{78BEF12B-65AB-40C5-94DC-02C0A3B2625F}" type="presOf" srcId="{C4C0DFD6-FA32-4CC8-BB96-DD116FBC4F47}" destId="{8B339CAD-B8DA-4E12-B6B1-4D2693D9B230}" srcOrd="0" destOrd="0" presId="urn:microsoft.com/office/officeart/2005/8/layout/hierarchy3"/>
    <dgm:cxn modelId="{78DFDF30-D05E-4A69-9C2B-D8BEEBFAD8A7}" type="presOf" srcId="{C8E33FB0-4365-4F88-BF3A-255EB456223E}" destId="{C447119C-C2AA-479A-AD0A-40DF0ADF956D}" srcOrd="0" destOrd="0" presId="urn:microsoft.com/office/officeart/2005/8/layout/hierarchy3"/>
    <dgm:cxn modelId="{FB91CE14-9771-4AC7-9081-9B02D2D02D0F}" type="presOf" srcId="{E814C282-39A2-4648-9368-0726A487B668}" destId="{956790AB-C6BB-4B68-8E4A-DF2088C16A0E}" srcOrd="1" destOrd="0" presId="urn:microsoft.com/office/officeart/2005/8/layout/hierarchy3"/>
    <dgm:cxn modelId="{F1DC3282-66F9-40CD-9FCE-DE024E720055}" type="presOf" srcId="{68DA5630-7323-4C76-9E8D-ECC4D7BA8651}" destId="{080B790B-CD27-4888-8342-8DE7203EDE08}" srcOrd="0" destOrd="0" presId="urn:microsoft.com/office/officeart/2005/8/layout/hierarchy3"/>
    <dgm:cxn modelId="{DE05CC0A-4443-48F3-B6F5-886A1ED0D7DE}" type="presOf" srcId="{FA4E86B5-7722-40CE-A75E-7CE888F40610}" destId="{39109B46-5400-448B-96F1-DA171D572463}" srcOrd="0" destOrd="0" presId="urn:microsoft.com/office/officeart/2005/8/layout/hierarchy3"/>
    <dgm:cxn modelId="{4E4787F8-FBD6-4F7F-99D1-9FC0B07FF7AB}" type="presOf" srcId="{68DA5630-7323-4C76-9E8D-ECC4D7BA8651}" destId="{086F85D2-5A4B-4392-A112-09789EAD8AB0}" srcOrd="1" destOrd="0" presId="urn:microsoft.com/office/officeart/2005/8/layout/hierarchy3"/>
    <dgm:cxn modelId="{C0387052-6408-41D3-8836-D702145DC058}" srcId="{4769C56D-7E07-4362-B2F4-E84D854C638F}" destId="{FA4E86B5-7722-40CE-A75E-7CE888F40610}" srcOrd="0" destOrd="0" parTransId="{0886CF01-5E46-4A5F-BA35-FFF4F190B1FA}" sibTransId="{D311065F-265A-4FD4-9688-69D3FE6BE0D9}"/>
    <dgm:cxn modelId="{0A338340-CC1A-434A-86BB-1C1B85F50175}" srcId="{EBDD6E59-2456-460B-B0BB-62311389426C}" destId="{FAC59475-E682-47AA-A956-8E20B9B6F22D}" srcOrd="1" destOrd="0" parTransId="{15FE2C3A-7D26-418D-B64C-E2ADB74D4D84}" sibTransId="{62EA018D-0D78-4B6E-BBC5-73D989A1698D}"/>
    <dgm:cxn modelId="{592B9C43-4A37-4BB6-9BB4-EEE75E4B57C7}" type="presParOf" srcId="{15E8F810-8CE0-4AC9-8EA2-16E897951939}" destId="{D2E5BF81-CC68-4E5B-9A73-1B693EE0E700}" srcOrd="0" destOrd="0" presId="urn:microsoft.com/office/officeart/2005/8/layout/hierarchy3"/>
    <dgm:cxn modelId="{C7379977-92AD-4ACF-AFA6-2A8471A2EB00}" type="presParOf" srcId="{D2E5BF81-CC68-4E5B-9A73-1B693EE0E700}" destId="{CA9E2379-4189-41B3-8D62-5BD8ED741BB2}" srcOrd="0" destOrd="0" presId="urn:microsoft.com/office/officeart/2005/8/layout/hierarchy3"/>
    <dgm:cxn modelId="{464D6565-2B36-4524-8588-830CBB768802}" type="presParOf" srcId="{CA9E2379-4189-41B3-8D62-5BD8ED741BB2}" destId="{E15597E2-6034-477B-A86D-6C13CAEA2DB5}" srcOrd="0" destOrd="0" presId="urn:microsoft.com/office/officeart/2005/8/layout/hierarchy3"/>
    <dgm:cxn modelId="{0828B8F1-CF76-4804-BE31-B31DCB8139C5}" type="presParOf" srcId="{CA9E2379-4189-41B3-8D62-5BD8ED741BB2}" destId="{2523C620-3DDC-4C85-B052-BD8AF60B6CDC}" srcOrd="1" destOrd="0" presId="urn:microsoft.com/office/officeart/2005/8/layout/hierarchy3"/>
    <dgm:cxn modelId="{5C02BFD4-32C1-433E-BDF4-2750B084F4A2}" type="presParOf" srcId="{D2E5BF81-CC68-4E5B-9A73-1B693EE0E700}" destId="{290075D6-84C7-4E9E-9F3C-467C4FC53615}" srcOrd="1" destOrd="0" presId="urn:microsoft.com/office/officeart/2005/8/layout/hierarchy3"/>
    <dgm:cxn modelId="{DFB1BA42-1126-4ED6-ABA8-BF4B095B5D2A}" type="presParOf" srcId="{290075D6-84C7-4E9E-9F3C-467C4FC53615}" destId="{AE358B02-574A-488B-A09C-E4B238F661EA}" srcOrd="0" destOrd="0" presId="urn:microsoft.com/office/officeart/2005/8/layout/hierarchy3"/>
    <dgm:cxn modelId="{33B0A0E0-FFBF-4989-8B26-D4798489D2A8}" type="presParOf" srcId="{290075D6-84C7-4E9E-9F3C-467C4FC53615}" destId="{8B339CAD-B8DA-4E12-B6B1-4D2693D9B230}" srcOrd="1" destOrd="0" presId="urn:microsoft.com/office/officeart/2005/8/layout/hierarchy3"/>
    <dgm:cxn modelId="{FC85E196-7C9C-40E8-AD76-B586250AC38A}" type="presParOf" srcId="{15E8F810-8CE0-4AC9-8EA2-16E897951939}" destId="{B97F4F56-76C0-405D-BDCC-52A17BC42E13}" srcOrd="1" destOrd="0" presId="urn:microsoft.com/office/officeart/2005/8/layout/hierarchy3"/>
    <dgm:cxn modelId="{CD5F0BF4-0716-4247-9EA7-A76CBD3F7DAF}" type="presParOf" srcId="{B97F4F56-76C0-405D-BDCC-52A17BC42E13}" destId="{96DFBFFB-4457-4C40-83BD-868C39835DDC}" srcOrd="0" destOrd="0" presId="urn:microsoft.com/office/officeart/2005/8/layout/hierarchy3"/>
    <dgm:cxn modelId="{5D480EBD-A55A-4241-B765-A8510D4DE958}" type="presParOf" srcId="{96DFBFFB-4457-4C40-83BD-868C39835DDC}" destId="{14250B88-3242-4368-94A3-1524A5994A74}" srcOrd="0" destOrd="0" presId="urn:microsoft.com/office/officeart/2005/8/layout/hierarchy3"/>
    <dgm:cxn modelId="{DFCEEFA7-88C4-4CEB-91D5-12AD5FD1BDA2}" type="presParOf" srcId="{96DFBFFB-4457-4C40-83BD-868C39835DDC}" destId="{9322DBD0-9ED7-4CDA-9BA1-BA8612010FA9}" srcOrd="1" destOrd="0" presId="urn:microsoft.com/office/officeart/2005/8/layout/hierarchy3"/>
    <dgm:cxn modelId="{5BF178B4-7B07-416C-B2B4-CA00F7C8DE02}" type="presParOf" srcId="{B97F4F56-76C0-405D-BDCC-52A17BC42E13}" destId="{1434B08E-8BC5-4CEE-BF50-C8DA5C10C73C}" srcOrd="1" destOrd="0" presId="urn:microsoft.com/office/officeart/2005/8/layout/hierarchy3"/>
    <dgm:cxn modelId="{19EF745B-A526-4CC0-AB2F-29A718C7AB7B}" type="presParOf" srcId="{1434B08E-8BC5-4CEE-BF50-C8DA5C10C73C}" destId="{C447119C-C2AA-479A-AD0A-40DF0ADF956D}" srcOrd="0" destOrd="0" presId="urn:microsoft.com/office/officeart/2005/8/layout/hierarchy3"/>
    <dgm:cxn modelId="{AE378928-0A45-42C6-8E62-B3B02896C252}" type="presParOf" srcId="{1434B08E-8BC5-4CEE-BF50-C8DA5C10C73C}" destId="{F4A2217F-1587-4200-A5A8-68A722693404}" srcOrd="1" destOrd="0" presId="urn:microsoft.com/office/officeart/2005/8/layout/hierarchy3"/>
    <dgm:cxn modelId="{18690323-E32D-4364-9C20-46BFC5FC43A6}" type="presParOf" srcId="{15E8F810-8CE0-4AC9-8EA2-16E897951939}" destId="{3CADC11A-B96A-45F1-988A-28D2C14CE0AA}" srcOrd="2" destOrd="0" presId="urn:microsoft.com/office/officeart/2005/8/layout/hierarchy3"/>
    <dgm:cxn modelId="{5C7D410F-372F-479C-B273-CEBD473809BB}" type="presParOf" srcId="{3CADC11A-B96A-45F1-988A-28D2C14CE0AA}" destId="{74C9CBF7-C23E-4358-B351-04AEE777A36E}" srcOrd="0" destOrd="0" presId="urn:microsoft.com/office/officeart/2005/8/layout/hierarchy3"/>
    <dgm:cxn modelId="{BBE7C07D-9F11-4022-A1AA-F2749D1BE06D}" type="presParOf" srcId="{74C9CBF7-C23E-4358-B351-04AEE777A36E}" destId="{ADE153AB-FF38-437C-96DE-3F51334F04CE}" srcOrd="0" destOrd="0" presId="urn:microsoft.com/office/officeart/2005/8/layout/hierarchy3"/>
    <dgm:cxn modelId="{04AA4B62-8701-40DE-9665-3D4854813F94}" type="presParOf" srcId="{74C9CBF7-C23E-4358-B351-04AEE777A36E}" destId="{956790AB-C6BB-4B68-8E4A-DF2088C16A0E}" srcOrd="1" destOrd="0" presId="urn:microsoft.com/office/officeart/2005/8/layout/hierarchy3"/>
    <dgm:cxn modelId="{C8AB2759-4277-4002-8259-F4E9BBA02A78}" type="presParOf" srcId="{3CADC11A-B96A-45F1-988A-28D2C14CE0AA}" destId="{B7243641-A31E-40B5-BBF0-FF9612D9BE5B}" srcOrd="1" destOrd="0" presId="urn:microsoft.com/office/officeart/2005/8/layout/hierarchy3"/>
    <dgm:cxn modelId="{7D4D223B-8000-4B94-AEBC-D739E8E56E6F}" type="presParOf" srcId="{B7243641-A31E-40B5-BBF0-FF9612D9BE5B}" destId="{A335640C-664E-4760-BE1D-A76EF58FBABF}" srcOrd="0" destOrd="0" presId="urn:microsoft.com/office/officeart/2005/8/layout/hierarchy3"/>
    <dgm:cxn modelId="{7785EC5E-D41F-488F-8904-3FD3E6861625}" type="presParOf" srcId="{B7243641-A31E-40B5-BBF0-FF9612D9BE5B}" destId="{04D2A6E5-C795-4697-9E4E-AB28DD9E2D31}" srcOrd="1" destOrd="0" presId="urn:microsoft.com/office/officeart/2005/8/layout/hierarchy3"/>
    <dgm:cxn modelId="{003A58E4-756B-4D40-9619-BDB000F4C445}" type="presParOf" srcId="{15E8F810-8CE0-4AC9-8EA2-16E897951939}" destId="{2444CFB8-FC45-48EA-8B65-E845E407574B}" srcOrd="3" destOrd="0" presId="urn:microsoft.com/office/officeart/2005/8/layout/hierarchy3"/>
    <dgm:cxn modelId="{D75803B4-5354-4B26-B675-18466054371D}" type="presParOf" srcId="{2444CFB8-FC45-48EA-8B65-E845E407574B}" destId="{3E7BB822-B66F-4CF8-B3BB-9FE5C5FDC734}" srcOrd="0" destOrd="0" presId="urn:microsoft.com/office/officeart/2005/8/layout/hierarchy3"/>
    <dgm:cxn modelId="{2E9FD2E8-CD3F-4B1C-A7E6-48BA23259EB3}" type="presParOf" srcId="{3E7BB822-B66F-4CF8-B3BB-9FE5C5FDC734}" destId="{080B790B-CD27-4888-8342-8DE7203EDE08}" srcOrd="0" destOrd="0" presId="urn:microsoft.com/office/officeart/2005/8/layout/hierarchy3"/>
    <dgm:cxn modelId="{6377071F-806E-4EBD-8D7E-F13A811B524D}" type="presParOf" srcId="{3E7BB822-B66F-4CF8-B3BB-9FE5C5FDC734}" destId="{086F85D2-5A4B-4392-A112-09789EAD8AB0}" srcOrd="1" destOrd="0" presId="urn:microsoft.com/office/officeart/2005/8/layout/hierarchy3"/>
    <dgm:cxn modelId="{5D399437-BBFD-41FE-8FED-658732DD1567}" type="presParOf" srcId="{2444CFB8-FC45-48EA-8B65-E845E407574B}" destId="{23FA9D32-FDA0-4F04-8795-09408FDAC5B7}" srcOrd="1" destOrd="0" presId="urn:microsoft.com/office/officeart/2005/8/layout/hierarchy3"/>
    <dgm:cxn modelId="{227454A6-738F-4AEA-87AF-870D543DAEB5}" type="presParOf" srcId="{23FA9D32-FDA0-4F04-8795-09408FDAC5B7}" destId="{AD83BB80-41F2-4BA7-801D-96AF2102D499}" srcOrd="0" destOrd="0" presId="urn:microsoft.com/office/officeart/2005/8/layout/hierarchy3"/>
    <dgm:cxn modelId="{5C1E6DA8-D83A-4DAA-8123-7867D7154A21}" type="presParOf" srcId="{23FA9D32-FDA0-4F04-8795-09408FDAC5B7}" destId="{B6FAB7FD-2AFE-4272-BCB5-F01D47007BC6}" srcOrd="1" destOrd="0" presId="urn:microsoft.com/office/officeart/2005/8/layout/hierarchy3"/>
    <dgm:cxn modelId="{C033DA3B-E0D8-491F-9587-5D7EA81BEF8D}" type="presParOf" srcId="{15E8F810-8CE0-4AC9-8EA2-16E897951939}" destId="{F115014C-6529-47FF-AA20-909D33F0897C}" srcOrd="4" destOrd="0" presId="urn:microsoft.com/office/officeart/2005/8/layout/hierarchy3"/>
    <dgm:cxn modelId="{8EB41410-7955-4942-840B-7E0BDB670B74}" type="presParOf" srcId="{F115014C-6529-47FF-AA20-909D33F0897C}" destId="{6438447C-1A34-43E5-A048-75ABE39BFDE6}" srcOrd="0" destOrd="0" presId="urn:microsoft.com/office/officeart/2005/8/layout/hierarchy3"/>
    <dgm:cxn modelId="{C7D7AA8B-73AD-4609-BC53-C2485473EFAA}" type="presParOf" srcId="{6438447C-1A34-43E5-A048-75ABE39BFDE6}" destId="{22FE76BC-0A72-4522-8D91-0AF1BD7F3F28}" srcOrd="0" destOrd="0" presId="urn:microsoft.com/office/officeart/2005/8/layout/hierarchy3"/>
    <dgm:cxn modelId="{21E55A95-6C47-461B-8E64-40A970ED4C8F}" type="presParOf" srcId="{6438447C-1A34-43E5-A048-75ABE39BFDE6}" destId="{3885DA72-2684-4FA9-A3DD-91EEA1C5C193}" srcOrd="1" destOrd="0" presId="urn:microsoft.com/office/officeart/2005/8/layout/hierarchy3"/>
    <dgm:cxn modelId="{73F21C36-C04A-4C29-9645-D85036B151C2}" type="presParOf" srcId="{F115014C-6529-47FF-AA20-909D33F0897C}" destId="{3E824E91-61A1-4D31-BE00-A8FAD62AD047}" srcOrd="1" destOrd="0" presId="urn:microsoft.com/office/officeart/2005/8/layout/hierarchy3"/>
    <dgm:cxn modelId="{7788290D-C110-423D-9012-0039B0C7F9C9}" type="presParOf" srcId="{3E824E91-61A1-4D31-BE00-A8FAD62AD047}" destId="{A16F6E08-D19F-4C77-A684-B825E55E47CF}" srcOrd="0" destOrd="0" presId="urn:microsoft.com/office/officeart/2005/8/layout/hierarchy3"/>
    <dgm:cxn modelId="{6EC01B00-33F8-46B2-9900-5E82CC32B0BC}" type="presParOf" srcId="{3E824E91-61A1-4D31-BE00-A8FAD62AD047}" destId="{39109B46-5400-448B-96F1-DA171D57246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828CFD-2E27-4A0A-BC7F-AF5938C220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8D717F-DC9A-4149-A347-AE8E8C25843F}">
      <dgm:prSet phldrT="[Text]"/>
      <dgm:spPr/>
      <dgm:t>
        <a:bodyPr/>
        <a:lstStyle/>
        <a:p>
          <a:r>
            <a:rPr lang="ka-GE" dirty="0" smtClean="0"/>
            <a:t>შესყიდვის პროცედურა</a:t>
          </a:r>
          <a:endParaRPr lang="en-US" dirty="0"/>
        </a:p>
      </dgm:t>
    </dgm:pt>
    <dgm:pt modelId="{7735DB22-F8F2-4D00-AC74-CE42BABD1208}" type="parTrans" cxnId="{2F09FB09-385E-4035-94FD-9920360ED5B5}">
      <dgm:prSet/>
      <dgm:spPr/>
      <dgm:t>
        <a:bodyPr/>
        <a:lstStyle/>
        <a:p>
          <a:endParaRPr lang="en-US"/>
        </a:p>
      </dgm:t>
    </dgm:pt>
    <dgm:pt modelId="{21FE0F3B-0BE3-4948-9550-ACAE8EC472EB}" type="sibTrans" cxnId="{2F09FB09-385E-4035-94FD-9920360ED5B5}">
      <dgm:prSet/>
      <dgm:spPr/>
      <dgm:t>
        <a:bodyPr/>
        <a:lstStyle/>
        <a:p>
          <a:endParaRPr lang="en-US"/>
        </a:p>
      </dgm:t>
    </dgm:pt>
    <dgm:pt modelId="{80CC8C4D-FD1C-4B50-9705-719C286B0DB4}" type="pres">
      <dgm:prSet presAssocID="{50828CFD-2E27-4A0A-BC7F-AF5938C220B7}" presName="Name0" presStyleCnt="0">
        <dgm:presLayoutVars>
          <dgm:dir/>
          <dgm:animLvl val="lvl"/>
          <dgm:resizeHandles val="exact"/>
        </dgm:presLayoutVars>
      </dgm:prSet>
      <dgm:spPr/>
    </dgm:pt>
    <dgm:pt modelId="{2B008B25-159F-4C4C-A133-6D71727CACE6}" type="pres">
      <dgm:prSet presAssocID="{748D717F-DC9A-4149-A347-AE8E8C25843F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9FB09-385E-4035-94FD-9920360ED5B5}" srcId="{50828CFD-2E27-4A0A-BC7F-AF5938C220B7}" destId="{748D717F-DC9A-4149-A347-AE8E8C25843F}" srcOrd="0" destOrd="0" parTransId="{7735DB22-F8F2-4D00-AC74-CE42BABD1208}" sibTransId="{21FE0F3B-0BE3-4948-9550-ACAE8EC472EB}"/>
    <dgm:cxn modelId="{D9CDF576-0B22-4615-B659-D3654882BE16}" type="presOf" srcId="{748D717F-DC9A-4149-A347-AE8E8C25843F}" destId="{2B008B25-159F-4C4C-A133-6D71727CACE6}" srcOrd="0" destOrd="0" presId="urn:microsoft.com/office/officeart/2005/8/layout/chevron1"/>
    <dgm:cxn modelId="{B68B7223-16E0-4C7C-B65A-9BDDC769D800}" type="presOf" srcId="{50828CFD-2E27-4A0A-BC7F-AF5938C220B7}" destId="{80CC8C4D-FD1C-4B50-9705-719C286B0DB4}" srcOrd="0" destOrd="0" presId="urn:microsoft.com/office/officeart/2005/8/layout/chevron1"/>
    <dgm:cxn modelId="{D64A7C14-CAFB-44D7-9781-1D83FDF68EF0}" type="presParOf" srcId="{80CC8C4D-FD1C-4B50-9705-719C286B0DB4}" destId="{2B008B25-159F-4C4C-A133-6D71727CACE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828CFD-2E27-4A0A-BC7F-AF5938C220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5A8E31-B6C0-4E02-AD7A-A3712FF0EA05}">
      <dgm:prSet phldrT="[Text]"/>
      <dgm:spPr/>
      <dgm:t>
        <a:bodyPr/>
        <a:lstStyle/>
        <a:p>
          <a:r>
            <a:rPr lang="ka-GE" dirty="0" smtClean="0"/>
            <a:t>ღონისძიებების დანერგვა</a:t>
          </a:r>
          <a:endParaRPr lang="en-US" dirty="0"/>
        </a:p>
      </dgm:t>
    </dgm:pt>
    <dgm:pt modelId="{4EB51883-028F-4846-90E7-33542072BA77}" type="parTrans" cxnId="{A7B752D1-7236-4478-8370-A234C7C82494}">
      <dgm:prSet/>
      <dgm:spPr/>
      <dgm:t>
        <a:bodyPr/>
        <a:lstStyle/>
        <a:p>
          <a:endParaRPr lang="en-US"/>
        </a:p>
      </dgm:t>
    </dgm:pt>
    <dgm:pt modelId="{449E2C82-DC42-4B15-95D7-29C82CDF8D3C}" type="sibTrans" cxnId="{A7B752D1-7236-4478-8370-A234C7C82494}">
      <dgm:prSet/>
      <dgm:spPr/>
      <dgm:t>
        <a:bodyPr/>
        <a:lstStyle/>
        <a:p>
          <a:endParaRPr lang="en-US"/>
        </a:p>
      </dgm:t>
    </dgm:pt>
    <dgm:pt modelId="{9293A33B-4526-429C-B995-1353CFFC8FD3}">
      <dgm:prSet phldrT="[Text]"/>
      <dgm:spPr/>
      <dgm:t>
        <a:bodyPr/>
        <a:lstStyle/>
        <a:p>
          <a:r>
            <a:rPr lang="ka-GE" dirty="0" smtClean="0"/>
            <a:t>გარანტირებული მუშაობა</a:t>
          </a:r>
          <a:endParaRPr lang="en-US" dirty="0"/>
        </a:p>
      </dgm:t>
    </dgm:pt>
    <dgm:pt modelId="{2118CDC1-2CFE-4C6C-9DED-60E4FE457526}" type="parTrans" cxnId="{E325E181-393D-4103-90AA-6E333AF3F156}">
      <dgm:prSet/>
      <dgm:spPr/>
      <dgm:t>
        <a:bodyPr/>
        <a:lstStyle/>
        <a:p>
          <a:endParaRPr lang="en-US"/>
        </a:p>
      </dgm:t>
    </dgm:pt>
    <dgm:pt modelId="{ED8881A4-476A-45D0-9C1D-DDFA020F2CDC}" type="sibTrans" cxnId="{E325E181-393D-4103-90AA-6E333AF3F156}">
      <dgm:prSet/>
      <dgm:spPr/>
      <dgm:t>
        <a:bodyPr/>
        <a:lstStyle/>
        <a:p>
          <a:endParaRPr lang="en-US"/>
        </a:p>
      </dgm:t>
    </dgm:pt>
    <dgm:pt modelId="{80CC8C4D-FD1C-4B50-9705-719C286B0DB4}" type="pres">
      <dgm:prSet presAssocID="{50828CFD-2E27-4A0A-BC7F-AF5938C220B7}" presName="Name0" presStyleCnt="0">
        <dgm:presLayoutVars>
          <dgm:dir/>
          <dgm:animLvl val="lvl"/>
          <dgm:resizeHandles val="exact"/>
        </dgm:presLayoutVars>
      </dgm:prSet>
      <dgm:spPr/>
    </dgm:pt>
    <dgm:pt modelId="{EE7921B8-1E69-449D-8673-EC9EEC6003DA}" type="pres">
      <dgm:prSet presAssocID="{445A8E31-B6C0-4E02-AD7A-A3712FF0EA05}" presName="parTxOnly" presStyleLbl="node1" presStyleIdx="0" presStyleCnt="2" custLinFactNeighborX="-1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772C1-2855-4827-B079-DB5741D52034}" type="pres">
      <dgm:prSet presAssocID="{449E2C82-DC42-4B15-95D7-29C82CDF8D3C}" presName="parTxOnlySpace" presStyleCnt="0"/>
      <dgm:spPr/>
    </dgm:pt>
    <dgm:pt modelId="{E1F6636D-DFBC-4BFD-A15A-8498523764DA}" type="pres">
      <dgm:prSet presAssocID="{9293A33B-4526-429C-B995-1353CFFC8FD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5E181-393D-4103-90AA-6E333AF3F156}" srcId="{50828CFD-2E27-4A0A-BC7F-AF5938C220B7}" destId="{9293A33B-4526-429C-B995-1353CFFC8FD3}" srcOrd="1" destOrd="0" parTransId="{2118CDC1-2CFE-4C6C-9DED-60E4FE457526}" sibTransId="{ED8881A4-476A-45D0-9C1D-DDFA020F2CDC}"/>
    <dgm:cxn modelId="{1F47C75D-B572-4A87-9B33-4D4EDE2B1611}" type="presOf" srcId="{9293A33B-4526-429C-B995-1353CFFC8FD3}" destId="{E1F6636D-DFBC-4BFD-A15A-8498523764DA}" srcOrd="0" destOrd="0" presId="urn:microsoft.com/office/officeart/2005/8/layout/chevron1"/>
    <dgm:cxn modelId="{A7B752D1-7236-4478-8370-A234C7C82494}" srcId="{50828CFD-2E27-4A0A-BC7F-AF5938C220B7}" destId="{445A8E31-B6C0-4E02-AD7A-A3712FF0EA05}" srcOrd="0" destOrd="0" parTransId="{4EB51883-028F-4846-90E7-33542072BA77}" sibTransId="{449E2C82-DC42-4B15-95D7-29C82CDF8D3C}"/>
    <dgm:cxn modelId="{B68B7223-16E0-4C7C-B65A-9BDDC769D800}" type="presOf" srcId="{50828CFD-2E27-4A0A-BC7F-AF5938C220B7}" destId="{80CC8C4D-FD1C-4B50-9705-719C286B0DB4}" srcOrd="0" destOrd="0" presId="urn:microsoft.com/office/officeart/2005/8/layout/chevron1"/>
    <dgm:cxn modelId="{FDB2067A-83A4-41B0-B147-8EEFAB341F6A}" type="presOf" srcId="{445A8E31-B6C0-4E02-AD7A-A3712FF0EA05}" destId="{EE7921B8-1E69-449D-8673-EC9EEC6003DA}" srcOrd="0" destOrd="0" presId="urn:microsoft.com/office/officeart/2005/8/layout/chevron1"/>
    <dgm:cxn modelId="{1C594DBB-D67B-459A-900A-E195A45329CA}" type="presParOf" srcId="{80CC8C4D-FD1C-4B50-9705-719C286B0DB4}" destId="{EE7921B8-1E69-449D-8673-EC9EEC6003DA}" srcOrd="0" destOrd="0" presId="urn:microsoft.com/office/officeart/2005/8/layout/chevron1"/>
    <dgm:cxn modelId="{0BD31931-473F-4809-8E7C-0A6BFB9CADC7}" type="presParOf" srcId="{80CC8C4D-FD1C-4B50-9705-719C286B0DB4}" destId="{ECD772C1-2855-4827-B079-DB5741D52034}" srcOrd="1" destOrd="0" presId="urn:microsoft.com/office/officeart/2005/8/layout/chevron1"/>
    <dgm:cxn modelId="{B4F2CFF2-FD89-490C-93F1-4CD5B663EC4B}" type="presParOf" srcId="{80CC8C4D-FD1C-4B50-9705-719C286B0DB4}" destId="{E1F6636D-DFBC-4BFD-A15A-8498523764D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828CFD-2E27-4A0A-BC7F-AF5938C220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00E7CFE-A9A1-416B-BF9F-A5A54C279DDB}">
      <dgm:prSet phldrT="[Text]"/>
      <dgm:spPr/>
      <dgm:t>
        <a:bodyPr/>
        <a:lstStyle/>
        <a:p>
          <a:r>
            <a:rPr lang="ka-GE" dirty="0" smtClean="0"/>
            <a:t>პროექტის იდენტიფიცირება</a:t>
          </a:r>
          <a:endParaRPr lang="en-US" dirty="0"/>
        </a:p>
      </dgm:t>
    </dgm:pt>
    <dgm:pt modelId="{A4602624-13C0-4761-BE57-E38E2C4DF5E3}" type="parTrans" cxnId="{485E0AE8-A505-47DC-ABBB-6D4503FA1EE8}">
      <dgm:prSet/>
      <dgm:spPr/>
      <dgm:t>
        <a:bodyPr/>
        <a:lstStyle/>
        <a:p>
          <a:endParaRPr lang="en-US"/>
        </a:p>
      </dgm:t>
    </dgm:pt>
    <dgm:pt modelId="{D43CC112-395A-411B-8E03-761B11ED6247}" type="sibTrans" cxnId="{485E0AE8-A505-47DC-ABBB-6D4503FA1EE8}">
      <dgm:prSet/>
      <dgm:spPr/>
      <dgm:t>
        <a:bodyPr/>
        <a:lstStyle/>
        <a:p>
          <a:endParaRPr lang="en-US"/>
        </a:p>
      </dgm:t>
    </dgm:pt>
    <dgm:pt modelId="{4C1F2D25-37C3-45D8-AE3F-D91DDE8C0DF0}">
      <dgm:prSet phldrT="[Text]"/>
      <dgm:spPr/>
      <dgm:t>
        <a:bodyPr/>
        <a:lstStyle/>
        <a:p>
          <a:r>
            <a:rPr lang="ka-GE" dirty="0" smtClean="0"/>
            <a:t>წინასწარი ანალიზი</a:t>
          </a:r>
          <a:r>
            <a:rPr lang="en-US" dirty="0" smtClean="0"/>
            <a:t>	</a:t>
          </a:r>
          <a:endParaRPr lang="en-US" dirty="0"/>
        </a:p>
      </dgm:t>
    </dgm:pt>
    <dgm:pt modelId="{C257B13F-8422-49EC-BFA7-132DF45CB3DF}" type="parTrans" cxnId="{7B34EFE6-2A8E-42E2-BC14-C14347A8D862}">
      <dgm:prSet/>
      <dgm:spPr/>
      <dgm:t>
        <a:bodyPr/>
        <a:lstStyle/>
        <a:p>
          <a:endParaRPr lang="en-US"/>
        </a:p>
      </dgm:t>
    </dgm:pt>
    <dgm:pt modelId="{05022BF8-87BA-4C78-A312-7F84EE4E8772}" type="sibTrans" cxnId="{7B34EFE6-2A8E-42E2-BC14-C14347A8D862}">
      <dgm:prSet/>
      <dgm:spPr/>
      <dgm:t>
        <a:bodyPr/>
        <a:lstStyle/>
        <a:p>
          <a:endParaRPr lang="en-US"/>
        </a:p>
      </dgm:t>
    </dgm:pt>
    <dgm:pt modelId="{748D717F-DC9A-4149-A347-AE8E8C25843F}">
      <dgm:prSet phldrT="[Text]"/>
      <dgm:spPr/>
      <dgm:t>
        <a:bodyPr/>
        <a:lstStyle/>
        <a:p>
          <a:r>
            <a:rPr lang="ka-GE" dirty="0" smtClean="0"/>
            <a:t>შესყიდვის პროცედურა</a:t>
          </a:r>
          <a:endParaRPr lang="en-US" dirty="0"/>
        </a:p>
      </dgm:t>
    </dgm:pt>
    <dgm:pt modelId="{7735DB22-F8F2-4D00-AC74-CE42BABD1208}" type="parTrans" cxnId="{2F09FB09-385E-4035-94FD-9920360ED5B5}">
      <dgm:prSet/>
      <dgm:spPr/>
      <dgm:t>
        <a:bodyPr/>
        <a:lstStyle/>
        <a:p>
          <a:endParaRPr lang="en-US"/>
        </a:p>
      </dgm:t>
    </dgm:pt>
    <dgm:pt modelId="{21FE0F3B-0BE3-4948-9550-ACAE8EC472EB}" type="sibTrans" cxnId="{2F09FB09-385E-4035-94FD-9920360ED5B5}">
      <dgm:prSet/>
      <dgm:spPr/>
      <dgm:t>
        <a:bodyPr/>
        <a:lstStyle/>
        <a:p>
          <a:endParaRPr lang="en-US"/>
        </a:p>
      </dgm:t>
    </dgm:pt>
    <dgm:pt modelId="{445A8E31-B6C0-4E02-AD7A-A3712FF0EA05}">
      <dgm:prSet phldrT="[Text]"/>
      <dgm:spPr/>
      <dgm:t>
        <a:bodyPr/>
        <a:lstStyle/>
        <a:p>
          <a:r>
            <a:rPr lang="ka-GE" dirty="0" smtClean="0"/>
            <a:t>ზომების გატარება</a:t>
          </a:r>
          <a:endParaRPr lang="en-US" dirty="0"/>
        </a:p>
      </dgm:t>
    </dgm:pt>
    <dgm:pt modelId="{4EB51883-028F-4846-90E7-33542072BA77}" type="parTrans" cxnId="{A7B752D1-7236-4478-8370-A234C7C82494}">
      <dgm:prSet/>
      <dgm:spPr/>
      <dgm:t>
        <a:bodyPr/>
        <a:lstStyle/>
        <a:p>
          <a:endParaRPr lang="en-US"/>
        </a:p>
      </dgm:t>
    </dgm:pt>
    <dgm:pt modelId="{449E2C82-DC42-4B15-95D7-29C82CDF8D3C}" type="sibTrans" cxnId="{A7B752D1-7236-4478-8370-A234C7C82494}">
      <dgm:prSet/>
      <dgm:spPr/>
      <dgm:t>
        <a:bodyPr/>
        <a:lstStyle/>
        <a:p>
          <a:endParaRPr lang="en-US"/>
        </a:p>
      </dgm:t>
    </dgm:pt>
    <dgm:pt modelId="{9293A33B-4526-429C-B995-1353CFFC8FD3}">
      <dgm:prSet phldrT="[Text]"/>
      <dgm:spPr/>
      <dgm:t>
        <a:bodyPr/>
        <a:lstStyle/>
        <a:p>
          <a:r>
            <a:rPr lang="ka-GE" dirty="0" smtClean="0"/>
            <a:t>გარანტირებული მუშაობა</a:t>
          </a:r>
          <a:endParaRPr lang="en-US" dirty="0"/>
        </a:p>
      </dgm:t>
    </dgm:pt>
    <dgm:pt modelId="{2118CDC1-2CFE-4C6C-9DED-60E4FE457526}" type="parTrans" cxnId="{E325E181-393D-4103-90AA-6E333AF3F156}">
      <dgm:prSet/>
      <dgm:spPr/>
      <dgm:t>
        <a:bodyPr/>
        <a:lstStyle/>
        <a:p>
          <a:endParaRPr lang="en-US"/>
        </a:p>
      </dgm:t>
    </dgm:pt>
    <dgm:pt modelId="{ED8881A4-476A-45D0-9C1D-DDFA020F2CDC}" type="sibTrans" cxnId="{E325E181-393D-4103-90AA-6E333AF3F156}">
      <dgm:prSet/>
      <dgm:spPr/>
      <dgm:t>
        <a:bodyPr/>
        <a:lstStyle/>
        <a:p>
          <a:endParaRPr lang="en-US"/>
        </a:p>
      </dgm:t>
    </dgm:pt>
    <dgm:pt modelId="{83318A8D-7636-4822-8D7C-2AA6196074BF}">
      <dgm:prSet phldrT="[Text]"/>
      <dgm:spPr/>
      <dgm:t>
        <a:bodyPr/>
        <a:lstStyle/>
        <a:p>
          <a:r>
            <a:rPr lang="ka-GE" dirty="0" smtClean="0"/>
            <a:t>ხელმძღვანელობასთან წინასწარი მოლაპარაკების ჩათვლით</a:t>
          </a:r>
          <a:endParaRPr lang="en-US" dirty="0"/>
        </a:p>
      </dgm:t>
    </dgm:pt>
    <dgm:pt modelId="{FC5E75AC-1224-4C52-9211-1B528DC292EF}" type="parTrans" cxnId="{8861F7C9-3108-47C3-AF43-A7D7E030C8A4}">
      <dgm:prSet/>
      <dgm:spPr/>
      <dgm:t>
        <a:bodyPr/>
        <a:lstStyle/>
        <a:p>
          <a:endParaRPr lang="en-US"/>
        </a:p>
      </dgm:t>
    </dgm:pt>
    <dgm:pt modelId="{E375126C-EB00-432E-A9B3-0CE0C040A65D}" type="sibTrans" cxnId="{8861F7C9-3108-47C3-AF43-A7D7E030C8A4}">
      <dgm:prSet/>
      <dgm:spPr/>
      <dgm:t>
        <a:bodyPr/>
        <a:lstStyle/>
        <a:p>
          <a:endParaRPr lang="en-US"/>
        </a:p>
      </dgm:t>
    </dgm:pt>
    <dgm:pt modelId="{A012F93A-0E05-4ABD-BFAB-55F9E83E6BF7}">
      <dgm:prSet phldrT="[Text]"/>
      <dgm:spPr/>
      <dgm:t>
        <a:bodyPr/>
        <a:lstStyle/>
        <a:p>
          <a:r>
            <a:rPr lang="en-US" dirty="0" smtClean="0"/>
            <a:t>EPC</a:t>
          </a:r>
          <a:r>
            <a:rPr lang="ka-GE" dirty="0" smtClean="0"/>
            <a:t> ტენიკური და ეკონომიკური კვლევის ანალიზი</a:t>
          </a:r>
          <a:endParaRPr lang="en-US" dirty="0"/>
        </a:p>
      </dgm:t>
    </dgm:pt>
    <dgm:pt modelId="{13D77C3C-983D-471B-9E1B-02DC2200D10F}" type="parTrans" cxnId="{9BB2A596-299F-487F-9451-7E0E1A869274}">
      <dgm:prSet/>
      <dgm:spPr/>
      <dgm:t>
        <a:bodyPr/>
        <a:lstStyle/>
        <a:p>
          <a:endParaRPr lang="en-US"/>
        </a:p>
      </dgm:t>
    </dgm:pt>
    <dgm:pt modelId="{91FFEBB2-B7CF-4FD5-9542-D22EA744302B}" type="sibTrans" cxnId="{9BB2A596-299F-487F-9451-7E0E1A869274}">
      <dgm:prSet/>
      <dgm:spPr/>
      <dgm:t>
        <a:bodyPr/>
        <a:lstStyle/>
        <a:p>
          <a:endParaRPr lang="en-US"/>
        </a:p>
      </dgm:t>
    </dgm:pt>
    <dgm:pt modelId="{D2A5167B-C0EA-4112-8D84-250E13BC3711}">
      <dgm:prSet phldrT="[Text]"/>
      <dgm:spPr/>
      <dgm:t>
        <a:bodyPr/>
        <a:lstStyle/>
        <a:p>
          <a:r>
            <a:rPr lang="ka-GE" dirty="0" smtClean="0"/>
            <a:t>სატესტო ოპერირება </a:t>
          </a:r>
          <a:endParaRPr lang="en-US" dirty="0"/>
        </a:p>
      </dgm:t>
    </dgm:pt>
    <dgm:pt modelId="{7F47E9A5-F5AE-425F-97CC-CDACD9CDD535}" type="parTrans" cxnId="{3EA44A14-400C-4CD1-82EC-3291F675823C}">
      <dgm:prSet/>
      <dgm:spPr/>
      <dgm:t>
        <a:bodyPr/>
        <a:lstStyle/>
        <a:p>
          <a:endParaRPr lang="en-US"/>
        </a:p>
      </dgm:t>
    </dgm:pt>
    <dgm:pt modelId="{C5F97E02-6E3A-4709-AC75-4CC7679407A5}" type="sibTrans" cxnId="{3EA44A14-400C-4CD1-82EC-3291F675823C}">
      <dgm:prSet/>
      <dgm:spPr/>
      <dgm:t>
        <a:bodyPr/>
        <a:lstStyle/>
        <a:p>
          <a:endParaRPr lang="en-US"/>
        </a:p>
      </dgm:t>
    </dgm:pt>
    <dgm:pt modelId="{CD17E502-CFCB-47B8-A508-A46626A18EBD}">
      <dgm:prSet phldrT="[Text]"/>
      <dgm:spPr/>
      <dgm:t>
        <a:bodyPr/>
        <a:lstStyle/>
        <a:p>
          <a:r>
            <a:rPr lang="en-US" dirty="0" smtClean="0"/>
            <a:t>EPC </a:t>
          </a:r>
          <a:r>
            <a:rPr lang="ka-GE" dirty="0" smtClean="0"/>
            <a:t>ხელშეკრულების დასრულება/დახურვა</a:t>
          </a:r>
          <a:endParaRPr lang="en-US" dirty="0"/>
        </a:p>
      </dgm:t>
    </dgm:pt>
    <dgm:pt modelId="{02DBBA9B-75F8-4375-9F9C-93D5480CF836}" type="parTrans" cxnId="{6C805391-2C64-4652-8B98-F774ECD5F10A}">
      <dgm:prSet/>
      <dgm:spPr/>
      <dgm:t>
        <a:bodyPr/>
        <a:lstStyle/>
        <a:p>
          <a:endParaRPr lang="en-US"/>
        </a:p>
      </dgm:t>
    </dgm:pt>
    <dgm:pt modelId="{44582F1A-4204-4E68-A5BD-E28ABEA725C9}" type="sibTrans" cxnId="{6C805391-2C64-4652-8B98-F774ECD5F10A}">
      <dgm:prSet/>
      <dgm:spPr/>
      <dgm:t>
        <a:bodyPr/>
        <a:lstStyle/>
        <a:p>
          <a:endParaRPr lang="en-US"/>
        </a:p>
      </dgm:t>
    </dgm:pt>
    <dgm:pt modelId="{80CC8C4D-FD1C-4B50-9705-719C286B0DB4}" type="pres">
      <dgm:prSet presAssocID="{50828CFD-2E27-4A0A-BC7F-AF5938C220B7}" presName="Name0" presStyleCnt="0">
        <dgm:presLayoutVars>
          <dgm:dir/>
          <dgm:animLvl val="lvl"/>
          <dgm:resizeHandles val="exact"/>
        </dgm:presLayoutVars>
      </dgm:prSet>
      <dgm:spPr/>
    </dgm:pt>
    <dgm:pt modelId="{DD84E2B6-562D-4D7A-A76D-E07520CE607E}" type="pres">
      <dgm:prSet presAssocID="{F00E7CFE-A9A1-416B-BF9F-A5A54C279DDB}" presName="composite" presStyleCnt="0"/>
      <dgm:spPr/>
    </dgm:pt>
    <dgm:pt modelId="{CA4F6ABC-C592-49BE-88B1-D19ADF73E66B}" type="pres">
      <dgm:prSet presAssocID="{F00E7CFE-A9A1-416B-BF9F-A5A54C279DDB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35A84-C25E-4481-9D5D-043F72FB3194}" type="pres">
      <dgm:prSet presAssocID="{F00E7CFE-A9A1-416B-BF9F-A5A54C279DDB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CC43-515F-494F-81EF-05C96D777103}" type="pres">
      <dgm:prSet presAssocID="{D43CC112-395A-411B-8E03-761B11ED6247}" presName="space" presStyleCnt="0"/>
      <dgm:spPr/>
    </dgm:pt>
    <dgm:pt modelId="{1128F998-D02A-4D43-ABBA-875D767FA700}" type="pres">
      <dgm:prSet presAssocID="{4C1F2D25-37C3-45D8-AE3F-D91DDE8C0DF0}" presName="composite" presStyleCnt="0"/>
      <dgm:spPr/>
    </dgm:pt>
    <dgm:pt modelId="{209DF0C8-23E6-46FB-B7E9-A77816AAF777}" type="pres">
      <dgm:prSet presAssocID="{4C1F2D25-37C3-45D8-AE3F-D91DDE8C0DF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02B8B-4010-48C3-9402-0F2DCD135748}" type="pres">
      <dgm:prSet presAssocID="{4C1F2D25-37C3-45D8-AE3F-D91DDE8C0DF0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9F407-7572-447A-9F80-DEF1D52C3103}" type="pres">
      <dgm:prSet presAssocID="{05022BF8-87BA-4C78-A312-7F84EE4E8772}" presName="space" presStyleCnt="0"/>
      <dgm:spPr/>
    </dgm:pt>
    <dgm:pt modelId="{91B89E1F-96AE-4BEA-9D10-825D939BE5AE}" type="pres">
      <dgm:prSet presAssocID="{748D717F-DC9A-4149-A347-AE8E8C25843F}" presName="composite" presStyleCnt="0"/>
      <dgm:spPr/>
    </dgm:pt>
    <dgm:pt modelId="{1C7819F0-D0D3-404B-9CDB-3B0239AF4F9B}" type="pres">
      <dgm:prSet presAssocID="{748D717F-DC9A-4149-A347-AE8E8C25843F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295B0-51C0-4541-AAA5-B80ECB7C6969}" type="pres">
      <dgm:prSet presAssocID="{748D717F-DC9A-4149-A347-AE8E8C25843F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1EDE8-98C1-472A-B1FD-BA72A0F7A386}" type="pres">
      <dgm:prSet presAssocID="{21FE0F3B-0BE3-4948-9550-ACAE8EC472EB}" presName="space" presStyleCnt="0"/>
      <dgm:spPr/>
    </dgm:pt>
    <dgm:pt modelId="{E24BEAFA-F97A-4425-917B-4AEBCC122B48}" type="pres">
      <dgm:prSet presAssocID="{445A8E31-B6C0-4E02-AD7A-A3712FF0EA05}" presName="composite" presStyleCnt="0"/>
      <dgm:spPr/>
    </dgm:pt>
    <dgm:pt modelId="{22E84208-EC45-40A4-8581-1C529EDC1B83}" type="pres">
      <dgm:prSet presAssocID="{445A8E31-B6C0-4E02-AD7A-A3712FF0EA0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021AA-3C2B-4F89-897D-64E1F2F3561F}" type="pres">
      <dgm:prSet presAssocID="{445A8E31-B6C0-4E02-AD7A-A3712FF0EA05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59AE8-295C-410D-9358-75491039CBB3}" type="pres">
      <dgm:prSet presAssocID="{449E2C82-DC42-4B15-95D7-29C82CDF8D3C}" presName="space" presStyleCnt="0"/>
      <dgm:spPr/>
    </dgm:pt>
    <dgm:pt modelId="{7CAA38DD-6A7C-4B4F-8487-18A4CCDF5518}" type="pres">
      <dgm:prSet presAssocID="{9293A33B-4526-429C-B995-1353CFFC8FD3}" presName="composite" presStyleCnt="0"/>
      <dgm:spPr/>
    </dgm:pt>
    <dgm:pt modelId="{DE731D8D-3726-445D-865A-0C0633A8F64F}" type="pres">
      <dgm:prSet presAssocID="{9293A33B-4526-429C-B995-1353CFFC8FD3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0F89A-D23B-4CB9-BD72-30984BC02996}" type="pres">
      <dgm:prSet presAssocID="{9293A33B-4526-429C-B995-1353CFFC8FD3}" presName="desTx" presStyleLbl="revTx" presStyleIdx="3" presStyleCnt="4">
        <dgm:presLayoutVars>
          <dgm:bulletEnabled val="1"/>
        </dgm:presLayoutVars>
      </dgm:prSet>
      <dgm:spPr/>
    </dgm:pt>
  </dgm:ptLst>
  <dgm:cxnLst>
    <dgm:cxn modelId="{A7B752D1-7236-4478-8370-A234C7C82494}" srcId="{50828CFD-2E27-4A0A-BC7F-AF5938C220B7}" destId="{445A8E31-B6C0-4E02-AD7A-A3712FF0EA05}" srcOrd="3" destOrd="0" parTransId="{4EB51883-028F-4846-90E7-33542072BA77}" sibTransId="{449E2C82-DC42-4B15-95D7-29C82CDF8D3C}"/>
    <dgm:cxn modelId="{6AB7F0A7-C874-4777-9007-78C12F410ABD}" type="presOf" srcId="{D2A5167B-C0EA-4112-8D84-250E13BC3711}" destId="{939021AA-3C2B-4F89-897D-64E1F2F3561F}" srcOrd="0" destOrd="0" presId="urn:microsoft.com/office/officeart/2005/8/layout/chevron1"/>
    <dgm:cxn modelId="{7B34EFE6-2A8E-42E2-BC14-C14347A8D862}" srcId="{50828CFD-2E27-4A0A-BC7F-AF5938C220B7}" destId="{4C1F2D25-37C3-45D8-AE3F-D91DDE8C0DF0}" srcOrd="1" destOrd="0" parTransId="{C257B13F-8422-49EC-BFA7-132DF45CB3DF}" sibTransId="{05022BF8-87BA-4C78-A312-7F84EE4E8772}"/>
    <dgm:cxn modelId="{BA23A68D-287E-4EAF-BB41-33C5A20F965A}" type="presOf" srcId="{F00E7CFE-A9A1-416B-BF9F-A5A54C279DDB}" destId="{CA4F6ABC-C592-49BE-88B1-D19ADF73E66B}" srcOrd="0" destOrd="0" presId="urn:microsoft.com/office/officeart/2005/8/layout/chevron1"/>
    <dgm:cxn modelId="{485E0AE8-A505-47DC-ABBB-6D4503FA1EE8}" srcId="{50828CFD-2E27-4A0A-BC7F-AF5938C220B7}" destId="{F00E7CFE-A9A1-416B-BF9F-A5A54C279DDB}" srcOrd="0" destOrd="0" parTransId="{A4602624-13C0-4761-BE57-E38E2C4DF5E3}" sibTransId="{D43CC112-395A-411B-8E03-761B11ED6247}"/>
    <dgm:cxn modelId="{6C805391-2C64-4652-8B98-F774ECD5F10A}" srcId="{748D717F-DC9A-4149-A347-AE8E8C25843F}" destId="{CD17E502-CFCB-47B8-A508-A46626A18EBD}" srcOrd="0" destOrd="0" parTransId="{02DBBA9B-75F8-4375-9F9C-93D5480CF836}" sibTransId="{44582F1A-4204-4E68-A5BD-E28ABEA725C9}"/>
    <dgm:cxn modelId="{9BB2A596-299F-487F-9451-7E0E1A869274}" srcId="{4C1F2D25-37C3-45D8-AE3F-D91DDE8C0DF0}" destId="{A012F93A-0E05-4ABD-BFAB-55F9E83E6BF7}" srcOrd="0" destOrd="0" parTransId="{13D77C3C-983D-471B-9E1B-02DC2200D10F}" sibTransId="{91FFEBB2-B7CF-4FD5-9542-D22EA744302B}"/>
    <dgm:cxn modelId="{6CFA938A-1DC6-4F8D-9BB0-88D06B897FB2}" type="presOf" srcId="{9293A33B-4526-429C-B995-1353CFFC8FD3}" destId="{DE731D8D-3726-445D-865A-0C0633A8F64F}" srcOrd="0" destOrd="0" presId="urn:microsoft.com/office/officeart/2005/8/layout/chevron1"/>
    <dgm:cxn modelId="{2BB3EDD3-81E7-44F7-AD33-CDEA452398D6}" type="presOf" srcId="{83318A8D-7636-4822-8D7C-2AA6196074BF}" destId="{C3D35A84-C25E-4481-9D5D-043F72FB3194}" srcOrd="0" destOrd="0" presId="urn:microsoft.com/office/officeart/2005/8/layout/chevron1"/>
    <dgm:cxn modelId="{B68B7223-16E0-4C7C-B65A-9BDDC769D800}" type="presOf" srcId="{50828CFD-2E27-4A0A-BC7F-AF5938C220B7}" destId="{80CC8C4D-FD1C-4B50-9705-719C286B0DB4}" srcOrd="0" destOrd="0" presId="urn:microsoft.com/office/officeart/2005/8/layout/chevron1"/>
    <dgm:cxn modelId="{2F09FB09-385E-4035-94FD-9920360ED5B5}" srcId="{50828CFD-2E27-4A0A-BC7F-AF5938C220B7}" destId="{748D717F-DC9A-4149-A347-AE8E8C25843F}" srcOrd="2" destOrd="0" parTransId="{7735DB22-F8F2-4D00-AC74-CE42BABD1208}" sibTransId="{21FE0F3B-0BE3-4948-9550-ACAE8EC472EB}"/>
    <dgm:cxn modelId="{D7945D33-FF4B-430D-9E19-62ABE8E7443F}" type="presOf" srcId="{4C1F2D25-37C3-45D8-AE3F-D91DDE8C0DF0}" destId="{209DF0C8-23E6-46FB-B7E9-A77816AAF777}" srcOrd="0" destOrd="0" presId="urn:microsoft.com/office/officeart/2005/8/layout/chevron1"/>
    <dgm:cxn modelId="{F9A8B8AA-EBD8-41E8-AC21-50A6A9D579B2}" type="presOf" srcId="{A012F93A-0E05-4ABD-BFAB-55F9E83E6BF7}" destId="{A3002B8B-4010-48C3-9402-0F2DCD135748}" srcOrd="0" destOrd="0" presId="urn:microsoft.com/office/officeart/2005/8/layout/chevron1"/>
    <dgm:cxn modelId="{3EA44A14-400C-4CD1-82EC-3291F675823C}" srcId="{445A8E31-B6C0-4E02-AD7A-A3712FF0EA05}" destId="{D2A5167B-C0EA-4112-8D84-250E13BC3711}" srcOrd="0" destOrd="0" parTransId="{7F47E9A5-F5AE-425F-97CC-CDACD9CDD535}" sibTransId="{C5F97E02-6E3A-4709-AC75-4CC7679407A5}"/>
    <dgm:cxn modelId="{E325E181-393D-4103-90AA-6E333AF3F156}" srcId="{50828CFD-2E27-4A0A-BC7F-AF5938C220B7}" destId="{9293A33B-4526-429C-B995-1353CFFC8FD3}" srcOrd="4" destOrd="0" parTransId="{2118CDC1-2CFE-4C6C-9DED-60E4FE457526}" sibTransId="{ED8881A4-476A-45D0-9C1D-DDFA020F2CDC}"/>
    <dgm:cxn modelId="{5C6333B1-32D5-47C4-8DBD-3D5368FA01C5}" type="presOf" srcId="{445A8E31-B6C0-4E02-AD7A-A3712FF0EA05}" destId="{22E84208-EC45-40A4-8581-1C529EDC1B83}" srcOrd="0" destOrd="0" presId="urn:microsoft.com/office/officeart/2005/8/layout/chevron1"/>
    <dgm:cxn modelId="{63F6E150-648D-451C-8C2D-040FF1F40FD7}" type="presOf" srcId="{CD17E502-CFCB-47B8-A508-A46626A18EBD}" destId="{ECE295B0-51C0-4541-AAA5-B80ECB7C6969}" srcOrd="0" destOrd="0" presId="urn:microsoft.com/office/officeart/2005/8/layout/chevron1"/>
    <dgm:cxn modelId="{8861F7C9-3108-47C3-AF43-A7D7E030C8A4}" srcId="{F00E7CFE-A9A1-416B-BF9F-A5A54C279DDB}" destId="{83318A8D-7636-4822-8D7C-2AA6196074BF}" srcOrd="0" destOrd="0" parTransId="{FC5E75AC-1224-4C52-9211-1B528DC292EF}" sibTransId="{E375126C-EB00-432E-A9B3-0CE0C040A65D}"/>
    <dgm:cxn modelId="{8E411BEF-46B2-4F7F-B3A0-C1E6AAA996B6}" type="presOf" srcId="{748D717F-DC9A-4149-A347-AE8E8C25843F}" destId="{1C7819F0-D0D3-404B-9CDB-3B0239AF4F9B}" srcOrd="0" destOrd="0" presId="urn:microsoft.com/office/officeart/2005/8/layout/chevron1"/>
    <dgm:cxn modelId="{7C60C4B9-04CD-48DE-891B-614B6ACD56DF}" type="presParOf" srcId="{80CC8C4D-FD1C-4B50-9705-719C286B0DB4}" destId="{DD84E2B6-562D-4D7A-A76D-E07520CE607E}" srcOrd="0" destOrd="0" presId="urn:microsoft.com/office/officeart/2005/8/layout/chevron1"/>
    <dgm:cxn modelId="{381A25E8-FAD1-4B17-B5FC-D29F9542DE6C}" type="presParOf" srcId="{DD84E2B6-562D-4D7A-A76D-E07520CE607E}" destId="{CA4F6ABC-C592-49BE-88B1-D19ADF73E66B}" srcOrd="0" destOrd="0" presId="urn:microsoft.com/office/officeart/2005/8/layout/chevron1"/>
    <dgm:cxn modelId="{4556922D-66A3-481A-AC12-1E2C6DC1B0BC}" type="presParOf" srcId="{DD84E2B6-562D-4D7A-A76D-E07520CE607E}" destId="{C3D35A84-C25E-4481-9D5D-043F72FB3194}" srcOrd="1" destOrd="0" presId="urn:microsoft.com/office/officeart/2005/8/layout/chevron1"/>
    <dgm:cxn modelId="{AF10096D-319A-4AA8-BCE9-180384861BB9}" type="presParOf" srcId="{80CC8C4D-FD1C-4B50-9705-719C286B0DB4}" destId="{CAEACC43-515F-494F-81EF-05C96D777103}" srcOrd="1" destOrd="0" presId="urn:microsoft.com/office/officeart/2005/8/layout/chevron1"/>
    <dgm:cxn modelId="{21068095-ADCF-4F32-815D-03AA7DE3E5DD}" type="presParOf" srcId="{80CC8C4D-FD1C-4B50-9705-719C286B0DB4}" destId="{1128F998-D02A-4D43-ABBA-875D767FA700}" srcOrd="2" destOrd="0" presId="urn:microsoft.com/office/officeart/2005/8/layout/chevron1"/>
    <dgm:cxn modelId="{93E8A3DC-3F79-43F9-BAD7-7D38D5D0A1FA}" type="presParOf" srcId="{1128F998-D02A-4D43-ABBA-875D767FA700}" destId="{209DF0C8-23E6-46FB-B7E9-A77816AAF777}" srcOrd="0" destOrd="0" presId="urn:microsoft.com/office/officeart/2005/8/layout/chevron1"/>
    <dgm:cxn modelId="{C03298CF-A77C-44E4-B697-7FF6DC60F128}" type="presParOf" srcId="{1128F998-D02A-4D43-ABBA-875D767FA700}" destId="{A3002B8B-4010-48C3-9402-0F2DCD135748}" srcOrd="1" destOrd="0" presId="urn:microsoft.com/office/officeart/2005/8/layout/chevron1"/>
    <dgm:cxn modelId="{CC66CB84-C689-4B7D-8283-2C1FCB94E132}" type="presParOf" srcId="{80CC8C4D-FD1C-4B50-9705-719C286B0DB4}" destId="{1389F407-7572-447A-9F80-DEF1D52C3103}" srcOrd="3" destOrd="0" presId="urn:microsoft.com/office/officeart/2005/8/layout/chevron1"/>
    <dgm:cxn modelId="{72F3AEF6-4776-4846-A7A2-6F9050691769}" type="presParOf" srcId="{80CC8C4D-FD1C-4B50-9705-719C286B0DB4}" destId="{91B89E1F-96AE-4BEA-9D10-825D939BE5AE}" srcOrd="4" destOrd="0" presId="urn:microsoft.com/office/officeart/2005/8/layout/chevron1"/>
    <dgm:cxn modelId="{2C483AAF-0139-44FD-901B-3BBB0EA9F3D0}" type="presParOf" srcId="{91B89E1F-96AE-4BEA-9D10-825D939BE5AE}" destId="{1C7819F0-D0D3-404B-9CDB-3B0239AF4F9B}" srcOrd="0" destOrd="0" presId="urn:microsoft.com/office/officeart/2005/8/layout/chevron1"/>
    <dgm:cxn modelId="{ACD5EC94-9C14-4348-86C2-E8463CDB244A}" type="presParOf" srcId="{91B89E1F-96AE-4BEA-9D10-825D939BE5AE}" destId="{ECE295B0-51C0-4541-AAA5-B80ECB7C6969}" srcOrd="1" destOrd="0" presId="urn:microsoft.com/office/officeart/2005/8/layout/chevron1"/>
    <dgm:cxn modelId="{3FF01266-19C6-491F-9F27-0376ADFB12C1}" type="presParOf" srcId="{80CC8C4D-FD1C-4B50-9705-719C286B0DB4}" destId="{05B1EDE8-98C1-472A-B1FD-BA72A0F7A386}" srcOrd="5" destOrd="0" presId="urn:microsoft.com/office/officeart/2005/8/layout/chevron1"/>
    <dgm:cxn modelId="{298888CE-1955-496C-A035-66C56912AA4E}" type="presParOf" srcId="{80CC8C4D-FD1C-4B50-9705-719C286B0DB4}" destId="{E24BEAFA-F97A-4425-917B-4AEBCC122B48}" srcOrd="6" destOrd="0" presId="urn:microsoft.com/office/officeart/2005/8/layout/chevron1"/>
    <dgm:cxn modelId="{2EAC4C41-6CAE-4A3A-84F8-D45B67ED0177}" type="presParOf" srcId="{E24BEAFA-F97A-4425-917B-4AEBCC122B48}" destId="{22E84208-EC45-40A4-8581-1C529EDC1B83}" srcOrd="0" destOrd="0" presId="urn:microsoft.com/office/officeart/2005/8/layout/chevron1"/>
    <dgm:cxn modelId="{FF331124-0144-4656-9728-2B87F13F7493}" type="presParOf" srcId="{E24BEAFA-F97A-4425-917B-4AEBCC122B48}" destId="{939021AA-3C2B-4F89-897D-64E1F2F3561F}" srcOrd="1" destOrd="0" presId="urn:microsoft.com/office/officeart/2005/8/layout/chevron1"/>
    <dgm:cxn modelId="{E8827984-2210-4661-863C-DA80A36AB3A4}" type="presParOf" srcId="{80CC8C4D-FD1C-4B50-9705-719C286B0DB4}" destId="{96559AE8-295C-410D-9358-75491039CBB3}" srcOrd="7" destOrd="0" presId="urn:microsoft.com/office/officeart/2005/8/layout/chevron1"/>
    <dgm:cxn modelId="{CF496256-DE33-475F-816A-5B1DDEF281F2}" type="presParOf" srcId="{80CC8C4D-FD1C-4B50-9705-719C286B0DB4}" destId="{7CAA38DD-6A7C-4B4F-8487-18A4CCDF5518}" srcOrd="8" destOrd="0" presId="urn:microsoft.com/office/officeart/2005/8/layout/chevron1"/>
    <dgm:cxn modelId="{3C5A474B-3920-4CD6-A48E-773BDAFB7448}" type="presParOf" srcId="{7CAA38DD-6A7C-4B4F-8487-18A4CCDF5518}" destId="{DE731D8D-3726-445D-865A-0C0633A8F64F}" srcOrd="0" destOrd="0" presId="urn:microsoft.com/office/officeart/2005/8/layout/chevron1"/>
    <dgm:cxn modelId="{C9C9E18F-2240-4070-8480-F404067DB0B2}" type="presParOf" srcId="{7CAA38DD-6A7C-4B4F-8487-18A4CCDF5518}" destId="{71D0F89A-D23B-4CB9-BD72-30984BC0299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C370A-A903-45C0-A03C-418577D4AB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1445F-4312-4DEE-A758-EEF73D9CDC01}">
      <dgm:prSet/>
      <dgm:spPr/>
      <dgm:t>
        <a:bodyPr/>
        <a:lstStyle/>
        <a:p>
          <a:pPr rtl="0"/>
          <a:r>
            <a:rPr lang="ka-GE" dirty="0" smtClean="0"/>
            <a:t>კლიენტი</a:t>
          </a:r>
          <a:r>
            <a:rPr lang="ka-GE" dirty="0" smtClean="0"/>
            <a:t>?</a:t>
          </a:r>
          <a:r>
            <a:rPr lang="en-US" dirty="0" smtClean="0"/>
            <a:t> </a:t>
          </a:r>
          <a:endParaRPr lang="en-US" dirty="0"/>
        </a:p>
      </dgm:t>
    </dgm:pt>
    <dgm:pt modelId="{EFCD6DA5-8E7D-44C3-9E95-DBF869CDFC2F}" type="parTrans" cxnId="{B6B63236-EE6E-485F-A81F-E7146E438710}">
      <dgm:prSet/>
      <dgm:spPr/>
      <dgm:t>
        <a:bodyPr/>
        <a:lstStyle/>
        <a:p>
          <a:endParaRPr lang="en-US"/>
        </a:p>
      </dgm:t>
    </dgm:pt>
    <dgm:pt modelId="{A800104F-C2EC-42D0-BE68-1D6B37E64360}" type="sibTrans" cxnId="{B6B63236-EE6E-485F-A81F-E7146E438710}">
      <dgm:prSet/>
      <dgm:spPr/>
      <dgm:t>
        <a:bodyPr/>
        <a:lstStyle/>
        <a:p>
          <a:endParaRPr lang="en-US"/>
        </a:p>
      </dgm:t>
    </dgm:pt>
    <dgm:pt modelId="{36F277BC-A828-4BC9-9046-70765061FD89}">
      <dgm:prSet/>
      <dgm:spPr/>
      <dgm:t>
        <a:bodyPr/>
        <a:lstStyle/>
        <a:p>
          <a:pPr rtl="0"/>
          <a:r>
            <a:rPr lang="ka-GE" dirty="0" smtClean="0"/>
            <a:t>კრედიტის საშუალებით</a:t>
          </a:r>
          <a:endParaRPr lang="en-US" dirty="0"/>
        </a:p>
      </dgm:t>
    </dgm:pt>
    <dgm:pt modelId="{E021E81C-E3E3-49BF-B1BA-914AAD6B67B3}" type="parTrans" cxnId="{F3139A5E-9A85-47E5-B538-C1D65523DE7A}">
      <dgm:prSet/>
      <dgm:spPr/>
      <dgm:t>
        <a:bodyPr/>
        <a:lstStyle/>
        <a:p>
          <a:endParaRPr lang="en-US"/>
        </a:p>
      </dgm:t>
    </dgm:pt>
    <dgm:pt modelId="{7A22BA48-CEC0-4B59-8404-CFB2FE0AE82F}" type="sibTrans" cxnId="{F3139A5E-9A85-47E5-B538-C1D65523DE7A}">
      <dgm:prSet/>
      <dgm:spPr/>
      <dgm:t>
        <a:bodyPr/>
        <a:lstStyle/>
        <a:p>
          <a:endParaRPr lang="en-US"/>
        </a:p>
      </dgm:t>
    </dgm:pt>
    <dgm:pt modelId="{CD3A87E4-5F41-4B47-84C6-E3C24D55C175}">
      <dgm:prSet/>
      <dgm:spPr/>
      <dgm:t>
        <a:bodyPr/>
        <a:lstStyle/>
        <a:p>
          <a:pPr rtl="0"/>
          <a:r>
            <a:rPr lang="ka-GE" dirty="0" smtClean="0"/>
            <a:t>ლიზინგის საშუალებით</a:t>
          </a:r>
          <a:endParaRPr lang="en-US" dirty="0"/>
        </a:p>
      </dgm:t>
    </dgm:pt>
    <dgm:pt modelId="{F778346E-81BF-44D4-8C44-0A678FB5E365}" type="parTrans" cxnId="{CBADFBE4-E4DA-429C-B058-82F9BEE5A0C1}">
      <dgm:prSet/>
      <dgm:spPr/>
      <dgm:t>
        <a:bodyPr/>
        <a:lstStyle/>
        <a:p>
          <a:endParaRPr lang="en-US"/>
        </a:p>
      </dgm:t>
    </dgm:pt>
    <dgm:pt modelId="{C8650626-CF8E-441E-8185-FE209A1C1F91}" type="sibTrans" cxnId="{CBADFBE4-E4DA-429C-B058-82F9BEE5A0C1}">
      <dgm:prSet/>
      <dgm:spPr/>
      <dgm:t>
        <a:bodyPr/>
        <a:lstStyle/>
        <a:p>
          <a:endParaRPr lang="en-US"/>
        </a:p>
      </dgm:t>
    </dgm:pt>
    <dgm:pt modelId="{DF4FB3C6-387B-475A-8EB1-5ECFF9AFA599}">
      <dgm:prSet/>
      <dgm:spPr/>
      <dgm:t>
        <a:bodyPr/>
        <a:lstStyle/>
        <a:p>
          <a:pPr rtl="0"/>
          <a:r>
            <a:rPr lang="en-US" dirty="0" smtClean="0"/>
            <a:t>ESCO? </a:t>
          </a:r>
          <a:endParaRPr lang="en-US" dirty="0"/>
        </a:p>
      </dgm:t>
    </dgm:pt>
    <dgm:pt modelId="{C0C07D0F-9767-49B8-B616-39E57190BFE0}" type="parTrans" cxnId="{095B8888-35C0-4086-8DDA-42EB95EF1219}">
      <dgm:prSet/>
      <dgm:spPr/>
      <dgm:t>
        <a:bodyPr/>
        <a:lstStyle/>
        <a:p>
          <a:endParaRPr lang="en-US"/>
        </a:p>
      </dgm:t>
    </dgm:pt>
    <dgm:pt modelId="{B7FF6469-6C23-40D5-9489-41AD4815C320}" type="sibTrans" cxnId="{095B8888-35C0-4086-8DDA-42EB95EF1219}">
      <dgm:prSet/>
      <dgm:spPr/>
      <dgm:t>
        <a:bodyPr/>
        <a:lstStyle/>
        <a:p>
          <a:endParaRPr lang="en-US"/>
        </a:p>
      </dgm:t>
    </dgm:pt>
    <dgm:pt modelId="{AF46F4FA-743D-4B32-895F-5FB31249A86A}">
      <dgm:prSet/>
      <dgm:spPr/>
      <dgm:t>
        <a:bodyPr/>
        <a:lstStyle/>
        <a:p>
          <a:pPr rtl="0"/>
          <a:r>
            <a:rPr lang="ka-GE" dirty="0" smtClean="0"/>
            <a:t>კრედიტის საშუალებით</a:t>
          </a:r>
          <a:endParaRPr lang="en-US" dirty="0"/>
        </a:p>
      </dgm:t>
    </dgm:pt>
    <dgm:pt modelId="{A3F6E172-4BA0-4F56-ABE8-44B935EA72A7}" type="parTrans" cxnId="{F7B55EBC-0388-42EF-A5DD-CF69C49EDBF6}">
      <dgm:prSet/>
      <dgm:spPr/>
      <dgm:t>
        <a:bodyPr/>
        <a:lstStyle/>
        <a:p>
          <a:endParaRPr lang="en-US"/>
        </a:p>
      </dgm:t>
    </dgm:pt>
    <dgm:pt modelId="{0F60F99D-CA32-49D6-A5C7-669460D3BC7A}" type="sibTrans" cxnId="{F7B55EBC-0388-42EF-A5DD-CF69C49EDBF6}">
      <dgm:prSet/>
      <dgm:spPr/>
      <dgm:t>
        <a:bodyPr/>
        <a:lstStyle/>
        <a:p>
          <a:endParaRPr lang="en-US"/>
        </a:p>
      </dgm:t>
    </dgm:pt>
    <dgm:pt modelId="{980106B2-4557-4FEC-B9AD-E35BBAF85870}">
      <dgm:prSet/>
      <dgm:spPr/>
      <dgm:t>
        <a:bodyPr/>
        <a:lstStyle/>
        <a:p>
          <a:pPr rtl="0"/>
          <a:r>
            <a:rPr lang="ka-GE" dirty="0" smtClean="0"/>
            <a:t>ლიზინგის საშუალებით</a:t>
          </a:r>
          <a:endParaRPr lang="en-US" dirty="0"/>
        </a:p>
      </dgm:t>
    </dgm:pt>
    <dgm:pt modelId="{6ACD456A-2880-4FB7-8BDC-90B2586BADA7}" type="parTrans" cxnId="{4B240484-6320-4ECB-BDA7-B124FB1A3280}">
      <dgm:prSet/>
      <dgm:spPr/>
      <dgm:t>
        <a:bodyPr/>
        <a:lstStyle/>
        <a:p>
          <a:endParaRPr lang="en-US"/>
        </a:p>
      </dgm:t>
    </dgm:pt>
    <dgm:pt modelId="{975E151E-0226-44FF-A0E7-994A379248CA}" type="sibTrans" cxnId="{4B240484-6320-4ECB-BDA7-B124FB1A3280}">
      <dgm:prSet/>
      <dgm:spPr/>
      <dgm:t>
        <a:bodyPr/>
        <a:lstStyle/>
        <a:p>
          <a:endParaRPr lang="en-US"/>
        </a:p>
      </dgm:t>
    </dgm:pt>
    <dgm:pt modelId="{64934704-9B25-4933-A742-80ADE2CB0BF0}">
      <dgm:prSet/>
      <dgm:spPr/>
      <dgm:t>
        <a:bodyPr/>
        <a:lstStyle/>
        <a:p>
          <a:pPr rtl="0"/>
          <a:r>
            <a:rPr lang="ka-GE" dirty="0" smtClean="0"/>
            <a:t>ფორფაიტინგის (გამოსყიდვა რეგრესის უფლების გარეშე) საშუალებით</a:t>
          </a:r>
          <a:endParaRPr lang="en-US" dirty="0"/>
        </a:p>
      </dgm:t>
    </dgm:pt>
    <dgm:pt modelId="{FCBF1A78-8F2A-4DF1-B322-F74519491528}" type="parTrans" cxnId="{7E22D142-4EDF-4105-8C50-61DB01F9013E}">
      <dgm:prSet/>
      <dgm:spPr/>
      <dgm:t>
        <a:bodyPr/>
        <a:lstStyle/>
        <a:p>
          <a:endParaRPr lang="en-US"/>
        </a:p>
      </dgm:t>
    </dgm:pt>
    <dgm:pt modelId="{DF61AA68-211D-4928-BBF5-D387C333C9D7}" type="sibTrans" cxnId="{7E22D142-4EDF-4105-8C50-61DB01F9013E}">
      <dgm:prSet/>
      <dgm:spPr/>
      <dgm:t>
        <a:bodyPr/>
        <a:lstStyle/>
        <a:p>
          <a:endParaRPr lang="en-US"/>
        </a:p>
      </dgm:t>
    </dgm:pt>
    <dgm:pt modelId="{8162D356-592B-465B-992F-89FA255AC0E7}">
      <dgm:prSet/>
      <dgm:spPr/>
      <dgm:t>
        <a:bodyPr/>
        <a:lstStyle/>
        <a:p>
          <a:pPr rtl="0"/>
          <a:r>
            <a:rPr lang="ka-GE" dirty="0" smtClean="0"/>
            <a:t>არის თუ არა ეს მესამე მხარე</a:t>
          </a:r>
          <a:r>
            <a:rPr lang="en-US" dirty="0" smtClean="0"/>
            <a:t>? </a:t>
          </a:r>
          <a:endParaRPr lang="en-US" dirty="0"/>
        </a:p>
      </dgm:t>
    </dgm:pt>
    <dgm:pt modelId="{807162D0-6CD5-426F-89F3-75C044D14410}" type="parTrans" cxnId="{34364D70-4568-405C-8CD9-161E9245A8F1}">
      <dgm:prSet/>
      <dgm:spPr/>
      <dgm:t>
        <a:bodyPr/>
        <a:lstStyle/>
        <a:p>
          <a:endParaRPr lang="en-US"/>
        </a:p>
      </dgm:t>
    </dgm:pt>
    <dgm:pt modelId="{42C608C1-FA09-488D-BECE-CFA7AF3D6DE5}" type="sibTrans" cxnId="{34364D70-4568-405C-8CD9-161E9245A8F1}">
      <dgm:prSet/>
      <dgm:spPr/>
      <dgm:t>
        <a:bodyPr/>
        <a:lstStyle/>
        <a:p>
          <a:endParaRPr lang="en-US"/>
        </a:p>
      </dgm:t>
    </dgm:pt>
    <dgm:pt modelId="{14CAC8B7-BCFC-46FD-8A7A-6B3C6D14555C}">
      <dgm:prSet/>
      <dgm:spPr/>
      <dgm:t>
        <a:bodyPr/>
        <a:lstStyle/>
        <a:p>
          <a:pPr rtl="0"/>
          <a:r>
            <a:rPr lang="ka-GE" dirty="0" smtClean="0"/>
            <a:t>სუბსიდია?</a:t>
          </a:r>
          <a:endParaRPr lang="en-US" dirty="0"/>
        </a:p>
      </dgm:t>
    </dgm:pt>
    <dgm:pt modelId="{EDA3C7D2-B13D-4803-AF0B-4AE41FFC0374}" type="parTrans" cxnId="{5772B465-E140-4CD2-953C-D26C47EBE274}">
      <dgm:prSet/>
      <dgm:spPr/>
      <dgm:t>
        <a:bodyPr/>
        <a:lstStyle/>
        <a:p>
          <a:endParaRPr lang="en-US"/>
        </a:p>
      </dgm:t>
    </dgm:pt>
    <dgm:pt modelId="{830D1C42-87CB-44E2-A84E-37C490E1A183}" type="sibTrans" cxnId="{5772B465-E140-4CD2-953C-D26C47EBE274}">
      <dgm:prSet/>
      <dgm:spPr/>
      <dgm:t>
        <a:bodyPr/>
        <a:lstStyle/>
        <a:p>
          <a:endParaRPr lang="en-US"/>
        </a:p>
      </dgm:t>
    </dgm:pt>
    <dgm:pt modelId="{FE9E1493-52E1-4F76-8507-D555BD1D5AD3}">
      <dgm:prSet/>
      <dgm:spPr/>
      <dgm:t>
        <a:bodyPr/>
        <a:lstStyle/>
        <a:p>
          <a:pPr rtl="0"/>
          <a:r>
            <a:rPr lang="ka-GE" dirty="0" smtClean="0"/>
            <a:t>ინვესტიცია?</a:t>
          </a:r>
          <a:endParaRPr lang="en-US" dirty="0"/>
        </a:p>
      </dgm:t>
    </dgm:pt>
    <dgm:pt modelId="{43E70090-C107-4058-BA58-C2B87FAE1FA8}" type="parTrans" cxnId="{5BB2FD25-4AFA-4D0C-A782-3C95E730CA8C}">
      <dgm:prSet/>
      <dgm:spPr/>
      <dgm:t>
        <a:bodyPr/>
        <a:lstStyle/>
        <a:p>
          <a:endParaRPr lang="en-US"/>
        </a:p>
      </dgm:t>
    </dgm:pt>
    <dgm:pt modelId="{728904AD-7A23-48AF-838F-9B173A4422EF}" type="sibTrans" cxnId="{5BB2FD25-4AFA-4D0C-A782-3C95E730CA8C}">
      <dgm:prSet/>
      <dgm:spPr/>
      <dgm:t>
        <a:bodyPr/>
        <a:lstStyle/>
        <a:p>
          <a:endParaRPr lang="en-US"/>
        </a:p>
      </dgm:t>
    </dgm:pt>
    <dgm:pt modelId="{E21C4548-7527-4380-8832-AC8EEB229908}">
      <dgm:prSet/>
      <dgm:spPr/>
      <dgm:t>
        <a:bodyPr/>
        <a:lstStyle/>
        <a:p>
          <a:pPr rtl="0"/>
          <a:r>
            <a:rPr lang="ka-GE" dirty="0" smtClean="0"/>
            <a:t>მათი კომბინაცია?</a:t>
          </a:r>
          <a:endParaRPr lang="en-US" dirty="0"/>
        </a:p>
      </dgm:t>
    </dgm:pt>
    <dgm:pt modelId="{F9E840E9-305D-4E7F-93F2-7372AE3A9938}" type="parTrans" cxnId="{29EC516F-EBC9-4213-A468-1563E082C348}">
      <dgm:prSet/>
      <dgm:spPr/>
      <dgm:t>
        <a:bodyPr/>
        <a:lstStyle/>
        <a:p>
          <a:endParaRPr lang="en-US"/>
        </a:p>
      </dgm:t>
    </dgm:pt>
    <dgm:pt modelId="{133991B2-9D8B-407F-963F-A6421CFFB46C}" type="sibTrans" cxnId="{29EC516F-EBC9-4213-A468-1563E082C348}">
      <dgm:prSet/>
      <dgm:spPr/>
      <dgm:t>
        <a:bodyPr/>
        <a:lstStyle/>
        <a:p>
          <a:endParaRPr lang="en-US"/>
        </a:p>
      </dgm:t>
    </dgm:pt>
    <dgm:pt modelId="{3F085F3D-F93C-4340-A9BF-C0CAE1A660F0}" type="pres">
      <dgm:prSet presAssocID="{941C370A-A903-45C0-A03C-418577D4A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37164-56CD-4988-9A70-1D4E1B71E475}" type="pres">
      <dgm:prSet presAssocID="{0D71445F-4312-4DEE-A758-EEF73D9CDC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CF068-134D-4DDB-A3F1-988CCD42A2B1}" type="pres">
      <dgm:prSet presAssocID="{0D71445F-4312-4DEE-A758-EEF73D9CDC0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86891-02F9-4596-8163-C927D03E0096}" type="pres">
      <dgm:prSet presAssocID="{DF4FB3C6-387B-475A-8EB1-5ECFF9AFA5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FB6F4-6255-495B-AF6F-94D3C457BBBC}" type="pres">
      <dgm:prSet presAssocID="{DF4FB3C6-387B-475A-8EB1-5ECFF9AFA59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8719B-9EBD-43A6-96D5-C8942E606F5D}" type="pres">
      <dgm:prSet presAssocID="{8162D356-592B-465B-992F-89FA255AC0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00EBE-AE23-463B-8C3D-96822847A5D3}" type="pres">
      <dgm:prSet presAssocID="{8162D356-592B-465B-992F-89FA255AC0E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C3E59-3F02-40F2-A096-248A550A3A09}" type="pres">
      <dgm:prSet presAssocID="{E21C4548-7527-4380-8832-AC8EEB2299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4DC5D-00D3-45D1-A3CA-CA6FE2ADFB49}" type="presOf" srcId="{14CAC8B7-BCFC-46FD-8A7A-6B3C6D14555C}" destId="{D9100EBE-AE23-463B-8C3D-96822847A5D3}" srcOrd="0" destOrd="0" presId="urn:microsoft.com/office/officeart/2005/8/layout/vList2"/>
    <dgm:cxn modelId="{B6B63236-EE6E-485F-A81F-E7146E438710}" srcId="{941C370A-A903-45C0-A03C-418577D4ABF4}" destId="{0D71445F-4312-4DEE-A758-EEF73D9CDC01}" srcOrd="0" destOrd="0" parTransId="{EFCD6DA5-8E7D-44C3-9E95-DBF869CDFC2F}" sibTransId="{A800104F-C2EC-42D0-BE68-1D6B37E64360}"/>
    <dgm:cxn modelId="{E4F9329B-55C9-4B5F-81BF-258A7F78E8E3}" type="presOf" srcId="{0D71445F-4312-4DEE-A758-EEF73D9CDC01}" destId="{7B537164-56CD-4988-9A70-1D4E1B71E475}" srcOrd="0" destOrd="0" presId="urn:microsoft.com/office/officeart/2005/8/layout/vList2"/>
    <dgm:cxn modelId="{2D80B2CD-1DEF-4C90-81B3-6055EF50F4D9}" type="presOf" srcId="{8162D356-592B-465B-992F-89FA255AC0E7}" destId="{74A8719B-9EBD-43A6-96D5-C8942E606F5D}" srcOrd="0" destOrd="0" presId="urn:microsoft.com/office/officeart/2005/8/layout/vList2"/>
    <dgm:cxn modelId="{2AA7D388-1F1C-4AD6-9A2B-ED7D210CB3E8}" type="presOf" srcId="{941C370A-A903-45C0-A03C-418577D4ABF4}" destId="{3F085F3D-F93C-4340-A9BF-C0CAE1A660F0}" srcOrd="0" destOrd="0" presId="urn:microsoft.com/office/officeart/2005/8/layout/vList2"/>
    <dgm:cxn modelId="{29EC516F-EBC9-4213-A468-1563E082C348}" srcId="{941C370A-A903-45C0-A03C-418577D4ABF4}" destId="{E21C4548-7527-4380-8832-AC8EEB229908}" srcOrd="3" destOrd="0" parTransId="{F9E840E9-305D-4E7F-93F2-7372AE3A9938}" sibTransId="{133991B2-9D8B-407F-963F-A6421CFFB46C}"/>
    <dgm:cxn modelId="{4B240484-6320-4ECB-BDA7-B124FB1A3280}" srcId="{DF4FB3C6-387B-475A-8EB1-5ECFF9AFA599}" destId="{980106B2-4557-4FEC-B9AD-E35BBAF85870}" srcOrd="1" destOrd="0" parTransId="{6ACD456A-2880-4FB7-8BDC-90B2586BADA7}" sibTransId="{975E151E-0226-44FF-A0E7-994A379248CA}"/>
    <dgm:cxn modelId="{8D2B9A76-D0D8-4EC0-A3A5-5479E27E997E}" type="presOf" srcId="{DF4FB3C6-387B-475A-8EB1-5ECFF9AFA599}" destId="{96C86891-02F9-4596-8163-C927D03E0096}" srcOrd="0" destOrd="0" presId="urn:microsoft.com/office/officeart/2005/8/layout/vList2"/>
    <dgm:cxn modelId="{34364D70-4568-405C-8CD9-161E9245A8F1}" srcId="{941C370A-A903-45C0-A03C-418577D4ABF4}" destId="{8162D356-592B-465B-992F-89FA255AC0E7}" srcOrd="2" destOrd="0" parTransId="{807162D0-6CD5-426F-89F3-75C044D14410}" sibTransId="{42C608C1-FA09-488D-BECE-CFA7AF3D6DE5}"/>
    <dgm:cxn modelId="{5772B465-E140-4CD2-953C-D26C47EBE274}" srcId="{8162D356-592B-465B-992F-89FA255AC0E7}" destId="{14CAC8B7-BCFC-46FD-8A7A-6B3C6D14555C}" srcOrd="0" destOrd="0" parTransId="{EDA3C7D2-B13D-4803-AF0B-4AE41FFC0374}" sibTransId="{830D1C42-87CB-44E2-A84E-37C490E1A183}"/>
    <dgm:cxn modelId="{7E22D142-4EDF-4105-8C50-61DB01F9013E}" srcId="{DF4FB3C6-387B-475A-8EB1-5ECFF9AFA599}" destId="{64934704-9B25-4933-A742-80ADE2CB0BF0}" srcOrd="2" destOrd="0" parTransId="{FCBF1A78-8F2A-4DF1-B322-F74519491528}" sibTransId="{DF61AA68-211D-4928-BBF5-D387C333C9D7}"/>
    <dgm:cxn modelId="{AF36EB82-C667-40E4-9AF5-D11D928DDAA2}" type="presOf" srcId="{E21C4548-7527-4380-8832-AC8EEB229908}" destId="{B8AC3E59-3F02-40F2-A096-248A550A3A09}" srcOrd="0" destOrd="0" presId="urn:microsoft.com/office/officeart/2005/8/layout/vList2"/>
    <dgm:cxn modelId="{F3139A5E-9A85-47E5-B538-C1D65523DE7A}" srcId="{0D71445F-4312-4DEE-A758-EEF73D9CDC01}" destId="{36F277BC-A828-4BC9-9046-70765061FD89}" srcOrd="0" destOrd="0" parTransId="{E021E81C-E3E3-49BF-B1BA-914AAD6B67B3}" sibTransId="{7A22BA48-CEC0-4B59-8404-CFB2FE0AE82F}"/>
    <dgm:cxn modelId="{095B8888-35C0-4086-8DDA-42EB95EF1219}" srcId="{941C370A-A903-45C0-A03C-418577D4ABF4}" destId="{DF4FB3C6-387B-475A-8EB1-5ECFF9AFA599}" srcOrd="1" destOrd="0" parTransId="{C0C07D0F-9767-49B8-B616-39E57190BFE0}" sibTransId="{B7FF6469-6C23-40D5-9489-41AD4815C320}"/>
    <dgm:cxn modelId="{9A332F4E-63E6-4198-8827-9A9345FC9C38}" type="presOf" srcId="{64934704-9B25-4933-A742-80ADE2CB0BF0}" destId="{B2CFB6F4-6255-495B-AF6F-94D3C457BBBC}" srcOrd="0" destOrd="2" presId="urn:microsoft.com/office/officeart/2005/8/layout/vList2"/>
    <dgm:cxn modelId="{5BB2FD25-4AFA-4D0C-A782-3C95E730CA8C}" srcId="{8162D356-592B-465B-992F-89FA255AC0E7}" destId="{FE9E1493-52E1-4F76-8507-D555BD1D5AD3}" srcOrd="1" destOrd="0" parTransId="{43E70090-C107-4058-BA58-C2B87FAE1FA8}" sibTransId="{728904AD-7A23-48AF-838F-9B173A4422EF}"/>
    <dgm:cxn modelId="{E6529EE2-2E55-4D76-8539-79B037E39644}" type="presOf" srcId="{FE9E1493-52E1-4F76-8507-D555BD1D5AD3}" destId="{D9100EBE-AE23-463B-8C3D-96822847A5D3}" srcOrd="0" destOrd="1" presId="urn:microsoft.com/office/officeart/2005/8/layout/vList2"/>
    <dgm:cxn modelId="{8453717C-ACD0-42BD-B438-E9A723C8BD7A}" type="presOf" srcId="{36F277BC-A828-4BC9-9046-70765061FD89}" destId="{2BFCF068-134D-4DDB-A3F1-988CCD42A2B1}" srcOrd="0" destOrd="0" presId="urn:microsoft.com/office/officeart/2005/8/layout/vList2"/>
    <dgm:cxn modelId="{F7B55EBC-0388-42EF-A5DD-CF69C49EDBF6}" srcId="{DF4FB3C6-387B-475A-8EB1-5ECFF9AFA599}" destId="{AF46F4FA-743D-4B32-895F-5FB31249A86A}" srcOrd="0" destOrd="0" parTransId="{A3F6E172-4BA0-4F56-ABE8-44B935EA72A7}" sibTransId="{0F60F99D-CA32-49D6-A5C7-669460D3BC7A}"/>
    <dgm:cxn modelId="{CAC00E8D-01F5-4C72-B76B-B2E85DA4D584}" type="presOf" srcId="{AF46F4FA-743D-4B32-895F-5FB31249A86A}" destId="{B2CFB6F4-6255-495B-AF6F-94D3C457BBBC}" srcOrd="0" destOrd="0" presId="urn:microsoft.com/office/officeart/2005/8/layout/vList2"/>
    <dgm:cxn modelId="{CBADFBE4-E4DA-429C-B058-82F9BEE5A0C1}" srcId="{0D71445F-4312-4DEE-A758-EEF73D9CDC01}" destId="{CD3A87E4-5F41-4B47-84C6-E3C24D55C175}" srcOrd="1" destOrd="0" parTransId="{F778346E-81BF-44D4-8C44-0A678FB5E365}" sibTransId="{C8650626-CF8E-441E-8185-FE209A1C1F91}"/>
    <dgm:cxn modelId="{13FB07EC-3E82-46E1-AA4D-5CD40DE2894F}" type="presOf" srcId="{980106B2-4557-4FEC-B9AD-E35BBAF85870}" destId="{B2CFB6F4-6255-495B-AF6F-94D3C457BBBC}" srcOrd="0" destOrd="1" presId="urn:microsoft.com/office/officeart/2005/8/layout/vList2"/>
    <dgm:cxn modelId="{0E744E68-D97F-4CFD-8CDB-E3BDE63CDB80}" type="presOf" srcId="{CD3A87E4-5F41-4B47-84C6-E3C24D55C175}" destId="{2BFCF068-134D-4DDB-A3F1-988CCD42A2B1}" srcOrd="0" destOrd="1" presId="urn:microsoft.com/office/officeart/2005/8/layout/vList2"/>
    <dgm:cxn modelId="{02B4543A-CB7E-428B-83EB-3572C2BAF995}" type="presParOf" srcId="{3F085F3D-F93C-4340-A9BF-C0CAE1A660F0}" destId="{7B537164-56CD-4988-9A70-1D4E1B71E475}" srcOrd="0" destOrd="0" presId="urn:microsoft.com/office/officeart/2005/8/layout/vList2"/>
    <dgm:cxn modelId="{698A7AD7-8282-40D3-A921-FDBBE785B830}" type="presParOf" srcId="{3F085F3D-F93C-4340-A9BF-C0CAE1A660F0}" destId="{2BFCF068-134D-4DDB-A3F1-988CCD42A2B1}" srcOrd="1" destOrd="0" presId="urn:microsoft.com/office/officeart/2005/8/layout/vList2"/>
    <dgm:cxn modelId="{5304A682-5799-4D41-82A1-B97393F9FA5A}" type="presParOf" srcId="{3F085F3D-F93C-4340-A9BF-C0CAE1A660F0}" destId="{96C86891-02F9-4596-8163-C927D03E0096}" srcOrd="2" destOrd="0" presId="urn:microsoft.com/office/officeart/2005/8/layout/vList2"/>
    <dgm:cxn modelId="{4FFB0E0B-EBCA-41B0-AAF2-1CF2108D8A59}" type="presParOf" srcId="{3F085F3D-F93C-4340-A9BF-C0CAE1A660F0}" destId="{B2CFB6F4-6255-495B-AF6F-94D3C457BBBC}" srcOrd="3" destOrd="0" presId="urn:microsoft.com/office/officeart/2005/8/layout/vList2"/>
    <dgm:cxn modelId="{9FE54488-77EE-4D51-90DD-4B79E6378054}" type="presParOf" srcId="{3F085F3D-F93C-4340-A9BF-C0CAE1A660F0}" destId="{74A8719B-9EBD-43A6-96D5-C8942E606F5D}" srcOrd="4" destOrd="0" presId="urn:microsoft.com/office/officeart/2005/8/layout/vList2"/>
    <dgm:cxn modelId="{2070115C-7891-4FC9-B7E6-727B324B4B1D}" type="presParOf" srcId="{3F085F3D-F93C-4340-A9BF-C0CAE1A660F0}" destId="{D9100EBE-AE23-463B-8C3D-96822847A5D3}" srcOrd="5" destOrd="0" presId="urn:microsoft.com/office/officeart/2005/8/layout/vList2"/>
    <dgm:cxn modelId="{69B4C1C8-BE27-4545-92E8-89007FCB317F}" type="presParOf" srcId="{3F085F3D-F93C-4340-A9BF-C0CAE1A660F0}" destId="{B8AC3E59-3F02-40F2-A096-248A550A3A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C9C210-D4DD-40FF-BF2A-BE35FC0E8A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F1479-0D9A-4364-9CAE-FC31616BFD4A}">
      <dgm:prSet/>
      <dgm:spPr/>
      <dgm:t>
        <a:bodyPr/>
        <a:lstStyle/>
        <a:p>
          <a:pPr rtl="0"/>
          <a:r>
            <a:rPr lang="ka-GE" dirty="0" smtClean="0"/>
            <a:t>ტრანზაქციების </a:t>
          </a:r>
          <a:r>
            <a:rPr lang="ka-GE" dirty="0" smtClean="0"/>
            <a:t>ღირებულება</a:t>
          </a:r>
          <a:endParaRPr lang="en-US" dirty="0"/>
        </a:p>
      </dgm:t>
    </dgm:pt>
    <dgm:pt modelId="{15B11DB1-7C66-4E54-979B-EF62D83C7A2C}" type="parTrans" cxnId="{06278532-A6A3-44F3-8F2A-ADCCA89E34F3}">
      <dgm:prSet/>
      <dgm:spPr/>
      <dgm:t>
        <a:bodyPr/>
        <a:lstStyle/>
        <a:p>
          <a:endParaRPr lang="en-US"/>
        </a:p>
      </dgm:t>
    </dgm:pt>
    <dgm:pt modelId="{53B60DEB-8739-45FC-BD02-E63B07865784}" type="sibTrans" cxnId="{06278532-A6A3-44F3-8F2A-ADCCA89E34F3}">
      <dgm:prSet/>
      <dgm:spPr/>
      <dgm:t>
        <a:bodyPr/>
        <a:lstStyle/>
        <a:p>
          <a:endParaRPr lang="en-US"/>
        </a:p>
      </dgm:t>
    </dgm:pt>
    <dgm:pt modelId="{0C688890-6F61-4772-8BCF-155B58738BE0}">
      <dgm:prSet/>
      <dgm:spPr/>
      <dgm:t>
        <a:bodyPr/>
        <a:lstStyle/>
        <a:p>
          <a:pPr rtl="0"/>
          <a:r>
            <a:rPr lang="ka-GE" dirty="0" smtClean="0"/>
            <a:t>ენერგო შესრულების კონტრაქტის ძირითადი გამოწვევა არის მისი </a:t>
          </a:r>
          <a:r>
            <a:rPr lang="ka-GE" dirty="0" smtClean="0"/>
            <a:t>სირთულე, რაც ასევე </a:t>
          </a:r>
          <a:r>
            <a:rPr lang="ka-GE" dirty="0" smtClean="0"/>
            <a:t>მოითხოვს წინასწარ სამუშაოებს, რასაც, პროექტის იდენტიფიკაციის სტადიიდან დაწყებული მიმდინარე ენერგო მოხმარების დადგენამდე, საკმაოდ დიდი დრო შეიძლება დასჭირდეს. </a:t>
          </a:r>
          <a:endParaRPr lang="en-US" dirty="0"/>
        </a:p>
      </dgm:t>
    </dgm:pt>
    <dgm:pt modelId="{4A5CE03F-30B6-48B0-BC49-C75AACED3840}" type="parTrans" cxnId="{BDED9E09-1609-4BA6-8DBC-B7E600DC4A29}">
      <dgm:prSet/>
      <dgm:spPr/>
      <dgm:t>
        <a:bodyPr/>
        <a:lstStyle/>
        <a:p>
          <a:endParaRPr lang="en-US"/>
        </a:p>
      </dgm:t>
    </dgm:pt>
    <dgm:pt modelId="{A43D3636-1FAE-4AE3-B038-09BB4BD7FA73}" type="sibTrans" cxnId="{BDED9E09-1609-4BA6-8DBC-B7E600DC4A29}">
      <dgm:prSet/>
      <dgm:spPr/>
      <dgm:t>
        <a:bodyPr/>
        <a:lstStyle/>
        <a:p>
          <a:endParaRPr lang="en-US"/>
        </a:p>
      </dgm:t>
    </dgm:pt>
    <dgm:pt modelId="{0A8D0FA2-A8F3-4583-8DB1-E116384ED257}">
      <dgm:prSet/>
      <dgm:spPr/>
      <dgm:t>
        <a:bodyPr/>
        <a:lstStyle/>
        <a:p>
          <a:pPr rtl="0"/>
          <a:r>
            <a:rPr lang="ka-GE" dirty="0" smtClean="0"/>
            <a:t>სტიმულის გადანაწილება </a:t>
          </a:r>
          <a:endParaRPr lang="en-US" dirty="0"/>
        </a:p>
      </dgm:t>
    </dgm:pt>
    <dgm:pt modelId="{3C287DE9-A2A5-411C-A46B-7FD2C534A5F6}" type="parTrans" cxnId="{D2C53AE0-669B-4F2E-9B43-EA49485594B5}">
      <dgm:prSet/>
      <dgm:spPr/>
      <dgm:t>
        <a:bodyPr/>
        <a:lstStyle/>
        <a:p>
          <a:endParaRPr lang="en-US"/>
        </a:p>
      </dgm:t>
    </dgm:pt>
    <dgm:pt modelId="{7EE1B02C-7618-4829-9BB3-091406367309}" type="sibTrans" cxnId="{D2C53AE0-669B-4F2E-9B43-EA49485594B5}">
      <dgm:prSet/>
      <dgm:spPr/>
      <dgm:t>
        <a:bodyPr/>
        <a:lstStyle/>
        <a:p>
          <a:endParaRPr lang="en-US"/>
        </a:p>
      </dgm:t>
    </dgm:pt>
    <dgm:pt modelId="{6C92BC06-DD65-47E9-A688-83E6ED02B808}">
      <dgm:prSet/>
      <dgm:spPr/>
      <dgm:t>
        <a:bodyPr/>
        <a:lstStyle/>
        <a:p>
          <a:pPr rtl="0"/>
          <a:r>
            <a:rPr lang="ka-GE" dirty="0" smtClean="0"/>
            <a:t>საჯარო სექტორთან მუშაობის დროს ხშირად ხდება ისე, რომ შენობების მესაკუთრეები ვერ იღებენ სარგებელს მენეჯერების მიერ გატარებული </a:t>
          </a:r>
          <a:r>
            <a:rPr lang="ka-GE" dirty="0" smtClean="0"/>
            <a:t>ენერგოდაზოგვის </a:t>
          </a:r>
          <a:r>
            <a:rPr lang="ka-GE" dirty="0" smtClean="0"/>
            <a:t>ღონისძიებების შედეგად. დანაზოგები ხშირად მიდის რეგიონალური მთავრობის/სახელმწიფოს და არა პირდაპირ შენობის მენეჯერის ბიუჯეტში. ეს იმას ნიშნავს, რომ სარგებლის განაწილება ხდება შენობის მენეჯერსა და მესაკუთრეს შორის. </a:t>
          </a:r>
          <a:r>
            <a:rPr lang="en-US" dirty="0" smtClean="0"/>
            <a:t> </a:t>
          </a:r>
          <a:endParaRPr lang="en-US" dirty="0"/>
        </a:p>
      </dgm:t>
    </dgm:pt>
    <dgm:pt modelId="{94B0A227-F606-40FE-A8D6-2ECC21C06228}" type="parTrans" cxnId="{4CCA3F79-D09E-4F05-8EA0-DBBC708F541F}">
      <dgm:prSet/>
      <dgm:spPr/>
      <dgm:t>
        <a:bodyPr/>
        <a:lstStyle/>
        <a:p>
          <a:endParaRPr lang="en-US"/>
        </a:p>
      </dgm:t>
    </dgm:pt>
    <dgm:pt modelId="{E065B834-403C-41F6-82DB-E149B6A5BE8E}" type="sibTrans" cxnId="{4CCA3F79-D09E-4F05-8EA0-DBBC708F541F}">
      <dgm:prSet/>
      <dgm:spPr/>
      <dgm:t>
        <a:bodyPr/>
        <a:lstStyle/>
        <a:p>
          <a:endParaRPr lang="en-US"/>
        </a:p>
      </dgm:t>
    </dgm:pt>
    <dgm:pt modelId="{7F9B1D70-A103-44D6-B7D1-5C8927C25034}">
      <dgm:prSet/>
      <dgm:spPr/>
      <dgm:t>
        <a:bodyPr/>
        <a:lstStyle/>
        <a:p>
          <a:pPr rtl="0"/>
          <a:r>
            <a:rPr lang="ka-GE" dirty="0" smtClean="0"/>
            <a:t>თუ ეს ასე მოხდა, მენეჯერმა შეიძლება გადაჭრას პრობლემა წინასწარი მოლაპარაკებების სტადიაზე, მაგრამ აუცილებელია გარკვეული კანონმდებლობის გათვალისწინება.</a:t>
          </a:r>
          <a:r>
            <a:rPr lang="en-US" dirty="0" smtClean="0"/>
            <a:t> </a:t>
          </a:r>
          <a:r>
            <a:rPr lang="ka-GE" dirty="0" smtClean="0"/>
            <a:t>მაგ. ჩეხეთში, საავადმყოფოები იტოვებენ </a:t>
          </a:r>
          <a:r>
            <a:rPr lang="ka-GE" dirty="0" smtClean="0"/>
            <a:t>დანაზოგებს </a:t>
          </a:r>
          <a:r>
            <a:rPr lang="ka-GE" dirty="0" smtClean="0"/>
            <a:t>მაგრამ საგანმანათლებლო დაწესებულებებს ეს არ შეუძლიათ. </a:t>
          </a:r>
          <a:r>
            <a:rPr lang="en-US" dirty="0" smtClean="0"/>
            <a:t> </a:t>
          </a:r>
          <a:endParaRPr lang="en-US" dirty="0"/>
        </a:p>
      </dgm:t>
    </dgm:pt>
    <dgm:pt modelId="{46F5E884-28D6-4F35-90E7-39EA22510FE6}" type="parTrans" cxnId="{3ACADCC7-5EA4-4423-9650-7C039F2140A5}">
      <dgm:prSet/>
      <dgm:spPr/>
      <dgm:t>
        <a:bodyPr/>
        <a:lstStyle/>
        <a:p>
          <a:endParaRPr lang="en-US"/>
        </a:p>
      </dgm:t>
    </dgm:pt>
    <dgm:pt modelId="{25471CE3-1D26-45C8-9A5F-36E2FC0B10F2}" type="sibTrans" cxnId="{3ACADCC7-5EA4-4423-9650-7C039F2140A5}">
      <dgm:prSet/>
      <dgm:spPr/>
      <dgm:t>
        <a:bodyPr/>
        <a:lstStyle/>
        <a:p>
          <a:endParaRPr lang="en-US"/>
        </a:p>
      </dgm:t>
    </dgm:pt>
    <dgm:pt modelId="{1F0F04E0-A99D-4128-9B9C-3340FDECA1B0}">
      <dgm:prSet/>
      <dgm:spPr/>
      <dgm:t>
        <a:bodyPr/>
        <a:lstStyle/>
        <a:p>
          <a:pPr rtl="0"/>
          <a:r>
            <a:rPr lang="en-US" dirty="0" smtClean="0"/>
            <a:t> EPC</a:t>
          </a:r>
          <a:r>
            <a:rPr lang="ka-GE" dirty="0" smtClean="0"/>
            <a:t> ხელშეკრულებები აგრეთვე შეიძლება ვერ </a:t>
          </a:r>
          <a:r>
            <a:rPr lang="ka-GE" dirty="0" smtClean="0"/>
            <a:t>მოხვდეს </a:t>
          </a:r>
          <a:r>
            <a:rPr lang="ka-GE" dirty="0" smtClean="0"/>
            <a:t>ფირმების მიმდინარე პროცესებში და დასჭირდეს დამატებითი ტრენინგი. </a:t>
          </a:r>
          <a:endParaRPr lang="en-US" dirty="0"/>
        </a:p>
      </dgm:t>
    </dgm:pt>
    <dgm:pt modelId="{F3A2601A-501C-4B09-9366-4356732F1DE8}" type="sibTrans" cxnId="{358B4768-EED0-4625-B349-162801140AE6}">
      <dgm:prSet/>
      <dgm:spPr/>
      <dgm:t>
        <a:bodyPr/>
        <a:lstStyle/>
        <a:p>
          <a:endParaRPr lang="en-US"/>
        </a:p>
      </dgm:t>
    </dgm:pt>
    <dgm:pt modelId="{C05D0F37-5305-4C31-84F2-85CBE7149197}" type="parTrans" cxnId="{358B4768-EED0-4625-B349-162801140AE6}">
      <dgm:prSet/>
      <dgm:spPr/>
      <dgm:t>
        <a:bodyPr/>
        <a:lstStyle/>
        <a:p>
          <a:endParaRPr lang="en-US"/>
        </a:p>
      </dgm:t>
    </dgm:pt>
    <dgm:pt modelId="{DAC01CE0-246D-4214-AC99-C8C8F084A765}" type="pres">
      <dgm:prSet presAssocID="{90C9C210-D4DD-40FF-BF2A-BE35FC0E8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7BBF8-FCEC-482E-9D4C-96226FFF6861}" type="pres">
      <dgm:prSet presAssocID="{615F1479-0D9A-4364-9CAE-FC31616BFD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6DA6E-159D-4B0A-B1E4-A62B93C31576}" type="pres">
      <dgm:prSet presAssocID="{615F1479-0D9A-4364-9CAE-FC31616BFD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CA189-2EEC-4274-AF2E-5249EB1C8E2F}" type="pres">
      <dgm:prSet presAssocID="{0A8D0FA2-A8F3-4583-8DB1-E116384ED2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B6922-4CE5-416F-9E4C-5629F2AE57FA}" type="pres">
      <dgm:prSet presAssocID="{0A8D0FA2-A8F3-4583-8DB1-E116384ED2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ADCC7-5EA4-4423-9650-7C039F2140A5}" srcId="{0A8D0FA2-A8F3-4583-8DB1-E116384ED257}" destId="{7F9B1D70-A103-44D6-B7D1-5C8927C25034}" srcOrd="1" destOrd="0" parTransId="{46F5E884-28D6-4F35-90E7-39EA22510FE6}" sibTransId="{25471CE3-1D26-45C8-9A5F-36E2FC0B10F2}"/>
    <dgm:cxn modelId="{7E0516DF-8360-484A-BA36-F9F8B2B0E860}" type="presOf" srcId="{1F0F04E0-A99D-4128-9B9C-3340FDECA1B0}" destId="{5FD6DA6E-159D-4B0A-B1E4-A62B93C31576}" srcOrd="0" destOrd="1" presId="urn:microsoft.com/office/officeart/2005/8/layout/vList2"/>
    <dgm:cxn modelId="{DE622387-251A-4971-863F-FA00ABE0DEFF}" type="presOf" srcId="{7F9B1D70-A103-44D6-B7D1-5C8927C25034}" destId="{9B5B6922-4CE5-416F-9E4C-5629F2AE57FA}" srcOrd="0" destOrd="1" presId="urn:microsoft.com/office/officeart/2005/8/layout/vList2"/>
    <dgm:cxn modelId="{D40EC4E0-72C9-4F1E-97EC-EE61ADF18BB0}" type="presOf" srcId="{615F1479-0D9A-4364-9CAE-FC31616BFD4A}" destId="{B337BBF8-FCEC-482E-9D4C-96226FFF6861}" srcOrd="0" destOrd="0" presId="urn:microsoft.com/office/officeart/2005/8/layout/vList2"/>
    <dgm:cxn modelId="{D496FB1D-693B-48EA-8A93-1CC80ABBB1B9}" type="presOf" srcId="{0C688890-6F61-4772-8BCF-155B58738BE0}" destId="{5FD6DA6E-159D-4B0A-B1E4-A62B93C31576}" srcOrd="0" destOrd="0" presId="urn:microsoft.com/office/officeart/2005/8/layout/vList2"/>
    <dgm:cxn modelId="{D2C53AE0-669B-4F2E-9B43-EA49485594B5}" srcId="{90C9C210-D4DD-40FF-BF2A-BE35FC0E8A7E}" destId="{0A8D0FA2-A8F3-4583-8DB1-E116384ED257}" srcOrd="1" destOrd="0" parTransId="{3C287DE9-A2A5-411C-A46B-7FD2C534A5F6}" sibTransId="{7EE1B02C-7618-4829-9BB3-091406367309}"/>
    <dgm:cxn modelId="{4EF59E6B-E8A5-47B9-87C4-A900A3958456}" type="presOf" srcId="{0A8D0FA2-A8F3-4583-8DB1-E116384ED257}" destId="{44DCA189-2EEC-4274-AF2E-5249EB1C8E2F}" srcOrd="0" destOrd="0" presId="urn:microsoft.com/office/officeart/2005/8/layout/vList2"/>
    <dgm:cxn modelId="{06278532-A6A3-44F3-8F2A-ADCCA89E34F3}" srcId="{90C9C210-D4DD-40FF-BF2A-BE35FC0E8A7E}" destId="{615F1479-0D9A-4364-9CAE-FC31616BFD4A}" srcOrd="0" destOrd="0" parTransId="{15B11DB1-7C66-4E54-979B-EF62D83C7A2C}" sibTransId="{53B60DEB-8739-45FC-BD02-E63B07865784}"/>
    <dgm:cxn modelId="{DB157774-928F-42FA-B760-DC5AEB5CC696}" type="presOf" srcId="{90C9C210-D4DD-40FF-BF2A-BE35FC0E8A7E}" destId="{DAC01CE0-246D-4214-AC99-C8C8F084A765}" srcOrd="0" destOrd="0" presId="urn:microsoft.com/office/officeart/2005/8/layout/vList2"/>
    <dgm:cxn modelId="{62193D3B-DF81-428D-B983-ECAF88FCA8B0}" type="presOf" srcId="{6C92BC06-DD65-47E9-A688-83E6ED02B808}" destId="{9B5B6922-4CE5-416F-9E4C-5629F2AE57FA}" srcOrd="0" destOrd="0" presId="urn:microsoft.com/office/officeart/2005/8/layout/vList2"/>
    <dgm:cxn modelId="{BDED9E09-1609-4BA6-8DBC-B7E600DC4A29}" srcId="{615F1479-0D9A-4364-9CAE-FC31616BFD4A}" destId="{0C688890-6F61-4772-8BCF-155B58738BE0}" srcOrd="0" destOrd="0" parTransId="{4A5CE03F-30B6-48B0-BC49-C75AACED3840}" sibTransId="{A43D3636-1FAE-4AE3-B038-09BB4BD7FA73}"/>
    <dgm:cxn modelId="{358B4768-EED0-4625-B349-162801140AE6}" srcId="{615F1479-0D9A-4364-9CAE-FC31616BFD4A}" destId="{1F0F04E0-A99D-4128-9B9C-3340FDECA1B0}" srcOrd="1" destOrd="0" parTransId="{C05D0F37-5305-4C31-84F2-85CBE7149197}" sibTransId="{F3A2601A-501C-4B09-9366-4356732F1DE8}"/>
    <dgm:cxn modelId="{4CCA3F79-D09E-4F05-8EA0-DBBC708F541F}" srcId="{0A8D0FA2-A8F3-4583-8DB1-E116384ED257}" destId="{6C92BC06-DD65-47E9-A688-83E6ED02B808}" srcOrd="0" destOrd="0" parTransId="{94B0A227-F606-40FE-A8D6-2ECC21C06228}" sibTransId="{E065B834-403C-41F6-82DB-E149B6A5BE8E}"/>
    <dgm:cxn modelId="{77C77A03-7DA9-4CEE-8FA3-5CBD8E580D72}" type="presParOf" srcId="{DAC01CE0-246D-4214-AC99-C8C8F084A765}" destId="{B337BBF8-FCEC-482E-9D4C-96226FFF6861}" srcOrd="0" destOrd="0" presId="urn:microsoft.com/office/officeart/2005/8/layout/vList2"/>
    <dgm:cxn modelId="{3FFC0EAA-1125-4634-9F07-CCBA1E11A000}" type="presParOf" srcId="{DAC01CE0-246D-4214-AC99-C8C8F084A765}" destId="{5FD6DA6E-159D-4B0A-B1E4-A62B93C31576}" srcOrd="1" destOrd="0" presId="urn:microsoft.com/office/officeart/2005/8/layout/vList2"/>
    <dgm:cxn modelId="{EE9530FA-622A-4C59-B3AB-BA3A385D61FD}" type="presParOf" srcId="{DAC01CE0-246D-4214-AC99-C8C8F084A765}" destId="{44DCA189-2EEC-4274-AF2E-5249EB1C8E2F}" srcOrd="2" destOrd="0" presId="urn:microsoft.com/office/officeart/2005/8/layout/vList2"/>
    <dgm:cxn modelId="{2173BC82-BFF5-45DF-B031-A8E515D33374}" type="presParOf" srcId="{DAC01CE0-246D-4214-AC99-C8C8F084A765}" destId="{9B5B6922-4CE5-416F-9E4C-5629F2AE57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E80805-F158-4BF8-907C-D6E360C2D7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3AD06-D3E7-4AA5-AB47-C479EAA162C5}">
      <dgm:prSet custT="1"/>
      <dgm:spPr/>
      <dgm:t>
        <a:bodyPr/>
        <a:lstStyle/>
        <a:p>
          <a:pPr rtl="0"/>
          <a:r>
            <a:rPr lang="ka-GE" sz="2300" dirty="0" smtClean="0"/>
            <a:t>სამართლებრივი ჩარჩო პირობები</a:t>
          </a:r>
          <a:endParaRPr lang="en-US" sz="2300" dirty="0"/>
        </a:p>
      </dgm:t>
    </dgm:pt>
    <dgm:pt modelId="{A374DC77-B091-4C41-A456-F26C53CE158A}" type="parTrans" cxnId="{7EBE54DE-5BAD-4411-91D4-5A86CBD10B04}">
      <dgm:prSet/>
      <dgm:spPr/>
      <dgm:t>
        <a:bodyPr/>
        <a:lstStyle/>
        <a:p>
          <a:endParaRPr lang="en-US"/>
        </a:p>
      </dgm:t>
    </dgm:pt>
    <dgm:pt modelId="{5E9E53EE-7B07-415F-AA69-1C7D0EA8366E}" type="sibTrans" cxnId="{7EBE54DE-5BAD-4411-91D4-5A86CBD10B04}">
      <dgm:prSet/>
      <dgm:spPr/>
      <dgm:t>
        <a:bodyPr/>
        <a:lstStyle/>
        <a:p>
          <a:endParaRPr lang="en-US"/>
        </a:p>
      </dgm:t>
    </dgm:pt>
    <dgm:pt modelId="{4A2903A7-1195-41A4-B199-9B2553013638}">
      <dgm:prSet custT="1"/>
      <dgm:spPr/>
      <dgm:t>
        <a:bodyPr/>
        <a:lstStyle/>
        <a:p>
          <a:pPr rtl="0"/>
          <a:r>
            <a:rPr lang="ka-GE" sz="1800" dirty="0" smtClean="0"/>
            <a:t>ევროკავშირის რიგ ქვეყნებში, </a:t>
          </a:r>
          <a:r>
            <a:rPr lang="en-US" sz="1800" dirty="0" smtClean="0"/>
            <a:t>EPC</a:t>
          </a:r>
          <a:r>
            <a:rPr lang="ka-GE" sz="1800" dirty="0" smtClean="0"/>
            <a:t> პროექტებისთვის სპეციალური სახელმძღვანელო პრინციპები არ არის შემუშავებული, რაც იმას ნიშნავს, რომ პროექტების განხორციელება ხდება ზოგად კანონმდებლობაზე დაყრდნობით, თუმცა ამის გამო ხშირად გაურკვეველია როგორ უნდა მოხდეს პროექტის ადმინისტრირება და ფინანსური ანგარიშგება. </a:t>
          </a:r>
          <a:endParaRPr lang="en-US" sz="1800" dirty="0"/>
        </a:p>
      </dgm:t>
    </dgm:pt>
    <dgm:pt modelId="{92CF2800-3030-4310-9CFF-ED566141A486}" type="parTrans" cxnId="{6CAEF55E-0582-4683-B846-6E5091C637E5}">
      <dgm:prSet/>
      <dgm:spPr/>
      <dgm:t>
        <a:bodyPr/>
        <a:lstStyle/>
        <a:p>
          <a:endParaRPr lang="en-US"/>
        </a:p>
      </dgm:t>
    </dgm:pt>
    <dgm:pt modelId="{A771A2CE-4E42-4EE2-993A-61C31F3AD75B}" type="sibTrans" cxnId="{6CAEF55E-0582-4683-B846-6E5091C637E5}">
      <dgm:prSet/>
      <dgm:spPr/>
      <dgm:t>
        <a:bodyPr/>
        <a:lstStyle/>
        <a:p>
          <a:endParaRPr lang="en-US"/>
        </a:p>
      </dgm:t>
    </dgm:pt>
    <dgm:pt modelId="{4E99D789-6D61-469A-B632-59AA47BA674D}">
      <dgm:prSet custT="1"/>
      <dgm:spPr/>
      <dgm:t>
        <a:bodyPr/>
        <a:lstStyle/>
        <a:p>
          <a:pPr rtl="0"/>
          <a:r>
            <a:rPr lang="ka-GE" sz="2300" dirty="0" smtClean="0"/>
            <a:t>ეკონომიკური გარემოებები </a:t>
          </a:r>
          <a:r>
            <a:rPr lang="en-US" sz="2300" dirty="0" smtClean="0"/>
            <a:t>	</a:t>
          </a:r>
          <a:endParaRPr lang="en-US" sz="2300" dirty="0"/>
        </a:p>
      </dgm:t>
    </dgm:pt>
    <dgm:pt modelId="{5847DCC4-37A9-45B9-8463-3BE880032F01}" type="parTrans" cxnId="{3A8DCE84-D405-4554-AA3A-D32DF0774AAE}">
      <dgm:prSet/>
      <dgm:spPr/>
      <dgm:t>
        <a:bodyPr/>
        <a:lstStyle/>
        <a:p>
          <a:endParaRPr lang="en-US"/>
        </a:p>
      </dgm:t>
    </dgm:pt>
    <dgm:pt modelId="{8C426010-BC63-4266-B36F-451CB7EF1EDA}" type="sibTrans" cxnId="{3A8DCE84-D405-4554-AA3A-D32DF0774AAE}">
      <dgm:prSet/>
      <dgm:spPr/>
      <dgm:t>
        <a:bodyPr/>
        <a:lstStyle/>
        <a:p>
          <a:endParaRPr lang="en-US"/>
        </a:p>
      </dgm:t>
    </dgm:pt>
    <dgm:pt modelId="{8D16FA74-1DC6-4C44-A0EB-682E3E0118F5}">
      <dgm:prSet custT="1"/>
      <dgm:spPr/>
      <dgm:t>
        <a:bodyPr/>
        <a:lstStyle/>
        <a:p>
          <a:pPr rtl="0"/>
          <a:r>
            <a:rPr lang="ka-GE" sz="1800" dirty="0" smtClean="0"/>
            <a:t>ყველა პროექტი, რომელსაც აქვს დადებითი შიდა მოგების კოეფიციენტი ან წმინდა მიმდინარე ღირებულება (</a:t>
          </a:r>
          <a:r>
            <a:rPr lang="en-US" sz="1800" dirty="0" smtClean="0"/>
            <a:t>IRRs </a:t>
          </a:r>
          <a:r>
            <a:rPr lang="ka-GE" sz="1800" dirty="0" smtClean="0"/>
            <a:t>ან</a:t>
          </a:r>
          <a:r>
            <a:rPr lang="en-US" sz="1800" dirty="0" smtClean="0"/>
            <a:t> NPVs</a:t>
          </a:r>
          <a:r>
            <a:rPr lang="ka-GE" sz="1800" dirty="0" smtClean="0"/>
            <a:t>) </a:t>
          </a:r>
          <a:r>
            <a:rPr lang="en-US" sz="1800" dirty="0" smtClean="0"/>
            <a:t> </a:t>
          </a:r>
          <a:r>
            <a:rPr lang="ka-GE" sz="1800" dirty="0" smtClean="0"/>
            <a:t>დაფინანსდება ავტომატურად, რადგან პროექტები სხვა ფინანსურ კრიტერიუმებსაც უნდა აკმაყოფილებდეს. მაგ. პროექტს შესაძლოა ქონდეს დადებითი </a:t>
          </a:r>
          <a:r>
            <a:rPr lang="en-US" sz="1800" dirty="0" smtClean="0"/>
            <a:t>IRR,</a:t>
          </a:r>
          <a:r>
            <a:rPr lang="ka-GE" sz="1800" dirty="0" smtClean="0"/>
            <a:t> მაგრამ არ შეესაბამებოდეს შიდა ზღვრული მოგების განაკვეთს დაფინანსებისთვის.  რადგან </a:t>
          </a:r>
          <a:r>
            <a:rPr lang="en-US" sz="1800" dirty="0" smtClean="0"/>
            <a:t>EPC </a:t>
          </a:r>
          <a:r>
            <a:rPr lang="ka-GE" sz="1800" dirty="0" smtClean="0"/>
            <a:t>პროექტები ხშირად მნიშვნელოვან ხარჯებს მოითხოვს, მათი  გამოყენება მიზანშეწონილია მხოლოდ დიდი პროექტების შემთხვევაში, რაც იმას ნიშნავს, რომ შედარებით მცირე ზომის </a:t>
          </a:r>
          <a:r>
            <a:rPr lang="ka-GE" sz="1800" dirty="0" smtClean="0"/>
            <a:t>ენერგოდაზოგვის </a:t>
          </a:r>
          <a:r>
            <a:rPr lang="ka-GE" sz="1800" dirty="0" smtClean="0"/>
            <a:t>ღონისძიებები შესაძლოა არ იყოს ამ ტიპის დაფინანსებისთვის შესაფერისი. </a:t>
          </a:r>
          <a:r>
            <a:rPr lang="en-US" sz="1800" dirty="0" smtClean="0"/>
            <a:t> </a:t>
          </a:r>
          <a:endParaRPr lang="en-US" sz="1800" dirty="0"/>
        </a:p>
      </dgm:t>
    </dgm:pt>
    <dgm:pt modelId="{88435AD4-1B4C-43F2-9170-20864224A09F}" type="parTrans" cxnId="{58521ABE-3F34-4FA8-BF60-5A34C94C859A}">
      <dgm:prSet/>
      <dgm:spPr/>
      <dgm:t>
        <a:bodyPr/>
        <a:lstStyle/>
        <a:p>
          <a:endParaRPr lang="en-US"/>
        </a:p>
      </dgm:t>
    </dgm:pt>
    <dgm:pt modelId="{73955585-CA81-4BAA-8C30-6ACBA8545DD5}" type="sibTrans" cxnId="{58521ABE-3F34-4FA8-BF60-5A34C94C859A}">
      <dgm:prSet/>
      <dgm:spPr/>
      <dgm:t>
        <a:bodyPr/>
        <a:lstStyle/>
        <a:p>
          <a:endParaRPr lang="en-US"/>
        </a:p>
      </dgm:t>
    </dgm:pt>
    <dgm:pt modelId="{95AFFFDA-1820-4FFD-B5F2-E622CABEB70F}" type="pres">
      <dgm:prSet presAssocID="{47E80805-F158-4BF8-907C-D6E360C2D7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44E30-2878-463F-873A-DCD95EC162DD}" type="pres">
      <dgm:prSet presAssocID="{5353AD06-D3E7-4AA5-AB47-C479EAA162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EC95-CE5A-448B-AE2A-6BE1312162D9}" type="pres">
      <dgm:prSet presAssocID="{5353AD06-D3E7-4AA5-AB47-C479EAA162C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6D836-FFFC-4EF9-ADBE-F2A414CFAC8A}" type="pres">
      <dgm:prSet presAssocID="{4E99D789-6D61-469A-B632-59AA47BA67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676B-9836-4884-A6BC-9495C0E38EF9}" type="pres">
      <dgm:prSet presAssocID="{4E99D789-6D61-469A-B632-59AA47BA67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2CEB4-538C-45C1-A7D2-1B4B3B7C6802}" type="presOf" srcId="{4E99D789-6D61-469A-B632-59AA47BA674D}" destId="{3736D836-FFFC-4EF9-ADBE-F2A414CFAC8A}" srcOrd="0" destOrd="0" presId="urn:microsoft.com/office/officeart/2005/8/layout/vList2"/>
    <dgm:cxn modelId="{75589BF6-2302-4AD1-AA7E-7E71938124D7}" type="presOf" srcId="{8D16FA74-1DC6-4C44-A0EB-682E3E0118F5}" destId="{5A96676B-9836-4884-A6BC-9495C0E38EF9}" srcOrd="0" destOrd="0" presId="urn:microsoft.com/office/officeart/2005/8/layout/vList2"/>
    <dgm:cxn modelId="{B3ACCD3B-4E5F-4E7E-A844-8B029542490E}" type="presOf" srcId="{47E80805-F158-4BF8-907C-D6E360C2D726}" destId="{95AFFFDA-1820-4FFD-B5F2-E622CABEB70F}" srcOrd="0" destOrd="0" presId="urn:microsoft.com/office/officeart/2005/8/layout/vList2"/>
    <dgm:cxn modelId="{58521ABE-3F34-4FA8-BF60-5A34C94C859A}" srcId="{4E99D789-6D61-469A-B632-59AA47BA674D}" destId="{8D16FA74-1DC6-4C44-A0EB-682E3E0118F5}" srcOrd="0" destOrd="0" parTransId="{88435AD4-1B4C-43F2-9170-20864224A09F}" sibTransId="{73955585-CA81-4BAA-8C30-6ACBA8545DD5}"/>
    <dgm:cxn modelId="{6CAEF55E-0582-4683-B846-6E5091C637E5}" srcId="{5353AD06-D3E7-4AA5-AB47-C479EAA162C5}" destId="{4A2903A7-1195-41A4-B199-9B2553013638}" srcOrd="0" destOrd="0" parTransId="{92CF2800-3030-4310-9CFF-ED566141A486}" sibTransId="{A771A2CE-4E42-4EE2-993A-61C31F3AD75B}"/>
    <dgm:cxn modelId="{3A8DCE84-D405-4554-AA3A-D32DF0774AAE}" srcId="{47E80805-F158-4BF8-907C-D6E360C2D726}" destId="{4E99D789-6D61-469A-B632-59AA47BA674D}" srcOrd="1" destOrd="0" parTransId="{5847DCC4-37A9-45B9-8463-3BE880032F01}" sibTransId="{8C426010-BC63-4266-B36F-451CB7EF1EDA}"/>
    <dgm:cxn modelId="{A4C40E01-D421-4FCA-82F7-CC731C54586A}" type="presOf" srcId="{5353AD06-D3E7-4AA5-AB47-C479EAA162C5}" destId="{B7944E30-2878-463F-873A-DCD95EC162DD}" srcOrd="0" destOrd="0" presId="urn:microsoft.com/office/officeart/2005/8/layout/vList2"/>
    <dgm:cxn modelId="{7EBE54DE-5BAD-4411-91D4-5A86CBD10B04}" srcId="{47E80805-F158-4BF8-907C-D6E360C2D726}" destId="{5353AD06-D3E7-4AA5-AB47-C479EAA162C5}" srcOrd="0" destOrd="0" parTransId="{A374DC77-B091-4C41-A456-F26C53CE158A}" sibTransId="{5E9E53EE-7B07-415F-AA69-1C7D0EA8366E}"/>
    <dgm:cxn modelId="{C83027B7-2BD7-41F5-AB0D-982E36998A82}" type="presOf" srcId="{4A2903A7-1195-41A4-B199-9B2553013638}" destId="{4657EC95-CE5A-448B-AE2A-6BE1312162D9}" srcOrd="0" destOrd="0" presId="urn:microsoft.com/office/officeart/2005/8/layout/vList2"/>
    <dgm:cxn modelId="{883B27B2-61B5-44E7-A8FC-9D234ABD7762}" type="presParOf" srcId="{95AFFFDA-1820-4FFD-B5F2-E622CABEB70F}" destId="{B7944E30-2878-463F-873A-DCD95EC162DD}" srcOrd="0" destOrd="0" presId="urn:microsoft.com/office/officeart/2005/8/layout/vList2"/>
    <dgm:cxn modelId="{6291F854-808F-4996-A312-EF12E462395C}" type="presParOf" srcId="{95AFFFDA-1820-4FFD-B5F2-E622CABEB70F}" destId="{4657EC95-CE5A-448B-AE2A-6BE1312162D9}" srcOrd="1" destOrd="0" presId="urn:microsoft.com/office/officeart/2005/8/layout/vList2"/>
    <dgm:cxn modelId="{FE28DC76-CD98-4D53-A222-558F8BE6A67A}" type="presParOf" srcId="{95AFFFDA-1820-4FFD-B5F2-E622CABEB70F}" destId="{3736D836-FFFC-4EF9-ADBE-F2A414CFAC8A}" srcOrd="2" destOrd="0" presId="urn:microsoft.com/office/officeart/2005/8/layout/vList2"/>
    <dgm:cxn modelId="{BC7733AB-D746-45C7-B234-5B04E9377965}" type="presParOf" srcId="{95AFFFDA-1820-4FFD-B5F2-E622CABEB70F}" destId="{5A96676B-9836-4884-A6BC-9495C0E38E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DF4E5B-06AC-4E03-AB05-9498AD8909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AA0C6-2B14-4537-9156-E9B7EF458101}">
      <dgm:prSet/>
      <dgm:spPr/>
      <dgm:t>
        <a:bodyPr/>
        <a:lstStyle/>
        <a:p>
          <a:pPr rtl="0"/>
          <a:r>
            <a:rPr lang="en-US" dirty="0" smtClean="0"/>
            <a:t>1. EPC</a:t>
          </a:r>
          <a:r>
            <a:rPr lang="ka-GE" dirty="0" smtClean="0"/>
            <a:t> მომწოდებელი უზრუნველყოფს ეკონომიკურად ეფექტურ დანაზოგებს </a:t>
          </a:r>
          <a:endParaRPr lang="en-US" dirty="0"/>
        </a:p>
      </dgm:t>
    </dgm:pt>
    <dgm:pt modelId="{D130B996-9011-4CDE-9028-1BB753E49DB7}" type="parTrans" cxnId="{FD9BF549-0190-4B85-8D96-2BFD8A057342}">
      <dgm:prSet/>
      <dgm:spPr/>
      <dgm:t>
        <a:bodyPr/>
        <a:lstStyle/>
        <a:p>
          <a:endParaRPr lang="en-US"/>
        </a:p>
      </dgm:t>
    </dgm:pt>
    <dgm:pt modelId="{CE6F95C5-C474-4FC6-A653-C5A11267A08E}" type="sibTrans" cxnId="{FD9BF549-0190-4B85-8D96-2BFD8A057342}">
      <dgm:prSet/>
      <dgm:spPr/>
      <dgm:t>
        <a:bodyPr/>
        <a:lstStyle/>
        <a:p>
          <a:endParaRPr lang="en-US"/>
        </a:p>
      </dgm:t>
    </dgm:pt>
    <dgm:pt modelId="{49B38E68-B05A-463A-86C7-2061D4EF4858}">
      <dgm:prSet/>
      <dgm:spPr/>
      <dgm:t>
        <a:bodyPr/>
        <a:lstStyle/>
        <a:p>
          <a:pPr rtl="0"/>
          <a:r>
            <a:rPr lang="en-US" dirty="0" smtClean="0"/>
            <a:t>2. EPC</a:t>
          </a:r>
          <a:r>
            <a:rPr lang="ka-GE" dirty="0" smtClean="0"/>
            <a:t> მომწოდებელი თავის თავზე იღებს შესრულების რისკებს </a:t>
          </a:r>
          <a:endParaRPr lang="en-US" dirty="0"/>
        </a:p>
      </dgm:t>
    </dgm:pt>
    <dgm:pt modelId="{43E48CEA-C65F-4751-89D9-97B1C99ABD3D}" type="parTrans" cxnId="{680D4BC9-9968-4AF4-946C-6E895FF90DD5}">
      <dgm:prSet/>
      <dgm:spPr/>
      <dgm:t>
        <a:bodyPr/>
        <a:lstStyle/>
        <a:p>
          <a:endParaRPr lang="en-US"/>
        </a:p>
      </dgm:t>
    </dgm:pt>
    <dgm:pt modelId="{0000572C-6562-429C-920A-2F991AB40767}" type="sibTrans" cxnId="{680D4BC9-9968-4AF4-946C-6E895FF90DD5}">
      <dgm:prSet/>
      <dgm:spPr/>
      <dgm:t>
        <a:bodyPr/>
        <a:lstStyle/>
        <a:p>
          <a:endParaRPr lang="en-US"/>
        </a:p>
      </dgm:t>
    </dgm:pt>
    <dgm:pt modelId="{23706192-F1B8-47FB-AE48-2556BFD943C9}">
      <dgm:prSet/>
      <dgm:spPr/>
      <dgm:t>
        <a:bodyPr/>
        <a:lstStyle/>
        <a:p>
          <a:pPr rtl="0"/>
          <a:r>
            <a:rPr lang="en-US" dirty="0" smtClean="0"/>
            <a:t>3. </a:t>
          </a:r>
          <a:r>
            <a:rPr lang="ka-GE" dirty="0" smtClean="0"/>
            <a:t>დანაზოგები გარანტირებულია </a:t>
          </a:r>
          <a:r>
            <a:rPr lang="en-US" dirty="0" smtClean="0"/>
            <a:t>EPC</a:t>
          </a:r>
          <a:r>
            <a:rPr lang="ka-GE" dirty="0" smtClean="0"/>
            <a:t> </a:t>
          </a:r>
          <a:r>
            <a:rPr lang="ka-GE" dirty="0" smtClean="0"/>
            <a:t>პროვაიდერის </a:t>
          </a:r>
          <a:r>
            <a:rPr lang="ka-GE" dirty="0" smtClean="0"/>
            <a:t>მიერ და განსაზღვრულია მართვისა და შემოწმების სისტემით </a:t>
          </a:r>
          <a:endParaRPr lang="en-US" dirty="0"/>
        </a:p>
      </dgm:t>
    </dgm:pt>
    <dgm:pt modelId="{34D49CA4-4E39-4079-9BF7-C61283E25B8B}" type="parTrans" cxnId="{B349D6BE-CAB4-4403-9832-1BE4029BEFA2}">
      <dgm:prSet/>
      <dgm:spPr/>
      <dgm:t>
        <a:bodyPr/>
        <a:lstStyle/>
        <a:p>
          <a:endParaRPr lang="en-US"/>
        </a:p>
      </dgm:t>
    </dgm:pt>
    <dgm:pt modelId="{1044A300-45AE-4F1A-BD73-BE7B6F63044E}" type="sibTrans" cxnId="{B349D6BE-CAB4-4403-9832-1BE4029BEFA2}">
      <dgm:prSet/>
      <dgm:spPr/>
      <dgm:t>
        <a:bodyPr/>
        <a:lstStyle/>
        <a:p>
          <a:endParaRPr lang="en-US"/>
        </a:p>
      </dgm:t>
    </dgm:pt>
    <dgm:pt modelId="{8C16E6EF-C208-401A-B54A-FED5F6892E8F}">
      <dgm:prSet/>
      <dgm:spPr/>
      <dgm:t>
        <a:bodyPr/>
        <a:lstStyle/>
        <a:p>
          <a:pPr rtl="0"/>
          <a:r>
            <a:rPr lang="en-US" dirty="0" smtClean="0"/>
            <a:t>4. EPC </a:t>
          </a:r>
          <a:r>
            <a:rPr lang="ka-GE" dirty="0" smtClean="0"/>
            <a:t>პროვაიდერი </a:t>
          </a:r>
          <a:r>
            <a:rPr lang="ka-GE" dirty="0" smtClean="0"/>
            <a:t>მხარს უჭერს </a:t>
          </a:r>
          <a:r>
            <a:rPr lang="ka-GE" dirty="0" smtClean="0"/>
            <a:t>გრძელვადიანი ენერგო </a:t>
          </a:r>
          <a:r>
            <a:rPr lang="ka-GE" dirty="0" smtClean="0"/>
            <a:t>მართვის სისტემის გამოყენებას</a:t>
          </a:r>
          <a:endParaRPr lang="en-US" dirty="0"/>
        </a:p>
      </dgm:t>
    </dgm:pt>
    <dgm:pt modelId="{F21B2B71-E63C-4735-A1C1-D926AF477FBE}" type="parTrans" cxnId="{C6F476E9-D5E5-433D-B5A5-FC8DB857A472}">
      <dgm:prSet/>
      <dgm:spPr/>
      <dgm:t>
        <a:bodyPr/>
        <a:lstStyle/>
        <a:p>
          <a:endParaRPr lang="en-US"/>
        </a:p>
      </dgm:t>
    </dgm:pt>
    <dgm:pt modelId="{8DD80F95-9AB5-4CF6-A293-5368AF35C6B9}" type="sibTrans" cxnId="{C6F476E9-D5E5-433D-B5A5-FC8DB857A472}">
      <dgm:prSet/>
      <dgm:spPr/>
      <dgm:t>
        <a:bodyPr/>
        <a:lstStyle/>
        <a:p>
          <a:endParaRPr lang="en-US"/>
        </a:p>
      </dgm:t>
    </dgm:pt>
    <dgm:pt modelId="{D4628835-4AF0-49F2-96EE-247E4EB8E1E1}">
      <dgm:prSet/>
      <dgm:spPr/>
      <dgm:t>
        <a:bodyPr/>
        <a:lstStyle/>
        <a:p>
          <a:pPr rtl="0"/>
          <a:r>
            <a:rPr lang="en-US" dirty="0" smtClean="0"/>
            <a:t>5. </a:t>
          </a:r>
          <a:r>
            <a:rPr lang="ka-GE" dirty="0" smtClean="0"/>
            <a:t>ურთიერთობა </a:t>
          </a:r>
          <a:r>
            <a:rPr lang="en-US" dirty="0" smtClean="0"/>
            <a:t>EPC </a:t>
          </a:r>
          <a:r>
            <a:rPr lang="ka-GE" dirty="0" smtClean="0"/>
            <a:t>პროვაიდერსა </a:t>
          </a:r>
          <a:r>
            <a:rPr lang="ka-GE" dirty="0" smtClean="0"/>
            <a:t>და კლიენტს შორის </a:t>
          </a:r>
          <a:r>
            <a:rPr lang="ka-GE" dirty="0" smtClean="0"/>
            <a:t>გრძელვადიანია და </a:t>
          </a:r>
          <a:r>
            <a:rPr lang="ka-GE" dirty="0" smtClean="0"/>
            <a:t>დამყარებულია თანასწორობისა და </a:t>
          </a:r>
          <a:r>
            <a:rPr lang="ka-GE" dirty="0" smtClean="0"/>
            <a:t>გამჭვირვალობის </a:t>
          </a:r>
          <a:r>
            <a:rPr lang="ka-GE" dirty="0" smtClean="0"/>
            <a:t>პრინციპზე </a:t>
          </a:r>
          <a:endParaRPr lang="en-US" dirty="0"/>
        </a:p>
      </dgm:t>
    </dgm:pt>
    <dgm:pt modelId="{C3E23240-43B2-4E62-8EE6-30F3C7D82971}" type="parTrans" cxnId="{DB2FE4F0-DD68-46BC-AEB8-F272C2B67436}">
      <dgm:prSet/>
      <dgm:spPr/>
      <dgm:t>
        <a:bodyPr/>
        <a:lstStyle/>
        <a:p>
          <a:endParaRPr lang="en-US"/>
        </a:p>
      </dgm:t>
    </dgm:pt>
    <dgm:pt modelId="{46CE8523-1A79-4D70-B404-D0E3EAB8A97F}" type="sibTrans" cxnId="{DB2FE4F0-DD68-46BC-AEB8-F272C2B67436}">
      <dgm:prSet/>
      <dgm:spPr/>
      <dgm:t>
        <a:bodyPr/>
        <a:lstStyle/>
        <a:p>
          <a:endParaRPr lang="en-US"/>
        </a:p>
      </dgm:t>
    </dgm:pt>
    <dgm:pt modelId="{DC0DC4C0-00AD-4341-A88F-119C393EED6F}">
      <dgm:prSet/>
      <dgm:spPr/>
      <dgm:t>
        <a:bodyPr/>
        <a:lstStyle/>
        <a:p>
          <a:pPr rtl="0"/>
          <a:r>
            <a:rPr lang="en-US" dirty="0" smtClean="0"/>
            <a:t>6. </a:t>
          </a:r>
          <a:r>
            <a:rPr lang="ka-GE" dirty="0" smtClean="0"/>
            <a:t>ამ პროცესის ყველა ეტაპი სამართლიანია და სრულყოფილად სრულდება </a:t>
          </a:r>
          <a:endParaRPr lang="en-US" dirty="0"/>
        </a:p>
      </dgm:t>
    </dgm:pt>
    <dgm:pt modelId="{83CD750A-8795-465E-874B-D0DA85409A86}" type="parTrans" cxnId="{8E7E8B14-6EA5-445C-BE68-0DF8B64FC632}">
      <dgm:prSet/>
      <dgm:spPr/>
      <dgm:t>
        <a:bodyPr/>
        <a:lstStyle/>
        <a:p>
          <a:endParaRPr lang="en-US"/>
        </a:p>
      </dgm:t>
    </dgm:pt>
    <dgm:pt modelId="{103C1EC5-C750-40A3-A5FB-8C12CF559E4C}" type="sibTrans" cxnId="{8E7E8B14-6EA5-445C-BE68-0DF8B64FC632}">
      <dgm:prSet/>
      <dgm:spPr/>
      <dgm:t>
        <a:bodyPr/>
        <a:lstStyle/>
        <a:p>
          <a:endParaRPr lang="en-US"/>
        </a:p>
      </dgm:t>
    </dgm:pt>
    <dgm:pt modelId="{11DF7D07-7FE2-4A42-972C-C114E4626DCD}">
      <dgm:prSet/>
      <dgm:spPr/>
      <dgm:t>
        <a:bodyPr/>
        <a:lstStyle/>
        <a:p>
          <a:pPr rtl="0"/>
          <a:r>
            <a:rPr lang="en-US" dirty="0" smtClean="0"/>
            <a:t>7.</a:t>
          </a:r>
          <a:r>
            <a:rPr lang="ka-GE" dirty="0" smtClean="0"/>
            <a:t> </a:t>
          </a:r>
          <a:r>
            <a:rPr lang="en-US" dirty="0" smtClean="0"/>
            <a:t>EPC </a:t>
          </a:r>
          <a:r>
            <a:rPr lang="ka-GE" dirty="0" smtClean="0"/>
            <a:t>პროვაიდერი მხარს </a:t>
          </a:r>
          <a:r>
            <a:rPr lang="ka-GE" dirty="0" smtClean="0"/>
            <a:t>უჭერს კლიენტს </a:t>
          </a:r>
          <a:r>
            <a:rPr lang="en-US" dirty="0" smtClean="0"/>
            <a:t>EPC </a:t>
          </a:r>
          <a:r>
            <a:rPr lang="ka-GE" dirty="0" smtClean="0"/>
            <a:t>პროექტის დაფინანსებაში </a:t>
          </a:r>
          <a:endParaRPr lang="en-US" dirty="0"/>
        </a:p>
      </dgm:t>
    </dgm:pt>
    <dgm:pt modelId="{80D6CE7C-6EE5-4A57-9442-DD5DE44A899A}" type="parTrans" cxnId="{3C1CB853-D7A9-41BB-9487-73E3C65C20EF}">
      <dgm:prSet/>
      <dgm:spPr/>
      <dgm:t>
        <a:bodyPr/>
        <a:lstStyle/>
        <a:p>
          <a:endParaRPr lang="en-US"/>
        </a:p>
      </dgm:t>
    </dgm:pt>
    <dgm:pt modelId="{A0E46251-1B6E-4EAC-9960-0766E9059826}" type="sibTrans" cxnId="{3C1CB853-D7A9-41BB-9487-73E3C65C20EF}">
      <dgm:prSet/>
      <dgm:spPr/>
      <dgm:t>
        <a:bodyPr/>
        <a:lstStyle/>
        <a:p>
          <a:endParaRPr lang="en-US"/>
        </a:p>
      </dgm:t>
    </dgm:pt>
    <dgm:pt modelId="{767B907A-AD4A-4AF8-B6EF-D9856BEFF51E}">
      <dgm:prSet/>
      <dgm:spPr/>
      <dgm:t>
        <a:bodyPr/>
        <a:lstStyle/>
        <a:p>
          <a:pPr rtl="0"/>
          <a:r>
            <a:rPr lang="en-US" dirty="0" smtClean="0"/>
            <a:t>8. EPC </a:t>
          </a:r>
          <a:r>
            <a:rPr lang="ka-GE" dirty="0" smtClean="0"/>
            <a:t>პროვაიდერი უზრუნველყოფს </a:t>
          </a:r>
          <a:r>
            <a:rPr lang="ka-GE" dirty="0" smtClean="0"/>
            <a:t>პროექტის შესრულებისთვის სათანადო კვალიფიკაციის მქონე თანამშრომლებს </a:t>
          </a:r>
          <a:endParaRPr lang="en-US" dirty="0"/>
        </a:p>
      </dgm:t>
    </dgm:pt>
    <dgm:pt modelId="{C19EE973-493C-49C0-B22D-2B777E0F99DF}" type="parTrans" cxnId="{B222F8EF-61B9-4EF5-AEB9-6D5F6A9A1AEC}">
      <dgm:prSet/>
      <dgm:spPr/>
      <dgm:t>
        <a:bodyPr/>
        <a:lstStyle/>
        <a:p>
          <a:endParaRPr lang="en-US"/>
        </a:p>
      </dgm:t>
    </dgm:pt>
    <dgm:pt modelId="{E15E7EC8-C04D-4393-9F8F-81EB82302DBC}" type="sibTrans" cxnId="{B222F8EF-61B9-4EF5-AEB9-6D5F6A9A1AEC}">
      <dgm:prSet/>
      <dgm:spPr/>
      <dgm:t>
        <a:bodyPr/>
        <a:lstStyle/>
        <a:p>
          <a:endParaRPr lang="en-US"/>
        </a:p>
      </dgm:t>
    </dgm:pt>
    <dgm:pt modelId="{CB502534-E70B-4BA0-9607-2240F8109D1D}">
      <dgm:prSet/>
      <dgm:spPr/>
      <dgm:t>
        <a:bodyPr/>
        <a:lstStyle/>
        <a:p>
          <a:pPr rtl="0"/>
          <a:r>
            <a:rPr lang="en-US" dirty="0" smtClean="0"/>
            <a:t>9. EPC </a:t>
          </a:r>
          <a:r>
            <a:rPr lang="ka-GE" dirty="0" smtClean="0"/>
            <a:t>პროვაიდერი </a:t>
          </a:r>
          <a:r>
            <a:rPr lang="ka-GE" dirty="0" smtClean="0"/>
            <a:t>ყურადღებას ამახვილებს შესრულების მაღალ ხარისხზე პროექტის განხორციელების ყველა ეტაპზე </a:t>
          </a:r>
          <a:endParaRPr lang="en-US" dirty="0"/>
        </a:p>
      </dgm:t>
    </dgm:pt>
    <dgm:pt modelId="{BC4E6C87-CC91-4946-9DD5-ED5B88D7C7BB}" type="parTrans" cxnId="{465E260D-4671-4D8E-87D2-79240F3DBA62}">
      <dgm:prSet/>
      <dgm:spPr/>
      <dgm:t>
        <a:bodyPr/>
        <a:lstStyle/>
        <a:p>
          <a:endParaRPr lang="en-US"/>
        </a:p>
      </dgm:t>
    </dgm:pt>
    <dgm:pt modelId="{B94410B2-2E0F-4F5F-952E-4DE96E3CB034}" type="sibTrans" cxnId="{465E260D-4671-4D8E-87D2-79240F3DBA62}">
      <dgm:prSet/>
      <dgm:spPr/>
      <dgm:t>
        <a:bodyPr/>
        <a:lstStyle/>
        <a:p>
          <a:endParaRPr lang="en-US"/>
        </a:p>
      </dgm:t>
    </dgm:pt>
    <dgm:pt modelId="{77BEC13C-D6A0-460E-BBA2-AC68C6C51107}" type="pres">
      <dgm:prSet presAssocID="{3EDF4E5B-06AC-4E03-AB05-9498AD8909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DA4A4B-DF91-4971-9F56-C1696DFEE098}" type="pres">
      <dgm:prSet presAssocID="{FD8AA0C6-2B14-4537-9156-E9B7EF458101}" presName="thickLine" presStyleLbl="alignNode1" presStyleIdx="0" presStyleCnt="9"/>
      <dgm:spPr/>
    </dgm:pt>
    <dgm:pt modelId="{26039C9B-8E60-4E7E-B16A-F5CDF4CD3BBE}" type="pres">
      <dgm:prSet presAssocID="{FD8AA0C6-2B14-4537-9156-E9B7EF458101}" presName="horz1" presStyleCnt="0"/>
      <dgm:spPr/>
    </dgm:pt>
    <dgm:pt modelId="{3D2FFA5A-4E2F-438B-8899-3A701E4A89A3}" type="pres">
      <dgm:prSet presAssocID="{FD8AA0C6-2B14-4537-9156-E9B7EF458101}" presName="tx1" presStyleLbl="revTx" presStyleIdx="0" presStyleCnt="9"/>
      <dgm:spPr/>
      <dgm:t>
        <a:bodyPr/>
        <a:lstStyle/>
        <a:p>
          <a:endParaRPr lang="en-US"/>
        </a:p>
      </dgm:t>
    </dgm:pt>
    <dgm:pt modelId="{3CF8D6FB-AB21-4F7D-BE56-07C2C4CDB723}" type="pres">
      <dgm:prSet presAssocID="{FD8AA0C6-2B14-4537-9156-E9B7EF458101}" presName="vert1" presStyleCnt="0"/>
      <dgm:spPr/>
    </dgm:pt>
    <dgm:pt modelId="{B62B8D9E-EB60-4440-9D44-2CBE0EAD464D}" type="pres">
      <dgm:prSet presAssocID="{49B38E68-B05A-463A-86C7-2061D4EF4858}" presName="thickLine" presStyleLbl="alignNode1" presStyleIdx="1" presStyleCnt="9"/>
      <dgm:spPr/>
    </dgm:pt>
    <dgm:pt modelId="{B46D59BF-01F3-4592-9C52-A3A8EF752B76}" type="pres">
      <dgm:prSet presAssocID="{49B38E68-B05A-463A-86C7-2061D4EF4858}" presName="horz1" presStyleCnt="0"/>
      <dgm:spPr/>
    </dgm:pt>
    <dgm:pt modelId="{B4232295-72B0-4FE6-8036-467C6FF2A0BB}" type="pres">
      <dgm:prSet presAssocID="{49B38E68-B05A-463A-86C7-2061D4EF4858}" presName="tx1" presStyleLbl="revTx" presStyleIdx="1" presStyleCnt="9"/>
      <dgm:spPr/>
      <dgm:t>
        <a:bodyPr/>
        <a:lstStyle/>
        <a:p>
          <a:endParaRPr lang="en-US"/>
        </a:p>
      </dgm:t>
    </dgm:pt>
    <dgm:pt modelId="{5ECE413B-46AC-489F-8ADF-B6C86F0DC3BE}" type="pres">
      <dgm:prSet presAssocID="{49B38E68-B05A-463A-86C7-2061D4EF4858}" presName="vert1" presStyleCnt="0"/>
      <dgm:spPr/>
    </dgm:pt>
    <dgm:pt modelId="{CD9971FC-1EF1-4E35-A3AC-9D20C07D1800}" type="pres">
      <dgm:prSet presAssocID="{23706192-F1B8-47FB-AE48-2556BFD943C9}" presName="thickLine" presStyleLbl="alignNode1" presStyleIdx="2" presStyleCnt="9"/>
      <dgm:spPr/>
    </dgm:pt>
    <dgm:pt modelId="{0E247A86-2930-4CB2-B235-FFE7F1929FDF}" type="pres">
      <dgm:prSet presAssocID="{23706192-F1B8-47FB-AE48-2556BFD943C9}" presName="horz1" presStyleCnt="0"/>
      <dgm:spPr/>
    </dgm:pt>
    <dgm:pt modelId="{48E14BD4-6558-441C-8497-F2CF6DAB4391}" type="pres">
      <dgm:prSet presAssocID="{23706192-F1B8-47FB-AE48-2556BFD943C9}" presName="tx1" presStyleLbl="revTx" presStyleIdx="2" presStyleCnt="9"/>
      <dgm:spPr/>
      <dgm:t>
        <a:bodyPr/>
        <a:lstStyle/>
        <a:p>
          <a:endParaRPr lang="en-US"/>
        </a:p>
      </dgm:t>
    </dgm:pt>
    <dgm:pt modelId="{2FF99565-2F4B-429F-A4E0-4F5238BC7A5D}" type="pres">
      <dgm:prSet presAssocID="{23706192-F1B8-47FB-AE48-2556BFD943C9}" presName="vert1" presStyleCnt="0"/>
      <dgm:spPr/>
    </dgm:pt>
    <dgm:pt modelId="{40CB22A4-EA14-4368-964B-7B7A443F5589}" type="pres">
      <dgm:prSet presAssocID="{8C16E6EF-C208-401A-B54A-FED5F6892E8F}" presName="thickLine" presStyleLbl="alignNode1" presStyleIdx="3" presStyleCnt="9"/>
      <dgm:spPr/>
    </dgm:pt>
    <dgm:pt modelId="{0B3979D2-9104-4012-A202-ADFE3E6AEBBA}" type="pres">
      <dgm:prSet presAssocID="{8C16E6EF-C208-401A-B54A-FED5F6892E8F}" presName="horz1" presStyleCnt="0"/>
      <dgm:spPr/>
    </dgm:pt>
    <dgm:pt modelId="{A7658589-458F-4060-8814-DAE6548983B9}" type="pres">
      <dgm:prSet presAssocID="{8C16E6EF-C208-401A-B54A-FED5F6892E8F}" presName="tx1" presStyleLbl="revTx" presStyleIdx="3" presStyleCnt="9"/>
      <dgm:spPr/>
      <dgm:t>
        <a:bodyPr/>
        <a:lstStyle/>
        <a:p>
          <a:endParaRPr lang="en-US"/>
        </a:p>
      </dgm:t>
    </dgm:pt>
    <dgm:pt modelId="{1B493DF9-D3EF-454D-B411-5E24FC075973}" type="pres">
      <dgm:prSet presAssocID="{8C16E6EF-C208-401A-B54A-FED5F6892E8F}" presName="vert1" presStyleCnt="0"/>
      <dgm:spPr/>
    </dgm:pt>
    <dgm:pt modelId="{CD6BC361-CC79-4472-8D21-302FFA9155C5}" type="pres">
      <dgm:prSet presAssocID="{D4628835-4AF0-49F2-96EE-247E4EB8E1E1}" presName="thickLine" presStyleLbl="alignNode1" presStyleIdx="4" presStyleCnt="9"/>
      <dgm:spPr/>
    </dgm:pt>
    <dgm:pt modelId="{E766903B-A530-438D-8F97-0CD4D9F050E6}" type="pres">
      <dgm:prSet presAssocID="{D4628835-4AF0-49F2-96EE-247E4EB8E1E1}" presName="horz1" presStyleCnt="0"/>
      <dgm:spPr/>
    </dgm:pt>
    <dgm:pt modelId="{807DD703-C161-4788-97FC-22A0B307CF2D}" type="pres">
      <dgm:prSet presAssocID="{D4628835-4AF0-49F2-96EE-247E4EB8E1E1}" presName="tx1" presStyleLbl="revTx" presStyleIdx="4" presStyleCnt="9"/>
      <dgm:spPr/>
      <dgm:t>
        <a:bodyPr/>
        <a:lstStyle/>
        <a:p>
          <a:endParaRPr lang="en-US"/>
        </a:p>
      </dgm:t>
    </dgm:pt>
    <dgm:pt modelId="{E7C221A6-A3FD-4614-A28F-403E59BD0265}" type="pres">
      <dgm:prSet presAssocID="{D4628835-4AF0-49F2-96EE-247E4EB8E1E1}" presName="vert1" presStyleCnt="0"/>
      <dgm:spPr/>
    </dgm:pt>
    <dgm:pt modelId="{A2E958C7-0580-4224-9334-BE8F5E77E969}" type="pres">
      <dgm:prSet presAssocID="{DC0DC4C0-00AD-4341-A88F-119C393EED6F}" presName="thickLine" presStyleLbl="alignNode1" presStyleIdx="5" presStyleCnt="9"/>
      <dgm:spPr/>
    </dgm:pt>
    <dgm:pt modelId="{02D624BA-953C-4872-BFB0-DB71C3264571}" type="pres">
      <dgm:prSet presAssocID="{DC0DC4C0-00AD-4341-A88F-119C393EED6F}" presName="horz1" presStyleCnt="0"/>
      <dgm:spPr/>
    </dgm:pt>
    <dgm:pt modelId="{843D74DB-CD9A-4C66-A47E-8707EE8BFBF9}" type="pres">
      <dgm:prSet presAssocID="{DC0DC4C0-00AD-4341-A88F-119C393EED6F}" presName="tx1" presStyleLbl="revTx" presStyleIdx="5" presStyleCnt="9"/>
      <dgm:spPr/>
      <dgm:t>
        <a:bodyPr/>
        <a:lstStyle/>
        <a:p>
          <a:endParaRPr lang="en-US"/>
        </a:p>
      </dgm:t>
    </dgm:pt>
    <dgm:pt modelId="{E2B60026-5B99-42B3-9671-5E76455B61B7}" type="pres">
      <dgm:prSet presAssocID="{DC0DC4C0-00AD-4341-A88F-119C393EED6F}" presName="vert1" presStyleCnt="0"/>
      <dgm:spPr/>
    </dgm:pt>
    <dgm:pt modelId="{2A34C954-0860-46BB-86FB-661B2311293C}" type="pres">
      <dgm:prSet presAssocID="{11DF7D07-7FE2-4A42-972C-C114E4626DCD}" presName="thickLine" presStyleLbl="alignNode1" presStyleIdx="6" presStyleCnt="9"/>
      <dgm:spPr/>
    </dgm:pt>
    <dgm:pt modelId="{99F21B8B-C048-4B88-B6F1-33A041C60E8B}" type="pres">
      <dgm:prSet presAssocID="{11DF7D07-7FE2-4A42-972C-C114E4626DCD}" presName="horz1" presStyleCnt="0"/>
      <dgm:spPr/>
    </dgm:pt>
    <dgm:pt modelId="{BE08FED3-2F60-4426-8A82-6091C577086D}" type="pres">
      <dgm:prSet presAssocID="{11DF7D07-7FE2-4A42-972C-C114E4626DCD}" presName="tx1" presStyleLbl="revTx" presStyleIdx="6" presStyleCnt="9"/>
      <dgm:spPr/>
      <dgm:t>
        <a:bodyPr/>
        <a:lstStyle/>
        <a:p>
          <a:endParaRPr lang="en-US"/>
        </a:p>
      </dgm:t>
    </dgm:pt>
    <dgm:pt modelId="{4EBF04BE-0C04-4413-8175-EB51B3B136D9}" type="pres">
      <dgm:prSet presAssocID="{11DF7D07-7FE2-4A42-972C-C114E4626DCD}" presName="vert1" presStyleCnt="0"/>
      <dgm:spPr/>
    </dgm:pt>
    <dgm:pt modelId="{0A2B3CC1-3619-4B1A-8499-2AB563C4F8D1}" type="pres">
      <dgm:prSet presAssocID="{767B907A-AD4A-4AF8-B6EF-D9856BEFF51E}" presName="thickLine" presStyleLbl="alignNode1" presStyleIdx="7" presStyleCnt="9"/>
      <dgm:spPr/>
    </dgm:pt>
    <dgm:pt modelId="{7D2EF3FB-EFFB-4436-AF80-88D0D41B2672}" type="pres">
      <dgm:prSet presAssocID="{767B907A-AD4A-4AF8-B6EF-D9856BEFF51E}" presName="horz1" presStyleCnt="0"/>
      <dgm:spPr/>
    </dgm:pt>
    <dgm:pt modelId="{81FF0BC4-F1DD-4978-BA65-AEC72351B815}" type="pres">
      <dgm:prSet presAssocID="{767B907A-AD4A-4AF8-B6EF-D9856BEFF51E}" presName="tx1" presStyleLbl="revTx" presStyleIdx="7" presStyleCnt="9"/>
      <dgm:spPr/>
      <dgm:t>
        <a:bodyPr/>
        <a:lstStyle/>
        <a:p>
          <a:endParaRPr lang="en-US"/>
        </a:p>
      </dgm:t>
    </dgm:pt>
    <dgm:pt modelId="{F77C999E-E8B9-4D5B-8772-EE5FF521DD4F}" type="pres">
      <dgm:prSet presAssocID="{767B907A-AD4A-4AF8-B6EF-D9856BEFF51E}" presName="vert1" presStyleCnt="0"/>
      <dgm:spPr/>
    </dgm:pt>
    <dgm:pt modelId="{209BD1DF-E527-4F57-BB25-0F731591D4AF}" type="pres">
      <dgm:prSet presAssocID="{CB502534-E70B-4BA0-9607-2240F8109D1D}" presName="thickLine" presStyleLbl="alignNode1" presStyleIdx="8" presStyleCnt="9"/>
      <dgm:spPr/>
    </dgm:pt>
    <dgm:pt modelId="{9F0BAFF5-A046-4558-AA7F-0423D85FC56F}" type="pres">
      <dgm:prSet presAssocID="{CB502534-E70B-4BA0-9607-2240F8109D1D}" presName="horz1" presStyleCnt="0"/>
      <dgm:spPr/>
    </dgm:pt>
    <dgm:pt modelId="{5ABDFE51-9033-4F8A-A9A2-C749BDB71F04}" type="pres">
      <dgm:prSet presAssocID="{CB502534-E70B-4BA0-9607-2240F8109D1D}" presName="tx1" presStyleLbl="revTx" presStyleIdx="8" presStyleCnt="9"/>
      <dgm:spPr/>
      <dgm:t>
        <a:bodyPr/>
        <a:lstStyle/>
        <a:p>
          <a:endParaRPr lang="en-US"/>
        </a:p>
      </dgm:t>
    </dgm:pt>
    <dgm:pt modelId="{F18EC718-05FE-4BC2-9456-9370DD65FEDC}" type="pres">
      <dgm:prSet presAssocID="{CB502534-E70B-4BA0-9607-2240F8109D1D}" presName="vert1" presStyleCnt="0"/>
      <dgm:spPr/>
    </dgm:pt>
  </dgm:ptLst>
  <dgm:cxnLst>
    <dgm:cxn modelId="{7BECA033-69EE-4FA3-BB54-14C965616417}" type="presOf" srcId="{FD8AA0C6-2B14-4537-9156-E9B7EF458101}" destId="{3D2FFA5A-4E2F-438B-8899-3A701E4A89A3}" srcOrd="0" destOrd="0" presId="urn:microsoft.com/office/officeart/2008/layout/LinedList"/>
    <dgm:cxn modelId="{5309E6B8-8540-40C1-B1F3-0B885F60B89B}" type="presOf" srcId="{CB502534-E70B-4BA0-9607-2240F8109D1D}" destId="{5ABDFE51-9033-4F8A-A9A2-C749BDB71F04}" srcOrd="0" destOrd="0" presId="urn:microsoft.com/office/officeart/2008/layout/LinedList"/>
    <dgm:cxn modelId="{0476E1BB-A5A8-4D7C-BBD4-1613306D784B}" type="presOf" srcId="{11DF7D07-7FE2-4A42-972C-C114E4626DCD}" destId="{BE08FED3-2F60-4426-8A82-6091C577086D}" srcOrd="0" destOrd="0" presId="urn:microsoft.com/office/officeart/2008/layout/LinedList"/>
    <dgm:cxn modelId="{6581EE9B-5DCB-4CE0-8BF8-24FEB91E80E8}" type="presOf" srcId="{49B38E68-B05A-463A-86C7-2061D4EF4858}" destId="{B4232295-72B0-4FE6-8036-467C6FF2A0BB}" srcOrd="0" destOrd="0" presId="urn:microsoft.com/office/officeart/2008/layout/LinedList"/>
    <dgm:cxn modelId="{465E260D-4671-4D8E-87D2-79240F3DBA62}" srcId="{3EDF4E5B-06AC-4E03-AB05-9498AD8909A8}" destId="{CB502534-E70B-4BA0-9607-2240F8109D1D}" srcOrd="8" destOrd="0" parTransId="{BC4E6C87-CC91-4946-9DD5-ED5B88D7C7BB}" sibTransId="{B94410B2-2E0F-4F5F-952E-4DE96E3CB034}"/>
    <dgm:cxn modelId="{DB2FE4F0-DD68-46BC-AEB8-F272C2B67436}" srcId="{3EDF4E5B-06AC-4E03-AB05-9498AD8909A8}" destId="{D4628835-4AF0-49F2-96EE-247E4EB8E1E1}" srcOrd="4" destOrd="0" parTransId="{C3E23240-43B2-4E62-8EE6-30F3C7D82971}" sibTransId="{46CE8523-1A79-4D70-B404-D0E3EAB8A97F}"/>
    <dgm:cxn modelId="{1BC4E826-20AF-4B5C-A765-07A2AE0319F4}" type="presOf" srcId="{DC0DC4C0-00AD-4341-A88F-119C393EED6F}" destId="{843D74DB-CD9A-4C66-A47E-8707EE8BFBF9}" srcOrd="0" destOrd="0" presId="urn:microsoft.com/office/officeart/2008/layout/LinedList"/>
    <dgm:cxn modelId="{B222F8EF-61B9-4EF5-AEB9-6D5F6A9A1AEC}" srcId="{3EDF4E5B-06AC-4E03-AB05-9498AD8909A8}" destId="{767B907A-AD4A-4AF8-B6EF-D9856BEFF51E}" srcOrd="7" destOrd="0" parTransId="{C19EE973-493C-49C0-B22D-2B777E0F99DF}" sibTransId="{E15E7EC8-C04D-4393-9F8F-81EB82302DBC}"/>
    <dgm:cxn modelId="{020DA86F-619B-427D-8CB1-7355A55DDB7E}" type="presOf" srcId="{D4628835-4AF0-49F2-96EE-247E4EB8E1E1}" destId="{807DD703-C161-4788-97FC-22A0B307CF2D}" srcOrd="0" destOrd="0" presId="urn:microsoft.com/office/officeart/2008/layout/LinedList"/>
    <dgm:cxn modelId="{02643E0C-40B5-4AA1-8045-B77A6165B638}" type="presOf" srcId="{3EDF4E5B-06AC-4E03-AB05-9498AD8909A8}" destId="{77BEC13C-D6A0-460E-BBA2-AC68C6C51107}" srcOrd="0" destOrd="0" presId="urn:microsoft.com/office/officeart/2008/layout/LinedList"/>
    <dgm:cxn modelId="{B349D6BE-CAB4-4403-9832-1BE4029BEFA2}" srcId="{3EDF4E5B-06AC-4E03-AB05-9498AD8909A8}" destId="{23706192-F1B8-47FB-AE48-2556BFD943C9}" srcOrd="2" destOrd="0" parTransId="{34D49CA4-4E39-4079-9BF7-C61283E25B8B}" sibTransId="{1044A300-45AE-4F1A-BD73-BE7B6F63044E}"/>
    <dgm:cxn modelId="{E7A1EB37-9822-44D7-9723-454684F7F61E}" type="presOf" srcId="{8C16E6EF-C208-401A-B54A-FED5F6892E8F}" destId="{A7658589-458F-4060-8814-DAE6548983B9}" srcOrd="0" destOrd="0" presId="urn:microsoft.com/office/officeart/2008/layout/LinedList"/>
    <dgm:cxn modelId="{FD9BF549-0190-4B85-8D96-2BFD8A057342}" srcId="{3EDF4E5B-06AC-4E03-AB05-9498AD8909A8}" destId="{FD8AA0C6-2B14-4537-9156-E9B7EF458101}" srcOrd="0" destOrd="0" parTransId="{D130B996-9011-4CDE-9028-1BB753E49DB7}" sibTransId="{CE6F95C5-C474-4FC6-A653-C5A11267A08E}"/>
    <dgm:cxn modelId="{680D4BC9-9968-4AF4-946C-6E895FF90DD5}" srcId="{3EDF4E5B-06AC-4E03-AB05-9498AD8909A8}" destId="{49B38E68-B05A-463A-86C7-2061D4EF4858}" srcOrd="1" destOrd="0" parTransId="{43E48CEA-C65F-4751-89D9-97B1C99ABD3D}" sibTransId="{0000572C-6562-429C-920A-2F991AB40767}"/>
    <dgm:cxn modelId="{8E7E8B14-6EA5-445C-BE68-0DF8B64FC632}" srcId="{3EDF4E5B-06AC-4E03-AB05-9498AD8909A8}" destId="{DC0DC4C0-00AD-4341-A88F-119C393EED6F}" srcOrd="5" destOrd="0" parTransId="{83CD750A-8795-465E-874B-D0DA85409A86}" sibTransId="{103C1EC5-C750-40A3-A5FB-8C12CF559E4C}"/>
    <dgm:cxn modelId="{C6F476E9-D5E5-433D-B5A5-FC8DB857A472}" srcId="{3EDF4E5B-06AC-4E03-AB05-9498AD8909A8}" destId="{8C16E6EF-C208-401A-B54A-FED5F6892E8F}" srcOrd="3" destOrd="0" parTransId="{F21B2B71-E63C-4735-A1C1-D926AF477FBE}" sibTransId="{8DD80F95-9AB5-4CF6-A293-5368AF35C6B9}"/>
    <dgm:cxn modelId="{3C1CB853-D7A9-41BB-9487-73E3C65C20EF}" srcId="{3EDF4E5B-06AC-4E03-AB05-9498AD8909A8}" destId="{11DF7D07-7FE2-4A42-972C-C114E4626DCD}" srcOrd="6" destOrd="0" parTransId="{80D6CE7C-6EE5-4A57-9442-DD5DE44A899A}" sibTransId="{A0E46251-1B6E-4EAC-9960-0766E9059826}"/>
    <dgm:cxn modelId="{9464D227-B46F-4323-B862-42AA9D781C27}" type="presOf" srcId="{767B907A-AD4A-4AF8-B6EF-D9856BEFF51E}" destId="{81FF0BC4-F1DD-4978-BA65-AEC72351B815}" srcOrd="0" destOrd="0" presId="urn:microsoft.com/office/officeart/2008/layout/LinedList"/>
    <dgm:cxn modelId="{9B039470-1FA3-493A-8816-77DBB569577F}" type="presOf" srcId="{23706192-F1B8-47FB-AE48-2556BFD943C9}" destId="{48E14BD4-6558-441C-8497-F2CF6DAB4391}" srcOrd="0" destOrd="0" presId="urn:microsoft.com/office/officeart/2008/layout/LinedList"/>
    <dgm:cxn modelId="{E1324F38-121C-4B8A-9AB8-AB83C6DFFBAF}" type="presParOf" srcId="{77BEC13C-D6A0-460E-BBA2-AC68C6C51107}" destId="{27DA4A4B-DF91-4971-9F56-C1696DFEE098}" srcOrd="0" destOrd="0" presId="urn:microsoft.com/office/officeart/2008/layout/LinedList"/>
    <dgm:cxn modelId="{A1DF8575-17C1-4886-8861-93C28C90B43B}" type="presParOf" srcId="{77BEC13C-D6A0-460E-BBA2-AC68C6C51107}" destId="{26039C9B-8E60-4E7E-B16A-F5CDF4CD3BBE}" srcOrd="1" destOrd="0" presId="urn:microsoft.com/office/officeart/2008/layout/LinedList"/>
    <dgm:cxn modelId="{5892F7C5-7D37-4067-9B90-C1D2138BC81B}" type="presParOf" srcId="{26039C9B-8E60-4E7E-B16A-F5CDF4CD3BBE}" destId="{3D2FFA5A-4E2F-438B-8899-3A701E4A89A3}" srcOrd="0" destOrd="0" presId="urn:microsoft.com/office/officeart/2008/layout/LinedList"/>
    <dgm:cxn modelId="{B992F044-1DD6-4FDD-BB74-9627967E681D}" type="presParOf" srcId="{26039C9B-8E60-4E7E-B16A-F5CDF4CD3BBE}" destId="{3CF8D6FB-AB21-4F7D-BE56-07C2C4CDB723}" srcOrd="1" destOrd="0" presId="urn:microsoft.com/office/officeart/2008/layout/LinedList"/>
    <dgm:cxn modelId="{D4235D9A-97F2-43EE-8A36-FCF520851DD1}" type="presParOf" srcId="{77BEC13C-D6A0-460E-BBA2-AC68C6C51107}" destId="{B62B8D9E-EB60-4440-9D44-2CBE0EAD464D}" srcOrd="2" destOrd="0" presId="urn:microsoft.com/office/officeart/2008/layout/LinedList"/>
    <dgm:cxn modelId="{073EDB53-41D9-4DBD-B325-5E86B4F08FD1}" type="presParOf" srcId="{77BEC13C-D6A0-460E-BBA2-AC68C6C51107}" destId="{B46D59BF-01F3-4592-9C52-A3A8EF752B76}" srcOrd="3" destOrd="0" presId="urn:microsoft.com/office/officeart/2008/layout/LinedList"/>
    <dgm:cxn modelId="{19C476A0-0503-47A9-865F-B5316166B1BA}" type="presParOf" srcId="{B46D59BF-01F3-4592-9C52-A3A8EF752B76}" destId="{B4232295-72B0-4FE6-8036-467C6FF2A0BB}" srcOrd="0" destOrd="0" presId="urn:microsoft.com/office/officeart/2008/layout/LinedList"/>
    <dgm:cxn modelId="{BFF00294-70D0-468A-B313-59F057BC80DB}" type="presParOf" srcId="{B46D59BF-01F3-4592-9C52-A3A8EF752B76}" destId="{5ECE413B-46AC-489F-8ADF-B6C86F0DC3BE}" srcOrd="1" destOrd="0" presId="urn:microsoft.com/office/officeart/2008/layout/LinedList"/>
    <dgm:cxn modelId="{5636B15B-B74F-47DF-A536-9157F5214431}" type="presParOf" srcId="{77BEC13C-D6A0-460E-BBA2-AC68C6C51107}" destId="{CD9971FC-1EF1-4E35-A3AC-9D20C07D1800}" srcOrd="4" destOrd="0" presId="urn:microsoft.com/office/officeart/2008/layout/LinedList"/>
    <dgm:cxn modelId="{C0C147B3-7EF6-4980-A7B5-21BB1E0E99BA}" type="presParOf" srcId="{77BEC13C-D6A0-460E-BBA2-AC68C6C51107}" destId="{0E247A86-2930-4CB2-B235-FFE7F1929FDF}" srcOrd="5" destOrd="0" presId="urn:microsoft.com/office/officeart/2008/layout/LinedList"/>
    <dgm:cxn modelId="{474980CE-DECC-4CD2-B909-172B88D6ED9F}" type="presParOf" srcId="{0E247A86-2930-4CB2-B235-FFE7F1929FDF}" destId="{48E14BD4-6558-441C-8497-F2CF6DAB4391}" srcOrd="0" destOrd="0" presId="urn:microsoft.com/office/officeart/2008/layout/LinedList"/>
    <dgm:cxn modelId="{4E96B74C-FBCA-4665-85FE-8DE6B8B6C4E6}" type="presParOf" srcId="{0E247A86-2930-4CB2-B235-FFE7F1929FDF}" destId="{2FF99565-2F4B-429F-A4E0-4F5238BC7A5D}" srcOrd="1" destOrd="0" presId="urn:microsoft.com/office/officeart/2008/layout/LinedList"/>
    <dgm:cxn modelId="{A7DA4532-015E-4B4A-A1D6-B3C1AB375EFB}" type="presParOf" srcId="{77BEC13C-D6A0-460E-BBA2-AC68C6C51107}" destId="{40CB22A4-EA14-4368-964B-7B7A443F5589}" srcOrd="6" destOrd="0" presId="urn:microsoft.com/office/officeart/2008/layout/LinedList"/>
    <dgm:cxn modelId="{00D13FD8-72F9-48D1-AC5D-05A98A1B8A31}" type="presParOf" srcId="{77BEC13C-D6A0-460E-BBA2-AC68C6C51107}" destId="{0B3979D2-9104-4012-A202-ADFE3E6AEBBA}" srcOrd="7" destOrd="0" presId="urn:microsoft.com/office/officeart/2008/layout/LinedList"/>
    <dgm:cxn modelId="{B721AB13-9540-4D0D-84F4-5D25CC0F76BF}" type="presParOf" srcId="{0B3979D2-9104-4012-A202-ADFE3E6AEBBA}" destId="{A7658589-458F-4060-8814-DAE6548983B9}" srcOrd="0" destOrd="0" presId="urn:microsoft.com/office/officeart/2008/layout/LinedList"/>
    <dgm:cxn modelId="{08325AE4-EAC1-4605-8599-733EA13B69E6}" type="presParOf" srcId="{0B3979D2-9104-4012-A202-ADFE3E6AEBBA}" destId="{1B493DF9-D3EF-454D-B411-5E24FC075973}" srcOrd="1" destOrd="0" presId="urn:microsoft.com/office/officeart/2008/layout/LinedList"/>
    <dgm:cxn modelId="{A754F690-4F33-458F-92C3-97B6243CE532}" type="presParOf" srcId="{77BEC13C-D6A0-460E-BBA2-AC68C6C51107}" destId="{CD6BC361-CC79-4472-8D21-302FFA9155C5}" srcOrd="8" destOrd="0" presId="urn:microsoft.com/office/officeart/2008/layout/LinedList"/>
    <dgm:cxn modelId="{CCCB8B1E-A235-4993-8F45-A8922C95C27A}" type="presParOf" srcId="{77BEC13C-D6A0-460E-BBA2-AC68C6C51107}" destId="{E766903B-A530-438D-8F97-0CD4D9F050E6}" srcOrd="9" destOrd="0" presId="urn:microsoft.com/office/officeart/2008/layout/LinedList"/>
    <dgm:cxn modelId="{DAC6FE34-3EC8-40DD-B3CD-D74573FBFE69}" type="presParOf" srcId="{E766903B-A530-438D-8F97-0CD4D9F050E6}" destId="{807DD703-C161-4788-97FC-22A0B307CF2D}" srcOrd="0" destOrd="0" presId="urn:microsoft.com/office/officeart/2008/layout/LinedList"/>
    <dgm:cxn modelId="{4729EF5C-6690-443B-BBCD-B12E7E15F73E}" type="presParOf" srcId="{E766903B-A530-438D-8F97-0CD4D9F050E6}" destId="{E7C221A6-A3FD-4614-A28F-403E59BD0265}" srcOrd="1" destOrd="0" presId="urn:microsoft.com/office/officeart/2008/layout/LinedList"/>
    <dgm:cxn modelId="{F004134E-FC8B-4E2F-886F-957B77751C8D}" type="presParOf" srcId="{77BEC13C-D6A0-460E-BBA2-AC68C6C51107}" destId="{A2E958C7-0580-4224-9334-BE8F5E77E969}" srcOrd="10" destOrd="0" presId="urn:microsoft.com/office/officeart/2008/layout/LinedList"/>
    <dgm:cxn modelId="{D1F97140-AA86-4F14-B4A0-E88DDD636692}" type="presParOf" srcId="{77BEC13C-D6A0-460E-BBA2-AC68C6C51107}" destId="{02D624BA-953C-4872-BFB0-DB71C3264571}" srcOrd="11" destOrd="0" presId="urn:microsoft.com/office/officeart/2008/layout/LinedList"/>
    <dgm:cxn modelId="{17EB4213-D32C-4BA0-AA31-9C1C2706D517}" type="presParOf" srcId="{02D624BA-953C-4872-BFB0-DB71C3264571}" destId="{843D74DB-CD9A-4C66-A47E-8707EE8BFBF9}" srcOrd="0" destOrd="0" presId="urn:microsoft.com/office/officeart/2008/layout/LinedList"/>
    <dgm:cxn modelId="{50A54320-39C8-4075-90CF-3604854AA4E2}" type="presParOf" srcId="{02D624BA-953C-4872-BFB0-DB71C3264571}" destId="{E2B60026-5B99-42B3-9671-5E76455B61B7}" srcOrd="1" destOrd="0" presId="urn:microsoft.com/office/officeart/2008/layout/LinedList"/>
    <dgm:cxn modelId="{14F6A3DB-DA8B-410B-9D2A-A3B2BDDA6C97}" type="presParOf" srcId="{77BEC13C-D6A0-460E-BBA2-AC68C6C51107}" destId="{2A34C954-0860-46BB-86FB-661B2311293C}" srcOrd="12" destOrd="0" presId="urn:microsoft.com/office/officeart/2008/layout/LinedList"/>
    <dgm:cxn modelId="{CD6D93D2-69A7-4325-A62E-588A8F54833E}" type="presParOf" srcId="{77BEC13C-D6A0-460E-BBA2-AC68C6C51107}" destId="{99F21B8B-C048-4B88-B6F1-33A041C60E8B}" srcOrd="13" destOrd="0" presId="urn:microsoft.com/office/officeart/2008/layout/LinedList"/>
    <dgm:cxn modelId="{FEA5F02E-42DB-4CA0-99DD-06D41883756E}" type="presParOf" srcId="{99F21B8B-C048-4B88-B6F1-33A041C60E8B}" destId="{BE08FED3-2F60-4426-8A82-6091C577086D}" srcOrd="0" destOrd="0" presId="urn:microsoft.com/office/officeart/2008/layout/LinedList"/>
    <dgm:cxn modelId="{153FB95A-71DC-4D32-8C00-A2AC1A21B945}" type="presParOf" srcId="{99F21B8B-C048-4B88-B6F1-33A041C60E8B}" destId="{4EBF04BE-0C04-4413-8175-EB51B3B136D9}" srcOrd="1" destOrd="0" presId="urn:microsoft.com/office/officeart/2008/layout/LinedList"/>
    <dgm:cxn modelId="{6635A6B9-477E-4A8B-8969-1ABF1E4E5648}" type="presParOf" srcId="{77BEC13C-D6A0-460E-BBA2-AC68C6C51107}" destId="{0A2B3CC1-3619-4B1A-8499-2AB563C4F8D1}" srcOrd="14" destOrd="0" presId="urn:microsoft.com/office/officeart/2008/layout/LinedList"/>
    <dgm:cxn modelId="{5837036E-7A53-417A-8C5A-BF58581C093B}" type="presParOf" srcId="{77BEC13C-D6A0-460E-BBA2-AC68C6C51107}" destId="{7D2EF3FB-EFFB-4436-AF80-88D0D41B2672}" srcOrd="15" destOrd="0" presId="urn:microsoft.com/office/officeart/2008/layout/LinedList"/>
    <dgm:cxn modelId="{5334CCDF-D056-4C62-9047-5EB20EC126F7}" type="presParOf" srcId="{7D2EF3FB-EFFB-4436-AF80-88D0D41B2672}" destId="{81FF0BC4-F1DD-4978-BA65-AEC72351B815}" srcOrd="0" destOrd="0" presId="urn:microsoft.com/office/officeart/2008/layout/LinedList"/>
    <dgm:cxn modelId="{8AAEA1E5-4A34-4E78-8141-17491A10BC3E}" type="presParOf" srcId="{7D2EF3FB-EFFB-4436-AF80-88D0D41B2672}" destId="{F77C999E-E8B9-4D5B-8772-EE5FF521DD4F}" srcOrd="1" destOrd="0" presId="urn:microsoft.com/office/officeart/2008/layout/LinedList"/>
    <dgm:cxn modelId="{7F89DB3C-FE95-460A-ACE0-4A4122FB1E2C}" type="presParOf" srcId="{77BEC13C-D6A0-460E-BBA2-AC68C6C51107}" destId="{209BD1DF-E527-4F57-BB25-0F731591D4AF}" srcOrd="16" destOrd="0" presId="urn:microsoft.com/office/officeart/2008/layout/LinedList"/>
    <dgm:cxn modelId="{4280FF3C-ABCE-4BE2-BCA5-42E96EB21045}" type="presParOf" srcId="{77BEC13C-D6A0-460E-BBA2-AC68C6C51107}" destId="{9F0BAFF5-A046-4558-AA7F-0423D85FC56F}" srcOrd="17" destOrd="0" presId="urn:microsoft.com/office/officeart/2008/layout/LinedList"/>
    <dgm:cxn modelId="{CC388A79-430F-452E-BD7E-6D98F27736BD}" type="presParOf" srcId="{9F0BAFF5-A046-4558-AA7F-0423D85FC56F}" destId="{5ABDFE51-9033-4F8A-A9A2-C749BDB71F04}" srcOrd="0" destOrd="0" presId="urn:microsoft.com/office/officeart/2008/layout/LinedList"/>
    <dgm:cxn modelId="{C8B973EB-C274-41DA-8A5E-575416BC9D75}" type="presParOf" srcId="{9F0BAFF5-A046-4558-AA7F-0423D85FC56F}" destId="{F18EC718-05FE-4BC2-9456-9370DD65FE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A2CA1-D372-4E79-8C4A-CF815BFD0F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8436D-2F3A-4782-B60B-3279725C415E}">
      <dgm:prSet/>
      <dgm:spPr/>
      <dgm:t>
        <a:bodyPr/>
        <a:lstStyle/>
        <a:p>
          <a:pPr rtl="0"/>
          <a:r>
            <a:rPr lang="ka-GE" dirty="0" smtClean="0"/>
            <a:t>გარანტირებული დანაზოგი</a:t>
          </a:r>
          <a:endParaRPr lang="en-US" dirty="0"/>
        </a:p>
      </dgm:t>
    </dgm:pt>
    <dgm:pt modelId="{B84210CA-AA80-4500-AF34-C4644CDC6832}" type="parTrans" cxnId="{5A720B17-B03B-44C8-9002-698587820EAB}">
      <dgm:prSet/>
      <dgm:spPr/>
      <dgm:t>
        <a:bodyPr/>
        <a:lstStyle/>
        <a:p>
          <a:endParaRPr lang="en-US"/>
        </a:p>
      </dgm:t>
    </dgm:pt>
    <dgm:pt modelId="{6D134FD1-7B8A-4839-A1AA-AC358441A6AA}" type="sibTrans" cxnId="{5A720B17-B03B-44C8-9002-698587820EAB}">
      <dgm:prSet/>
      <dgm:spPr/>
      <dgm:t>
        <a:bodyPr/>
        <a:lstStyle/>
        <a:p>
          <a:endParaRPr lang="en-US"/>
        </a:p>
      </dgm:t>
    </dgm:pt>
    <dgm:pt modelId="{38B7081F-DDD4-4DAF-8160-2ED6F34983DC}">
      <dgm:prSet/>
      <dgm:spPr/>
      <dgm:t>
        <a:bodyPr/>
        <a:lstStyle/>
        <a:p>
          <a:pPr rtl="0"/>
          <a:r>
            <a:rPr lang="ka-GE" dirty="0" smtClean="0"/>
            <a:t>საერთო დანაზოგი</a:t>
          </a:r>
          <a:r>
            <a:rPr lang="en-US" dirty="0" smtClean="0"/>
            <a:t>  </a:t>
          </a:r>
          <a:endParaRPr lang="en-US" dirty="0"/>
        </a:p>
      </dgm:t>
    </dgm:pt>
    <dgm:pt modelId="{A47C301F-FF27-4D77-B85B-5970BC9C3D26}" type="parTrans" cxnId="{F70FA4F8-6012-449A-9A28-C43D503824E9}">
      <dgm:prSet/>
      <dgm:spPr/>
      <dgm:t>
        <a:bodyPr/>
        <a:lstStyle/>
        <a:p>
          <a:endParaRPr lang="en-US"/>
        </a:p>
      </dgm:t>
    </dgm:pt>
    <dgm:pt modelId="{1E0F45EE-9DC3-4BC4-B5DA-E1C5E9A98277}" type="sibTrans" cxnId="{F70FA4F8-6012-449A-9A28-C43D503824E9}">
      <dgm:prSet/>
      <dgm:spPr/>
      <dgm:t>
        <a:bodyPr/>
        <a:lstStyle/>
        <a:p>
          <a:endParaRPr lang="en-US"/>
        </a:p>
      </dgm:t>
    </dgm:pt>
    <dgm:pt modelId="{F38D7D68-101B-4992-B94E-7105ABA6FCF2}">
      <dgm:prSet/>
      <dgm:spPr/>
      <dgm:t>
        <a:bodyPr/>
        <a:lstStyle/>
        <a:p>
          <a:pPr rtl="0"/>
          <a:r>
            <a:rPr lang="en-US" dirty="0" smtClean="0"/>
            <a:t>ESCO  </a:t>
          </a:r>
          <a:r>
            <a:rPr lang="ka-GE" dirty="0" smtClean="0"/>
            <a:t>ქმნის და ახორციელებს პროექტს, იძლევა ენერგო დანაზოგის მიღწევის გარანტიას </a:t>
          </a:r>
          <a:r>
            <a:rPr lang="en-US" dirty="0" smtClean="0"/>
            <a:t> </a:t>
          </a:r>
          <a:endParaRPr lang="en-US" dirty="0"/>
        </a:p>
      </dgm:t>
    </dgm:pt>
    <dgm:pt modelId="{08228D4F-50E3-4C2A-8343-DA47F4BD5DC1}" type="parTrans" cxnId="{94FCBDE7-684F-417B-AE58-5175E663C3BC}">
      <dgm:prSet/>
      <dgm:spPr/>
      <dgm:t>
        <a:bodyPr/>
        <a:lstStyle/>
        <a:p>
          <a:endParaRPr lang="en-US"/>
        </a:p>
      </dgm:t>
    </dgm:pt>
    <dgm:pt modelId="{7B5BFEA8-8BB2-4BA3-B602-E1AE8F1C7097}" type="sibTrans" cxnId="{94FCBDE7-684F-417B-AE58-5175E663C3BC}">
      <dgm:prSet/>
      <dgm:spPr/>
      <dgm:t>
        <a:bodyPr/>
        <a:lstStyle/>
        <a:p>
          <a:endParaRPr lang="en-US"/>
        </a:p>
      </dgm:t>
    </dgm:pt>
    <dgm:pt modelId="{A40CCA2B-7E28-4518-9CFE-9C4D7339C2AE}">
      <dgm:prSet/>
      <dgm:spPr/>
      <dgm:t>
        <a:bodyPr/>
        <a:lstStyle/>
        <a:p>
          <a:pPr rtl="0"/>
          <a:r>
            <a:rPr lang="ka-GE" dirty="0" smtClean="0"/>
            <a:t>დანაზოგები იყოფა წინასწარ განსაზღვრული პროცენტულობით </a:t>
          </a:r>
          <a:endParaRPr lang="en-US" dirty="0"/>
        </a:p>
      </dgm:t>
    </dgm:pt>
    <dgm:pt modelId="{D877EAB9-4368-4BFC-AC82-5A3A0547DE02}" type="parTrans" cxnId="{D0250C00-3105-408C-A4D7-524A7F4B007B}">
      <dgm:prSet/>
      <dgm:spPr/>
      <dgm:t>
        <a:bodyPr/>
        <a:lstStyle/>
        <a:p>
          <a:endParaRPr lang="en-US"/>
        </a:p>
      </dgm:t>
    </dgm:pt>
    <dgm:pt modelId="{1B96C24F-2D2C-4825-90D1-B262A78480FA}" type="sibTrans" cxnId="{D0250C00-3105-408C-A4D7-524A7F4B007B}">
      <dgm:prSet/>
      <dgm:spPr/>
      <dgm:t>
        <a:bodyPr/>
        <a:lstStyle/>
        <a:p>
          <a:endParaRPr lang="en-US"/>
        </a:p>
      </dgm:t>
    </dgm:pt>
    <dgm:pt modelId="{477B9FFB-5892-4D87-BABB-10C2ACE01E8F}">
      <dgm:prSet/>
      <dgm:spPr/>
      <dgm:t>
        <a:bodyPr/>
        <a:lstStyle/>
        <a:p>
          <a:pPr rtl="0"/>
          <a:r>
            <a:rPr lang="ka-GE" dirty="0" smtClean="0"/>
            <a:t>თუ დანაზოგი გარანტირებულ დონეს </a:t>
          </a:r>
          <a:r>
            <a:rPr lang="ka-GE" dirty="0" smtClean="0"/>
            <a:t>აღემატება, მაშინ დამატებითი დანაზოგი </a:t>
          </a:r>
          <a:r>
            <a:rPr lang="ka-GE" dirty="0" smtClean="0"/>
            <a:t>ნაწილდება </a:t>
          </a:r>
          <a:r>
            <a:rPr lang="ka-GE" dirty="0" smtClean="0"/>
            <a:t> </a:t>
          </a:r>
          <a:r>
            <a:rPr lang="en-US" dirty="0" smtClean="0"/>
            <a:t>ESCO</a:t>
          </a:r>
          <a:r>
            <a:rPr lang="ka-GE" dirty="0" smtClean="0"/>
            <a:t>-სა და </a:t>
          </a:r>
          <a:r>
            <a:rPr lang="ka-GE" dirty="0" smtClean="0"/>
            <a:t>კლიენტს შორის. თუმცა, თუ </a:t>
          </a:r>
          <a:r>
            <a:rPr lang="ka-GE" dirty="0" smtClean="0"/>
            <a:t>გარანტირებულ დონეზე ნაკლებია, მან უნდა </a:t>
          </a:r>
          <a:r>
            <a:rPr lang="ka-GE" dirty="0" smtClean="0"/>
            <a:t>მისცეს კლიენტს კომპენსაცია </a:t>
          </a:r>
          <a:r>
            <a:rPr lang="en-US" dirty="0" smtClean="0"/>
            <a:t> </a:t>
          </a:r>
          <a:endParaRPr lang="en-US" dirty="0"/>
        </a:p>
      </dgm:t>
    </dgm:pt>
    <dgm:pt modelId="{5D108BAF-4B91-4FD2-BEAA-B51125C28A22}" type="parTrans" cxnId="{F3D7F582-D5CD-4C2F-8ED5-8CCA953876BE}">
      <dgm:prSet/>
      <dgm:spPr/>
      <dgm:t>
        <a:bodyPr/>
        <a:lstStyle/>
        <a:p>
          <a:endParaRPr lang="en-US"/>
        </a:p>
      </dgm:t>
    </dgm:pt>
    <dgm:pt modelId="{5F28ADD2-F5D3-4A51-B45E-BEDB7CB509E8}" type="sibTrans" cxnId="{F3D7F582-D5CD-4C2F-8ED5-8CCA953876BE}">
      <dgm:prSet/>
      <dgm:spPr/>
      <dgm:t>
        <a:bodyPr/>
        <a:lstStyle/>
        <a:p>
          <a:endParaRPr lang="en-US"/>
        </a:p>
      </dgm:t>
    </dgm:pt>
    <dgm:pt modelId="{15F8FFD0-F437-4DEA-BC12-0856D5E44008}">
      <dgm:prSet/>
      <dgm:spPr/>
      <dgm:t>
        <a:bodyPr/>
        <a:lstStyle/>
        <a:p>
          <a:pPr rtl="0"/>
          <a:r>
            <a:rPr lang="ka-GE" dirty="0" smtClean="0"/>
            <a:t>არსებობს გარკვეული განსხვავება საგადასახადო </a:t>
          </a:r>
          <a:r>
            <a:rPr lang="ka-GE" dirty="0" smtClean="0"/>
            <a:t>მოწყობაში, </a:t>
          </a:r>
          <a:r>
            <a:rPr lang="ka-GE" dirty="0" smtClean="0"/>
            <a:t>ძირითად ტექნიკურ </a:t>
          </a:r>
          <a:r>
            <a:rPr lang="ka-GE" dirty="0" smtClean="0"/>
            <a:t>მიმართულებებსა </a:t>
          </a:r>
          <a:r>
            <a:rPr lang="ka-GE" dirty="0" smtClean="0"/>
            <a:t>და ენერგო დანაზოგების </a:t>
          </a:r>
          <a:r>
            <a:rPr lang="ka-GE" dirty="0" smtClean="0"/>
            <a:t>მიმართვასა და გადანაწილებაში. </a:t>
          </a:r>
          <a:r>
            <a:rPr lang="en-US" dirty="0" smtClean="0"/>
            <a:t> </a:t>
          </a:r>
          <a:endParaRPr lang="en-US" dirty="0"/>
        </a:p>
      </dgm:t>
    </dgm:pt>
    <dgm:pt modelId="{5CCAB241-78D0-4C9A-A7A0-4F1F428D72F5}" type="parTrans" cxnId="{A77D107B-2995-456D-8588-9BDEE29F8E5C}">
      <dgm:prSet/>
      <dgm:spPr/>
      <dgm:t>
        <a:bodyPr/>
        <a:lstStyle/>
        <a:p>
          <a:endParaRPr lang="en-US"/>
        </a:p>
      </dgm:t>
    </dgm:pt>
    <dgm:pt modelId="{1B6B23DB-967F-45AD-BCEF-BB01376ABF51}" type="sibTrans" cxnId="{A77D107B-2995-456D-8588-9BDEE29F8E5C}">
      <dgm:prSet/>
      <dgm:spPr/>
      <dgm:t>
        <a:bodyPr/>
        <a:lstStyle/>
        <a:p>
          <a:endParaRPr lang="en-US"/>
        </a:p>
      </dgm:t>
    </dgm:pt>
    <dgm:pt modelId="{60FD790C-CD34-47A9-A92B-ACB37F1A058B}" type="pres">
      <dgm:prSet presAssocID="{CA5A2CA1-D372-4E79-8C4A-CF815BFD0F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6BEA5-FC40-4D42-8E82-3975C02E6055}" type="pres">
      <dgm:prSet presAssocID="{31C8436D-2F3A-4782-B60B-3279725C415E}" presName="composite" presStyleCnt="0"/>
      <dgm:spPr/>
    </dgm:pt>
    <dgm:pt modelId="{B032E6CA-433D-4613-9414-48BFA988E377}" type="pres">
      <dgm:prSet presAssocID="{31C8436D-2F3A-4782-B60B-3279725C41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FC1FD-E876-4598-A540-BC2E8B9D833F}" type="pres">
      <dgm:prSet presAssocID="{31C8436D-2F3A-4782-B60B-3279725C41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CD49-E3B6-4CDC-86A8-627C847A4443}" type="pres">
      <dgm:prSet presAssocID="{6D134FD1-7B8A-4839-A1AA-AC358441A6AA}" presName="space" presStyleCnt="0"/>
      <dgm:spPr/>
    </dgm:pt>
    <dgm:pt modelId="{6F3CA7C5-0E46-4938-890F-94AD331E24E1}" type="pres">
      <dgm:prSet presAssocID="{38B7081F-DDD4-4DAF-8160-2ED6F34983DC}" presName="composite" presStyleCnt="0"/>
      <dgm:spPr/>
    </dgm:pt>
    <dgm:pt modelId="{B019B800-730E-4094-9A67-18878AE29B9B}" type="pres">
      <dgm:prSet presAssocID="{38B7081F-DDD4-4DAF-8160-2ED6F34983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D202D-850E-4EE0-ABA8-3FB437840635}" type="pres">
      <dgm:prSet presAssocID="{38B7081F-DDD4-4DAF-8160-2ED6F34983D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F1D29-251B-4FAA-81A4-643E9DB6F560}" type="presOf" srcId="{15F8FFD0-F437-4DEA-BC12-0856D5E44008}" destId="{D34D202D-850E-4EE0-ABA8-3FB437840635}" srcOrd="0" destOrd="1" presId="urn:microsoft.com/office/officeart/2005/8/layout/hList1"/>
    <dgm:cxn modelId="{32C162DA-EA26-4F6A-91AC-2C068F7616C2}" type="presOf" srcId="{31C8436D-2F3A-4782-B60B-3279725C415E}" destId="{B032E6CA-433D-4613-9414-48BFA988E377}" srcOrd="0" destOrd="0" presId="urn:microsoft.com/office/officeart/2005/8/layout/hList1"/>
    <dgm:cxn modelId="{D0250C00-3105-408C-A4D7-524A7F4B007B}" srcId="{38B7081F-DDD4-4DAF-8160-2ED6F34983DC}" destId="{A40CCA2B-7E28-4518-9CFE-9C4D7339C2AE}" srcOrd="0" destOrd="0" parTransId="{D877EAB9-4368-4BFC-AC82-5A3A0547DE02}" sibTransId="{1B96C24F-2D2C-4825-90D1-B262A78480FA}"/>
    <dgm:cxn modelId="{C34678CB-D39B-46A3-9DE9-087ABF20D5C7}" type="presOf" srcId="{A40CCA2B-7E28-4518-9CFE-9C4D7339C2AE}" destId="{D34D202D-850E-4EE0-ABA8-3FB437840635}" srcOrd="0" destOrd="0" presId="urn:microsoft.com/office/officeart/2005/8/layout/hList1"/>
    <dgm:cxn modelId="{F3D7F582-D5CD-4C2F-8ED5-8CCA953876BE}" srcId="{31C8436D-2F3A-4782-B60B-3279725C415E}" destId="{477B9FFB-5892-4D87-BABB-10C2ACE01E8F}" srcOrd="1" destOrd="0" parTransId="{5D108BAF-4B91-4FD2-BEAA-B51125C28A22}" sibTransId="{5F28ADD2-F5D3-4A51-B45E-BEDB7CB509E8}"/>
    <dgm:cxn modelId="{B06BFCAC-5A6F-4C3F-83E2-DF5E152C3678}" type="presOf" srcId="{38B7081F-DDD4-4DAF-8160-2ED6F34983DC}" destId="{B019B800-730E-4094-9A67-18878AE29B9B}" srcOrd="0" destOrd="0" presId="urn:microsoft.com/office/officeart/2005/8/layout/hList1"/>
    <dgm:cxn modelId="{94FCBDE7-684F-417B-AE58-5175E663C3BC}" srcId="{31C8436D-2F3A-4782-B60B-3279725C415E}" destId="{F38D7D68-101B-4992-B94E-7105ABA6FCF2}" srcOrd="0" destOrd="0" parTransId="{08228D4F-50E3-4C2A-8343-DA47F4BD5DC1}" sibTransId="{7B5BFEA8-8BB2-4BA3-B602-E1AE8F1C7097}"/>
    <dgm:cxn modelId="{F70FA4F8-6012-449A-9A28-C43D503824E9}" srcId="{CA5A2CA1-D372-4E79-8C4A-CF815BFD0F7E}" destId="{38B7081F-DDD4-4DAF-8160-2ED6F34983DC}" srcOrd="1" destOrd="0" parTransId="{A47C301F-FF27-4D77-B85B-5970BC9C3D26}" sibTransId="{1E0F45EE-9DC3-4BC4-B5DA-E1C5E9A98277}"/>
    <dgm:cxn modelId="{5DD271C7-982C-44E9-AAE0-EE85B029A695}" type="presOf" srcId="{F38D7D68-101B-4992-B94E-7105ABA6FCF2}" destId="{09AFC1FD-E876-4598-A540-BC2E8B9D833F}" srcOrd="0" destOrd="0" presId="urn:microsoft.com/office/officeart/2005/8/layout/hList1"/>
    <dgm:cxn modelId="{0C6A34BF-BECB-42A4-B312-32B24DEDFE1A}" type="presOf" srcId="{477B9FFB-5892-4D87-BABB-10C2ACE01E8F}" destId="{09AFC1FD-E876-4598-A540-BC2E8B9D833F}" srcOrd="0" destOrd="1" presId="urn:microsoft.com/office/officeart/2005/8/layout/hList1"/>
    <dgm:cxn modelId="{A77D107B-2995-456D-8588-9BDEE29F8E5C}" srcId="{38B7081F-DDD4-4DAF-8160-2ED6F34983DC}" destId="{15F8FFD0-F437-4DEA-BC12-0856D5E44008}" srcOrd="1" destOrd="0" parTransId="{5CCAB241-78D0-4C9A-A7A0-4F1F428D72F5}" sibTransId="{1B6B23DB-967F-45AD-BCEF-BB01376ABF51}"/>
    <dgm:cxn modelId="{5A720B17-B03B-44C8-9002-698587820EAB}" srcId="{CA5A2CA1-D372-4E79-8C4A-CF815BFD0F7E}" destId="{31C8436D-2F3A-4782-B60B-3279725C415E}" srcOrd="0" destOrd="0" parTransId="{B84210CA-AA80-4500-AF34-C4644CDC6832}" sibTransId="{6D134FD1-7B8A-4839-A1AA-AC358441A6AA}"/>
    <dgm:cxn modelId="{09C0A970-2FC8-4407-B450-F4B0C344CB0D}" type="presOf" srcId="{CA5A2CA1-D372-4E79-8C4A-CF815BFD0F7E}" destId="{60FD790C-CD34-47A9-A92B-ACB37F1A058B}" srcOrd="0" destOrd="0" presId="urn:microsoft.com/office/officeart/2005/8/layout/hList1"/>
    <dgm:cxn modelId="{7D953378-AFB5-4CBD-A26C-D5B0E244D30A}" type="presParOf" srcId="{60FD790C-CD34-47A9-A92B-ACB37F1A058B}" destId="{A356BEA5-FC40-4D42-8E82-3975C02E6055}" srcOrd="0" destOrd="0" presId="urn:microsoft.com/office/officeart/2005/8/layout/hList1"/>
    <dgm:cxn modelId="{A403A5D0-A064-4F5B-A9FC-7589ACC5D464}" type="presParOf" srcId="{A356BEA5-FC40-4D42-8E82-3975C02E6055}" destId="{B032E6CA-433D-4613-9414-48BFA988E377}" srcOrd="0" destOrd="0" presId="urn:microsoft.com/office/officeart/2005/8/layout/hList1"/>
    <dgm:cxn modelId="{67262E45-7F6C-4182-8E31-BDFB25C2B92C}" type="presParOf" srcId="{A356BEA5-FC40-4D42-8E82-3975C02E6055}" destId="{09AFC1FD-E876-4598-A540-BC2E8B9D833F}" srcOrd="1" destOrd="0" presId="urn:microsoft.com/office/officeart/2005/8/layout/hList1"/>
    <dgm:cxn modelId="{E7DA4DDD-6157-40AE-B4D0-CDA6E9EF7C5C}" type="presParOf" srcId="{60FD790C-CD34-47A9-A92B-ACB37F1A058B}" destId="{4170CD49-E3B6-4CDC-86A8-627C847A4443}" srcOrd="1" destOrd="0" presId="urn:microsoft.com/office/officeart/2005/8/layout/hList1"/>
    <dgm:cxn modelId="{050B5845-A41B-4E22-ACE5-07A15FCBFC35}" type="presParOf" srcId="{60FD790C-CD34-47A9-A92B-ACB37F1A058B}" destId="{6F3CA7C5-0E46-4938-890F-94AD331E24E1}" srcOrd="2" destOrd="0" presId="urn:microsoft.com/office/officeart/2005/8/layout/hList1"/>
    <dgm:cxn modelId="{89E2F56C-8CB8-4502-ABA9-7DAC73A8A419}" type="presParOf" srcId="{6F3CA7C5-0E46-4938-890F-94AD331E24E1}" destId="{B019B800-730E-4094-9A67-18878AE29B9B}" srcOrd="0" destOrd="0" presId="urn:microsoft.com/office/officeart/2005/8/layout/hList1"/>
    <dgm:cxn modelId="{16CAFD75-7598-47AA-BFF7-6D70462FD940}" type="presParOf" srcId="{6F3CA7C5-0E46-4938-890F-94AD331E24E1}" destId="{D34D202D-850E-4EE0-ABA8-3FB4378406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BBD3D-8437-4717-A8A8-1563BDBB8C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886E2-A238-4B40-BBD5-754B6A33506E}">
      <dgm:prSet/>
      <dgm:spPr/>
      <dgm:t>
        <a:bodyPr/>
        <a:lstStyle/>
        <a:p>
          <a:pPr rtl="0"/>
          <a:r>
            <a:rPr lang="ka-GE" dirty="0" smtClean="0"/>
            <a:t>კლასიკური დაზოგვის შემთხვევაში, </a:t>
          </a:r>
          <a:r>
            <a:rPr lang="en-US" dirty="0" smtClean="0"/>
            <a:t>ESCO</a:t>
          </a:r>
          <a:r>
            <a:rPr lang="ka-GE" dirty="0" smtClean="0"/>
            <a:t>: </a:t>
          </a:r>
          <a:endParaRPr lang="en-US" dirty="0"/>
        </a:p>
      </dgm:t>
    </dgm:pt>
    <dgm:pt modelId="{9AE08372-7229-4D9D-9D5A-EC33835C4075}" type="parTrans" cxnId="{4BB0F1FB-EFA5-4170-89C1-DDA478AEF355}">
      <dgm:prSet/>
      <dgm:spPr/>
      <dgm:t>
        <a:bodyPr/>
        <a:lstStyle/>
        <a:p>
          <a:endParaRPr lang="en-US"/>
        </a:p>
      </dgm:t>
    </dgm:pt>
    <dgm:pt modelId="{79843162-FE37-4780-9E5E-ACEFAD6EE3E7}" type="sibTrans" cxnId="{4BB0F1FB-EFA5-4170-89C1-DDA478AEF355}">
      <dgm:prSet/>
      <dgm:spPr/>
      <dgm:t>
        <a:bodyPr/>
        <a:lstStyle/>
        <a:p>
          <a:endParaRPr lang="en-US"/>
        </a:p>
      </dgm:t>
    </dgm:pt>
    <dgm:pt modelId="{1B14A01C-5DB5-4913-8276-4FC04D672242}">
      <dgm:prSet/>
      <dgm:spPr/>
      <dgm:t>
        <a:bodyPr/>
        <a:lstStyle/>
        <a:p>
          <a:pPr rtl="0"/>
          <a:r>
            <a:rPr lang="ka-GE" dirty="0" smtClean="0"/>
            <a:t>უზრუნველყოფს ფინანსირებას</a:t>
          </a:r>
          <a:r>
            <a:rPr lang="en-US" dirty="0" smtClean="0"/>
            <a:t>  </a:t>
          </a:r>
          <a:endParaRPr lang="en-US" dirty="0"/>
        </a:p>
      </dgm:t>
    </dgm:pt>
    <dgm:pt modelId="{503F1C55-3ACB-46EE-A477-FE7BDA082332}" type="parTrans" cxnId="{B26F8051-EDB0-4EB1-BA72-A89CBEEAC664}">
      <dgm:prSet/>
      <dgm:spPr/>
      <dgm:t>
        <a:bodyPr/>
        <a:lstStyle/>
        <a:p>
          <a:endParaRPr lang="en-US"/>
        </a:p>
      </dgm:t>
    </dgm:pt>
    <dgm:pt modelId="{927796B9-97BB-462F-84F0-F626A7CCFE13}" type="sibTrans" cxnId="{B26F8051-EDB0-4EB1-BA72-A89CBEEAC664}">
      <dgm:prSet/>
      <dgm:spPr/>
      <dgm:t>
        <a:bodyPr/>
        <a:lstStyle/>
        <a:p>
          <a:endParaRPr lang="en-US"/>
        </a:p>
      </dgm:t>
    </dgm:pt>
    <dgm:pt modelId="{1EB66328-1EDF-41E8-9983-75FEE5FA102B}">
      <dgm:prSet/>
      <dgm:spPr/>
      <dgm:t>
        <a:bodyPr/>
        <a:lstStyle/>
        <a:p>
          <a:pPr rtl="0"/>
          <a:r>
            <a:rPr lang="ka-GE" dirty="0" smtClean="0"/>
            <a:t>იღებს თავის თავზე შესრულების, საპროცენტო განაკვეთების და მზარდი კომუნალური ხარჯების რისკებს </a:t>
          </a:r>
          <a:endParaRPr lang="en-US" dirty="0"/>
        </a:p>
      </dgm:t>
    </dgm:pt>
    <dgm:pt modelId="{AFD85BF8-4316-488C-8D72-F6CADDD2AC70}" type="parTrans" cxnId="{3FCD157A-E6C6-4919-908C-E0643AAF4E78}">
      <dgm:prSet/>
      <dgm:spPr/>
      <dgm:t>
        <a:bodyPr/>
        <a:lstStyle/>
        <a:p>
          <a:endParaRPr lang="en-US"/>
        </a:p>
      </dgm:t>
    </dgm:pt>
    <dgm:pt modelId="{E1061E27-20CF-4191-9CE8-C26D4DA0CCB1}" type="sibTrans" cxnId="{3FCD157A-E6C6-4919-908C-E0643AAF4E78}">
      <dgm:prSet/>
      <dgm:spPr/>
      <dgm:t>
        <a:bodyPr/>
        <a:lstStyle/>
        <a:p>
          <a:endParaRPr lang="en-US"/>
        </a:p>
      </dgm:t>
    </dgm:pt>
    <dgm:pt modelId="{573582F0-7D03-49CD-AD9F-A6296484AB7B}">
      <dgm:prSet/>
      <dgm:spPr/>
      <dgm:t>
        <a:bodyPr/>
        <a:lstStyle/>
        <a:p>
          <a:pPr rtl="0"/>
          <a:r>
            <a:rPr lang="ka-GE" dirty="0" smtClean="0"/>
            <a:t>იმის გამო, რომ კლიენტი არ არის ვალდებული გადაიხადოს ენერგო დაზოგვის ღონისძიებებისთვის (რომელიც ფინანსდება </a:t>
          </a:r>
          <a:r>
            <a:rPr lang="en-US" dirty="0" smtClean="0"/>
            <a:t>ESCO-</a:t>
          </a:r>
          <a:r>
            <a:rPr lang="ka-GE" dirty="0" smtClean="0"/>
            <a:t>ს </a:t>
          </a:r>
          <a:r>
            <a:rPr lang="ka-GE" dirty="0" smtClean="0"/>
            <a:t>მიერ</a:t>
          </a:r>
          <a:r>
            <a:rPr lang="ka-GE" dirty="0" smtClean="0"/>
            <a:t>), ის არ </a:t>
          </a:r>
          <a:r>
            <a:rPr lang="ka-GE" dirty="0" smtClean="0"/>
            <a:t>იძლევა დაზოგვის გარანტიას. </a:t>
          </a:r>
          <a:r>
            <a:rPr lang="en-US" dirty="0" smtClean="0"/>
            <a:t> </a:t>
          </a:r>
          <a:endParaRPr lang="en-US" dirty="0"/>
        </a:p>
      </dgm:t>
    </dgm:pt>
    <dgm:pt modelId="{A5BAB71A-A188-4113-8B70-773FBDF5DE9C}" type="parTrans" cxnId="{504920A8-DA1E-4256-8BC0-14BA73D7AD4B}">
      <dgm:prSet/>
      <dgm:spPr/>
      <dgm:t>
        <a:bodyPr/>
        <a:lstStyle/>
        <a:p>
          <a:endParaRPr lang="en-US"/>
        </a:p>
      </dgm:t>
    </dgm:pt>
    <dgm:pt modelId="{96D0B4B9-B592-4CD4-B69D-8F2A1BE5EC4E}" type="sibTrans" cxnId="{504920A8-DA1E-4256-8BC0-14BA73D7AD4B}">
      <dgm:prSet/>
      <dgm:spPr/>
      <dgm:t>
        <a:bodyPr/>
        <a:lstStyle/>
        <a:p>
          <a:endParaRPr lang="en-US"/>
        </a:p>
      </dgm:t>
    </dgm:pt>
    <dgm:pt modelId="{53B50516-43B1-41E7-BDDE-FF84B56D648E}">
      <dgm:prSet/>
      <dgm:spPr/>
      <dgm:t>
        <a:bodyPr/>
        <a:lstStyle/>
        <a:p>
          <a:pPr rtl="0"/>
          <a:r>
            <a:rPr lang="ka-GE" dirty="0" smtClean="0"/>
            <a:t>კლიენტს, </a:t>
          </a:r>
          <a:r>
            <a:rPr lang="ka-GE" dirty="0" smtClean="0"/>
            <a:t>როგორც </a:t>
          </a:r>
          <a:r>
            <a:rPr lang="ka-GE" dirty="0" smtClean="0"/>
            <a:t>წესი, არ უწევს დამატებითი კომუნალურების გადახდა </a:t>
          </a:r>
          <a:r>
            <a:rPr lang="ka-GE" dirty="0" smtClean="0"/>
            <a:t>იმასთან შედარებით, რასაც ის იხდიდა ხელშეკრულების დასრულების დროს. </a:t>
          </a:r>
          <a:endParaRPr lang="en-US" dirty="0"/>
        </a:p>
      </dgm:t>
    </dgm:pt>
    <dgm:pt modelId="{C0233E07-06F5-471A-A037-7CB2A1D61A86}" type="parTrans" cxnId="{013055A5-40D5-440B-8C2D-5594DF230AA9}">
      <dgm:prSet/>
      <dgm:spPr/>
      <dgm:t>
        <a:bodyPr/>
        <a:lstStyle/>
        <a:p>
          <a:endParaRPr lang="en-US"/>
        </a:p>
      </dgm:t>
    </dgm:pt>
    <dgm:pt modelId="{5AD74B3D-5D98-48A2-8ADA-8E49C4F60D79}" type="sibTrans" cxnId="{013055A5-40D5-440B-8C2D-5594DF230AA9}">
      <dgm:prSet/>
      <dgm:spPr/>
      <dgm:t>
        <a:bodyPr/>
        <a:lstStyle/>
        <a:p>
          <a:endParaRPr lang="en-US"/>
        </a:p>
      </dgm:t>
    </dgm:pt>
    <dgm:pt modelId="{35C496FC-AAD4-4A00-A5C5-522BD5B0F2D0}">
      <dgm:prSet/>
      <dgm:spPr/>
      <dgm:t>
        <a:bodyPr/>
        <a:lstStyle/>
        <a:p>
          <a:pPr rtl="0"/>
          <a:r>
            <a:rPr lang="ka-GE" dirty="0" smtClean="0"/>
            <a:t>გადახდა დაკავშირებულია მიმდინარე ენერგო მატარებლების ფასებთან</a:t>
          </a:r>
          <a:endParaRPr lang="en-US" dirty="0"/>
        </a:p>
      </dgm:t>
    </dgm:pt>
    <dgm:pt modelId="{65C57C98-F695-46D2-8C8C-9FAA20692C57}" type="parTrans" cxnId="{DACA355E-2100-47AC-9D39-665E50359F28}">
      <dgm:prSet/>
      <dgm:spPr/>
      <dgm:t>
        <a:bodyPr/>
        <a:lstStyle/>
        <a:p>
          <a:endParaRPr lang="en-US"/>
        </a:p>
      </dgm:t>
    </dgm:pt>
    <dgm:pt modelId="{A8476A65-E5E4-4569-A184-B63BDFF4A00B}" type="sibTrans" cxnId="{DACA355E-2100-47AC-9D39-665E50359F28}">
      <dgm:prSet/>
      <dgm:spPr/>
      <dgm:t>
        <a:bodyPr/>
        <a:lstStyle/>
        <a:p>
          <a:endParaRPr lang="en-US"/>
        </a:p>
      </dgm:t>
    </dgm:pt>
    <dgm:pt modelId="{0E5CADDE-140F-4DF8-BB88-D5651E916BBF}">
      <dgm:prSet/>
      <dgm:spPr/>
      <dgm:t>
        <a:bodyPr/>
        <a:lstStyle/>
        <a:p>
          <a:pPr rtl="0"/>
          <a:r>
            <a:rPr lang="ka-GE" dirty="0" smtClean="0"/>
            <a:t>უფრო შეეფერება განვითარებად ბაზრებს და მოზრდილ ენერგო პროვაიდერებს </a:t>
          </a:r>
          <a:r>
            <a:rPr lang="en-US" dirty="0" smtClean="0"/>
            <a:t>(</a:t>
          </a:r>
          <a:r>
            <a:rPr lang="ka-GE" dirty="0" smtClean="0"/>
            <a:t>რადგან მათ უნდა </a:t>
          </a:r>
          <a:r>
            <a:rPr lang="ka-GE" dirty="0" smtClean="0"/>
            <a:t>გამოყონ </a:t>
          </a:r>
          <a:r>
            <a:rPr lang="ka-GE" dirty="0" smtClean="0"/>
            <a:t>დაფინანსება)</a:t>
          </a:r>
          <a:r>
            <a:rPr lang="en-US" dirty="0" smtClean="0"/>
            <a:t> </a:t>
          </a:r>
          <a:endParaRPr lang="en-US" dirty="0"/>
        </a:p>
      </dgm:t>
    </dgm:pt>
    <dgm:pt modelId="{DF42AA0D-98B4-4515-9A0F-C987155CD51F}" type="parTrans" cxnId="{8DB1D7A1-5468-4DE6-873F-273FA45B3747}">
      <dgm:prSet/>
      <dgm:spPr/>
      <dgm:t>
        <a:bodyPr/>
        <a:lstStyle/>
        <a:p>
          <a:endParaRPr lang="en-US"/>
        </a:p>
      </dgm:t>
    </dgm:pt>
    <dgm:pt modelId="{BAB3AD66-11A4-4D6F-8996-3ECD21ED3CFF}" type="sibTrans" cxnId="{8DB1D7A1-5468-4DE6-873F-273FA45B3747}">
      <dgm:prSet/>
      <dgm:spPr/>
      <dgm:t>
        <a:bodyPr/>
        <a:lstStyle/>
        <a:p>
          <a:endParaRPr lang="en-US"/>
        </a:p>
      </dgm:t>
    </dgm:pt>
    <dgm:pt modelId="{CF4B38D7-1573-4E6E-9E56-03C94DFEBC88}" type="pres">
      <dgm:prSet presAssocID="{FC2BBD3D-8437-4717-A8A8-1563BDBB8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5C628-EF33-4757-843F-6638C0F65766}" type="pres">
      <dgm:prSet presAssocID="{6F3886E2-A238-4B40-BBD5-754B6A3350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AD148-FC5D-496E-B4A3-89452C6BC9C8}" type="pres">
      <dgm:prSet presAssocID="{6F3886E2-A238-4B40-BBD5-754B6A3350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A03A9-1ADD-4E2E-A3A6-EC89A148F09D}" type="pres">
      <dgm:prSet presAssocID="{573582F0-7D03-49CD-AD9F-A6296484AB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88901-44D2-4659-B709-5CAC7CDAB8C9}" type="pres">
      <dgm:prSet presAssocID="{573582F0-7D03-49CD-AD9F-A6296484AB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2C015-8831-4AE8-8B19-5AD33186EC11}" type="pres">
      <dgm:prSet presAssocID="{35C496FC-AAD4-4A00-A5C5-522BD5B0F2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0A6B7-EA30-4DA7-A3A4-BB7DD0011EB0}" type="pres">
      <dgm:prSet presAssocID="{A8476A65-E5E4-4569-A184-B63BDFF4A00B}" presName="spacer" presStyleCnt="0"/>
      <dgm:spPr/>
    </dgm:pt>
    <dgm:pt modelId="{6C47D484-29FB-4F60-9C85-18277067B2C2}" type="pres">
      <dgm:prSet presAssocID="{0E5CADDE-140F-4DF8-BB88-D5651E916B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0F1FB-EFA5-4170-89C1-DDA478AEF355}" srcId="{FC2BBD3D-8437-4717-A8A8-1563BDBB8C22}" destId="{6F3886E2-A238-4B40-BBD5-754B6A33506E}" srcOrd="0" destOrd="0" parTransId="{9AE08372-7229-4D9D-9D5A-EC33835C4075}" sibTransId="{79843162-FE37-4780-9E5E-ACEFAD6EE3E7}"/>
    <dgm:cxn modelId="{7139447E-8D68-4EF6-8EC1-F0CCC3338AD8}" type="presOf" srcId="{FC2BBD3D-8437-4717-A8A8-1563BDBB8C22}" destId="{CF4B38D7-1573-4E6E-9E56-03C94DFEBC88}" srcOrd="0" destOrd="0" presId="urn:microsoft.com/office/officeart/2005/8/layout/vList2"/>
    <dgm:cxn modelId="{776523EC-C43F-42FF-B749-CFDF4476C7FF}" type="presOf" srcId="{1EB66328-1EDF-41E8-9983-75FEE5FA102B}" destId="{C80AD148-FC5D-496E-B4A3-89452C6BC9C8}" srcOrd="0" destOrd="1" presId="urn:microsoft.com/office/officeart/2005/8/layout/vList2"/>
    <dgm:cxn modelId="{B26F8051-EDB0-4EB1-BA72-A89CBEEAC664}" srcId="{6F3886E2-A238-4B40-BBD5-754B6A33506E}" destId="{1B14A01C-5DB5-4913-8276-4FC04D672242}" srcOrd="0" destOrd="0" parTransId="{503F1C55-3ACB-46EE-A477-FE7BDA082332}" sibTransId="{927796B9-97BB-462F-84F0-F626A7CCFE13}"/>
    <dgm:cxn modelId="{013055A5-40D5-440B-8C2D-5594DF230AA9}" srcId="{573582F0-7D03-49CD-AD9F-A6296484AB7B}" destId="{53B50516-43B1-41E7-BDDE-FF84B56D648E}" srcOrd="0" destOrd="0" parTransId="{C0233E07-06F5-471A-A037-7CB2A1D61A86}" sibTransId="{5AD74B3D-5D98-48A2-8ADA-8E49C4F60D79}"/>
    <dgm:cxn modelId="{5B6BC40B-81C6-424E-8A96-53401E8FA4D8}" type="presOf" srcId="{53B50516-43B1-41E7-BDDE-FF84B56D648E}" destId="{69588901-44D2-4659-B709-5CAC7CDAB8C9}" srcOrd="0" destOrd="0" presId="urn:microsoft.com/office/officeart/2005/8/layout/vList2"/>
    <dgm:cxn modelId="{3FCD157A-E6C6-4919-908C-E0643AAF4E78}" srcId="{6F3886E2-A238-4B40-BBD5-754B6A33506E}" destId="{1EB66328-1EDF-41E8-9983-75FEE5FA102B}" srcOrd="1" destOrd="0" parTransId="{AFD85BF8-4316-488C-8D72-F6CADDD2AC70}" sibTransId="{E1061E27-20CF-4191-9CE8-C26D4DA0CCB1}"/>
    <dgm:cxn modelId="{9EEAF2DE-52D4-4CB1-A51A-2903D8276E0F}" type="presOf" srcId="{6F3886E2-A238-4B40-BBD5-754B6A33506E}" destId="{0B65C628-EF33-4757-843F-6638C0F65766}" srcOrd="0" destOrd="0" presId="urn:microsoft.com/office/officeart/2005/8/layout/vList2"/>
    <dgm:cxn modelId="{504920A8-DA1E-4256-8BC0-14BA73D7AD4B}" srcId="{FC2BBD3D-8437-4717-A8A8-1563BDBB8C22}" destId="{573582F0-7D03-49CD-AD9F-A6296484AB7B}" srcOrd="1" destOrd="0" parTransId="{A5BAB71A-A188-4113-8B70-773FBDF5DE9C}" sibTransId="{96D0B4B9-B592-4CD4-B69D-8F2A1BE5EC4E}"/>
    <dgm:cxn modelId="{E81F6FCF-53FA-4EDD-81A9-12CA5198EBC8}" type="presOf" srcId="{573582F0-7D03-49CD-AD9F-A6296484AB7B}" destId="{EDFA03A9-1ADD-4E2E-A3A6-EC89A148F09D}" srcOrd="0" destOrd="0" presId="urn:microsoft.com/office/officeart/2005/8/layout/vList2"/>
    <dgm:cxn modelId="{1E84FFC8-337A-4590-8165-809B3592F908}" type="presOf" srcId="{0E5CADDE-140F-4DF8-BB88-D5651E916BBF}" destId="{6C47D484-29FB-4F60-9C85-18277067B2C2}" srcOrd="0" destOrd="0" presId="urn:microsoft.com/office/officeart/2005/8/layout/vList2"/>
    <dgm:cxn modelId="{EF5CF2CB-E6D3-4823-9B68-ABE27F89E768}" type="presOf" srcId="{35C496FC-AAD4-4A00-A5C5-522BD5B0F2D0}" destId="{EFB2C015-8831-4AE8-8B19-5AD33186EC11}" srcOrd="0" destOrd="0" presId="urn:microsoft.com/office/officeart/2005/8/layout/vList2"/>
    <dgm:cxn modelId="{9AEF4665-9157-4B5A-9C03-C28F6B08C484}" type="presOf" srcId="{1B14A01C-5DB5-4913-8276-4FC04D672242}" destId="{C80AD148-FC5D-496E-B4A3-89452C6BC9C8}" srcOrd="0" destOrd="0" presId="urn:microsoft.com/office/officeart/2005/8/layout/vList2"/>
    <dgm:cxn modelId="{DACA355E-2100-47AC-9D39-665E50359F28}" srcId="{FC2BBD3D-8437-4717-A8A8-1563BDBB8C22}" destId="{35C496FC-AAD4-4A00-A5C5-522BD5B0F2D0}" srcOrd="2" destOrd="0" parTransId="{65C57C98-F695-46D2-8C8C-9FAA20692C57}" sibTransId="{A8476A65-E5E4-4569-A184-B63BDFF4A00B}"/>
    <dgm:cxn modelId="{8DB1D7A1-5468-4DE6-873F-273FA45B3747}" srcId="{FC2BBD3D-8437-4717-A8A8-1563BDBB8C22}" destId="{0E5CADDE-140F-4DF8-BB88-D5651E916BBF}" srcOrd="3" destOrd="0" parTransId="{DF42AA0D-98B4-4515-9A0F-C987155CD51F}" sibTransId="{BAB3AD66-11A4-4D6F-8996-3ECD21ED3CFF}"/>
    <dgm:cxn modelId="{70DBD998-1951-44ED-9F33-616C85C11675}" type="presParOf" srcId="{CF4B38D7-1573-4E6E-9E56-03C94DFEBC88}" destId="{0B65C628-EF33-4757-843F-6638C0F65766}" srcOrd="0" destOrd="0" presId="urn:microsoft.com/office/officeart/2005/8/layout/vList2"/>
    <dgm:cxn modelId="{D9381592-3E41-42B5-8956-D130F0D7689B}" type="presParOf" srcId="{CF4B38D7-1573-4E6E-9E56-03C94DFEBC88}" destId="{C80AD148-FC5D-496E-B4A3-89452C6BC9C8}" srcOrd="1" destOrd="0" presId="urn:microsoft.com/office/officeart/2005/8/layout/vList2"/>
    <dgm:cxn modelId="{AF255DB3-3F34-4437-B73A-15A5649E6C2F}" type="presParOf" srcId="{CF4B38D7-1573-4E6E-9E56-03C94DFEBC88}" destId="{EDFA03A9-1ADD-4E2E-A3A6-EC89A148F09D}" srcOrd="2" destOrd="0" presId="urn:microsoft.com/office/officeart/2005/8/layout/vList2"/>
    <dgm:cxn modelId="{417D5177-3E46-4E05-AFBE-94F0EBC669CC}" type="presParOf" srcId="{CF4B38D7-1573-4E6E-9E56-03C94DFEBC88}" destId="{69588901-44D2-4659-B709-5CAC7CDAB8C9}" srcOrd="3" destOrd="0" presId="urn:microsoft.com/office/officeart/2005/8/layout/vList2"/>
    <dgm:cxn modelId="{76F527D2-F6E5-4381-9B4C-E2D0C83CD93D}" type="presParOf" srcId="{CF4B38D7-1573-4E6E-9E56-03C94DFEBC88}" destId="{EFB2C015-8831-4AE8-8B19-5AD33186EC11}" srcOrd="4" destOrd="0" presId="urn:microsoft.com/office/officeart/2005/8/layout/vList2"/>
    <dgm:cxn modelId="{8ADF5183-F2F9-4554-94C2-3BA4FC6D92BB}" type="presParOf" srcId="{CF4B38D7-1573-4E6E-9E56-03C94DFEBC88}" destId="{C010A6B7-EA30-4DA7-A3A4-BB7DD0011EB0}" srcOrd="5" destOrd="0" presId="urn:microsoft.com/office/officeart/2005/8/layout/vList2"/>
    <dgm:cxn modelId="{BDA35BF3-90C1-42F4-AECF-3397EBF98C73}" type="presParOf" srcId="{CF4B38D7-1573-4E6E-9E56-03C94DFEBC88}" destId="{6C47D484-29FB-4F60-9C85-18277067B2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CD365-AD03-488D-BD2B-3ED17422D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0BF78-DD4C-4706-AD8F-1D874BB1C7F1}">
      <dgm:prSet/>
      <dgm:spPr/>
      <dgm:t>
        <a:bodyPr/>
        <a:lstStyle/>
        <a:p>
          <a:pPr rtl="0"/>
          <a:r>
            <a:rPr lang="ka-GE" dirty="0" smtClean="0"/>
            <a:t>იმის გამო, რომ </a:t>
          </a:r>
          <a:r>
            <a:rPr lang="en-US" dirty="0" smtClean="0"/>
            <a:t>EPC </a:t>
          </a:r>
          <a:r>
            <a:rPr lang="ka-GE" dirty="0" smtClean="0"/>
            <a:t>მომწოდებელი იძლევა გარკვეული ენერგო დანაზოგების მიღწევის გარანტიას და თავად </a:t>
          </a:r>
          <a:r>
            <a:rPr lang="ka-GE" dirty="0" smtClean="0"/>
            <a:t>კისრულობს </a:t>
          </a:r>
          <a:r>
            <a:rPr lang="ka-GE" dirty="0" smtClean="0"/>
            <a:t>შესრულებისა და მოწყობის </a:t>
          </a:r>
          <a:r>
            <a:rPr lang="ka-GE" dirty="0" smtClean="0"/>
            <a:t>მთლიან რისკებს</a:t>
          </a:r>
          <a:r>
            <a:rPr lang="ka-GE" dirty="0" smtClean="0"/>
            <a:t>, მას როგორც </a:t>
          </a:r>
          <a:r>
            <a:rPr lang="ka-GE" dirty="0" smtClean="0"/>
            <a:t>წესი, </a:t>
          </a:r>
          <a:r>
            <a:rPr lang="ka-GE" dirty="0" smtClean="0"/>
            <a:t>არ სურს დამატებითი საკრედიტო რისკის გათვალისწინება. </a:t>
          </a:r>
          <a:endParaRPr lang="en-US" dirty="0"/>
        </a:p>
      </dgm:t>
    </dgm:pt>
    <dgm:pt modelId="{DA00EF2B-8FBD-4A98-A29B-879947D9F08D}" type="parTrans" cxnId="{34BE8519-FCDA-49D4-B12D-1D673786D198}">
      <dgm:prSet/>
      <dgm:spPr/>
      <dgm:t>
        <a:bodyPr/>
        <a:lstStyle/>
        <a:p>
          <a:endParaRPr lang="en-US"/>
        </a:p>
      </dgm:t>
    </dgm:pt>
    <dgm:pt modelId="{275002F1-3A03-4243-977E-ECB6D3FCA6EA}" type="sibTrans" cxnId="{34BE8519-FCDA-49D4-B12D-1D673786D198}">
      <dgm:prSet/>
      <dgm:spPr/>
      <dgm:t>
        <a:bodyPr/>
        <a:lstStyle/>
        <a:p>
          <a:endParaRPr lang="en-US"/>
        </a:p>
      </dgm:t>
    </dgm:pt>
    <dgm:pt modelId="{A4FEA593-3182-4FF1-A5BD-AEF073F414C9}">
      <dgm:prSet/>
      <dgm:spPr/>
      <dgm:t>
        <a:bodyPr/>
        <a:lstStyle/>
        <a:p>
          <a:pPr rtl="0"/>
          <a:r>
            <a:rPr lang="ka-GE" dirty="0" smtClean="0"/>
            <a:t>კლიენტები პირდაპირ </a:t>
          </a:r>
          <a:r>
            <a:rPr lang="ka-GE" dirty="0" smtClean="0"/>
            <a:t>ფინანსდებიან </a:t>
          </a:r>
          <a:r>
            <a:rPr lang="ka-GE" dirty="0" smtClean="0"/>
            <a:t>ბანკების ან საფინანსო ინსტიტუტების მიერ. </a:t>
          </a:r>
          <a:r>
            <a:rPr lang="en-US" dirty="0" smtClean="0"/>
            <a:t> </a:t>
          </a:r>
          <a:endParaRPr lang="en-US" dirty="0"/>
        </a:p>
      </dgm:t>
    </dgm:pt>
    <dgm:pt modelId="{97018E92-11D7-4C3E-9CB6-5AE13D5A7C42}" type="parTrans" cxnId="{C0D71FAF-0283-45A4-A9A5-B2A3555270A1}">
      <dgm:prSet/>
      <dgm:spPr/>
      <dgm:t>
        <a:bodyPr/>
        <a:lstStyle/>
        <a:p>
          <a:endParaRPr lang="en-US"/>
        </a:p>
      </dgm:t>
    </dgm:pt>
    <dgm:pt modelId="{8AE45778-7610-4560-84F8-BF9EE7BED4BB}" type="sibTrans" cxnId="{C0D71FAF-0283-45A4-A9A5-B2A3555270A1}">
      <dgm:prSet/>
      <dgm:spPr/>
      <dgm:t>
        <a:bodyPr/>
        <a:lstStyle/>
        <a:p>
          <a:endParaRPr lang="en-US"/>
        </a:p>
      </dgm:t>
    </dgm:pt>
    <dgm:pt modelId="{1F034901-C664-438C-BBAA-AB9F15C4FB12}">
      <dgm:prSet/>
      <dgm:spPr/>
      <dgm:t>
        <a:bodyPr/>
        <a:lstStyle/>
        <a:p>
          <a:pPr rtl="0"/>
          <a:r>
            <a:rPr lang="ka-GE" dirty="0" smtClean="0"/>
            <a:t>თუ დანაზოგები არასაკმარისია საფინანსო ვალდებულების დასაფარად, </a:t>
          </a:r>
          <a:r>
            <a:rPr lang="en-US" dirty="0" smtClean="0"/>
            <a:t>EPC</a:t>
          </a:r>
          <a:r>
            <a:rPr lang="ka-GE" dirty="0" smtClean="0"/>
            <a:t>-ს </a:t>
          </a:r>
          <a:r>
            <a:rPr lang="ka-GE" dirty="0" smtClean="0"/>
            <a:t>მომწოდებელი იძლევა იმის გარანტიას, რომ დანაზოგები დაფარავს განსხვავებას, რაც მნიშვნელოვნად ამცირებს საფინანსო ინსტიტუტების მიერ გათვალისწინებულ რისკებს. </a:t>
          </a:r>
          <a:endParaRPr lang="en-US" dirty="0"/>
        </a:p>
      </dgm:t>
    </dgm:pt>
    <dgm:pt modelId="{91D7966B-12EE-4D37-B4B8-ACC2758487DA}" type="parTrans" cxnId="{734EC991-F435-42E8-862B-7DD77912F6B3}">
      <dgm:prSet/>
      <dgm:spPr/>
      <dgm:t>
        <a:bodyPr/>
        <a:lstStyle/>
        <a:p>
          <a:endParaRPr lang="en-US"/>
        </a:p>
      </dgm:t>
    </dgm:pt>
    <dgm:pt modelId="{0CCE451C-6A1A-4339-839B-BA351F4EA7D3}" type="sibTrans" cxnId="{734EC991-F435-42E8-862B-7DD77912F6B3}">
      <dgm:prSet/>
      <dgm:spPr/>
      <dgm:t>
        <a:bodyPr/>
        <a:lstStyle/>
        <a:p>
          <a:endParaRPr lang="en-US"/>
        </a:p>
      </dgm:t>
    </dgm:pt>
    <dgm:pt modelId="{A635120A-DE0D-4AD6-AD96-300976127E45}">
      <dgm:prSet/>
      <dgm:spPr/>
      <dgm:t>
        <a:bodyPr/>
        <a:lstStyle/>
        <a:p>
          <a:pPr rtl="0"/>
          <a:r>
            <a:rPr lang="ka-GE" dirty="0" smtClean="0"/>
            <a:t>თუ დანაზოგები </a:t>
          </a:r>
          <a:r>
            <a:rPr lang="ka-GE" dirty="0" smtClean="0"/>
            <a:t>გადააჭარბებს </a:t>
          </a:r>
          <a:r>
            <a:rPr lang="ka-GE" dirty="0" smtClean="0"/>
            <a:t>გარანტირებულ დონეს, კლიენტი როგორც წესი მიიღებს სულ მცირე 50</a:t>
          </a:r>
          <a:r>
            <a:rPr lang="ka-GE" dirty="0" smtClean="0"/>
            <a:t>%-იან </a:t>
          </a:r>
          <a:r>
            <a:rPr lang="ka-GE" dirty="0" smtClean="0"/>
            <a:t>დანაზოგს. გადახდები ჩვეულებრივ დაანგარიშდება საბაზისო წლის ფასების საფუძველზე. </a:t>
          </a:r>
          <a:r>
            <a:rPr lang="en-US" dirty="0" smtClean="0"/>
            <a:t> </a:t>
          </a:r>
          <a:endParaRPr lang="en-US" dirty="0"/>
        </a:p>
      </dgm:t>
    </dgm:pt>
    <dgm:pt modelId="{902B44C9-00E4-4B2F-AFC8-19C0AC816317}" type="parTrans" cxnId="{0343D0EE-12A7-4FCF-BDC3-77B8D14ACA53}">
      <dgm:prSet/>
      <dgm:spPr/>
      <dgm:t>
        <a:bodyPr/>
        <a:lstStyle/>
        <a:p>
          <a:endParaRPr lang="en-US"/>
        </a:p>
      </dgm:t>
    </dgm:pt>
    <dgm:pt modelId="{EB8AF1A7-ACD3-45C9-8C14-BDF18CBD692B}" type="sibTrans" cxnId="{0343D0EE-12A7-4FCF-BDC3-77B8D14ACA53}">
      <dgm:prSet/>
      <dgm:spPr/>
      <dgm:t>
        <a:bodyPr/>
        <a:lstStyle/>
        <a:p>
          <a:endParaRPr lang="en-US"/>
        </a:p>
      </dgm:t>
    </dgm:pt>
    <dgm:pt modelId="{C292D17B-0854-4C58-B23F-EAD6DF2830F1}">
      <dgm:prSet/>
      <dgm:spPr/>
      <dgm:t>
        <a:bodyPr/>
        <a:lstStyle/>
        <a:p>
          <a:pPr rtl="0"/>
          <a:r>
            <a:rPr lang="ka-GE" dirty="0" smtClean="0"/>
            <a:t>შეეფერება ძირითადად განვითარებულ საბანკო სისტემების მქონე ქვეყნებს, რომლებშიც კარგად არის ცნობილი ფინანსირებისა და ტექნიკური ექსპერტიზის საკითხები და ხელს უწყობს მომწოდებლებისა და საფინანსო სექტორის ხანგრძლივ ზრდა-განვითარებას. </a:t>
          </a:r>
          <a:endParaRPr lang="en-US" dirty="0"/>
        </a:p>
      </dgm:t>
    </dgm:pt>
    <dgm:pt modelId="{0A73D547-D148-4457-BD7F-017836A205D9}" type="parTrans" cxnId="{681AAF56-6190-424B-9F2D-AADF0CD90373}">
      <dgm:prSet/>
      <dgm:spPr/>
      <dgm:t>
        <a:bodyPr/>
        <a:lstStyle/>
        <a:p>
          <a:endParaRPr lang="en-US"/>
        </a:p>
      </dgm:t>
    </dgm:pt>
    <dgm:pt modelId="{F3C022A5-A0B0-4442-92C6-6D9325E8FE7D}" type="sibTrans" cxnId="{681AAF56-6190-424B-9F2D-AADF0CD90373}">
      <dgm:prSet/>
      <dgm:spPr/>
      <dgm:t>
        <a:bodyPr/>
        <a:lstStyle/>
        <a:p>
          <a:endParaRPr lang="en-US"/>
        </a:p>
      </dgm:t>
    </dgm:pt>
    <dgm:pt modelId="{3211E525-A842-42E0-BC2D-AF16B4F90DE4}" type="pres">
      <dgm:prSet presAssocID="{117CD365-AD03-488D-BD2B-3ED17422D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5C39E-B6E2-4D87-85B9-3F047AAA67C8}" type="pres">
      <dgm:prSet presAssocID="{59F0BF78-DD4C-4706-AD8F-1D874BB1C7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7A32-7CCD-475D-8D24-C09091368300}" type="pres">
      <dgm:prSet presAssocID="{59F0BF78-DD4C-4706-AD8F-1D874BB1C7F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7CCD2-C087-48F7-8D98-1704737580DA}" type="pres">
      <dgm:prSet presAssocID="{A635120A-DE0D-4AD6-AD96-300976127E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70847-D4E8-413A-8B70-9B9372FE35F7}" type="pres">
      <dgm:prSet presAssocID="{EB8AF1A7-ACD3-45C9-8C14-BDF18CBD692B}" presName="spacer" presStyleCnt="0"/>
      <dgm:spPr/>
    </dgm:pt>
    <dgm:pt modelId="{DB8FA1F0-3E1D-420F-A87D-CDCB34A36ED3}" type="pres">
      <dgm:prSet presAssocID="{C292D17B-0854-4C58-B23F-EAD6DF2830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3D0EE-12A7-4FCF-BDC3-77B8D14ACA53}" srcId="{117CD365-AD03-488D-BD2B-3ED17422D001}" destId="{A635120A-DE0D-4AD6-AD96-300976127E45}" srcOrd="1" destOrd="0" parTransId="{902B44C9-00E4-4B2F-AFC8-19C0AC816317}" sibTransId="{EB8AF1A7-ACD3-45C9-8C14-BDF18CBD692B}"/>
    <dgm:cxn modelId="{C25FA77F-DEF1-4471-A437-EBCFA9736408}" type="presOf" srcId="{C292D17B-0854-4C58-B23F-EAD6DF2830F1}" destId="{DB8FA1F0-3E1D-420F-A87D-CDCB34A36ED3}" srcOrd="0" destOrd="0" presId="urn:microsoft.com/office/officeart/2005/8/layout/vList2"/>
    <dgm:cxn modelId="{C0D71FAF-0283-45A4-A9A5-B2A3555270A1}" srcId="{59F0BF78-DD4C-4706-AD8F-1D874BB1C7F1}" destId="{A4FEA593-3182-4FF1-A5BD-AEF073F414C9}" srcOrd="0" destOrd="0" parTransId="{97018E92-11D7-4C3E-9CB6-5AE13D5A7C42}" sibTransId="{8AE45778-7610-4560-84F8-BF9EE7BED4BB}"/>
    <dgm:cxn modelId="{DE2784F7-2165-4D0E-A665-EDFA64A4EB32}" type="presOf" srcId="{59F0BF78-DD4C-4706-AD8F-1D874BB1C7F1}" destId="{C165C39E-B6E2-4D87-85B9-3F047AAA67C8}" srcOrd="0" destOrd="0" presId="urn:microsoft.com/office/officeart/2005/8/layout/vList2"/>
    <dgm:cxn modelId="{34BE8519-FCDA-49D4-B12D-1D673786D198}" srcId="{117CD365-AD03-488D-BD2B-3ED17422D001}" destId="{59F0BF78-DD4C-4706-AD8F-1D874BB1C7F1}" srcOrd="0" destOrd="0" parTransId="{DA00EF2B-8FBD-4A98-A29B-879947D9F08D}" sibTransId="{275002F1-3A03-4243-977E-ECB6D3FCA6EA}"/>
    <dgm:cxn modelId="{5974D6B2-D669-4D26-B4AE-0A08BB86AD79}" type="presOf" srcId="{A635120A-DE0D-4AD6-AD96-300976127E45}" destId="{FC87CCD2-C087-48F7-8D98-1704737580DA}" srcOrd="0" destOrd="0" presId="urn:microsoft.com/office/officeart/2005/8/layout/vList2"/>
    <dgm:cxn modelId="{09EDAF60-735A-4AB0-8C87-C32AD7F2F4EC}" type="presOf" srcId="{A4FEA593-3182-4FF1-A5BD-AEF073F414C9}" destId="{B25D7A32-7CCD-475D-8D24-C09091368300}" srcOrd="0" destOrd="0" presId="urn:microsoft.com/office/officeart/2005/8/layout/vList2"/>
    <dgm:cxn modelId="{69FB7B20-1631-44EF-B2DA-5E5DD45660CC}" type="presOf" srcId="{1F034901-C664-438C-BBAA-AB9F15C4FB12}" destId="{B25D7A32-7CCD-475D-8D24-C09091368300}" srcOrd="0" destOrd="1" presId="urn:microsoft.com/office/officeart/2005/8/layout/vList2"/>
    <dgm:cxn modelId="{FC8F7F84-5891-4B98-B081-D5E6CB0B6478}" type="presOf" srcId="{117CD365-AD03-488D-BD2B-3ED17422D001}" destId="{3211E525-A842-42E0-BC2D-AF16B4F90DE4}" srcOrd="0" destOrd="0" presId="urn:microsoft.com/office/officeart/2005/8/layout/vList2"/>
    <dgm:cxn modelId="{734EC991-F435-42E8-862B-7DD77912F6B3}" srcId="{59F0BF78-DD4C-4706-AD8F-1D874BB1C7F1}" destId="{1F034901-C664-438C-BBAA-AB9F15C4FB12}" srcOrd="1" destOrd="0" parTransId="{91D7966B-12EE-4D37-B4B8-ACC2758487DA}" sibTransId="{0CCE451C-6A1A-4339-839B-BA351F4EA7D3}"/>
    <dgm:cxn modelId="{681AAF56-6190-424B-9F2D-AADF0CD90373}" srcId="{117CD365-AD03-488D-BD2B-3ED17422D001}" destId="{C292D17B-0854-4C58-B23F-EAD6DF2830F1}" srcOrd="2" destOrd="0" parTransId="{0A73D547-D148-4457-BD7F-017836A205D9}" sibTransId="{F3C022A5-A0B0-4442-92C6-6D9325E8FE7D}"/>
    <dgm:cxn modelId="{A4D96C88-5597-49C9-92E3-96DFE6607CBC}" type="presParOf" srcId="{3211E525-A842-42E0-BC2D-AF16B4F90DE4}" destId="{C165C39E-B6E2-4D87-85B9-3F047AAA67C8}" srcOrd="0" destOrd="0" presId="urn:microsoft.com/office/officeart/2005/8/layout/vList2"/>
    <dgm:cxn modelId="{5CC0E45B-EEA2-41A6-983E-FD6429E2C43D}" type="presParOf" srcId="{3211E525-A842-42E0-BC2D-AF16B4F90DE4}" destId="{B25D7A32-7CCD-475D-8D24-C09091368300}" srcOrd="1" destOrd="0" presId="urn:microsoft.com/office/officeart/2005/8/layout/vList2"/>
    <dgm:cxn modelId="{1F59230F-2372-4E0E-9B8A-9B803D4A32D8}" type="presParOf" srcId="{3211E525-A842-42E0-BC2D-AF16B4F90DE4}" destId="{FC87CCD2-C087-48F7-8D98-1704737580DA}" srcOrd="2" destOrd="0" presId="urn:microsoft.com/office/officeart/2005/8/layout/vList2"/>
    <dgm:cxn modelId="{97F55E31-9723-4B12-802C-51F6490E88A3}" type="presParOf" srcId="{3211E525-A842-42E0-BC2D-AF16B4F90DE4}" destId="{6F370847-D4E8-413A-8B70-9B9372FE35F7}" srcOrd="3" destOrd="0" presId="urn:microsoft.com/office/officeart/2005/8/layout/vList2"/>
    <dgm:cxn modelId="{AECCECF8-EA42-49EF-B335-32E36AE71653}" type="presParOf" srcId="{3211E525-A842-42E0-BC2D-AF16B4F90DE4}" destId="{DB8FA1F0-3E1D-420F-A87D-CDCB34A36E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A2CA1-D372-4E79-8C4A-CF815BFD0F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8436D-2F3A-4782-B60B-3279725C415E}">
      <dgm:prSet/>
      <dgm:spPr/>
      <dgm:t>
        <a:bodyPr/>
        <a:lstStyle/>
        <a:p>
          <a:pPr rtl="0"/>
          <a:r>
            <a:rPr lang="ka-GE" dirty="0" smtClean="0"/>
            <a:t>გარანტირებული დანაზოგი</a:t>
          </a:r>
          <a:endParaRPr lang="en-US" dirty="0"/>
        </a:p>
      </dgm:t>
    </dgm:pt>
    <dgm:pt modelId="{B84210CA-AA80-4500-AF34-C4644CDC6832}" type="parTrans" cxnId="{5A720B17-B03B-44C8-9002-698587820EAB}">
      <dgm:prSet/>
      <dgm:spPr/>
      <dgm:t>
        <a:bodyPr/>
        <a:lstStyle/>
        <a:p>
          <a:endParaRPr lang="en-US"/>
        </a:p>
      </dgm:t>
    </dgm:pt>
    <dgm:pt modelId="{6D134FD1-7B8A-4839-A1AA-AC358441A6AA}" type="sibTrans" cxnId="{5A720B17-B03B-44C8-9002-698587820EAB}">
      <dgm:prSet/>
      <dgm:spPr/>
      <dgm:t>
        <a:bodyPr/>
        <a:lstStyle/>
        <a:p>
          <a:endParaRPr lang="en-US"/>
        </a:p>
      </dgm:t>
    </dgm:pt>
    <dgm:pt modelId="{38B7081F-DDD4-4DAF-8160-2ED6F34983DC}">
      <dgm:prSet/>
      <dgm:spPr/>
      <dgm:t>
        <a:bodyPr/>
        <a:lstStyle/>
        <a:p>
          <a:pPr rtl="0"/>
          <a:r>
            <a:rPr lang="ka-GE" dirty="0" smtClean="0"/>
            <a:t>საერთო  </a:t>
          </a:r>
          <a:r>
            <a:rPr lang="ka-GE" dirty="0" smtClean="0"/>
            <a:t>დანაზოგი</a:t>
          </a:r>
          <a:endParaRPr lang="en-US" dirty="0"/>
        </a:p>
      </dgm:t>
    </dgm:pt>
    <dgm:pt modelId="{A47C301F-FF27-4D77-B85B-5970BC9C3D26}" type="parTrans" cxnId="{F70FA4F8-6012-449A-9A28-C43D503824E9}">
      <dgm:prSet/>
      <dgm:spPr/>
      <dgm:t>
        <a:bodyPr/>
        <a:lstStyle/>
        <a:p>
          <a:endParaRPr lang="en-US"/>
        </a:p>
      </dgm:t>
    </dgm:pt>
    <dgm:pt modelId="{1E0F45EE-9DC3-4BC4-B5DA-E1C5E9A98277}" type="sibTrans" cxnId="{F70FA4F8-6012-449A-9A28-C43D503824E9}">
      <dgm:prSet/>
      <dgm:spPr/>
      <dgm:t>
        <a:bodyPr/>
        <a:lstStyle/>
        <a:p>
          <a:endParaRPr lang="en-US"/>
        </a:p>
      </dgm:t>
    </dgm:pt>
    <dgm:pt modelId="{F38D7D68-101B-4992-B94E-7105ABA6FCF2}">
      <dgm:prSet/>
      <dgm:spPr/>
      <dgm:t>
        <a:bodyPr/>
        <a:lstStyle/>
        <a:p>
          <a:pPr rtl="0"/>
          <a:r>
            <a:rPr lang="ka-GE" dirty="0" smtClean="0"/>
            <a:t>კლიენტს </a:t>
          </a:r>
          <a:r>
            <a:rPr lang="ka-GE" dirty="0" smtClean="0"/>
            <a:t>ეკისრება საკრედიტო </a:t>
          </a:r>
          <a:r>
            <a:rPr lang="ka-GE" dirty="0" smtClean="0"/>
            <a:t>რისკი (კრედიტუნარიანობა) / </a:t>
          </a:r>
          <a:r>
            <a:rPr lang="ka-GE" dirty="0" smtClean="0"/>
            <a:t> </a:t>
          </a:r>
          <a:r>
            <a:rPr lang="en-US" dirty="0" smtClean="0"/>
            <a:t>ESCO</a:t>
          </a:r>
          <a:r>
            <a:rPr lang="ka-GE" dirty="0" smtClean="0"/>
            <a:t>-ს შეუძლია </a:t>
          </a:r>
          <a:r>
            <a:rPr lang="ka-GE" dirty="0" smtClean="0"/>
            <a:t>მეტი პროექტის აღება </a:t>
          </a:r>
          <a:r>
            <a:rPr lang="en-US" dirty="0" smtClean="0"/>
            <a:t>(</a:t>
          </a:r>
          <a:r>
            <a:rPr lang="ka-GE" dirty="0" smtClean="0"/>
            <a:t>არასაკრედიტო რესურსით</a:t>
          </a:r>
          <a:r>
            <a:rPr lang="en-US" dirty="0" smtClean="0"/>
            <a:t>) </a:t>
          </a:r>
          <a:endParaRPr lang="en-US" dirty="0"/>
        </a:p>
      </dgm:t>
    </dgm:pt>
    <dgm:pt modelId="{08228D4F-50E3-4C2A-8343-DA47F4BD5DC1}" type="parTrans" cxnId="{94FCBDE7-684F-417B-AE58-5175E663C3BC}">
      <dgm:prSet/>
      <dgm:spPr/>
      <dgm:t>
        <a:bodyPr/>
        <a:lstStyle/>
        <a:p>
          <a:endParaRPr lang="en-US"/>
        </a:p>
      </dgm:t>
    </dgm:pt>
    <dgm:pt modelId="{7B5BFEA8-8BB2-4BA3-B602-E1AE8F1C7097}" type="sibTrans" cxnId="{94FCBDE7-684F-417B-AE58-5175E663C3BC}">
      <dgm:prSet/>
      <dgm:spPr/>
      <dgm:t>
        <a:bodyPr/>
        <a:lstStyle/>
        <a:p>
          <a:endParaRPr lang="en-US"/>
        </a:p>
      </dgm:t>
    </dgm:pt>
    <dgm:pt modelId="{A40CCA2B-7E28-4518-9CFE-9C4D7339C2AE}">
      <dgm:prSet/>
      <dgm:spPr/>
      <dgm:t>
        <a:bodyPr/>
        <a:lstStyle/>
        <a:p>
          <a:pPr rtl="0"/>
          <a:r>
            <a:rPr lang="en-US" dirty="0" smtClean="0"/>
            <a:t>ESCO </a:t>
          </a:r>
          <a:r>
            <a:rPr lang="ka-GE" dirty="0" smtClean="0"/>
            <a:t>უზრუნველყოფს ფინანსირებას </a:t>
          </a:r>
          <a:r>
            <a:rPr lang="ka-GE" dirty="0" smtClean="0"/>
            <a:t>(იღებს საკრედიტო რისკს)</a:t>
          </a:r>
          <a:endParaRPr lang="en-US" dirty="0"/>
        </a:p>
      </dgm:t>
    </dgm:pt>
    <dgm:pt modelId="{D877EAB9-4368-4BFC-AC82-5A3A0547DE02}" type="parTrans" cxnId="{D0250C00-3105-408C-A4D7-524A7F4B007B}">
      <dgm:prSet/>
      <dgm:spPr/>
      <dgm:t>
        <a:bodyPr/>
        <a:lstStyle/>
        <a:p>
          <a:endParaRPr lang="en-US"/>
        </a:p>
      </dgm:t>
    </dgm:pt>
    <dgm:pt modelId="{1B96C24F-2D2C-4825-90D1-B262A78480FA}" type="sibTrans" cxnId="{D0250C00-3105-408C-A4D7-524A7F4B007B}">
      <dgm:prSet/>
      <dgm:spPr/>
      <dgm:t>
        <a:bodyPr/>
        <a:lstStyle/>
        <a:p>
          <a:endParaRPr lang="en-US"/>
        </a:p>
      </dgm:t>
    </dgm:pt>
    <dgm:pt modelId="{15F8FFD0-F437-4DEA-BC12-0856D5E44008}">
      <dgm:prSet/>
      <dgm:spPr/>
      <dgm:t>
        <a:bodyPr/>
        <a:lstStyle/>
        <a:p>
          <a:pPr rtl="0"/>
          <a:r>
            <a:rPr lang="ka-GE" dirty="0" smtClean="0"/>
            <a:t>გარანტიები არ არის როგორც წესი (თუმცა მინიმალური შესაძლოა) და დანაზოგები დაკავშირებულია დაზოგილი ენერგიის ღირებულებაზე (დაკავშირებულია ენერგო მატარებლების ფასებთან)</a:t>
          </a:r>
          <a:endParaRPr lang="en-US" dirty="0"/>
        </a:p>
      </dgm:t>
    </dgm:pt>
    <dgm:pt modelId="{5CCAB241-78D0-4C9A-A7A0-4F1F428D72F5}" type="parTrans" cxnId="{A77D107B-2995-456D-8588-9BDEE29F8E5C}">
      <dgm:prSet/>
      <dgm:spPr/>
      <dgm:t>
        <a:bodyPr/>
        <a:lstStyle/>
        <a:p>
          <a:endParaRPr lang="en-US"/>
        </a:p>
      </dgm:t>
    </dgm:pt>
    <dgm:pt modelId="{1B6B23DB-967F-45AD-BCEF-BB01376ABF51}" type="sibTrans" cxnId="{A77D107B-2995-456D-8588-9BDEE29F8E5C}">
      <dgm:prSet/>
      <dgm:spPr/>
      <dgm:t>
        <a:bodyPr/>
        <a:lstStyle/>
        <a:p>
          <a:endParaRPr lang="en-US"/>
        </a:p>
      </dgm:t>
    </dgm:pt>
    <dgm:pt modelId="{977D1252-D0B0-42E4-B210-82EE8AE38173}">
      <dgm:prSet/>
      <dgm:spPr/>
      <dgm:t>
        <a:bodyPr/>
        <a:lstStyle/>
        <a:p>
          <a:pPr rtl="0"/>
          <a:r>
            <a:rPr lang="en-US" dirty="0" smtClean="0"/>
            <a:t>ESCO</a:t>
          </a:r>
          <a:r>
            <a:rPr lang="ka-GE" dirty="0" smtClean="0"/>
            <a:t> იძლევა ენერგიის დაზოგვის გარანტიას და გადახდები </a:t>
          </a:r>
          <a:r>
            <a:rPr lang="ka-GE" dirty="0" smtClean="0"/>
            <a:t>არის თანმიმდევრული საბაზისო წელთან შესაბამისად</a:t>
          </a:r>
          <a:endParaRPr lang="en-US" dirty="0"/>
        </a:p>
      </dgm:t>
    </dgm:pt>
    <dgm:pt modelId="{F5151932-DBCD-4DBE-81D8-DB942D846ADB}" type="parTrans" cxnId="{FE941049-7B71-46E9-803D-1FC3421971DF}">
      <dgm:prSet/>
      <dgm:spPr/>
      <dgm:t>
        <a:bodyPr/>
        <a:lstStyle/>
        <a:p>
          <a:endParaRPr lang="en-US"/>
        </a:p>
      </dgm:t>
    </dgm:pt>
    <dgm:pt modelId="{D65A1144-E2FA-46F0-BF53-E87E4E0B6214}" type="sibTrans" cxnId="{FE941049-7B71-46E9-803D-1FC3421971DF}">
      <dgm:prSet/>
      <dgm:spPr/>
      <dgm:t>
        <a:bodyPr/>
        <a:lstStyle/>
        <a:p>
          <a:endParaRPr lang="en-US"/>
        </a:p>
      </dgm:t>
    </dgm:pt>
    <dgm:pt modelId="{60FD790C-CD34-47A9-A92B-ACB37F1A058B}" type="pres">
      <dgm:prSet presAssocID="{CA5A2CA1-D372-4E79-8C4A-CF815BFD0F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6BEA5-FC40-4D42-8E82-3975C02E6055}" type="pres">
      <dgm:prSet presAssocID="{31C8436D-2F3A-4782-B60B-3279725C415E}" presName="composite" presStyleCnt="0"/>
      <dgm:spPr/>
    </dgm:pt>
    <dgm:pt modelId="{B032E6CA-433D-4613-9414-48BFA988E377}" type="pres">
      <dgm:prSet presAssocID="{31C8436D-2F3A-4782-B60B-3279725C41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FC1FD-E876-4598-A540-BC2E8B9D833F}" type="pres">
      <dgm:prSet presAssocID="{31C8436D-2F3A-4782-B60B-3279725C41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CD49-E3B6-4CDC-86A8-627C847A4443}" type="pres">
      <dgm:prSet presAssocID="{6D134FD1-7B8A-4839-A1AA-AC358441A6AA}" presName="space" presStyleCnt="0"/>
      <dgm:spPr/>
    </dgm:pt>
    <dgm:pt modelId="{6F3CA7C5-0E46-4938-890F-94AD331E24E1}" type="pres">
      <dgm:prSet presAssocID="{38B7081F-DDD4-4DAF-8160-2ED6F34983DC}" presName="composite" presStyleCnt="0"/>
      <dgm:spPr/>
    </dgm:pt>
    <dgm:pt modelId="{B019B800-730E-4094-9A67-18878AE29B9B}" type="pres">
      <dgm:prSet presAssocID="{38B7081F-DDD4-4DAF-8160-2ED6F34983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D202D-850E-4EE0-ABA8-3FB437840635}" type="pres">
      <dgm:prSet presAssocID="{38B7081F-DDD4-4DAF-8160-2ED6F34983D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9B0AB-3E58-4683-B90D-C38CAA85F02C}" type="presOf" srcId="{CA5A2CA1-D372-4E79-8C4A-CF815BFD0F7E}" destId="{60FD790C-CD34-47A9-A92B-ACB37F1A058B}" srcOrd="0" destOrd="0" presId="urn:microsoft.com/office/officeart/2005/8/layout/hList1"/>
    <dgm:cxn modelId="{D0250C00-3105-408C-A4D7-524A7F4B007B}" srcId="{38B7081F-DDD4-4DAF-8160-2ED6F34983DC}" destId="{A40CCA2B-7E28-4518-9CFE-9C4D7339C2AE}" srcOrd="0" destOrd="0" parTransId="{D877EAB9-4368-4BFC-AC82-5A3A0547DE02}" sibTransId="{1B96C24F-2D2C-4825-90D1-B262A78480FA}"/>
    <dgm:cxn modelId="{E84114E9-866B-4AF4-BC82-07A9CDFF1D91}" type="presOf" srcId="{F38D7D68-101B-4992-B94E-7105ABA6FCF2}" destId="{09AFC1FD-E876-4598-A540-BC2E8B9D833F}" srcOrd="0" destOrd="0" presId="urn:microsoft.com/office/officeart/2005/8/layout/hList1"/>
    <dgm:cxn modelId="{FE941049-7B71-46E9-803D-1FC3421971DF}" srcId="{31C8436D-2F3A-4782-B60B-3279725C415E}" destId="{977D1252-D0B0-42E4-B210-82EE8AE38173}" srcOrd="1" destOrd="0" parTransId="{F5151932-DBCD-4DBE-81D8-DB942D846ADB}" sibTransId="{D65A1144-E2FA-46F0-BF53-E87E4E0B6214}"/>
    <dgm:cxn modelId="{94FCBDE7-684F-417B-AE58-5175E663C3BC}" srcId="{31C8436D-2F3A-4782-B60B-3279725C415E}" destId="{F38D7D68-101B-4992-B94E-7105ABA6FCF2}" srcOrd="0" destOrd="0" parTransId="{08228D4F-50E3-4C2A-8343-DA47F4BD5DC1}" sibTransId="{7B5BFEA8-8BB2-4BA3-B602-E1AE8F1C7097}"/>
    <dgm:cxn modelId="{4939847F-E855-4B57-9106-EEB777A1024F}" type="presOf" srcId="{A40CCA2B-7E28-4518-9CFE-9C4D7339C2AE}" destId="{D34D202D-850E-4EE0-ABA8-3FB437840635}" srcOrd="0" destOrd="0" presId="urn:microsoft.com/office/officeart/2005/8/layout/hList1"/>
    <dgm:cxn modelId="{EFF508F1-5AB6-46F7-9748-D9FCF4965D41}" type="presOf" srcId="{15F8FFD0-F437-4DEA-BC12-0856D5E44008}" destId="{D34D202D-850E-4EE0-ABA8-3FB437840635}" srcOrd="0" destOrd="1" presId="urn:microsoft.com/office/officeart/2005/8/layout/hList1"/>
    <dgm:cxn modelId="{F70FA4F8-6012-449A-9A28-C43D503824E9}" srcId="{CA5A2CA1-D372-4E79-8C4A-CF815BFD0F7E}" destId="{38B7081F-DDD4-4DAF-8160-2ED6F34983DC}" srcOrd="1" destOrd="0" parTransId="{A47C301F-FF27-4D77-B85B-5970BC9C3D26}" sibTransId="{1E0F45EE-9DC3-4BC4-B5DA-E1C5E9A98277}"/>
    <dgm:cxn modelId="{A77D107B-2995-456D-8588-9BDEE29F8E5C}" srcId="{38B7081F-DDD4-4DAF-8160-2ED6F34983DC}" destId="{15F8FFD0-F437-4DEA-BC12-0856D5E44008}" srcOrd="1" destOrd="0" parTransId="{5CCAB241-78D0-4C9A-A7A0-4F1F428D72F5}" sibTransId="{1B6B23DB-967F-45AD-BCEF-BB01376ABF51}"/>
    <dgm:cxn modelId="{8EA9538C-1350-4EE9-8F09-5391B70EBCD3}" type="presOf" srcId="{31C8436D-2F3A-4782-B60B-3279725C415E}" destId="{B032E6CA-433D-4613-9414-48BFA988E377}" srcOrd="0" destOrd="0" presId="urn:microsoft.com/office/officeart/2005/8/layout/hList1"/>
    <dgm:cxn modelId="{5A720B17-B03B-44C8-9002-698587820EAB}" srcId="{CA5A2CA1-D372-4E79-8C4A-CF815BFD0F7E}" destId="{31C8436D-2F3A-4782-B60B-3279725C415E}" srcOrd="0" destOrd="0" parTransId="{B84210CA-AA80-4500-AF34-C4644CDC6832}" sibTransId="{6D134FD1-7B8A-4839-A1AA-AC358441A6AA}"/>
    <dgm:cxn modelId="{CC3678E8-1038-4A73-90C3-9BB03C4CB002}" type="presOf" srcId="{38B7081F-DDD4-4DAF-8160-2ED6F34983DC}" destId="{B019B800-730E-4094-9A67-18878AE29B9B}" srcOrd="0" destOrd="0" presId="urn:microsoft.com/office/officeart/2005/8/layout/hList1"/>
    <dgm:cxn modelId="{E094D574-E227-4277-8548-C365A0D9F9CD}" type="presOf" srcId="{977D1252-D0B0-42E4-B210-82EE8AE38173}" destId="{09AFC1FD-E876-4598-A540-BC2E8B9D833F}" srcOrd="0" destOrd="1" presId="urn:microsoft.com/office/officeart/2005/8/layout/hList1"/>
    <dgm:cxn modelId="{28302A71-623F-4E3F-B339-50FD9EBCAE1B}" type="presParOf" srcId="{60FD790C-CD34-47A9-A92B-ACB37F1A058B}" destId="{A356BEA5-FC40-4D42-8E82-3975C02E6055}" srcOrd="0" destOrd="0" presId="urn:microsoft.com/office/officeart/2005/8/layout/hList1"/>
    <dgm:cxn modelId="{AB2092FE-6C09-43B4-BFFF-E03478108646}" type="presParOf" srcId="{A356BEA5-FC40-4D42-8E82-3975C02E6055}" destId="{B032E6CA-433D-4613-9414-48BFA988E377}" srcOrd="0" destOrd="0" presId="urn:microsoft.com/office/officeart/2005/8/layout/hList1"/>
    <dgm:cxn modelId="{11D5D219-5F61-435D-ABAB-B37A0FD49073}" type="presParOf" srcId="{A356BEA5-FC40-4D42-8E82-3975C02E6055}" destId="{09AFC1FD-E876-4598-A540-BC2E8B9D833F}" srcOrd="1" destOrd="0" presId="urn:microsoft.com/office/officeart/2005/8/layout/hList1"/>
    <dgm:cxn modelId="{AC69101A-3A68-4961-A8CA-488D56720AFA}" type="presParOf" srcId="{60FD790C-CD34-47A9-A92B-ACB37F1A058B}" destId="{4170CD49-E3B6-4CDC-86A8-627C847A4443}" srcOrd="1" destOrd="0" presId="urn:microsoft.com/office/officeart/2005/8/layout/hList1"/>
    <dgm:cxn modelId="{B6E40733-95ED-4EC4-B32E-0413FAD2C32C}" type="presParOf" srcId="{60FD790C-CD34-47A9-A92B-ACB37F1A058B}" destId="{6F3CA7C5-0E46-4938-890F-94AD331E24E1}" srcOrd="2" destOrd="0" presId="urn:microsoft.com/office/officeart/2005/8/layout/hList1"/>
    <dgm:cxn modelId="{026B7B78-5298-4EB9-A851-9BD8DC04E9EE}" type="presParOf" srcId="{6F3CA7C5-0E46-4938-890F-94AD331E24E1}" destId="{B019B800-730E-4094-9A67-18878AE29B9B}" srcOrd="0" destOrd="0" presId="urn:microsoft.com/office/officeart/2005/8/layout/hList1"/>
    <dgm:cxn modelId="{FEDF6398-09EF-4903-A4FF-07AABF7A2E84}" type="presParOf" srcId="{6F3CA7C5-0E46-4938-890F-94AD331E24E1}" destId="{D34D202D-850E-4EE0-ABA8-3FB4378406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DD079-7A6D-4622-ABEB-D1EF010D20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CE3F3-799F-4A3C-8E97-81430513A065}">
      <dgm:prSet/>
      <dgm:spPr/>
      <dgm:t>
        <a:bodyPr/>
        <a:lstStyle/>
        <a:p>
          <a:pPr rtl="0"/>
          <a:r>
            <a:rPr lang="ka-GE" dirty="0" smtClean="0"/>
            <a:t>ტექნიკური რისკის აუთსორსინგი</a:t>
          </a:r>
          <a:endParaRPr lang="en-US" dirty="0"/>
        </a:p>
      </dgm:t>
    </dgm:pt>
    <dgm:pt modelId="{E1AED116-8EA0-46AB-A03E-EBCD19A8F13E}" type="parTrans" cxnId="{7129A543-8965-4CD7-8382-E997E3BDCAA0}">
      <dgm:prSet/>
      <dgm:spPr/>
      <dgm:t>
        <a:bodyPr/>
        <a:lstStyle/>
        <a:p>
          <a:endParaRPr lang="en-US"/>
        </a:p>
      </dgm:t>
    </dgm:pt>
    <dgm:pt modelId="{326AB8C6-7F27-461E-BEFA-99E8E3F892EC}" type="sibTrans" cxnId="{7129A543-8965-4CD7-8382-E997E3BDCAA0}">
      <dgm:prSet/>
      <dgm:spPr/>
      <dgm:t>
        <a:bodyPr/>
        <a:lstStyle/>
        <a:p>
          <a:endParaRPr lang="en-US"/>
        </a:p>
      </dgm:t>
    </dgm:pt>
    <dgm:pt modelId="{C48FDDE4-2FCF-4A32-BC1E-23AEB258E696}">
      <dgm:prSet/>
      <dgm:spPr/>
      <dgm:t>
        <a:bodyPr/>
        <a:lstStyle/>
        <a:p>
          <a:pPr rtl="0"/>
          <a:r>
            <a:rPr lang="ka-GE" dirty="0" smtClean="0"/>
            <a:t>ფინანსური რისკის აუთსორსინგი</a:t>
          </a:r>
          <a:endParaRPr lang="en-US" dirty="0"/>
        </a:p>
      </dgm:t>
    </dgm:pt>
    <dgm:pt modelId="{F59C9820-32B8-48CC-A650-A2BC5C7BA01C}" type="parTrans" cxnId="{38694144-4943-4F98-BA63-BD152947EB7D}">
      <dgm:prSet/>
      <dgm:spPr/>
      <dgm:t>
        <a:bodyPr/>
        <a:lstStyle/>
        <a:p>
          <a:endParaRPr lang="en-US"/>
        </a:p>
      </dgm:t>
    </dgm:pt>
    <dgm:pt modelId="{D18EE886-0D61-4360-89F0-9C9B6CBC3731}" type="sibTrans" cxnId="{38694144-4943-4F98-BA63-BD152947EB7D}">
      <dgm:prSet/>
      <dgm:spPr/>
      <dgm:t>
        <a:bodyPr/>
        <a:lstStyle/>
        <a:p>
          <a:endParaRPr lang="en-US"/>
        </a:p>
      </dgm:t>
    </dgm:pt>
    <dgm:pt modelId="{CC51121E-FCF3-4293-A4CE-4D7EE0D6B47B}">
      <dgm:prSet/>
      <dgm:spPr/>
      <dgm:t>
        <a:bodyPr/>
        <a:lstStyle/>
        <a:p>
          <a:pPr rtl="0"/>
          <a:r>
            <a:rPr lang="ka-GE" dirty="0" smtClean="0"/>
            <a:t>ერთპიროვნულობა </a:t>
          </a:r>
          <a:r>
            <a:rPr lang="ka-GE" dirty="0" smtClean="0"/>
            <a:t>კლიენტის მიმართ</a:t>
          </a:r>
          <a:endParaRPr lang="en-US" dirty="0"/>
        </a:p>
      </dgm:t>
    </dgm:pt>
    <dgm:pt modelId="{49C484EB-93E3-4844-935E-4F84E91C27E4}" type="parTrans" cxnId="{817B196A-6F0E-4733-B87D-B17C9EB55891}">
      <dgm:prSet/>
      <dgm:spPr/>
      <dgm:t>
        <a:bodyPr/>
        <a:lstStyle/>
        <a:p>
          <a:endParaRPr lang="en-US"/>
        </a:p>
      </dgm:t>
    </dgm:pt>
    <dgm:pt modelId="{BFC68116-C5D0-4C8F-A1D7-82C5A0CEFB63}" type="sibTrans" cxnId="{817B196A-6F0E-4733-B87D-B17C9EB55891}">
      <dgm:prSet/>
      <dgm:spPr/>
      <dgm:t>
        <a:bodyPr/>
        <a:lstStyle/>
        <a:p>
          <a:endParaRPr lang="en-US"/>
        </a:p>
      </dgm:t>
    </dgm:pt>
    <dgm:pt modelId="{6EBE213A-86B8-445E-A72C-F8F68CC2554A}">
      <dgm:prSet/>
      <dgm:spPr/>
      <dgm:t>
        <a:bodyPr/>
        <a:lstStyle/>
        <a:p>
          <a:pPr rtl="0"/>
          <a:r>
            <a:rPr lang="ka-GE" dirty="0" smtClean="0"/>
            <a:t>კლიენტებისა და </a:t>
          </a:r>
          <a:r>
            <a:rPr lang="en-US" dirty="0" smtClean="0"/>
            <a:t>ESCO</a:t>
          </a:r>
          <a:r>
            <a:rPr lang="ka-GE" dirty="0" smtClean="0"/>
            <a:t> </a:t>
          </a:r>
          <a:r>
            <a:rPr lang="ka-GE" dirty="0" smtClean="0"/>
            <a:t>ინტერესები და მოლოდინები </a:t>
          </a:r>
          <a:endParaRPr lang="en-US" dirty="0"/>
        </a:p>
      </dgm:t>
    </dgm:pt>
    <dgm:pt modelId="{6090EE67-367F-4723-BB86-DAB723AF5A15}" type="parTrans" cxnId="{94C541DB-7DC4-4D87-BE32-9A9EE85AF0F2}">
      <dgm:prSet/>
      <dgm:spPr/>
      <dgm:t>
        <a:bodyPr/>
        <a:lstStyle/>
        <a:p>
          <a:endParaRPr lang="en-US"/>
        </a:p>
      </dgm:t>
    </dgm:pt>
    <dgm:pt modelId="{6D68A01F-D7DB-460F-B4BB-F55DA065FB4B}" type="sibTrans" cxnId="{94C541DB-7DC4-4D87-BE32-9A9EE85AF0F2}">
      <dgm:prSet/>
      <dgm:spPr/>
      <dgm:t>
        <a:bodyPr/>
        <a:lstStyle/>
        <a:p>
          <a:endParaRPr lang="en-US"/>
        </a:p>
      </dgm:t>
    </dgm:pt>
    <dgm:pt modelId="{CABECBD0-E7C0-4256-BFBD-55DE2CF5F03B}">
      <dgm:prSet/>
      <dgm:spPr/>
      <dgm:t>
        <a:bodyPr/>
        <a:lstStyle/>
        <a:p>
          <a:pPr rtl="0"/>
          <a:r>
            <a:rPr lang="ka-GE" dirty="0" smtClean="0"/>
            <a:t>უკუ-ეფექტის </a:t>
          </a:r>
          <a:r>
            <a:rPr lang="ka-GE" dirty="0" smtClean="0"/>
            <a:t>თავიდან </a:t>
          </a:r>
          <a:r>
            <a:rPr lang="ka-GE" dirty="0" smtClean="0"/>
            <a:t>აცილება</a:t>
          </a:r>
          <a:endParaRPr lang="en-US" dirty="0"/>
        </a:p>
      </dgm:t>
    </dgm:pt>
    <dgm:pt modelId="{AC692301-D589-4F5C-BA86-971325B1C6A3}" type="parTrans" cxnId="{8B690892-3F44-40EE-AE3E-75637061DBFD}">
      <dgm:prSet/>
      <dgm:spPr/>
      <dgm:t>
        <a:bodyPr/>
        <a:lstStyle/>
        <a:p>
          <a:endParaRPr lang="en-US"/>
        </a:p>
      </dgm:t>
    </dgm:pt>
    <dgm:pt modelId="{D13F73AB-C2C6-4BCF-9E25-10B8CA4D22E2}" type="sibTrans" cxnId="{8B690892-3F44-40EE-AE3E-75637061DBFD}">
      <dgm:prSet/>
      <dgm:spPr/>
      <dgm:t>
        <a:bodyPr/>
        <a:lstStyle/>
        <a:p>
          <a:endParaRPr lang="en-US"/>
        </a:p>
      </dgm:t>
    </dgm:pt>
    <dgm:pt modelId="{317EE632-76DA-451F-ACF4-D731A4BB878F}">
      <dgm:prSet/>
      <dgm:spPr/>
      <dgm:t>
        <a:bodyPr/>
        <a:lstStyle/>
        <a:p>
          <a:pPr rtl="0"/>
          <a:r>
            <a:rPr lang="ka-GE" dirty="0" smtClean="0"/>
            <a:t>კლიენტს შეუძლია ძირითად ბიზნესზე ფოკუსირება</a:t>
          </a:r>
          <a:endParaRPr lang="en-US" dirty="0"/>
        </a:p>
      </dgm:t>
    </dgm:pt>
    <dgm:pt modelId="{0BB4F205-5AF6-4A06-9A92-E45DF7C86960}" type="parTrans" cxnId="{01E24321-8F6B-4B42-9C85-6F1F080CAF54}">
      <dgm:prSet/>
      <dgm:spPr/>
      <dgm:t>
        <a:bodyPr/>
        <a:lstStyle/>
        <a:p>
          <a:endParaRPr lang="en-US"/>
        </a:p>
      </dgm:t>
    </dgm:pt>
    <dgm:pt modelId="{A219B6C0-9276-4D4E-8B4C-5EA0082C1951}" type="sibTrans" cxnId="{01E24321-8F6B-4B42-9C85-6F1F080CAF54}">
      <dgm:prSet/>
      <dgm:spPr/>
      <dgm:t>
        <a:bodyPr/>
        <a:lstStyle/>
        <a:p>
          <a:endParaRPr lang="en-US"/>
        </a:p>
      </dgm:t>
    </dgm:pt>
    <dgm:pt modelId="{87CCA41C-091A-4830-BBF9-4F046E49184F}" type="pres">
      <dgm:prSet presAssocID="{BF1DD079-7A6D-4622-ABEB-D1EF010D20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86A939-5210-4819-8E42-A7F0FA1F9022}" type="pres">
      <dgm:prSet presAssocID="{BF1DD079-7A6D-4622-ABEB-D1EF010D20F3}" presName="Name1" presStyleCnt="0"/>
      <dgm:spPr/>
    </dgm:pt>
    <dgm:pt modelId="{C17C17A1-527C-4540-83A8-A78D861F7A71}" type="pres">
      <dgm:prSet presAssocID="{BF1DD079-7A6D-4622-ABEB-D1EF010D20F3}" presName="cycle" presStyleCnt="0"/>
      <dgm:spPr/>
    </dgm:pt>
    <dgm:pt modelId="{0BBF3FFE-0BC1-40C1-9851-07E5431C94EA}" type="pres">
      <dgm:prSet presAssocID="{BF1DD079-7A6D-4622-ABEB-D1EF010D20F3}" presName="srcNode" presStyleLbl="node1" presStyleIdx="0" presStyleCnt="6"/>
      <dgm:spPr/>
    </dgm:pt>
    <dgm:pt modelId="{33F600E2-7390-4421-9CE9-211F7C57963C}" type="pres">
      <dgm:prSet presAssocID="{BF1DD079-7A6D-4622-ABEB-D1EF010D20F3}" presName="conn" presStyleLbl="parChTrans1D2" presStyleIdx="0" presStyleCnt="1"/>
      <dgm:spPr/>
      <dgm:t>
        <a:bodyPr/>
        <a:lstStyle/>
        <a:p>
          <a:endParaRPr lang="en-US"/>
        </a:p>
      </dgm:t>
    </dgm:pt>
    <dgm:pt modelId="{2970C53B-C090-4AC0-9467-56D633784546}" type="pres">
      <dgm:prSet presAssocID="{BF1DD079-7A6D-4622-ABEB-D1EF010D20F3}" presName="extraNode" presStyleLbl="node1" presStyleIdx="0" presStyleCnt="6"/>
      <dgm:spPr/>
    </dgm:pt>
    <dgm:pt modelId="{736BF8A7-FDBF-4A71-8F63-D1B684D08E29}" type="pres">
      <dgm:prSet presAssocID="{BF1DD079-7A6D-4622-ABEB-D1EF010D20F3}" presName="dstNode" presStyleLbl="node1" presStyleIdx="0" presStyleCnt="6"/>
      <dgm:spPr/>
    </dgm:pt>
    <dgm:pt modelId="{0D97ACFE-D855-45D7-A07B-0BF491813434}" type="pres">
      <dgm:prSet presAssocID="{232CE3F3-799F-4A3C-8E97-81430513A06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7F89C-5E71-4DDB-8852-A4BAE62B7D18}" type="pres">
      <dgm:prSet presAssocID="{232CE3F3-799F-4A3C-8E97-81430513A065}" presName="accent_1" presStyleCnt="0"/>
      <dgm:spPr/>
    </dgm:pt>
    <dgm:pt modelId="{71B1DE3F-ED1C-4476-957B-C42935AF681D}" type="pres">
      <dgm:prSet presAssocID="{232CE3F3-799F-4A3C-8E97-81430513A065}" presName="accentRepeatNode" presStyleLbl="solidFgAcc1" presStyleIdx="0" presStyleCnt="6"/>
      <dgm:spPr/>
    </dgm:pt>
    <dgm:pt modelId="{CE937657-1FF6-4864-8E71-D76B2B4777D9}" type="pres">
      <dgm:prSet presAssocID="{C48FDDE4-2FCF-4A32-BC1E-23AEB258E696}" presName="text_2" presStyleLbl="node1" presStyleIdx="1" presStyleCnt="6" custLinFactNeighborX="-475" custLinFactNeighborY="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5DC90-11A7-4B4E-89FE-54DB9E321BCF}" type="pres">
      <dgm:prSet presAssocID="{C48FDDE4-2FCF-4A32-BC1E-23AEB258E696}" presName="accent_2" presStyleCnt="0"/>
      <dgm:spPr/>
    </dgm:pt>
    <dgm:pt modelId="{FE204811-66DF-4143-A20A-AE74712A043B}" type="pres">
      <dgm:prSet presAssocID="{C48FDDE4-2FCF-4A32-BC1E-23AEB258E696}" presName="accentRepeatNode" presStyleLbl="solidFgAcc1" presStyleIdx="1" presStyleCnt="6"/>
      <dgm:spPr/>
    </dgm:pt>
    <dgm:pt modelId="{5E0DFE6D-F70C-4AF9-B339-C42A560E58D0}" type="pres">
      <dgm:prSet presAssocID="{CC51121E-FCF3-4293-A4CE-4D7EE0D6B47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BF314-3726-4AC0-95C1-B276013ED5FA}" type="pres">
      <dgm:prSet presAssocID="{CC51121E-FCF3-4293-A4CE-4D7EE0D6B47B}" presName="accent_3" presStyleCnt="0"/>
      <dgm:spPr/>
    </dgm:pt>
    <dgm:pt modelId="{6E0DF08C-A5E2-4312-933C-79240AD17864}" type="pres">
      <dgm:prSet presAssocID="{CC51121E-FCF3-4293-A4CE-4D7EE0D6B47B}" presName="accentRepeatNode" presStyleLbl="solidFgAcc1" presStyleIdx="2" presStyleCnt="6"/>
      <dgm:spPr/>
    </dgm:pt>
    <dgm:pt modelId="{9A64366E-F021-4FCF-BB24-058DBF1D4039}" type="pres">
      <dgm:prSet presAssocID="{6EBE213A-86B8-445E-A72C-F8F68CC2554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D6320-8C3B-4F53-9E7C-79BF296B1742}" type="pres">
      <dgm:prSet presAssocID="{6EBE213A-86B8-445E-A72C-F8F68CC2554A}" presName="accent_4" presStyleCnt="0"/>
      <dgm:spPr/>
    </dgm:pt>
    <dgm:pt modelId="{9B0623A2-A8A7-4F47-BCA9-C147018E4094}" type="pres">
      <dgm:prSet presAssocID="{6EBE213A-86B8-445E-A72C-F8F68CC2554A}" presName="accentRepeatNode" presStyleLbl="solidFgAcc1" presStyleIdx="3" presStyleCnt="6"/>
      <dgm:spPr/>
    </dgm:pt>
    <dgm:pt modelId="{317CFCDE-339C-4CFE-A213-6AAC695EA404}" type="pres">
      <dgm:prSet presAssocID="{CABECBD0-E7C0-4256-BFBD-55DE2CF5F03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62010-F9F4-4B5C-8871-582CA008E606}" type="pres">
      <dgm:prSet presAssocID="{CABECBD0-E7C0-4256-BFBD-55DE2CF5F03B}" presName="accent_5" presStyleCnt="0"/>
      <dgm:spPr/>
    </dgm:pt>
    <dgm:pt modelId="{EC6BBBD8-F669-49AA-AC4A-F0F7C3243481}" type="pres">
      <dgm:prSet presAssocID="{CABECBD0-E7C0-4256-BFBD-55DE2CF5F03B}" presName="accentRepeatNode" presStyleLbl="solidFgAcc1" presStyleIdx="4" presStyleCnt="6"/>
      <dgm:spPr/>
    </dgm:pt>
    <dgm:pt modelId="{394AF27D-3F53-4E7E-8D18-6E757AC39D0C}" type="pres">
      <dgm:prSet presAssocID="{317EE632-76DA-451F-ACF4-D731A4BB878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A9E8-8854-4093-A6B1-83C96D0C6F51}" type="pres">
      <dgm:prSet presAssocID="{317EE632-76DA-451F-ACF4-D731A4BB878F}" presName="accent_6" presStyleCnt="0"/>
      <dgm:spPr/>
    </dgm:pt>
    <dgm:pt modelId="{3359CD55-5453-4109-9967-8496151CCFDA}" type="pres">
      <dgm:prSet presAssocID="{317EE632-76DA-451F-ACF4-D731A4BB878F}" presName="accentRepeatNode" presStyleLbl="solidFgAcc1" presStyleIdx="5" presStyleCnt="6"/>
      <dgm:spPr/>
    </dgm:pt>
  </dgm:ptLst>
  <dgm:cxnLst>
    <dgm:cxn modelId="{5B2533FF-9422-47FC-AB8E-47992E451370}" type="presOf" srcId="{C48FDDE4-2FCF-4A32-BC1E-23AEB258E696}" destId="{CE937657-1FF6-4864-8E71-D76B2B4777D9}" srcOrd="0" destOrd="0" presId="urn:microsoft.com/office/officeart/2008/layout/VerticalCurvedList"/>
    <dgm:cxn modelId="{5EFED783-1AE5-4970-809F-D5E505354703}" type="presOf" srcId="{BF1DD079-7A6D-4622-ABEB-D1EF010D20F3}" destId="{87CCA41C-091A-4830-BBF9-4F046E49184F}" srcOrd="0" destOrd="0" presId="urn:microsoft.com/office/officeart/2008/layout/VerticalCurvedList"/>
    <dgm:cxn modelId="{4C902708-CF14-47F1-AFE2-73A527688315}" type="presOf" srcId="{CC51121E-FCF3-4293-A4CE-4D7EE0D6B47B}" destId="{5E0DFE6D-F70C-4AF9-B339-C42A560E58D0}" srcOrd="0" destOrd="0" presId="urn:microsoft.com/office/officeart/2008/layout/VerticalCurvedList"/>
    <dgm:cxn modelId="{BD498B02-9A87-46C3-A98F-7532F759D615}" type="presOf" srcId="{317EE632-76DA-451F-ACF4-D731A4BB878F}" destId="{394AF27D-3F53-4E7E-8D18-6E757AC39D0C}" srcOrd="0" destOrd="0" presId="urn:microsoft.com/office/officeart/2008/layout/VerticalCurvedList"/>
    <dgm:cxn modelId="{817B196A-6F0E-4733-B87D-B17C9EB55891}" srcId="{BF1DD079-7A6D-4622-ABEB-D1EF010D20F3}" destId="{CC51121E-FCF3-4293-A4CE-4D7EE0D6B47B}" srcOrd="2" destOrd="0" parTransId="{49C484EB-93E3-4844-935E-4F84E91C27E4}" sibTransId="{BFC68116-C5D0-4C8F-A1D7-82C5A0CEFB63}"/>
    <dgm:cxn modelId="{38694144-4943-4F98-BA63-BD152947EB7D}" srcId="{BF1DD079-7A6D-4622-ABEB-D1EF010D20F3}" destId="{C48FDDE4-2FCF-4A32-BC1E-23AEB258E696}" srcOrd="1" destOrd="0" parTransId="{F59C9820-32B8-48CC-A650-A2BC5C7BA01C}" sibTransId="{D18EE886-0D61-4360-89F0-9C9B6CBC3731}"/>
    <dgm:cxn modelId="{94C541DB-7DC4-4D87-BE32-9A9EE85AF0F2}" srcId="{BF1DD079-7A6D-4622-ABEB-D1EF010D20F3}" destId="{6EBE213A-86B8-445E-A72C-F8F68CC2554A}" srcOrd="3" destOrd="0" parTransId="{6090EE67-367F-4723-BB86-DAB723AF5A15}" sibTransId="{6D68A01F-D7DB-460F-B4BB-F55DA065FB4B}"/>
    <dgm:cxn modelId="{7129A543-8965-4CD7-8382-E997E3BDCAA0}" srcId="{BF1DD079-7A6D-4622-ABEB-D1EF010D20F3}" destId="{232CE3F3-799F-4A3C-8E97-81430513A065}" srcOrd="0" destOrd="0" parTransId="{E1AED116-8EA0-46AB-A03E-EBCD19A8F13E}" sibTransId="{326AB8C6-7F27-461E-BEFA-99E8E3F892EC}"/>
    <dgm:cxn modelId="{47588BE6-A11E-4A70-B53C-184FA10DFE0C}" type="presOf" srcId="{326AB8C6-7F27-461E-BEFA-99E8E3F892EC}" destId="{33F600E2-7390-4421-9CE9-211F7C57963C}" srcOrd="0" destOrd="0" presId="urn:microsoft.com/office/officeart/2008/layout/VerticalCurvedList"/>
    <dgm:cxn modelId="{920B1347-F62A-4C32-9CC6-3FA16EBB1F01}" type="presOf" srcId="{232CE3F3-799F-4A3C-8E97-81430513A065}" destId="{0D97ACFE-D855-45D7-A07B-0BF491813434}" srcOrd="0" destOrd="0" presId="urn:microsoft.com/office/officeart/2008/layout/VerticalCurvedList"/>
    <dgm:cxn modelId="{792F537D-A0DE-49AA-AB70-C22E29ACD3A6}" type="presOf" srcId="{6EBE213A-86B8-445E-A72C-F8F68CC2554A}" destId="{9A64366E-F021-4FCF-BB24-058DBF1D4039}" srcOrd="0" destOrd="0" presId="urn:microsoft.com/office/officeart/2008/layout/VerticalCurvedList"/>
    <dgm:cxn modelId="{0BCB0A88-7C2F-4437-A88B-A53008A1995C}" type="presOf" srcId="{CABECBD0-E7C0-4256-BFBD-55DE2CF5F03B}" destId="{317CFCDE-339C-4CFE-A213-6AAC695EA404}" srcOrd="0" destOrd="0" presId="urn:microsoft.com/office/officeart/2008/layout/VerticalCurvedList"/>
    <dgm:cxn modelId="{01E24321-8F6B-4B42-9C85-6F1F080CAF54}" srcId="{BF1DD079-7A6D-4622-ABEB-D1EF010D20F3}" destId="{317EE632-76DA-451F-ACF4-D731A4BB878F}" srcOrd="5" destOrd="0" parTransId="{0BB4F205-5AF6-4A06-9A92-E45DF7C86960}" sibTransId="{A219B6C0-9276-4D4E-8B4C-5EA0082C1951}"/>
    <dgm:cxn modelId="{8B690892-3F44-40EE-AE3E-75637061DBFD}" srcId="{BF1DD079-7A6D-4622-ABEB-D1EF010D20F3}" destId="{CABECBD0-E7C0-4256-BFBD-55DE2CF5F03B}" srcOrd="4" destOrd="0" parTransId="{AC692301-D589-4F5C-BA86-971325B1C6A3}" sibTransId="{D13F73AB-C2C6-4BCF-9E25-10B8CA4D22E2}"/>
    <dgm:cxn modelId="{5C9ED58A-3CE7-4795-B328-4E9333B75082}" type="presParOf" srcId="{87CCA41C-091A-4830-BBF9-4F046E49184F}" destId="{5686A939-5210-4819-8E42-A7F0FA1F9022}" srcOrd="0" destOrd="0" presId="urn:microsoft.com/office/officeart/2008/layout/VerticalCurvedList"/>
    <dgm:cxn modelId="{71FEA38F-157B-4224-AC2A-E93194181C94}" type="presParOf" srcId="{5686A939-5210-4819-8E42-A7F0FA1F9022}" destId="{C17C17A1-527C-4540-83A8-A78D861F7A71}" srcOrd="0" destOrd="0" presId="urn:microsoft.com/office/officeart/2008/layout/VerticalCurvedList"/>
    <dgm:cxn modelId="{28BA8861-DD74-43C1-ABA6-1A149A853AE4}" type="presParOf" srcId="{C17C17A1-527C-4540-83A8-A78D861F7A71}" destId="{0BBF3FFE-0BC1-40C1-9851-07E5431C94EA}" srcOrd="0" destOrd="0" presId="urn:microsoft.com/office/officeart/2008/layout/VerticalCurvedList"/>
    <dgm:cxn modelId="{9765FEE2-E532-4B77-87C3-5FDDA4E26D35}" type="presParOf" srcId="{C17C17A1-527C-4540-83A8-A78D861F7A71}" destId="{33F600E2-7390-4421-9CE9-211F7C57963C}" srcOrd="1" destOrd="0" presId="urn:microsoft.com/office/officeart/2008/layout/VerticalCurvedList"/>
    <dgm:cxn modelId="{1A075695-FDF6-48CF-A7C8-28B4CA69C9E0}" type="presParOf" srcId="{C17C17A1-527C-4540-83A8-A78D861F7A71}" destId="{2970C53B-C090-4AC0-9467-56D633784546}" srcOrd="2" destOrd="0" presId="urn:microsoft.com/office/officeart/2008/layout/VerticalCurvedList"/>
    <dgm:cxn modelId="{B5AEA4F6-A702-46E2-BDA5-82C3D032A162}" type="presParOf" srcId="{C17C17A1-527C-4540-83A8-A78D861F7A71}" destId="{736BF8A7-FDBF-4A71-8F63-D1B684D08E29}" srcOrd="3" destOrd="0" presId="urn:microsoft.com/office/officeart/2008/layout/VerticalCurvedList"/>
    <dgm:cxn modelId="{774404A6-5E70-4BF0-A19D-F0A2E644FFB2}" type="presParOf" srcId="{5686A939-5210-4819-8E42-A7F0FA1F9022}" destId="{0D97ACFE-D855-45D7-A07B-0BF491813434}" srcOrd="1" destOrd="0" presId="urn:microsoft.com/office/officeart/2008/layout/VerticalCurvedList"/>
    <dgm:cxn modelId="{A652FDD4-2711-4A92-8E96-C8A0D91508A1}" type="presParOf" srcId="{5686A939-5210-4819-8E42-A7F0FA1F9022}" destId="{F5F7F89C-5E71-4DDB-8852-A4BAE62B7D18}" srcOrd="2" destOrd="0" presId="urn:microsoft.com/office/officeart/2008/layout/VerticalCurvedList"/>
    <dgm:cxn modelId="{939760D6-782B-498E-9BF6-909FBA28C34B}" type="presParOf" srcId="{F5F7F89C-5E71-4DDB-8852-A4BAE62B7D18}" destId="{71B1DE3F-ED1C-4476-957B-C42935AF681D}" srcOrd="0" destOrd="0" presId="urn:microsoft.com/office/officeart/2008/layout/VerticalCurvedList"/>
    <dgm:cxn modelId="{4353B63D-B82D-4D0F-ACCD-090ED2703A2D}" type="presParOf" srcId="{5686A939-5210-4819-8E42-A7F0FA1F9022}" destId="{CE937657-1FF6-4864-8E71-D76B2B4777D9}" srcOrd="3" destOrd="0" presId="urn:microsoft.com/office/officeart/2008/layout/VerticalCurvedList"/>
    <dgm:cxn modelId="{3DBD87EC-6FE7-49E7-B024-4EB7AD4006E7}" type="presParOf" srcId="{5686A939-5210-4819-8E42-A7F0FA1F9022}" destId="{6D65DC90-11A7-4B4E-89FE-54DB9E321BCF}" srcOrd="4" destOrd="0" presId="urn:microsoft.com/office/officeart/2008/layout/VerticalCurvedList"/>
    <dgm:cxn modelId="{F52D1A03-843F-4756-9CBB-7E2882EBBA37}" type="presParOf" srcId="{6D65DC90-11A7-4B4E-89FE-54DB9E321BCF}" destId="{FE204811-66DF-4143-A20A-AE74712A043B}" srcOrd="0" destOrd="0" presId="urn:microsoft.com/office/officeart/2008/layout/VerticalCurvedList"/>
    <dgm:cxn modelId="{02BCC3D6-C7E5-4725-B0F7-BB4C1BF66282}" type="presParOf" srcId="{5686A939-5210-4819-8E42-A7F0FA1F9022}" destId="{5E0DFE6D-F70C-4AF9-B339-C42A560E58D0}" srcOrd="5" destOrd="0" presId="urn:microsoft.com/office/officeart/2008/layout/VerticalCurvedList"/>
    <dgm:cxn modelId="{C009CAA4-7F56-41F0-A211-1EE3B0805499}" type="presParOf" srcId="{5686A939-5210-4819-8E42-A7F0FA1F9022}" destId="{8AFBF314-3726-4AC0-95C1-B276013ED5FA}" srcOrd="6" destOrd="0" presId="urn:microsoft.com/office/officeart/2008/layout/VerticalCurvedList"/>
    <dgm:cxn modelId="{E6DC5BF1-AFD0-4478-B83A-C7DB7C643BAA}" type="presParOf" srcId="{8AFBF314-3726-4AC0-95C1-B276013ED5FA}" destId="{6E0DF08C-A5E2-4312-933C-79240AD17864}" srcOrd="0" destOrd="0" presId="urn:microsoft.com/office/officeart/2008/layout/VerticalCurvedList"/>
    <dgm:cxn modelId="{90B96C13-A310-4A10-9255-311835AF4D5F}" type="presParOf" srcId="{5686A939-5210-4819-8E42-A7F0FA1F9022}" destId="{9A64366E-F021-4FCF-BB24-058DBF1D4039}" srcOrd="7" destOrd="0" presId="urn:microsoft.com/office/officeart/2008/layout/VerticalCurvedList"/>
    <dgm:cxn modelId="{E09832D8-2B84-43C6-8223-0FBD7DC36214}" type="presParOf" srcId="{5686A939-5210-4819-8E42-A7F0FA1F9022}" destId="{4F9D6320-8C3B-4F53-9E7C-79BF296B1742}" srcOrd="8" destOrd="0" presId="urn:microsoft.com/office/officeart/2008/layout/VerticalCurvedList"/>
    <dgm:cxn modelId="{B91DCCBE-F78F-4099-A6E8-BD9943E63D37}" type="presParOf" srcId="{4F9D6320-8C3B-4F53-9E7C-79BF296B1742}" destId="{9B0623A2-A8A7-4F47-BCA9-C147018E4094}" srcOrd="0" destOrd="0" presId="urn:microsoft.com/office/officeart/2008/layout/VerticalCurvedList"/>
    <dgm:cxn modelId="{618901E4-A502-475C-BE5E-FFB28B320615}" type="presParOf" srcId="{5686A939-5210-4819-8E42-A7F0FA1F9022}" destId="{317CFCDE-339C-4CFE-A213-6AAC695EA404}" srcOrd="9" destOrd="0" presId="urn:microsoft.com/office/officeart/2008/layout/VerticalCurvedList"/>
    <dgm:cxn modelId="{1F0E2101-740F-4F3C-842D-5E00C3E66D89}" type="presParOf" srcId="{5686A939-5210-4819-8E42-A7F0FA1F9022}" destId="{6F762010-F9F4-4B5C-8871-582CA008E606}" srcOrd="10" destOrd="0" presId="urn:microsoft.com/office/officeart/2008/layout/VerticalCurvedList"/>
    <dgm:cxn modelId="{D5BD55AB-B0E5-4166-AA3B-8219FA119881}" type="presParOf" srcId="{6F762010-F9F4-4B5C-8871-582CA008E606}" destId="{EC6BBBD8-F669-49AA-AC4A-F0F7C3243481}" srcOrd="0" destOrd="0" presId="urn:microsoft.com/office/officeart/2008/layout/VerticalCurvedList"/>
    <dgm:cxn modelId="{9A53627D-7623-486B-A107-315EE6185B28}" type="presParOf" srcId="{5686A939-5210-4819-8E42-A7F0FA1F9022}" destId="{394AF27D-3F53-4E7E-8D18-6E757AC39D0C}" srcOrd="11" destOrd="0" presId="urn:microsoft.com/office/officeart/2008/layout/VerticalCurvedList"/>
    <dgm:cxn modelId="{288B1A0C-2E5C-4AB2-BBD7-883BBC492981}" type="presParOf" srcId="{5686A939-5210-4819-8E42-A7F0FA1F9022}" destId="{3DA6A9E8-8854-4093-A6B1-83C96D0C6F51}" srcOrd="12" destOrd="0" presId="urn:microsoft.com/office/officeart/2008/layout/VerticalCurvedList"/>
    <dgm:cxn modelId="{5B054945-F923-45BE-A6DA-681E78421799}" type="presParOf" srcId="{3DA6A9E8-8854-4093-A6B1-83C96D0C6F51}" destId="{3359CD55-5453-4109-9967-8496151CC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CC8D79-9BE1-4DF9-8309-0178C7BE15D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4A2AD-7BE5-407F-B398-B86E04FFCB4F}">
      <dgm:prSet/>
      <dgm:spPr/>
      <dgm:t>
        <a:bodyPr/>
        <a:lstStyle/>
        <a:p>
          <a:pPr rtl="0"/>
          <a:r>
            <a:rPr lang="en-US" dirty="0" smtClean="0"/>
            <a:t>EPC</a:t>
          </a:r>
          <a:r>
            <a:rPr lang="ka-GE" dirty="0" smtClean="0"/>
            <a:t> პროექტი მოიცავს კომპლექსურ სატენდერო პროცესს, რომელიც განსხვავებულად უნდა მომზადდეს. </a:t>
          </a:r>
          <a:endParaRPr lang="en-US" dirty="0"/>
        </a:p>
      </dgm:t>
    </dgm:pt>
    <dgm:pt modelId="{0AFD0077-80CF-46CB-8DFE-1CB513FB279D}" type="parTrans" cxnId="{196AA561-935B-4CB7-ACF5-9709C4CC5135}">
      <dgm:prSet/>
      <dgm:spPr/>
      <dgm:t>
        <a:bodyPr/>
        <a:lstStyle/>
        <a:p>
          <a:endParaRPr lang="en-US"/>
        </a:p>
      </dgm:t>
    </dgm:pt>
    <dgm:pt modelId="{75CA6A68-B156-46CE-B2A6-5C9C1DF3633A}" type="sibTrans" cxnId="{196AA561-935B-4CB7-ACF5-9709C4CC5135}">
      <dgm:prSet/>
      <dgm:spPr/>
      <dgm:t>
        <a:bodyPr/>
        <a:lstStyle/>
        <a:p>
          <a:endParaRPr lang="en-US"/>
        </a:p>
      </dgm:t>
    </dgm:pt>
    <dgm:pt modelId="{6DF5E2D0-B4C8-46E4-9CE9-C25F94BC4274}">
      <dgm:prSet/>
      <dgm:spPr/>
      <dgm:t>
        <a:bodyPr/>
        <a:lstStyle/>
        <a:p>
          <a:pPr rtl="0"/>
          <a:r>
            <a:rPr lang="ka-GE" dirty="0" smtClean="0"/>
            <a:t>აუცილებელია მაღალი </a:t>
          </a:r>
          <a:r>
            <a:rPr lang="ka-GE" dirty="0" smtClean="0"/>
            <a:t>მოტივაციისა და მრავალმხრივი გამოცდილების მქონე სპეციალიზირებული </a:t>
          </a:r>
          <a:r>
            <a:rPr lang="ka-GE" dirty="0" smtClean="0"/>
            <a:t>მხარდაჭერის ჩართვა პროცესში, რომლის </a:t>
          </a:r>
          <a:r>
            <a:rPr lang="ka-GE" dirty="0" smtClean="0"/>
            <a:t>საშუალებითაც მოხდება დანაზოგების მიღწევის გარანტირება და პროექტთან დაკავშირებული რისკების გათვალისწინება.  </a:t>
          </a:r>
          <a:r>
            <a:rPr lang="en-US" dirty="0" smtClean="0"/>
            <a:t> </a:t>
          </a:r>
          <a:endParaRPr lang="en-US" dirty="0"/>
        </a:p>
      </dgm:t>
    </dgm:pt>
    <dgm:pt modelId="{E268CF09-06D0-4FB7-9621-7716580B6D4B}" type="parTrans" cxnId="{4D12BE43-BEFF-46B5-8B55-2D4E8069B51B}">
      <dgm:prSet/>
      <dgm:spPr/>
      <dgm:t>
        <a:bodyPr/>
        <a:lstStyle/>
        <a:p>
          <a:endParaRPr lang="en-US"/>
        </a:p>
      </dgm:t>
    </dgm:pt>
    <dgm:pt modelId="{E852276F-50BB-4BCD-A44A-E46FF0F95DBD}" type="sibTrans" cxnId="{4D12BE43-BEFF-46B5-8B55-2D4E8069B51B}">
      <dgm:prSet/>
      <dgm:spPr/>
      <dgm:t>
        <a:bodyPr/>
        <a:lstStyle/>
        <a:p>
          <a:endParaRPr lang="en-US"/>
        </a:p>
      </dgm:t>
    </dgm:pt>
    <dgm:pt modelId="{88B0144D-1EE8-48D9-AFA1-69E53F7B0E9D}">
      <dgm:prSet/>
      <dgm:spPr/>
      <dgm:t>
        <a:bodyPr/>
        <a:lstStyle/>
        <a:p>
          <a:pPr rtl="0"/>
          <a:r>
            <a:rPr lang="ka-GE" dirty="0" smtClean="0"/>
            <a:t>შესაძლოა </a:t>
          </a:r>
          <a:r>
            <a:rPr lang="ka-GE" dirty="0" smtClean="0"/>
            <a:t>დახმარება გახდეს საჭირო შუამავლებისა </a:t>
          </a:r>
          <a:r>
            <a:rPr lang="ka-GE" dirty="0" smtClean="0"/>
            <a:t>და კონსულტანტების მხრიდან.</a:t>
          </a:r>
          <a:r>
            <a:rPr lang="en-US" dirty="0" smtClean="0"/>
            <a:t>  </a:t>
          </a:r>
          <a:endParaRPr lang="en-US" dirty="0"/>
        </a:p>
      </dgm:t>
    </dgm:pt>
    <dgm:pt modelId="{58C28AD5-9897-46A9-BB05-A95124D8A381}" type="parTrans" cxnId="{435A8BDB-627E-4BF6-B29D-1C3F9A7E6EEA}">
      <dgm:prSet/>
      <dgm:spPr/>
      <dgm:t>
        <a:bodyPr/>
        <a:lstStyle/>
        <a:p>
          <a:endParaRPr lang="en-US"/>
        </a:p>
      </dgm:t>
    </dgm:pt>
    <dgm:pt modelId="{67EDAF75-5F18-4038-A2DB-342CD3EC7E6D}" type="sibTrans" cxnId="{435A8BDB-627E-4BF6-B29D-1C3F9A7E6EEA}">
      <dgm:prSet/>
      <dgm:spPr/>
      <dgm:t>
        <a:bodyPr/>
        <a:lstStyle/>
        <a:p>
          <a:endParaRPr lang="en-US"/>
        </a:p>
      </dgm:t>
    </dgm:pt>
    <dgm:pt modelId="{81218620-DE95-4AC8-9CA8-D5B4AB7B510C}">
      <dgm:prSet/>
      <dgm:spPr/>
      <dgm:t>
        <a:bodyPr/>
        <a:lstStyle/>
        <a:p>
          <a:pPr rtl="0"/>
          <a:r>
            <a:rPr lang="ka-GE" dirty="0" smtClean="0"/>
            <a:t>გარდა ამისა, აღნიშნულის შედეგად მცირდება პირთა საურთიერთო წრე ამ საკითხებზე და კლიენტს შეუძლია ყურადღება მიაქციოს მისთვის მნიშვნელოვან სხვა საკითხებს.  </a:t>
          </a:r>
          <a:r>
            <a:rPr lang="en-US" dirty="0" smtClean="0"/>
            <a:t> </a:t>
          </a:r>
          <a:endParaRPr lang="en-US" dirty="0"/>
        </a:p>
      </dgm:t>
    </dgm:pt>
    <dgm:pt modelId="{9D0ABD50-7EB9-427D-A169-EF6BDD76E1D4}" type="parTrans" cxnId="{4CC35ACA-1E3A-422D-B564-1FAF947504DD}">
      <dgm:prSet/>
      <dgm:spPr/>
      <dgm:t>
        <a:bodyPr/>
        <a:lstStyle/>
        <a:p>
          <a:endParaRPr lang="en-US"/>
        </a:p>
      </dgm:t>
    </dgm:pt>
    <dgm:pt modelId="{4B7F5C73-45DB-41AC-8385-26E685913347}" type="sibTrans" cxnId="{4CC35ACA-1E3A-422D-B564-1FAF947504DD}">
      <dgm:prSet/>
      <dgm:spPr/>
      <dgm:t>
        <a:bodyPr/>
        <a:lstStyle/>
        <a:p>
          <a:endParaRPr lang="en-US"/>
        </a:p>
      </dgm:t>
    </dgm:pt>
    <dgm:pt modelId="{3477A7E4-C225-4873-9E3D-97EA52B84CCC}" type="pres">
      <dgm:prSet presAssocID="{11CC8D79-9BE1-4DF9-8309-0178C7BE15D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E3732-F21C-4DE6-B7EC-7AFDE0DE78D2}" type="pres">
      <dgm:prSet presAssocID="{11CC8D79-9BE1-4DF9-8309-0178C7BE15DA}" presName="Background" presStyleLbl="bgImgPlace1" presStyleIdx="0" presStyleCnt="1" custScaleX="154712"/>
      <dgm:spPr/>
    </dgm:pt>
    <dgm:pt modelId="{944D23A5-DE17-4C77-85FD-1F472EB079B1}" type="pres">
      <dgm:prSet presAssocID="{11CC8D79-9BE1-4DF9-8309-0178C7BE15DA}" presName="ParentText1" presStyleLbl="revTx" presStyleIdx="0" presStyleCnt="2" custScaleX="131056" custLinFactNeighborX="-30824" custLinFactNeighborY="-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3150A-DF85-4706-95AA-5A333F0A3B94}" type="pres">
      <dgm:prSet presAssocID="{11CC8D79-9BE1-4DF9-8309-0178C7BE15DA}" presName="ParentText2" presStyleLbl="revTx" presStyleIdx="1" presStyleCnt="2" custScaleX="137624" custLinFactNeighborX="34252" custLinFactNeighborY="-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6E3F9-6726-44A0-8095-072C03DF30C8}" type="pres">
      <dgm:prSet presAssocID="{11CC8D79-9BE1-4DF9-8309-0178C7BE15DA}" presName="Plus" presStyleLbl="alignNode1" presStyleIdx="0" presStyleCnt="2" custLinFactX="-6693" custLinFactNeighborX="-100000" custLinFactNeighborY="-529"/>
      <dgm:spPr/>
    </dgm:pt>
    <dgm:pt modelId="{26AE6DEE-1643-4E13-9CC4-6D943A40BA95}" type="pres">
      <dgm:prSet presAssocID="{11CC8D79-9BE1-4DF9-8309-0178C7BE15DA}" presName="Minus" presStyleLbl="alignNode1" presStyleIdx="1" presStyleCnt="2" custLinFactX="69476" custLinFactNeighborX="100000" custLinFactNeighborY="0"/>
      <dgm:spPr/>
    </dgm:pt>
    <dgm:pt modelId="{C7B25E20-031D-4FAF-846E-2E39DEC97203}" type="pres">
      <dgm:prSet presAssocID="{11CC8D79-9BE1-4DF9-8309-0178C7BE15DA}" presName="Divider" presStyleLbl="parChTrans1D1" presStyleIdx="0" presStyleCnt="1"/>
      <dgm:spPr/>
    </dgm:pt>
  </dgm:ptLst>
  <dgm:cxnLst>
    <dgm:cxn modelId="{670AD641-54EF-4159-A2CA-3AF03609F196}" type="presOf" srcId="{6DF5E2D0-B4C8-46E4-9CE9-C25F94BC4274}" destId="{944D23A5-DE17-4C77-85FD-1F472EB079B1}" srcOrd="0" destOrd="0" presId="urn:microsoft.com/office/officeart/2009/3/layout/PlusandMinus"/>
    <dgm:cxn modelId="{4D12BE43-BEFF-46B5-8B55-2D4E8069B51B}" srcId="{11CC8D79-9BE1-4DF9-8309-0178C7BE15DA}" destId="{6DF5E2D0-B4C8-46E4-9CE9-C25F94BC4274}" srcOrd="0" destOrd="0" parTransId="{E268CF09-06D0-4FB7-9621-7716580B6D4B}" sibTransId="{E852276F-50BB-4BCD-A44A-E46FF0F95DBD}"/>
    <dgm:cxn modelId="{D4F6089E-ED20-4E6B-882B-617D03907FB3}" type="presOf" srcId="{81218620-DE95-4AC8-9CA8-D5B4AB7B510C}" destId="{944D23A5-DE17-4C77-85FD-1F472EB079B1}" srcOrd="0" destOrd="1" presId="urn:microsoft.com/office/officeart/2009/3/layout/PlusandMinus"/>
    <dgm:cxn modelId="{435A8BDB-627E-4BF6-B29D-1C3F9A7E6EEA}" srcId="{1C94A2AD-7BE5-407F-B398-B86E04FFCB4F}" destId="{88B0144D-1EE8-48D9-AFA1-69E53F7B0E9D}" srcOrd="0" destOrd="0" parTransId="{58C28AD5-9897-46A9-BB05-A95124D8A381}" sibTransId="{67EDAF75-5F18-4038-A2DB-342CD3EC7E6D}"/>
    <dgm:cxn modelId="{196AA561-935B-4CB7-ACF5-9709C4CC5135}" srcId="{11CC8D79-9BE1-4DF9-8309-0178C7BE15DA}" destId="{1C94A2AD-7BE5-407F-B398-B86E04FFCB4F}" srcOrd="1" destOrd="0" parTransId="{0AFD0077-80CF-46CB-8DFE-1CB513FB279D}" sibTransId="{75CA6A68-B156-46CE-B2A6-5C9C1DF3633A}"/>
    <dgm:cxn modelId="{32EC99E9-83D9-4112-A3EB-3D65436C53C3}" type="presOf" srcId="{1C94A2AD-7BE5-407F-B398-B86E04FFCB4F}" destId="{3F93150A-DF85-4706-95AA-5A333F0A3B94}" srcOrd="0" destOrd="0" presId="urn:microsoft.com/office/officeart/2009/3/layout/PlusandMinus"/>
    <dgm:cxn modelId="{2DC58E80-D08F-4862-B62D-B50B625903A8}" type="presOf" srcId="{88B0144D-1EE8-48D9-AFA1-69E53F7B0E9D}" destId="{3F93150A-DF85-4706-95AA-5A333F0A3B94}" srcOrd="0" destOrd="1" presId="urn:microsoft.com/office/officeart/2009/3/layout/PlusandMinus"/>
    <dgm:cxn modelId="{0895B284-C845-4252-8E49-7959FD1CCC74}" type="presOf" srcId="{11CC8D79-9BE1-4DF9-8309-0178C7BE15DA}" destId="{3477A7E4-C225-4873-9E3D-97EA52B84CCC}" srcOrd="0" destOrd="0" presId="urn:microsoft.com/office/officeart/2009/3/layout/PlusandMinus"/>
    <dgm:cxn modelId="{4CC35ACA-1E3A-422D-B564-1FAF947504DD}" srcId="{6DF5E2D0-B4C8-46E4-9CE9-C25F94BC4274}" destId="{81218620-DE95-4AC8-9CA8-D5B4AB7B510C}" srcOrd="0" destOrd="0" parTransId="{9D0ABD50-7EB9-427D-A169-EF6BDD76E1D4}" sibTransId="{4B7F5C73-45DB-41AC-8385-26E685913347}"/>
    <dgm:cxn modelId="{0CA48FD5-65D9-416B-8CC4-063AFC9A0F89}" type="presParOf" srcId="{3477A7E4-C225-4873-9E3D-97EA52B84CCC}" destId="{B07E3732-F21C-4DE6-B7EC-7AFDE0DE78D2}" srcOrd="0" destOrd="0" presId="urn:microsoft.com/office/officeart/2009/3/layout/PlusandMinus"/>
    <dgm:cxn modelId="{53928D52-56CC-4F37-B17A-B7B37F4677AF}" type="presParOf" srcId="{3477A7E4-C225-4873-9E3D-97EA52B84CCC}" destId="{944D23A5-DE17-4C77-85FD-1F472EB079B1}" srcOrd="1" destOrd="0" presId="urn:microsoft.com/office/officeart/2009/3/layout/PlusandMinus"/>
    <dgm:cxn modelId="{F8A22920-276D-4895-BEBE-247D89FB4283}" type="presParOf" srcId="{3477A7E4-C225-4873-9E3D-97EA52B84CCC}" destId="{3F93150A-DF85-4706-95AA-5A333F0A3B94}" srcOrd="2" destOrd="0" presId="urn:microsoft.com/office/officeart/2009/3/layout/PlusandMinus"/>
    <dgm:cxn modelId="{A5D74DDB-C581-4E8F-9462-7A636121C6B0}" type="presParOf" srcId="{3477A7E4-C225-4873-9E3D-97EA52B84CCC}" destId="{6396E3F9-6726-44A0-8095-072C03DF30C8}" srcOrd="3" destOrd="0" presId="urn:microsoft.com/office/officeart/2009/3/layout/PlusandMinus"/>
    <dgm:cxn modelId="{51E78881-832F-48AF-A7F8-69A12350C13B}" type="presParOf" srcId="{3477A7E4-C225-4873-9E3D-97EA52B84CCC}" destId="{26AE6DEE-1643-4E13-9CC4-6D943A40BA95}" srcOrd="4" destOrd="0" presId="urn:microsoft.com/office/officeart/2009/3/layout/PlusandMinus"/>
    <dgm:cxn modelId="{1BAE5024-6D16-41AC-83CD-A505ADF20932}" type="presParOf" srcId="{3477A7E4-C225-4873-9E3D-97EA52B84CCC}" destId="{C7B25E20-031D-4FAF-846E-2E39DEC9720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6B074D-E322-4A5A-B476-A0EB73F5FA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3AADB-B2C8-4889-A8FA-CD438B4E043E}">
      <dgm:prSet/>
      <dgm:spPr/>
      <dgm:t>
        <a:bodyPr/>
        <a:lstStyle/>
        <a:p>
          <a:pPr rtl="0"/>
          <a:r>
            <a:rPr lang="ka-GE" dirty="0" smtClean="0"/>
            <a:t>წარმოადგენს ერთ-ერთ რთულ პროექტს რომელიც </a:t>
          </a:r>
          <a:r>
            <a:rPr lang="ka-GE" dirty="0" smtClean="0"/>
            <a:t>მოითხოვს </a:t>
          </a:r>
          <a:r>
            <a:rPr lang="ka-GE" dirty="0" smtClean="0"/>
            <a:t>გრძელვადიან </a:t>
          </a:r>
          <a:r>
            <a:rPr lang="ka-GE" dirty="0" smtClean="0"/>
            <a:t>ინვესტიციებს, ეს პროცესი საკმაოდ დიდ დროს მოითხოვს და </a:t>
          </a:r>
          <a:r>
            <a:rPr lang="ka-GE" dirty="0" smtClean="0"/>
            <a:t>რთულია იმის </a:t>
          </a:r>
          <a:r>
            <a:rPr lang="ka-GE" dirty="0" smtClean="0"/>
            <a:t>გამო, რომ </a:t>
          </a:r>
          <a:r>
            <a:rPr lang="en-US" dirty="0" smtClean="0"/>
            <a:t>EPC</a:t>
          </a:r>
          <a:r>
            <a:rPr lang="ka-GE" dirty="0" smtClean="0"/>
            <a:t> ხელშეკრულებები ძირითადად </a:t>
          </a:r>
          <a:r>
            <a:rPr lang="ka-GE" dirty="0" smtClean="0"/>
            <a:t> 3 სხვადასხვა ტიპის ხელშეკრულებისგან შედგება </a:t>
          </a:r>
          <a:endParaRPr lang="en-US" dirty="0"/>
        </a:p>
      </dgm:t>
    </dgm:pt>
    <dgm:pt modelId="{2A368381-FA06-4BE0-A707-339DC1F39095}" type="parTrans" cxnId="{4AB1BDF3-B390-4498-BA82-CAE8417E93FC}">
      <dgm:prSet/>
      <dgm:spPr/>
      <dgm:t>
        <a:bodyPr/>
        <a:lstStyle/>
        <a:p>
          <a:endParaRPr lang="en-US"/>
        </a:p>
      </dgm:t>
    </dgm:pt>
    <dgm:pt modelId="{6B70072E-94B4-40CE-98E8-9F0E2D3A2B9C}" type="sibTrans" cxnId="{4AB1BDF3-B390-4498-BA82-CAE8417E93FC}">
      <dgm:prSet/>
      <dgm:spPr/>
      <dgm:t>
        <a:bodyPr/>
        <a:lstStyle/>
        <a:p>
          <a:endParaRPr lang="en-US"/>
        </a:p>
      </dgm:t>
    </dgm:pt>
    <dgm:pt modelId="{A10DD2B2-D2B7-470E-BCE1-13E10E5D96DF}">
      <dgm:prSet/>
      <dgm:spPr/>
      <dgm:t>
        <a:bodyPr/>
        <a:lstStyle/>
        <a:p>
          <a:pPr rtl="0"/>
          <a:r>
            <a:rPr lang="ka-GE" dirty="0" smtClean="0"/>
            <a:t>ხელშეკრულება </a:t>
          </a:r>
          <a:r>
            <a:rPr lang="ka-GE" dirty="0" smtClean="0"/>
            <a:t>სამუშაოს შესრულებაზე, </a:t>
          </a:r>
          <a:r>
            <a:rPr lang="ka-GE" dirty="0" smtClean="0"/>
            <a:t>საკრედიტო ხელშეკრულება და მომსახურების ხელშეკრულება </a:t>
          </a:r>
          <a:r>
            <a:rPr lang="en-US" dirty="0" smtClean="0"/>
            <a:t> </a:t>
          </a:r>
          <a:endParaRPr lang="en-US" dirty="0"/>
        </a:p>
      </dgm:t>
    </dgm:pt>
    <dgm:pt modelId="{8A23BA1F-2861-4F05-9FAF-69D4794A941A}" type="parTrans" cxnId="{9A318D62-BBF0-41C5-97E7-64776178E606}">
      <dgm:prSet/>
      <dgm:spPr/>
      <dgm:t>
        <a:bodyPr/>
        <a:lstStyle/>
        <a:p>
          <a:endParaRPr lang="en-US"/>
        </a:p>
      </dgm:t>
    </dgm:pt>
    <dgm:pt modelId="{10502BAB-FF21-49C7-8741-8C1981891F95}" type="sibTrans" cxnId="{9A318D62-BBF0-41C5-97E7-64776178E606}">
      <dgm:prSet/>
      <dgm:spPr/>
      <dgm:t>
        <a:bodyPr/>
        <a:lstStyle/>
        <a:p>
          <a:endParaRPr lang="en-US"/>
        </a:p>
      </dgm:t>
    </dgm:pt>
    <dgm:pt modelId="{62D10CB3-3F1E-4F72-B163-3B4D222BB24A}">
      <dgm:prSet/>
      <dgm:spPr/>
      <dgm:t>
        <a:bodyPr/>
        <a:lstStyle/>
        <a:p>
          <a:pPr rtl="0"/>
          <a:r>
            <a:rPr lang="ka-GE" dirty="0" smtClean="0"/>
            <a:t>გთხოვთ, ასევე გაითვალისწინოთ, რომ პროცესი განსხვავებულია, როდესაც კლიენტი საჯარო სექტორიდან არის </a:t>
          </a:r>
          <a:endParaRPr lang="en-US" dirty="0"/>
        </a:p>
      </dgm:t>
    </dgm:pt>
    <dgm:pt modelId="{3858BF68-F8DB-4639-8943-C3921E5F3E38}" type="parTrans" cxnId="{073A9C4B-FBB8-474E-9996-31CEF1CD7AD4}">
      <dgm:prSet/>
      <dgm:spPr/>
      <dgm:t>
        <a:bodyPr/>
        <a:lstStyle/>
        <a:p>
          <a:endParaRPr lang="en-US"/>
        </a:p>
      </dgm:t>
    </dgm:pt>
    <dgm:pt modelId="{313103D7-0BD5-4A31-A4B9-F8EF3F15E7F5}" type="sibTrans" cxnId="{073A9C4B-FBB8-474E-9996-31CEF1CD7AD4}">
      <dgm:prSet/>
      <dgm:spPr/>
      <dgm:t>
        <a:bodyPr/>
        <a:lstStyle/>
        <a:p>
          <a:endParaRPr lang="en-US"/>
        </a:p>
      </dgm:t>
    </dgm:pt>
    <dgm:pt modelId="{D8E945F7-1492-442A-8E0A-46B74467ECF6}">
      <dgm:prSet/>
      <dgm:spPr/>
      <dgm:t>
        <a:bodyPr/>
        <a:lstStyle/>
        <a:p>
          <a:pPr rtl="0"/>
          <a:r>
            <a:rPr lang="ka-GE" dirty="0" smtClean="0"/>
            <a:t>უნდა იყოს კანონებისა და სტანდარტების შესაბამისი </a:t>
          </a:r>
          <a:r>
            <a:rPr lang="en-US" dirty="0" smtClean="0"/>
            <a:t> </a:t>
          </a:r>
          <a:endParaRPr lang="en-US" dirty="0"/>
        </a:p>
      </dgm:t>
    </dgm:pt>
    <dgm:pt modelId="{9A5ECD4D-19E2-4E68-ACC8-6FB7484B12E5}" type="parTrans" cxnId="{D1FBB69F-9F9A-462E-874D-E6C377B27499}">
      <dgm:prSet/>
      <dgm:spPr/>
      <dgm:t>
        <a:bodyPr/>
        <a:lstStyle/>
        <a:p>
          <a:endParaRPr lang="en-US"/>
        </a:p>
      </dgm:t>
    </dgm:pt>
    <dgm:pt modelId="{ADD2B942-51B6-4DFC-AF25-152D4D698C6D}" type="sibTrans" cxnId="{D1FBB69F-9F9A-462E-874D-E6C377B27499}">
      <dgm:prSet/>
      <dgm:spPr/>
      <dgm:t>
        <a:bodyPr/>
        <a:lstStyle/>
        <a:p>
          <a:endParaRPr lang="en-US"/>
        </a:p>
      </dgm:t>
    </dgm:pt>
    <dgm:pt modelId="{D2060238-0603-4A86-9D76-7B080860B87A}">
      <dgm:prSet/>
      <dgm:spPr/>
      <dgm:t>
        <a:bodyPr/>
        <a:lstStyle/>
        <a:p>
          <a:pPr rtl="0"/>
          <a:r>
            <a:rPr lang="ka-GE" dirty="0" smtClean="0"/>
            <a:t>პროცესი ზოგადად უფრო </a:t>
          </a:r>
          <a:r>
            <a:rPr lang="ka-GE" dirty="0" smtClean="0"/>
            <a:t>ხანგრძლივია</a:t>
          </a:r>
          <a:r>
            <a:rPr lang="en-US" dirty="0" smtClean="0"/>
            <a:t> </a:t>
          </a:r>
          <a:endParaRPr lang="en-US" dirty="0"/>
        </a:p>
      </dgm:t>
    </dgm:pt>
    <dgm:pt modelId="{086C66AF-3D58-482F-84B2-11A9ADCDAE8C}" type="parTrans" cxnId="{9EE6EF8B-A13D-4C42-BDF1-EEEE4D24989E}">
      <dgm:prSet/>
      <dgm:spPr/>
      <dgm:t>
        <a:bodyPr/>
        <a:lstStyle/>
        <a:p>
          <a:endParaRPr lang="en-US"/>
        </a:p>
      </dgm:t>
    </dgm:pt>
    <dgm:pt modelId="{FB6ADC6A-F169-45F0-8B11-AA6109FD987A}" type="sibTrans" cxnId="{9EE6EF8B-A13D-4C42-BDF1-EEEE4D24989E}">
      <dgm:prSet/>
      <dgm:spPr/>
      <dgm:t>
        <a:bodyPr/>
        <a:lstStyle/>
        <a:p>
          <a:endParaRPr lang="en-US"/>
        </a:p>
      </dgm:t>
    </dgm:pt>
    <dgm:pt modelId="{693A2425-4536-4671-8D6C-C980A9C56F61}">
      <dgm:prSet/>
      <dgm:spPr/>
      <dgm:t>
        <a:bodyPr/>
        <a:lstStyle/>
        <a:p>
          <a:pPr rtl="0"/>
          <a:r>
            <a:rPr lang="en-US" dirty="0" smtClean="0"/>
            <a:t>EPC </a:t>
          </a:r>
          <a:r>
            <a:rPr lang="ka-GE" dirty="0" smtClean="0"/>
            <a:t>შუამავლების </a:t>
          </a:r>
          <a:r>
            <a:rPr lang="ka-GE" dirty="0" smtClean="0"/>
            <a:t>მიერ ხორციელდება შემდეგი ღონისძიებები: </a:t>
          </a:r>
          <a:endParaRPr lang="en-US" dirty="0"/>
        </a:p>
      </dgm:t>
    </dgm:pt>
    <dgm:pt modelId="{92299ACB-23FB-4687-8529-947D64E3E43E}" type="parTrans" cxnId="{923C2329-BE76-4F34-8B69-EE061C8DC256}">
      <dgm:prSet/>
      <dgm:spPr/>
      <dgm:t>
        <a:bodyPr/>
        <a:lstStyle/>
        <a:p>
          <a:endParaRPr lang="en-US"/>
        </a:p>
      </dgm:t>
    </dgm:pt>
    <dgm:pt modelId="{224F54F1-1A48-4BD2-9017-1FBE0FEFC9D8}" type="sibTrans" cxnId="{923C2329-BE76-4F34-8B69-EE061C8DC256}">
      <dgm:prSet/>
      <dgm:spPr/>
      <dgm:t>
        <a:bodyPr/>
        <a:lstStyle/>
        <a:p>
          <a:endParaRPr lang="en-US"/>
        </a:p>
      </dgm:t>
    </dgm:pt>
    <dgm:pt modelId="{4E337B69-E5BA-4C18-8156-3CB6575FBDF2}">
      <dgm:prSet/>
      <dgm:spPr/>
      <dgm:t>
        <a:bodyPr/>
        <a:lstStyle/>
        <a:p>
          <a:pPr rtl="0"/>
          <a:r>
            <a:rPr lang="ka-GE" dirty="0" smtClean="0"/>
            <a:t>ტექნიკური მხარდაჭერის უზრუნველყოფა და კლიენტების მოთხოვნებზე </a:t>
          </a:r>
          <a:r>
            <a:rPr lang="ka-GE" dirty="0" smtClean="0"/>
            <a:t>პასუხის გაცემა</a:t>
          </a:r>
          <a:endParaRPr lang="en-US" dirty="0"/>
        </a:p>
      </dgm:t>
    </dgm:pt>
    <dgm:pt modelId="{B792FF92-2FF3-4F0A-9AB7-4BEEC91E71F1}" type="parTrans" cxnId="{7BF574F1-7A26-4F66-A23F-D8BB6A64E348}">
      <dgm:prSet/>
      <dgm:spPr/>
      <dgm:t>
        <a:bodyPr/>
        <a:lstStyle/>
        <a:p>
          <a:endParaRPr lang="en-US"/>
        </a:p>
      </dgm:t>
    </dgm:pt>
    <dgm:pt modelId="{66C2BD4D-9006-4A68-9543-659FA9622562}" type="sibTrans" cxnId="{7BF574F1-7A26-4F66-A23F-D8BB6A64E348}">
      <dgm:prSet/>
      <dgm:spPr/>
      <dgm:t>
        <a:bodyPr/>
        <a:lstStyle/>
        <a:p>
          <a:endParaRPr lang="en-US"/>
        </a:p>
      </dgm:t>
    </dgm:pt>
    <dgm:pt modelId="{063DE6C5-1F7B-4D55-BB7C-CCF15643BBF4}">
      <dgm:prSet/>
      <dgm:spPr/>
      <dgm:t>
        <a:bodyPr/>
        <a:lstStyle/>
        <a:p>
          <a:pPr rtl="0"/>
          <a:r>
            <a:rPr lang="ka-GE" dirty="0" smtClean="0"/>
            <a:t>აქვთ გამოცდილება </a:t>
          </a:r>
          <a:r>
            <a:rPr lang="ka-GE" dirty="0" smtClean="0"/>
            <a:t>შესაბამისი ზომების, კონტაქტების და შესაძლებლობების იდენტიფიცირებაში </a:t>
          </a:r>
          <a:endParaRPr lang="en-US" dirty="0"/>
        </a:p>
      </dgm:t>
    </dgm:pt>
    <dgm:pt modelId="{E24EF1DE-0D8F-486B-BC08-1766DDABAA45}" type="parTrans" cxnId="{9FD7FC8B-6BC1-4E78-8822-540BADC384D3}">
      <dgm:prSet/>
      <dgm:spPr/>
      <dgm:t>
        <a:bodyPr/>
        <a:lstStyle/>
        <a:p>
          <a:endParaRPr lang="en-US"/>
        </a:p>
      </dgm:t>
    </dgm:pt>
    <dgm:pt modelId="{E28AB38E-A491-4F9A-9D71-C2050607F14C}" type="sibTrans" cxnId="{9FD7FC8B-6BC1-4E78-8822-540BADC384D3}">
      <dgm:prSet/>
      <dgm:spPr/>
      <dgm:t>
        <a:bodyPr/>
        <a:lstStyle/>
        <a:p>
          <a:endParaRPr lang="en-US"/>
        </a:p>
      </dgm:t>
    </dgm:pt>
    <dgm:pt modelId="{C41D0AA7-C4EB-4640-9674-77E6CFC12A40}">
      <dgm:prSet/>
      <dgm:spPr/>
      <dgm:t>
        <a:bodyPr/>
        <a:lstStyle/>
        <a:p>
          <a:pPr rtl="0"/>
          <a:r>
            <a:rPr lang="ka-GE" dirty="0" smtClean="0"/>
            <a:t>გააჩნიათ შესაბამისი ნოუ-ჰაუ </a:t>
          </a:r>
          <a:r>
            <a:rPr lang="en-US" dirty="0" smtClean="0"/>
            <a:t>EPC </a:t>
          </a:r>
          <a:r>
            <a:rPr lang="ka-GE" dirty="0" smtClean="0"/>
            <a:t>პროცესების სპეციფიკაში</a:t>
          </a:r>
          <a:endParaRPr lang="en-US" dirty="0"/>
        </a:p>
      </dgm:t>
    </dgm:pt>
    <dgm:pt modelId="{8194AA1D-DB65-4C1E-A403-7FB39EC195C8}" type="parTrans" cxnId="{14D9B144-196E-4AD5-8782-9CBFFD9B1782}">
      <dgm:prSet/>
      <dgm:spPr/>
      <dgm:t>
        <a:bodyPr/>
        <a:lstStyle/>
        <a:p>
          <a:endParaRPr lang="en-US"/>
        </a:p>
      </dgm:t>
    </dgm:pt>
    <dgm:pt modelId="{47961FBC-9A83-4B4D-884F-1BCCBF74D895}" type="sibTrans" cxnId="{14D9B144-196E-4AD5-8782-9CBFFD9B1782}">
      <dgm:prSet/>
      <dgm:spPr/>
      <dgm:t>
        <a:bodyPr/>
        <a:lstStyle/>
        <a:p>
          <a:endParaRPr lang="en-US"/>
        </a:p>
      </dgm:t>
    </dgm:pt>
    <dgm:pt modelId="{5D316B87-51C2-400E-8189-A21006906740}">
      <dgm:prSet/>
      <dgm:spPr/>
      <dgm:t>
        <a:bodyPr/>
        <a:lstStyle/>
        <a:p>
          <a:pPr rtl="0"/>
          <a:r>
            <a:rPr lang="ka-GE" dirty="0" smtClean="0"/>
            <a:t>მხარდაჭერა დაფინანსებაში</a:t>
          </a:r>
          <a:endParaRPr lang="en-US" dirty="0"/>
        </a:p>
      </dgm:t>
    </dgm:pt>
    <dgm:pt modelId="{C59622F1-523A-47D9-967E-063A85266875}" type="parTrans" cxnId="{8D400DF9-4F00-4E25-AA10-896213ACE5A7}">
      <dgm:prSet/>
      <dgm:spPr/>
      <dgm:t>
        <a:bodyPr/>
        <a:lstStyle/>
        <a:p>
          <a:endParaRPr lang="en-US"/>
        </a:p>
      </dgm:t>
    </dgm:pt>
    <dgm:pt modelId="{C42D4462-B283-466E-89FA-35953F10A013}" type="sibTrans" cxnId="{8D400DF9-4F00-4E25-AA10-896213ACE5A7}">
      <dgm:prSet/>
      <dgm:spPr/>
      <dgm:t>
        <a:bodyPr/>
        <a:lstStyle/>
        <a:p>
          <a:endParaRPr lang="en-US"/>
        </a:p>
      </dgm:t>
    </dgm:pt>
    <dgm:pt modelId="{6D1FE2CC-0951-4305-8006-E5E30BDA9A77}" type="pres">
      <dgm:prSet presAssocID="{216B074D-E322-4A5A-B476-A0EB73F5FA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E9006-69A3-47AB-AEFB-EEB9E825F104}" type="pres">
      <dgm:prSet presAssocID="{BAF3AADB-B2C8-4889-A8FA-CD438B4E04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98C8-CC80-4807-BED2-6797F9C54C44}" type="pres">
      <dgm:prSet presAssocID="{BAF3AADB-B2C8-4889-A8FA-CD438B4E043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ADD04-DB9D-4AFB-A23A-5945DC795B0C}" type="pres">
      <dgm:prSet presAssocID="{62D10CB3-3F1E-4F72-B163-3B4D222BB2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946E-11B3-446D-ABD9-E4A505E7EFBB}" type="pres">
      <dgm:prSet presAssocID="{62D10CB3-3F1E-4F72-B163-3B4D222BB24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3B962-2922-46AA-9AF1-B8B204F02A60}" type="pres">
      <dgm:prSet presAssocID="{693A2425-4536-4671-8D6C-C980A9C56F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C960A-9C2E-4AB2-9CF7-E84519F6B179}" type="pres">
      <dgm:prSet presAssocID="{693A2425-4536-4671-8D6C-C980A9C56F6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133E8-2E6B-4C05-B89B-CB77BDC246CB}" type="presOf" srcId="{4E337B69-E5BA-4C18-8156-3CB6575FBDF2}" destId="{073C960A-9C2E-4AB2-9CF7-E84519F6B179}" srcOrd="0" destOrd="0" presId="urn:microsoft.com/office/officeart/2005/8/layout/vList2"/>
    <dgm:cxn modelId="{A321D22F-F5B7-4919-AE76-8DEFF8E59062}" type="presOf" srcId="{693A2425-4536-4671-8D6C-C980A9C56F61}" destId="{F283B962-2922-46AA-9AF1-B8B204F02A60}" srcOrd="0" destOrd="0" presId="urn:microsoft.com/office/officeart/2005/8/layout/vList2"/>
    <dgm:cxn modelId="{C730F17B-EE22-412C-8C4A-C874FC852585}" type="presOf" srcId="{62D10CB3-3F1E-4F72-B163-3B4D222BB24A}" destId="{BC7ADD04-DB9D-4AFB-A23A-5945DC795B0C}" srcOrd="0" destOrd="0" presId="urn:microsoft.com/office/officeart/2005/8/layout/vList2"/>
    <dgm:cxn modelId="{7BF574F1-7A26-4F66-A23F-D8BB6A64E348}" srcId="{693A2425-4536-4671-8D6C-C980A9C56F61}" destId="{4E337B69-E5BA-4C18-8156-3CB6575FBDF2}" srcOrd="0" destOrd="0" parTransId="{B792FF92-2FF3-4F0A-9AB7-4BEEC91E71F1}" sibTransId="{66C2BD4D-9006-4A68-9543-659FA9622562}"/>
    <dgm:cxn modelId="{9EE6EF8B-A13D-4C42-BDF1-EEEE4D24989E}" srcId="{62D10CB3-3F1E-4F72-B163-3B4D222BB24A}" destId="{D2060238-0603-4A86-9D76-7B080860B87A}" srcOrd="1" destOrd="0" parTransId="{086C66AF-3D58-482F-84B2-11A9ADCDAE8C}" sibTransId="{FB6ADC6A-F169-45F0-8B11-AA6109FD987A}"/>
    <dgm:cxn modelId="{1BA086C5-FC51-45AE-9E0C-7808B428D658}" type="presOf" srcId="{D8E945F7-1492-442A-8E0A-46B74467ECF6}" destId="{4461946E-11B3-446D-ABD9-E4A505E7EFBB}" srcOrd="0" destOrd="0" presId="urn:microsoft.com/office/officeart/2005/8/layout/vList2"/>
    <dgm:cxn modelId="{2B4E10A0-D2FF-41C5-AA11-9B36D352D5F3}" type="presOf" srcId="{5D316B87-51C2-400E-8189-A21006906740}" destId="{073C960A-9C2E-4AB2-9CF7-E84519F6B179}" srcOrd="0" destOrd="3" presId="urn:microsoft.com/office/officeart/2005/8/layout/vList2"/>
    <dgm:cxn modelId="{BDE8EAD0-361E-439D-B71D-AC4E3B6437E9}" type="presOf" srcId="{BAF3AADB-B2C8-4889-A8FA-CD438B4E043E}" destId="{6CCE9006-69A3-47AB-AEFB-EEB9E825F104}" srcOrd="0" destOrd="0" presId="urn:microsoft.com/office/officeart/2005/8/layout/vList2"/>
    <dgm:cxn modelId="{4AB1BDF3-B390-4498-BA82-CAE8417E93FC}" srcId="{216B074D-E322-4A5A-B476-A0EB73F5FAD0}" destId="{BAF3AADB-B2C8-4889-A8FA-CD438B4E043E}" srcOrd="0" destOrd="0" parTransId="{2A368381-FA06-4BE0-A707-339DC1F39095}" sibTransId="{6B70072E-94B4-40CE-98E8-9F0E2D3A2B9C}"/>
    <dgm:cxn modelId="{89BF4847-8AB2-499C-A824-BB5148305EAC}" type="presOf" srcId="{A10DD2B2-D2B7-470E-BCE1-13E10E5D96DF}" destId="{2E1998C8-CC80-4807-BED2-6797F9C54C44}" srcOrd="0" destOrd="0" presId="urn:microsoft.com/office/officeart/2005/8/layout/vList2"/>
    <dgm:cxn modelId="{073A9C4B-FBB8-474E-9996-31CEF1CD7AD4}" srcId="{216B074D-E322-4A5A-B476-A0EB73F5FAD0}" destId="{62D10CB3-3F1E-4F72-B163-3B4D222BB24A}" srcOrd="1" destOrd="0" parTransId="{3858BF68-F8DB-4639-8943-C3921E5F3E38}" sibTransId="{313103D7-0BD5-4A31-A4B9-F8EF3F15E7F5}"/>
    <dgm:cxn modelId="{9A318D62-BBF0-41C5-97E7-64776178E606}" srcId="{BAF3AADB-B2C8-4889-A8FA-CD438B4E043E}" destId="{A10DD2B2-D2B7-470E-BCE1-13E10E5D96DF}" srcOrd="0" destOrd="0" parTransId="{8A23BA1F-2861-4F05-9FAF-69D4794A941A}" sibTransId="{10502BAB-FF21-49C7-8741-8C1981891F95}"/>
    <dgm:cxn modelId="{A94970EE-1E2A-4190-8D10-0024AC1075AF}" type="presOf" srcId="{216B074D-E322-4A5A-B476-A0EB73F5FAD0}" destId="{6D1FE2CC-0951-4305-8006-E5E30BDA9A77}" srcOrd="0" destOrd="0" presId="urn:microsoft.com/office/officeart/2005/8/layout/vList2"/>
    <dgm:cxn modelId="{D1FBB69F-9F9A-462E-874D-E6C377B27499}" srcId="{62D10CB3-3F1E-4F72-B163-3B4D222BB24A}" destId="{D8E945F7-1492-442A-8E0A-46B74467ECF6}" srcOrd="0" destOrd="0" parTransId="{9A5ECD4D-19E2-4E68-ACC8-6FB7484B12E5}" sibTransId="{ADD2B942-51B6-4DFC-AF25-152D4D698C6D}"/>
    <dgm:cxn modelId="{923C2329-BE76-4F34-8B69-EE061C8DC256}" srcId="{216B074D-E322-4A5A-B476-A0EB73F5FAD0}" destId="{693A2425-4536-4671-8D6C-C980A9C56F61}" srcOrd="2" destOrd="0" parTransId="{92299ACB-23FB-4687-8529-947D64E3E43E}" sibTransId="{224F54F1-1A48-4BD2-9017-1FBE0FEFC9D8}"/>
    <dgm:cxn modelId="{A021BADD-89C2-45D0-98E3-3063F4CA245A}" type="presOf" srcId="{063DE6C5-1F7B-4D55-BB7C-CCF15643BBF4}" destId="{073C960A-9C2E-4AB2-9CF7-E84519F6B179}" srcOrd="0" destOrd="1" presId="urn:microsoft.com/office/officeart/2005/8/layout/vList2"/>
    <dgm:cxn modelId="{14D9B144-196E-4AD5-8782-9CBFFD9B1782}" srcId="{693A2425-4536-4671-8D6C-C980A9C56F61}" destId="{C41D0AA7-C4EB-4640-9674-77E6CFC12A40}" srcOrd="2" destOrd="0" parTransId="{8194AA1D-DB65-4C1E-A403-7FB39EC195C8}" sibTransId="{47961FBC-9A83-4B4D-884F-1BCCBF74D895}"/>
    <dgm:cxn modelId="{3B08E014-DB53-4BB7-924A-1AE3412A6745}" type="presOf" srcId="{D2060238-0603-4A86-9D76-7B080860B87A}" destId="{4461946E-11B3-446D-ABD9-E4A505E7EFBB}" srcOrd="0" destOrd="1" presId="urn:microsoft.com/office/officeart/2005/8/layout/vList2"/>
    <dgm:cxn modelId="{1F9BF94B-E7E6-42D9-9A32-6206E0CC3C72}" type="presOf" srcId="{C41D0AA7-C4EB-4640-9674-77E6CFC12A40}" destId="{073C960A-9C2E-4AB2-9CF7-E84519F6B179}" srcOrd="0" destOrd="2" presId="urn:microsoft.com/office/officeart/2005/8/layout/vList2"/>
    <dgm:cxn modelId="{8D400DF9-4F00-4E25-AA10-896213ACE5A7}" srcId="{693A2425-4536-4671-8D6C-C980A9C56F61}" destId="{5D316B87-51C2-400E-8189-A21006906740}" srcOrd="3" destOrd="0" parTransId="{C59622F1-523A-47D9-967E-063A85266875}" sibTransId="{C42D4462-B283-466E-89FA-35953F10A013}"/>
    <dgm:cxn modelId="{9FD7FC8B-6BC1-4E78-8822-540BADC384D3}" srcId="{693A2425-4536-4671-8D6C-C980A9C56F61}" destId="{063DE6C5-1F7B-4D55-BB7C-CCF15643BBF4}" srcOrd="1" destOrd="0" parTransId="{E24EF1DE-0D8F-486B-BC08-1766DDABAA45}" sibTransId="{E28AB38E-A491-4F9A-9D71-C2050607F14C}"/>
    <dgm:cxn modelId="{9D10999E-7710-4040-9FBA-A73912A70E84}" type="presParOf" srcId="{6D1FE2CC-0951-4305-8006-E5E30BDA9A77}" destId="{6CCE9006-69A3-47AB-AEFB-EEB9E825F104}" srcOrd="0" destOrd="0" presId="urn:microsoft.com/office/officeart/2005/8/layout/vList2"/>
    <dgm:cxn modelId="{CE5667DB-0D0D-4163-868F-E97D3F61A39B}" type="presParOf" srcId="{6D1FE2CC-0951-4305-8006-E5E30BDA9A77}" destId="{2E1998C8-CC80-4807-BED2-6797F9C54C44}" srcOrd="1" destOrd="0" presId="urn:microsoft.com/office/officeart/2005/8/layout/vList2"/>
    <dgm:cxn modelId="{9B02D8EE-E226-414D-BB96-30F262CAF654}" type="presParOf" srcId="{6D1FE2CC-0951-4305-8006-E5E30BDA9A77}" destId="{BC7ADD04-DB9D-4AFB-A23A-5945DC795B0C}" srcOrd="2" destOrd="0" presId="urn:microsoft.com/office/officeart/2005/8/layout/vList2"/>
    <dgm:cxn modelId="{68539311-37F1-45A0-AD55-F348F5B6F693}" type="presParOf" srcId="{6D1FE2CC-0951-4305-8006-E5E30BDA9A77}" destId="{4461946E-11B3-446D-ABD9-E4A505E7EFBB}" srcOrd="3" destOrd="0" presId="urn:microsoft.com/office/officeart/2005/8/layout/vList2"/>
    <dgm:cxn modelId="{69F80F42-5245-4510-811E-01BC374CC779}" type="presParOf" srcId="{6D1FE2CC-0951-4305-8006-E5E30BDA9A77}" destId="{F283B962-2922-46AA-9AF1-B8B204F02A60}" srcOrd="4" destOrd="0" presId="urn:microsoft.com/office/officeart/2005/8/layout/vList2"/>
    <dgm:cxn modelId="{740A81CD-D64A-4341-B870-36BB823BA2CF}" type="presParOf" srcId="{6D1FE2CC-0951-4305-8006-E5E30BDA9A77}" destId="{073C960A-9C2E-4AB2-9CF7-E84519F6B17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828CFD-2E27-4A0A-BC7F-AF5938C220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00E7CFE-A9A1-416B-BF9F-A5A54C279DDB}">
      <dgm:prSet phldrT="[Text]"/>
      <dgm:spPr/>
      <dgm:t>
        <a:bodyPr/>
        <a:lstStyle/>
        <a:p>
          <a:r>
            <a:rPr lang="ka-GE" dirty="0" smtClean="0"/>
            <a:t>პროექტის იდენტიფიცირება</a:t>
          </a:r>
          <a:endParaRPr lang="en-US" dirty="0"/>
        </a:p>
      </dgm:t>
    </dgm:pt>
    <dgm:pt modelId="{A4602624-13C0-4761-BE57-E38E2C4DF5E3}" type="parTrans" cxnId="{485E0AE8-A505-47DC-ABBB-6D4503FA1EE8}">
      <dgm:prSet/>
      <dgm:spPr/>
      <dgm:t>
        <a:bodyPr/>
        <a:lstStyle/>
        <a:p>
          <a:endParaRPr lang="en-US"/>
        </a:p>
      </dgm:t>
    </dgm:pt>
    <dgm:pt modelId="{D43CC112-395A-411B-8E03-761B11ED6247}" type="sibTrans" cxnId="{485E0AE8-A505-47DC-ABBB-6D4503FA1EE8}">
      <dgm:prSet/>
      <dgm:spPr/>
      <dgm:t>
        <a:bodyPr/>
        <a:lstStyle/>
        <a:p>
          <a:endParaRPr lang="en-US"/>
        </a:p>
      </dgm:t>
    </dgm:pt>
    <dgm:pt modelId="{4C1F2D25-37C3-45D8-AE3F-D91DDE8C0DF0}">
      <dgm:prSet phldrT="[Text]"/>
      <dgm:spPr/>
      <dgm:t>
        <a:bodyPr/>
        <a:lstStyle/>
        <a:p>
          <a:r>
            <a:rPr lang="ka-GE" dirty="0" smtClean="0"/>
            <a:t>წინასწარი ანალიზი</a:t>
          </a:r>
          <a:r>
            <a:rPr lang="en-US" dirty="0" smtClean="0"/>
            <a:t>	</a:t>
          </a:r>
          <a:endParaRPr lang="en-US" dirty="0"/>
        </a:p>
      </dgm:t>
    </dgm:pt>
    <dgm:pt modelId="{C257B13F-8422-49EC-BFA7-132DF45CB3DF}" type="parTrans" cxnId="{7B34EFE6-2A8E-42E2-BC14-C14347A8D862}">
      <dgm:prSet/>
      <dgm:spPr/>
      <dgm:t>
        <a:bodyPr/>
        <a:lstStyle/>
        <a:p>
          <a:endParaRPr lang="en-US"/>
        </a:p>
      </dgm:t>
    </dgm:pt>
    <dgm:pt modelId="{05022BF8-87BA-4C78-A312-7F84EE4E8772}" type="sibTrans" cxnId="{7B34EFE6-2A8E-42E2-BC14-C14347A8D862}">
      <dgm:prSet/>
      <dgm:spPr/>
      <dgm:t>
        <a:bodyPr/>
        <a:lstStyle/>
        <a:p>
          <a:endParaRPr lang="en-US"/>
        </a:p>
      </dgm:t>
    </dgm:pt>
    <dgm:pt modelId="{80CC8C4D-FD1C-4B50-9705-719C286B0DB4}" type="pres">
      <dgm:prSet presAssocID="{50828CFD-2E27-4A0A-BC7F-AF5938C220B7}" presName="Name0" presStyleCnt="0">
        <dgm:presLayoutVars>
          <dgm:dir/>
          <dgm:animLvl val="lvl"/>
          <dgm:resizeHandles val="exact"/>
        </dgm:presLayoutVars>
      </dgm:prSet>
      <dgm:spPr/>
    </dgm:pt>
    <dgm:pt modelId="{17AD38B1-B6B6-40D3-9A44-66994638900C}" type="pres">
      <dgm:prSet presAssocID="{F00E7CFE-A9A1-416B-BF9F-A5A54C279DD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82C00-3A91-475B-8316-193DD6F70359}" type="pres">
      <dgm:prSet presAssocID="{D43CC112-395A-411B-8E03-761B11ED6247}" presName="parTxOnlySpace" presStyleCnt="0"/>
      <dgm:spPr/>
    </dgm:pt>
    <dgm:pt modelId="{39F1BA49-4885-404D-BB6C-E6D71ECFBB0B}" type="pres">
      <dgm:prSet presAssocID="{4C1F2D25-37C3-45D8-AE3F-D91DDE8C0DF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E0AE8-A505-47DC-ABBB-6D4503FA1EE8}" srcId="{50828CFD-2E27-4A0A-BC7F-AF5938C220B7}" destId="{F00E7CFE-A9A1-416B-BF9F-A5A54C279DDB}" srcOrd="0" destOrd="0" parTransId="{A4602624-13C0-4761-BE57-E38E2C4DF5E3}" sibTransId="{D43CC112-395A-411B-8E03-761B11ED6247}"/>
    <dgm:cxn modelId="{43926B23-BECB-42AE-8B21-EDE3DE9D826A}" type="presOf" srcId="{F00E7CFE-A9A1-416B-BF9F-A5A54C279DDB}" destId="{17AD38B1-B6B6-40D3-9A44-66994638900C}" srcOrd="0" destOrd="0" presId="urn:microsoft.com/office/officeart/2005/8/layout/chevron1"/>
    <dgm:cxn modelId="{7B07BBCC-B1F9-4652-90C0-AAF05BE14783}" type="presOf" srcId="{4C1F2D25-37C3-45D8-AE3F-D91DDE8C0DF0}" destId="{39F1BA49-4885-404D-BB6C-E6D71ECFBB0B}" srcOrd="0" destOrd="0" presId="urn:microsoft.com/office/officeart/2005/8/layout/chevron1"/>
    <dgm:cxn modelId="{7B34EFE6-2A8E-42E2-BC14-C14347A8D862}" srcId="{50828CFD-2E27-4A0A-BC7F-AF5938C220B7}" destId="{4C1F2D25-37C3-45D8-AE3F-D91DDE8C0DF0}" srcOrd="1" destOrd="0" parTransId="{C257B13F-8422-49EC-BFA7-132DF45CB3DF}" sibTransId="{05022BF8-87BA-4C78-A312-7F84EE4E8772}"/>
    <dgm:cxn modelId="{B68B7223-16E0-4C7C-B65A-9BDDC769D800}" type="presOf" srcId="{50828CFD-2E27-4A0A-BC7F-AF5938C220B7}" destId="{80CC8C4D-FD1C-4B50-9705-719C286B0DB4}" srcOrd="0" destOrd="0" presId="urn:microsoft.com/office/officeart/2005/8/layout/chevron1"/>
    <dgm:cxn modelId="{8D503E0E-FDB2-4C7E-9F38-3363A49794B6}" type="presParOf" srcId="{80CC8C4D-FD1C-4B50-9705-719C286B0DB4}" destId="{17AD38B1-B6B6-40D3-9A44-66994638900C}" srcOrd="0" destOrd="0" presId="urn:microsoft.com/office/officeart/2005/8/layout/chevron1"/>
    <dgm:cxn modelId="{989AB43E-221E-4C01-8CC8-18A22A7CD758}" type="presParOf" srcId="{80CC8C4D-FD1C-4B50-9705-719C286B0DB4}" destId="{7C782C00-3A91-475B-8316-193DD6F70359}" srcOrd="1" destOrd="0" presId="urn:microsoft.com/office/officeart/2005/8/layout/chevron1"/>
    <dgm:cxn modelId="{DEAA6B77-642A-46B1-A13B-2B17586E17D1}" type="presParOf" srcId="{80CC8C4D-FD1C-4B50-9705-719C286B0DB4}" destId="{39F1BA49-4885-404D-BB6C-E6D71ECFBB0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597E2-6034-477B-A86D-6C13CAEA2DB5}">
      <dsp:nvSpPr>
        <dsp:cNvPr id="0" name=""/>
        <dsp:cNvSpPr/>
      </dsp:nvSpPr>
      <dsp:spPr>
        <a:xfrm>
          <a:off x="4" y="825506"/>
          <a:ext cx="1750888" cy="118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EPC </a:t>
          </a:r>
          <a:r>
            <a:rPr lang="ka-GE" sz="1800" kern="1200" dirty="0" smtClean="0"/>
            <a:t>მომწოდებელი</a:t>
          </a:r>
          <a:endParaRPr lang="en-US" sz="1800" kern="1200" dirty="0"/>
        </a:p>
      </dsp:txBody>
      <dsp:txXfrm>
        <a:off x="34572" y="860074"/>
        <a:ext cx="1681752" cy="1111102"/>
      </dsp:txXfrm>
    </dsp:sp>
    <dsp:sp modelId="{AE358B02-574A-488B-A09C-E4B238F661EA}">
      <dsp:nvSpPr>
        <dsp:cNvPr id="0" name=""/>
        <dsp:cNvSpPr/>
      </dsp:nvSpPr>
      <dsp:spPr>
        <a:xfrm>
          <a:off x="175093" y="2005745"/>
          <a:ext cx="208793" cy="106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767"/>
              </a:lnTo>
              <a:lnTo>
                <a:pt x="208793" y="1060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39CAD-B8DA-4E12-B6B1-4D2693D9B230}">
      <dsp:nvSpPr>
        <dsp:cNvPr id="0" name=""/>
        <dsp:cNvSpPr/>
      </dsp:nvSpPr>
      <dsp:spPr>
        <a:xfrm>
          <a:off x="383886" y="2189676"/>
          <a:ext cx="1400710" cy="175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ესკოები არიან ენერგო სერვისების მომწოდებლები </a:t>
          </a:r>
          <a:endParaRPr lang="en-US" sz="1050" kern="1200" dirty="0"/>
        </a:p>
      </dsp:txBody>
      <dsp:txXfrm>
        <a:off x="424911" y="2230701"/>
        <a:ext cx="1318660" cy="1671622"/>
      </dsp:txXfrm>
    </dsp:sp>
    <dsp:sp modelId="{14250B88-3242-4368-94A3-1524A5994A74}">
      <dsp:nvSpPr>
        <dsp:cNvPr id="0" name=""/>
        <dsp:cNvSpPr/>
      </dsp:nvSpPr>
      <dsp:spPr>
        <a:xfrm>
          <a:off x="2188615" y="825506"/>
          <a:ext cx="1750888" cy="118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კლიენტი</a:t>
          </a:r>
          <a:endParaRPr lang="en-US" sz="1800" kern="1200" dirty="0"/>
        </a:p>
      </dsp:txBody>
      <dsp:txXfrm>
        <a:off x="2223183" y="860074"/>
        <a:ext cx="1681752" cy="1111102"/>
      </dsp:txXfrm>
    </dsp:sp>
    <dsp:sp modelId="{C447119C-C2AA-479A-AD0A-40DF0ADF956D}">
      <dsp:nvSpPr>
        <dsp:cNvPr id="0" name=""/>
        <dsp:cNvSpPr/>
      </dsp:nvSpPr>
      <dsp:spPr>
        <a:xfrm>
          <a:off x="2363703" y="2005745"/>
          <a:ext cx="208793" cy="106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767"/>
              </a:lnTo>
              <a:lnTo>
                <a:pt x="208793" y="1060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2217F-1587-4200-A5A8-68A722693404}">
      <dsp:nvSpPr>
        <dsp:cNvPr id="0" name=""/>
        <dsp:cNvSpPr/>
      </dsp:nvSpPr>
      <dsp:spPr>
        <a:xfrm>
          <a:off x="2572497" y="2189676"/>
          <a:ext cx="1400710" cy="175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შენობის ან ობიექტის მესაკუთრე რომელიც დაინტერესებულია </a:t>
          </a:r>
          <a:r>
            <a:rPr lang="ka-GE" sz="1050" kern="1200" dirty="0" smtClean="0"/>
            <a:t>ენერგო-ეფექტურობის </a:t>
          </a:r>
          <a:r>
            <a:rPr lang="ka-GE" sz="1050" kern="1200" dirty="0" smtClean="0"/>
            <a:t>ზომების გატარებაში</a:t>
          </a:r>
          <a:endParaRPr lang="en-US" sz="1050" kern="1200" dirty="0"/>
        </a:p>
      </dsp:txBody>
      <dsp:txXfrm>
        <a:off x="2613522" y="2230701"/>
        <a:ext cx="1318660" cy="1671622"/>
      </dsp:txXfrm>
    </dsp:sp>
    <dsp:sp modelId="{ADE153AB-FF38-437C-96DE-3F51334F04CE}">
      <dsp:nvSpPr>
        <dsp:cNvPr id="0" name=""/>
        <dsp:cNvSpPr/>
      </dsp:nvSpPr>
      <dsp:spPr>
        <a:xfrm>
          <a:off x="4377225" y="825506"/>
          <a:ext cx="1750888" cy="118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ენერგო მომწოდებელი</a:t>
          </a:r>
          <a:endParaRPr lang="en-US" sz="1800" kern="1200" dirty="0"/>
        </a:p>
      </dsp:txBody>
      <dsp:txXfrm>
        <a:off x="4411793" y="860074"/>
        <a:ext cx="1681752" cy="1111102"/>
      </dsp:txXfrm>
    </dsp:sp>
    <dsp:sp modelId="{A335640C-664E-4760-BE1D-A76EF58FBABF}">
      <dsp:nvSpPr>
        <dsp:cNvPr id="0" name=""/>
        <dsp:cNvSpPr/>
      </dsp:nvSpPr>
      <dsp:spPr>
        <a:xfrm>
          <a:off x="4552314" y="2005745"/>
          <a:ext cx="208793" cy="106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767"/>
              </a:lnTo>
              <a:lnTo>
                <a:pt x="208793" y="1060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2A6E5-C795-4697-9E4E-AB28DD9E2D31}">
      <dsp:nvSpPr>
        <dsp:cNvPr id="0" name=""/>
        <dsp:cNvSpPr/>
      </dsp:nvSpPr>
      <dsp:spPr>
        <a:xfrm>
          <a:off x="4761107" y="2189676"/>
          <a:ext cx="1400710" cy="175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ენერგიის მომწოდებელი</a:t>
          </a:r>
          <a:endParaRPr lang="en-US" sz="1050" kern="1200" dirty="0"/>
        </a:p>
      </dsp:txBody>
      <dsp:txXfrm>
        <a:off x="4802132" y="2230701"/>
        <a:ext cx="1318660" cy="1671622"/>
      </dsp:txXfrm>
    </dsp:sp>
    <dsp:sp modelId="{080B790B-CD27-4888-8342-8DE7203EDE08}">
      <dsp:nvSpPr>
        <dsp:cNvPr id="0" name=""/>
        <dsp:cNvSpPr/>
      </dsp:nvSpPr>
      <dsp:spPr>
        <a:xfrm>
          <a:off x="6570966" y="815981"/>
          <a:ext cx="1750888" cy="118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EPC </a:t>
          </a:r>
          <a:r>
            <a:rPr lang="ka-GE" sz="1800" kern="1200" dirty="0" smtClean="0"/>
            <a:t>დამხმარე</a:t>
          </a:r>
          <a:r>
            <a:rPr lang="en-US" sz="1800" kern="1200" dirty="0" smtClean="0"/>
            <a:t>(</a:t>
          </a:r>
          <a:r>
            <a:rPr lang="ka-GE" sz="1800" kern="1200" dirty="0" smtClean="0"/>
            <a:t>არასავალდებულო</a:t>
          </a:r>
          <a:r>
            <a:rPr lang="en-US" sz="1800" kern="1200" dirty="0" smtClean="0"/>
            <a:t>)  -</a:t>
          </a:r>
          <a:endParaRPr lang="en-US" sz="1800" kern="1200" dirty="0"/>
        </a:p>
      </dsp:txBody>
      <dsp:txXfrm>
        <a:off x="6605534" y="850549"/>
        <a:ext cx="1681752" cy="1111102"/>
      </dsp:txXfrm>
    </dsp:sp>
    <dsp:sp modelId="{AD83BB80-41F2-4BA7-801D-96AF2102D499}">
      <dsp:nvSpPr>
        <dsp:cNvPr id="0" name=""/>
        <dsp:cNvSpPr/>
      </dsp:nvSpPr>
      <dsp:spPr>
        <a:xfrm>
          <a:off x="6746055" y="1996220"/>
          <a:ext cx="203663" cy="107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291"/>
              </a:lnTo>
              <a:lnTo>
                <a:pt x="203663" y="1070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AB7FD-2AFE-4272-BCB5-F01D47007BC6}">
      <dsp:nvSpPr>
        <dsp:cNvPr id="0" name=""/>
        <dsp:cNvSpPr/>
      </dsp:nvSpPr>
      <dsp:spPr>
        <a:xfrm>
          <a:off x="6949718" y="2189676"/>
          <a:ext cx="1400710" cy="175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საკონსულტაციო კომპანიები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ნოუ-ჰაუსა და გამოცდილების გადაცემა კლიენტისთვის. </a:t>
          </a:r>
          <a:r>
            <a:rPr lang="en-US" sz="1050" kern="1200" dirty="0" smtClean="0"/>
            <a:t> EPC</a:t>
          </a:r>
          <a:r>
            <a:rPr lang="ka-GE" sz="1050" kern="1200" dirty="0" smtClean="0"/>
            <a:t>-ს წარმომადგენელს </a:t>
          </a:r>
          <a:r>
            <a:rPr lang="ka-GE" sz="1050" kern="1200" dirty="0" smtClean="0"/>
            <a:t>შეუძლია იყოს შუამავალი კლიენტსა და ესკოს შორის </a:t>
          </a:r>
          <a:endParaRPr lang="en-US" sz="1050" kern="1200" dirty="0"/>
        </a:p>
      </dsp:txBody>
      <dsp:txXfrm>
        <a:off x="6990743" y="2230701"/>
        <a:ext cx="1318660" cy="1671622"/>
      </dsp:txXfrm>
    </dsp:sp>
    <dsp:sp modelId="{22FE76BC-0A72-4522-8D91-0AF1BD7F3F28}">
      <dsp:nvSpPr>
        <dsp:cNvPr id="0" name=""/>
        <dsp:cNvSpPr/>
      </dsp:nvSpPr>
      <dsp:spPr>
        <a:xfrm>
          <a:off x="8759576" y="781051"/>
          <a:ext cx="1750888" cy="118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საფინანსო ინსტიტუტი</a:t>
          </a:r>
          <a:r>
            <a:rPr lang="en-US" sz="1800" kern="1200" dirty="0" smtClean="0"/>
            <a:t> </a:t>
          </a:r>
          <a:r>
            <a:rPr lang="ka-GE" sz="1800" kern="1200" dirty="0" smtClean="0"/>
            <a:t>(არასავალდებულო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8794144" y="815619"/>
        <a:ext cx="1681752" cy="1111102"/>
      </dsp:txXfrm>
    </dsp:sp>
    <dsp:sp modelId="{A16F6E08-D19F-4C77-A684-B825E55E47CF}">
      <dsp:nvSpPr>
        <dsp:cNvPr id="0" name=""/>
        <dsp:cNvSpPr/>
      </dsp:nvSpPr>
      <dsp:spPr>
        <a:xfrm>
          <a:off x="8934665" y="1961290"/>
          <a:ext cx="180223" cy="110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222"/>
              </a:lnTo>
              <a:lnTo>
                <a:pt x="180223" y="1105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09B46-5400-448B-96F1-DA171D572463}">
      <dsp:nvSpPr>
        <dsp:cNvPr id="0" name=""/>
        <dsp:cNvSpPr/>
      </dsp:nvSpPr>
      <dsp:spPr>
        <a:xfrm>
          <a:off x="9114889" y="2189676"/>
          <a:ext cx="1400710" cy="175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kern="1200" dirty="0" smtClean="0"/>
            <a:t>შეიძლება იყოს ტრადიციულად ბანკი, </a:t>
          </a:r>
          <a:r>
            <a:rPr lang="ka-GE" sz="1050" kern="1200" dirty="0" smtClean="0"/>
            <a:t>სპეციალიზი-რებული </a:t>
          </a:r>
          <a:r>
            <a:rPr lang="ka-GE" sz="1050" kern="1200" dirty="0" smtClean="0"/>
            <a:t>საფინანსო დაწესებულება ან </a:t>
          </a:r>
          <a:r>
            <a:rPr lang="ka-GE" sz="1050" kern="1200" dirty="0" smtClean="0"/>
            <a:t>სამთავრობო ინსტრუქცია (სუბსიდიები)</a:t>
          </a:r>
          <a:endParaRPr lang="en-US" sz="1050" kern="1200" dirty="0"/>
        </a:p>
      </dsp:txBody>
      <dsp:txXfrm>
        <a:off x="9155914" y="2230701"/>
        <a:ext cx="1318660" cy="16716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08B25-159F-4C4C-A133-6D71727CACE6}">
      <dsp:nvSpPr>
        <dsp:cNvPr id="0" name=""/>
        <dsp:cNvSpPr/>
      </dsp:nvSpPr>
      <dsp:spPr>
        <a:xfrm>
          <a:off x="5134" y="0"/>
          <a:ext cx="10505330" cy="889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4900" kern="1200" dirty="0" smtClean="0"/>
            <a:t>შესყიდვის პროცედურა</a:t>
          </a:r>
          <a:endParaRPr lang="en-US" sz="4900" kern="1200" dirty="0"/>
        </a:p>
      </dsp:txBody>
      <dsp:txXfrm>
        <a:off x="450123" y="0"/>
        <a:ext cx="9615352" cy="8899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21B8-1E69-449D-8673-EC9EEC6003DA}">
      <dsp:nvSpPr>
        <dsp:cNvPr id="0" name=""/>
        <dsp:cNvSpPr/>
      </dsp:nvSpPr>
      <dsp:spPr>
        <a:xfrm>
          <a:off x="0" y="0"/>
          <a:ext cx="5524797" cy="12246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700" kern="1200" dirty="0" smtClean="0"/>
            <a:t>ღონისძიებების დანერგვა</a:t>
          </a:r>
          <a:endParaRPr lang="en-US" sz="3700" kern="1200" dirty="0"/>
        </a:p>
      </dsp:txBody>
      <dsp:txXfrm>
        <a:off x="612322" y="0"/>
        <a:ext cx="4300154" cy="1224643"/>
      </dsp:txXfrm>
    </dsp:sp>
    <dsp:sp modelId="{E1F6636D-DFBC-4BFD-A15A-8498523764DA}">
      <dsp:nvSpPr>
        <dsp:cNvPr id="0" name=""/>
        <dsp:cNvSpPr/>
      </dsp:nvSpPr>
      <dsp:spPr>
        <a:xfrm>
          <a:off x="4981560" y="0"/>
          <a:ext cx="5524797" cy="12246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700" kern="1200" dirty="0" smtClean="0"/>
            <a:t>გარანტირებული მუშაობა</a:t>
          </a:r>
          <a:endParaRPr lang="en-US" sz="3700" kern="1200" dirty="0"/>
        </a:p>
      </dsp:txBody>
      <dsp:txXfrm>
        <a:off x="5593882" y="0"/>
        <a:ext cx="4300154" cy="12246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6ABC-C592-49BE-88B1-D19ADF73E66B}">
      <dsp:nvSpPr>
        <dsp:cNvPr id="0" name=""/>
        <dsp:cNvSpPr/>
      </dsp:nvSpPr>
      <dsp:spPr>
        <a:xfrm>
          <a:off x="3263" y="220097"/>
          <a:ext cx="2274614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პროექტის იდენტიფიცირება</a:t>
          </a:r>
          <a:endParaRPr lang="en-US" sz="1200" kern="1200" dirty="0"/>
        </a:p>
      </dsp:txBody>
      <dsp:txXfrm>
        <a:off x="327263" y="220097"/>
        <a:ext cx="1626614" cy="648000"/>
      </dsp:txXfrm>
    </dsp:sp>
    <dsp:sp modelId="{C3D35A84-C25E-4481-9D5D-043F72FB3194}">
      <dsp:nvSpPr>
        <dsp:cNvPr id="0" name=""/>
        <dsp:cNvSpPr/>
      </dsp:nvSpPr>
      <dsp:spPr>
        <a:xfrm>
          <a:off x="3263" y="949098"/>
          <a:ext cx="1819691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ხელმძღვანელობასთან წინასწარი მოლაპარაკების ჩათვლით</a:t>
          </a:r>
          <a:endParaRPr lang="en-US" sz="1200" kern="1200" dirty="0"/>
        </a:p>
      </dsp:txBody>
      <dsp:txXfrm>
        <a:off x="3263" y="949098"/>
        <a:ext cx="1819691" cy="729000"/>
      </dsp:txXfrm>
    </dsp:sp>
    <dsp:sp modelId="{209DF0C8-23E6-46FB-B7E9-A77816AAF777}">
      <dsp:nvSpPr>
        <dsp:cNvPr id="0" name=""/>
        <dsp:cNvSpPr/>
      </dsp:nvSpPr>
      <dsp:spPr>
        <a:xfrm>
          <a:off x="2061878" y="220097"/>
          <a:ext cx="2274614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წინასწარი ანალიზი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2385878" y="220097"/>
        <a:ext cx="1626614" cy="648000"/>
      </dsp:txXfrm>
    </dsp:sp>
    <dsp:sp modelId="{A3002B8B-4010-48C3-9402-0F2DCD135748}">
      <dsp:nvSpPr>
        <dsp:cNvPr id="0" name=""/>
        <dsp:cNvSpPr/>
      </dsp:nvSpPr>
      <dsp:spPr>
        <a:xfrm>
          <a:off x="2061878" y="949098"/>
          <a:ext cx="1819691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EPC</a:t>
          </a:r>
          <a:r>
            <a:rPr lang="ka-GE" sz="1200" kern="1200" dirty="0" smtClean="0"/>
            <a:t> ტენიკური და ეკონომიკური კვლევის ანალიზი</a:t>
          </a:r>
          <a:endParaRPr lang="en-US" sz="1200" kern="1200" dirty="0"/>
        </a:p>
      </dsp:txBody>
      <dsp:txXfrm>
        <a:off x="2061878" y="949098"/>
        <a:ext cx="1819691" cy="729000"/>
      </dsp:txXfrm>
    </dsp:sp>
    <dsp:sp modelId="{1C7819F0-D0D3-404B-9CDB-3B0239AF4F9B}">
      <dsp:nvSpPr>
        <dsp:cNvPr id="0" name=""/>
        <dsp:cNvSpPr/>
      </dsp:nvSpPr>
      <dsp:spPr>
        <a:xfrm>
          <a:off x="4120492" y="220097"/>
          <a:ext cx="2274614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შესყიდვის პროცედურა</a:t>
          </a:r>
          <a:endParaRPr lang="en-US" sz="1200" kern="1200" dirty="0"/>
        </a:p>
      </dsp:txBody>
      <dsp:txXfrm>
        <a:off x="4444492" y="220097"/>
        <a:ext cx="1626614" cy="648000"/>
      </dsp:txXfrm>
    </dsp:sp>
    <dsp:sp modelId="{ECE295B0-51C0-4541-AAA5-B80ECB7C6969}">
      <dsp:nvSpPr>
        <dsp:cNvPr id="0" name=""/>
        <dsp:cNvSpPr/>
      </dsp:nvSpPr>
      <dsp:spPr>
        <a:xfrm>
          <a:off x="4120492" y="949098"/>
          <a:ext cx="1819691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EPC </a:t>
          </a:r>
          <a:r>
            <a:rPr lang="ka-GE" sz="1200" kern="1200" dirty="0" smtClean="0"/>
            <a:t>ხელშეკრულების დასრულება/დახურვა</a:t>
          </a:r>
          <a:endParaRPr lang="en-US" sz="1200" kern="1200" dirty="0"/>
        </a:p>
      </dsp:txBody>
      <dsp:txXfrm>
        <a:off x="4120492" y="949098"/>
        <a:ext cx="1819691" cy="729000"/>
      </dsp:txXfrm>
    </dsp:sp>
    <dsp:sp modelId="{22E84208-EC45-40A4-8581-1C529EDC1B83}">
      <dsp:nvSpPr>
        <dsp:cNvPr id="0" name=""/>
        <dsp:cNvSpPr/>
      </dsp:nvSpPr>
      <dsp:spPr>
        <a:xfrm>
          <a:off x="6179107" y="220097"/>
          <a:ext cx="2274614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ზომების გატარება</a:t>
          </a:r>
          <a:endParaRPr lang="en-US" sz="1200" kern="1200" dirty="0"/>
        </a:p>
      </dsp:txBody>
      <dsp:txXfrm>
        <a:off x="6503107" y="220097"/>
        <a:ext cx="1626614" cy="648000"/>
      </dsp:txXfrm>
    </dsp:sp>
    <dsp:sp modelId="{939021AA-3C2B-4F89-897D-64E1F2F3561F}">
      <dsp:nvSpPr>
        <dsp:cNvPr id="0" name=""/>
        <dsp:cNvSpPr/>
      </dsp:nvSpPr>
      <dsp:spPr>
        <a:xfrm>
          <a:off x="6179107" y="949098"/>
          <a:ext cx="1819691" cy="72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სატესტო ოპერირება </a:t>
          </a:r>
          <a:endParaRPr lang="en-US" sz="1200" kern="1200" dirty="0"/>
        </a:p>
      </dsp:txBody>
      <dsp:txXfrm>
        <a:off x="6179107" y="949098"/>
        <a:ext cx="1819691" cy="729000"/>
      </dsp:txXfrm>
    </dsp:sp>
    <dsp:sp modelId="{DE731D8D-3726-445D-865A-0C0633A8F64F}">
      <dsp:nvSpPr>
        <dsp:cNvPr id="0" name=""/>
        <dsp:cNvSpPr/>
      </dsp:nvSpPr>
      <dsp:spPr>
        <a:xfrm>
          <a:off x="8237721" y="220097"/>
          <a:ext cx="2274614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გარანტირებული მუშაობა</a:t>
          </a:r>
          <a:endParaRPr lang="en-US" sz="1200" kern="1200" dirty="0"/>
        </a:p>
      </dsp:txBody>
      <dsp:txXfrm>
        <a:off x="8561721" y="220097"/>
        <a:ext cx="1626614" cy="648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37164-56CD-4988-9A70-1D4E1B71E475}">
      <dsp:nvSpPr>
        <dsp:cNvPr id="0" name=""/>
        <dsp:cNvSpPr/>
      </dsp:nvSpPr>
      <dsp:spPr>
        <a:xfrm>
          <a:off x="0" y="91444"/>
          <a:ext cx="10455214" cy="415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კლიენტი</a:t>
          </a:r>
          <a:r>
            <a:rPr lang="ka-GE" sz="1600" kern="1200" dirty="0" smtClean="0"/>
            <a:t>?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0261" y="111705"/>
        <a:ext cx="10414692" cy="374535"/>
      </dsp:txXfrm>
    </dsp:sp>
    <dsp:sp modelId="{2BFCF068-134D-4DDB-A3F1-988CCD42A2B1}">
      <dsp:nvSpPr>
        <dsp:cNvPr id="0" name=""/>
        <dsp:cNvSpPr/>
      </dsp:nvSpPr>
      <dsp:spPr>
        <a:xfrm>
          <a:off x="0" y="506502"/>
          <a:ext cx="10455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5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კრედიტის საშუალებით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ლიზინგის საშუალებით</a:t>
          </a:r>
          <a:endParaRPr lang="en-US" sz="1200" kern="1200" dirty="0"/>
        </a:p>
      </dsp:txBody>
      <dsp:txXfrm>
        <a:off x="0" y="506502"/>
        <a:ext cx="10455214" cy="447120"/>
      </dsp:txXfrm>
    </dsp:sp>
    <dsp:sp modelId="{96C86891-02F9-4596-8163-C927D03E0096}">
      <dsp:nvSpPr>
        <dsp:cNvPr id="0" name=""/>
        <dsp:cNvSpPr/>
      </dsp:nvSpPr>
      <dsp:spPr>
        <a:xfrm>
          <a:off x="0" y="953622"/>
          <a:ext cx="10455214" cy="415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ESCO? </a:t>
          </a:r>
          <a:endParaRPr lang="en-US" sz="1600" kern="1200" dirty="0"/>
        </a:p>
      </dsp:txBody>
      <dsp:txXfrm>
        <a:off x="20261" y="973883"/>
        <a:ext cx="10414692" cy="374535"/>
      </dsp:txXfrm>
    </dsp:sp>
    <dsp:sp modelId="{B2CFB6F4-6255-495B-AF6F-94D3C457BBBC}">
      <dsp:nvSpPr>
        <dsp:cNvPr id="0" name=""/>
        <dsp:cNvSpPr/>
      </dsp:nvSpPr>
      <dsp:spPr>
        <a:xfrm>
          <a:off x="0" y="1368680"/>
          <a:ext cx="1045521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5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კრედიტის საშუალებით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ლიზინგის საშუალებით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ფორფაიტინგის (გამოსყიდვა რეგრესის უფლების გარეშე) საშუალებით</a:t>
          </a:r>
          <a:endParaRPr lang="en-US" sz="1200" kern="1200" dirty="0"/>
        </a:p>
      </dsp:txBody>
      <dsp:txXfrm>
        <a:off x="0" y="1368680"/>
        <a:ext cx="10455214" cy="678960"/>
      </dsp:txXfrm>
    </dsp:sp>
    <dsp:sp modelId="{74A8719B-9EBD-43A6-96D5-C8942E606F5D}">
      <dsp:nvSpPr>
        <dsp:cNvPr id="0" name=""/>
        <dsp:cNvSpPr/>
      </dsp:nvSpPr>
      <dsp:spPr>
        <a:xfrm>
          <a:off x="0" y="2047640"/>
          <a:ext cx="10455214" cy="415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არის თუ არა ეს მესამე მხარე</a:t>
          </a:r>
          <a:r>
            <a:rPr lang="en-US" sz="1600" kern="1200" dirty="0" smtClean="0"/>
            <a:t>? </a:t>
          </a:r>
          <a:endParaRPr lang="en-US" sz="1600" kern="1200" dirty="0"/>
        </a:p>
      </dsp:txBody>
      <dsp:txXfrm>
        <a:off x="20261" y="2067901"/>
        <a:ext cx="10414692" cy="374535"/>
      </dsp:txXfrm>
    </dsp:sp>
    <dsp:sp modelId="{D9100EBE-AE23-463B-8C3D-96822847A5D3}">
      <dsp:nvSpPr>
        <dsp:cNvPr id="0" name=""/>
        <dsp:cNvSpPr/>
      </dsp:nvSpPr>
      <dsp:spPr>
        <a:xfrm>
          <a:off x="0" y="2462697"/>
          <a:ext cx="10455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53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სუბსიდია?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ინვესტიცია?</a:t>
          </a:r>
          <a:endParaRPr lang="en-US" sz="1200" kern="1200" dirty="0"/>
        </a:p>
      </dsp:txBody>
      <dsp:txXfrm>
        <a:off x="0" y="2462697"/>
        <a:ext cx="10455214" cy="447120"/>
      </dsp:txXfrm>
    </dsp:sp>
    <dsp:sp modelId="{B8AC3E59-3F02-40F2-A096-248A550A3A09}">
      <dsp:nvSpPr>
        <dsp:cNvPr id="0" name=""/>
        <dsp:cNvSpPr/>
      </dsp:nvSpPr>
      <dsp:spPr>
        <a:xfrm>
          <a:off x="0" y="2909817"/>
          <a:ext cx="10455214" cy="4150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მათი კომბინაცია?</a:t>
          </a:r>
          <a:endParaRPr lang="en-US" sz="1600" kern="1200" dirty="0"/>
        </a:p>
      </dsp:txBody>
      <dsp:txXfrm>
        <a:off x="20261" y="2930078"/>
        <a:ext cx="10414692" cy="3745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7BBF8-FCEC-482E-9D4C-96226FFF6861}">
      <dsp:nvSpPr>
        <dsp:cNvPr id="0" name=""/>
        <dsp:cNvSpPr/>
      </dsp:nvSpPr>
      <dsp:spPr>
        <a:xfrm>
          <a:off x="0" y="203549"/>
          <a:ext cx="10515600" cy="544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ტრანზაქციების </a:t>
          </a:r>
          <a:r>
            <a:rPr lang="ka-GE" sz="2100" kern="1200" dirty="0" smtClean="0"/>
            <a:t>ღირებულება</a:t>
          </a:r>
          <a:endParaRPr lang="en-US" sz="2100" kern="1200" dirty="0"/>
        </a:p>
      </dsp:txBody>
      <dsp:txXfrm>
        <a:off x="26593" y="230142"/>
        <a:ext cx="10462414" cy="491576"/>
      </dsp:txXfrm>
    </dsp:sp>
    <dsp:sp modelId="{5FD6DA6E-159D-4B0A-B1E4-A62B93C31576}">
      <dsp:nvSpPr>
        <dsp:cNvPr id="0" name=""/>
        <dsp:cNvSpPr/>
      </dsp:nvSpPr>
      <dsp:spPr>
        <a:xfrm>
          <a:off x="0" y="748312"/>
          <a:ext cx="10515600" cy="13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600" kern="1200" dirty="0" smtClean="0"/>
            <a:t>ენერგო შესრულების კონტრაქტის ძირითადი გამოწვევა არის მისი </a:t>
          </a:r>
          <a:r>
            <a:rPr lang="ka-GE" sz="1600" kern="1200" dirty="0" smtClean="0"/>
            <a:t>სირთულე, რაც ასევე </a:t>
          </a:r>
          <a:r>
            <a:rPr lang="ka-GE" sz="1600" kern="1200" dirty="0" smtClean="0"/>
            <a:t>მოითხოვს წინასწარ სამუშაოებს, რასაც, პროექტის იდენტიფიკაციის სტადიიდან დაწყებული მიმდინარე ენერგო მოხმარების დადგენამდე, საკმაოდ დიდი დრო შეიძლება დასჭირდეს.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 EPC</a:t>
          </a:r>
          <a:r>
            <a:rPr lang="ka-GE" sz="1600" kern="1200" dirty="0" smtClean="0"/>
            <a:t> ხელშეკრულებები აგრეთვე შეიძლება ვერ </a:t>
          </a:r>
          <a:r>
            <a:rPr lang="ka-GE" sz="1600" kern="1200" dirty="0" smtClean="0"/>
            <a:t>მოხვდეს </a:t>
          </a:r>
          <a:r>
            <a:rPr lang="ka-GE" sz="1600" kern="1200" dirty="0" smtClean="0"/>
            <a:t>ფირმების მიმდინარე პროცესებში და დასჭირდეს დამატებითი ტრენინგი. </a:t>
          </a:r>
          <a:endParaRPr lang="en-US" sz="1600" kern="1200" dirty="0"/>
        </a:p>
      </dsp:txBody>
      <dsp:txXfrm>
        <a:off x="0" y="748312"/>
        <a:ext cx="10515600" cy="1325835"/>
      </dsp:txXfrm>
    </dsp:sp>
    <dsp:sp modelId="{44DCA189-2EEC-4274-AF2E-5249EB1C8E2F}">
      <dsp:nvSpPr>
        <dsp:cNvPr id="0" name=""/>
        <dsp:cNvSpPr/>
      </dsp:nvSpPr>
      <dsp:spPr>
        <a:xfrm>
          <a:off x="0" y="2074147"/>
          <a:ext cx="10515600" cy="544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სტიმულის გადანაწილება </a:t>
          </a:r>
          <a:endParaRPr lang="en-US" sz="2100" kern="1200" dirty="0"/>
        </a:p>
      </dsp:txBody>
      <dsp:txXfrm>
        <a:off x="26593" y="2100740"/>
        <a:ext cx="10462414" cy="491576"/>
      </dsp:txXfrm>
    </dsp:sp>
    <dsp:sp modelId="{9B5B6922-4CE5-416F-9E4C-5629F2AE57FA}">
      <dsp:nvSpPr>
        <dsp:cNvPr id="0" name=""/>
        <dsp:cNvSpPr/>
      </dsp:nvSpPr>
      <dsp:spPr>
        <a:xfrm>
          <a:off x="0" y="2618910"/>
          <a:ext cx="10515600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600" kern="1200" dirty="0" smtClean="0"/>
            <a:t>საჯარო სექტორთან მუშაობის დროს ხშირად ხდება ისე, რომ შენობების მესაკუთრეები ვერ იღებენ სარგებელს მენეჯერების მიერ გატარებული </a:t>
          </a:r>
          <a:r>
            <a:rPr lang="ka-GE" sz="1600" kern="1200" dirty="0" smtClean="0"/>
            <a:t>ენერგოდაზოგვის </a:t>
          </a:r>
          <a:r>
            <a:rPr lang="ka-GE" sz="1600" kern="1200" dirty="0" smtClean="0"/>
            <a:t>ღონისძიებების შედეგად. დანაზოგები ხშირად მიდის რეგიონალური მთავრობის/სახელმწიფოს და არა პირდაპირ შენობის მენეჯერის ბიუჯეტში. ეს იმას ნიშნავს, რომ სარგებლის განაწილება ხდება შენობის მენეჯერსა და მესაკუთრეს შორის. 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600" kern="1200" dirty="0" smtClean="0"/>
            <a:t>თუ ეს ასე მოხდა, მენეჯერმა შეიძლება გადაჭრას პრობლემა წინასწარი მოლაპარაკებების სტადიაზე, მაგრამ აუცილებელია გარკვეული კანონმდებლობის გათვალისწინება.</a:t>
          </a:r>
          <a:r>
            <a:rPr lang="en-US" sz="1600" kern="1200" dirty="0" smtClean="0"/>
            <a:t> </a:t>
          </a:r>
          <a:r>
            <a:rPr lang="ka-GE" sz="1600" kern="1200" dirty="0" smtClean="0"/>
            <a:t>მაგ. ჩეხეთში, საავადმყოფოები იტოვებენ </a:t>
          </a:r>
          <a:r>
            <a:rPr lang="ka-GE" sz="1600" kern="1200" dirty="0" smtClean="0"/>
            <a:t>დანაზოგებს </a:t>
          </a:r>
          <a:r>
            <a:rPr lang="ka-GE" sz="1600" kern="1200" dirty="0" smtClean="0"/>
            <a:t>მაგრამ საგანმანათლებლო დაწესებულებებს ეს არ შეუძლიათ. 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0" y="2618910"/>
        <a:ext cx="10515600" cy="18257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4E30-2878-463F-873A-DCD95EC162DD}">
      <dsp:nvSpPr>
        <dsp:cNvPr id="0" name=""/>
        <dsp:cNvSpPr/>
      </dsp:nvSpPr>
      <dsp:spPr>
        <a:xfrm>
          <a:off x="0" y="545"/>
          <a:ext cx="10515600" cy="57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dirty="0" smtClean="0"/>
            <a:t>სამართლებრივი ჩარჩო პირობები</a:t>
          </a:r>
          <a:endParaRPr lang="en-US" sz="2300" kern="1200" dirty="0"/>
        </a:p>
      </dsp:txBody>
      <dsp:txXfrm>
        <a:off x="28251" y="28796"/>
        <a:ext cx="10459098" cy="522213"/>
      </dsp:txXfrm>
    </dsp:sp>
    <dsp:sp modelId="{4657EC95-CE5A-448B-AE2A-6BE1312162D9}">
      <dsp:nvSpPr>
        <dsp:cNvPr id="0" name=""/>
        <dsp:cNvSpPr/>
      </dsp:nvSpPr>
      <dsp:spPr>
        <a:xfrm>
          <a:off x="0" y="579261"/>
          <a:ext cx="10515600" cy="112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800" kern="1200" dirty="0" smtClean="0"/>
            <a:t>ევროკავშირის რიგ ქვეყნებში, </a:t>
          </a:r>
          <a:r>
            <a:rPr lang="en-US" sz="1800" kern="1200" dirty="0" smtClean="0"/>
            <a:t>EPC</a:t>
          </a:r>
          <a:r>
            <a:rPr lang="ka-GE" sz="1800" kern="1200" dirty="0" smtClean="0"/>
            <a:t> პროექტებისთვის სპეციალური სახელმძღვანელო პრინციპები არ არის შემუშავებული, რაც იმას ნიშნავს, რომ პროექტების განხორციელება ხდება ზოგად კანონმდებლობაზე დაყრდნობით, თუმცა ამის გამო ხშირად გაურკვეველია როგორ უნდა მოხდეს პროექტის ადმინისტრირება და ფინანსური ანგარიშგება. </a:t>
          </a:r>
          <a:endParaRPr lang="en-US" sz="1800" kern="1200" dirty="0"/>
        </a:p>
      </dsp:txBody>
      <dsp:txXfrm>
        <a:off x="0" y="579261"/>
        <a:ext cx="10515600" cy="1126270"/>
      </dsp:txXfrm>
    </dsp:sp>
    <dsp:sp modelId="{3736D836-FFFC-4EF9-ADBE-F2A414CFAC8A}">
      <dsp:nvSpPr>
        <dsp:cNvPr id="0" name=""/>
        <dsp:cNvSpPr/>
      </dsp:nvSpPr>
      <dsp:spPr>
        <a:xfrm>
          <a:off x="0" y="1705531"/>
          <a:ext cx="10515600" cy="57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dirty="0" smtClean="0"/>
            <a:t>ეკონომიკური გარემოებები </a:t>
          </a:r>
          <a:r>
            <a:rPr lang="en-US" sz="2300" kern="1200" dirty="0" smtClean="0"/>
            <a:t>	</a:t>
          </a:r>
          <a:endParaRPr lang="en-US" sz="2300" kern="1200" dirty="0"/>
        </a:p>
      </dsp:txBody>
      <dsp:txXfrm>
        <a:off x="28251" y="1733782"/>
        <a:ext cx="10459098" cy="522213"/>
      </dsp:txXfrm>
    </dsp:sp>
    <dsp:sp modelId="{5A96676B-9836-4884-A6BC-9495C0E38EF9}">
      <dsp:nvSpPr>
        <dsp:cNvPr id="0" name=""/>
        <dsp:cNvSpPr/>
      </dsp:nvSpPr>
      <dsp:spPr>
        <a:xfrm>
          <a:off x="0" y="2284246"/>
          <a:ext cx="10515600" cy="192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800" kern="1200" dirty="0" smtClean="0"/>
            <a:t>ყველა პროექტი, რომელსაც აქვს დადებითი შიდა მოგების კოეფიციენტი ან წმინდა მიმდინარე ღირებულება (</a:t>
          </a:r>
          <a:r>
            <a:rPr lang="en-US" sz="1800" kern="1200" dirty="0" smtClean="0"/>
            <a:t>IRRs </a:t>
          </a:r>
          <a:r>
            <a:rPr lang="ka-GE" sz="1800" kern="1200" dirty="0" smtClean="0"/>
            <a:t>ან</a:t>
          </a:r>
          <a:r>
            <a:rPr lang="en-US" sz="1800" kern="1200" dirty="0" smtClean="0"/>
            <a:t> NPVs</a:t>
          </a:r>
          <a:r>
            <a:rPr lang="ka-GE" sz="1800" kern="1200" dirty="0" smtClean="0"/>
            <a:t>) </a:t>
          </a:r>
          <a:r>
            <a:rPr lang="en-US" sz="1800" kern="1200" dirty="0" smtClean="0"/>
            <a:t> </a:t>
          </a:r>
          <a:r>
            <a:rPr lang="ka-GE" sz="1800" kern="1200" dirty="0" smtClean="0"/>
            <a:t>დაფინანსდება ავტომატურად, რადგან პროექტები სხვა ფინანსურ კრიტერიუმებსაც უნდა აკმაყოფილებდეს. მაგ. პროექტს შესაძლოა ქონდეს დადებითი </a:t>
          </a:r>
          <a:r>
            <a:rPr lang="en-US" sz="1800" kern="1200" dirty="0" smtClean="0"/>
            <a:t>IRR,</a:t>
          </a:r>
          <a:r>
            <a:rPr lang="ka-GE" sz="1800" kern="1200" dirty="0" smtClean="0"/>
            <a:t> მაგრამ არ შეესაბამებოდეს შიდა ზღვრული მოგების განაკვეთს დაფინანსებისთვის.  რადგან </a:t>
          </a:r>
          <a:r>
            <a:rPr lang="en-US" sz="1800" kern="1200" dirty="0" smtClean="0"/>
            <a:t>EPC </a:t>
          </a:r>
          <a:r>
            <a:rPr lang="ka-GE" sz="1800" kern="1200" dirty="0" smtClean="0"/>
            <a:t>პროექტები ხშირად მნიშვნელოვან ხარჯებს მოითხოვს, მათი  გამოყენება მიზანშეწონილია მხოლოდ დიდი პროექტების შემთხვევაში, რაც იმას ნიშნავს, რომ შედარებით მცირე ზომის </a:t>
          </a:r>
          <a:r>
            <a:rPr lang="ka-GE" sz="1800" kern="1200" dirty="0" smtClean="0"/>
            <a:t>ენერგოდაზოგვის </a:t>
          </a:r>
          <a:r>
            <a:rPr lang="ka-GE" sz="1800" kern="1200" dirty="0" smtClean="0"/>
            <a:t>ღონისძიებები შესაძლოა არ იყოს ამ ტიპის დაფინანსებისთვის შესაფერისი. 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0" y="2284246"/>
        <a:ext cx="10515600" cy="1924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A4A4B-DF91-4971-9F56-C1696DFEE098}">
      <dsp:nvSpPr>
        <dsp:cNvPr id="0" name=""/>
        <dsp:cNvSpPr/>
      </dsp:nvSpPr>
      <dsp:spPr>
        <a:xfrm>
          <a:off x="0" y="44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FA5A-4E2F-438B-8899-3A701E4A89A3}">
      <dsp:nvSpPr>
        <dsp:cNvPr id="0" name=""/>
        <dsp:cNvSpPr/>
      </dsp:nvSpPr>
      <dsp:spPr>
        <a:xfrm>
          <a:off x="0" y="449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EPC</a:t>
          </a:r>
          <a:r>
            <a:rPr lang="ka-GE" sz="1200" kern="1200" dirty="0" smtClean="0"/>
            <a:t> მომწოდებელი უზრუნველყოფს ეკონომიკურად ეფექტურ დანაზოგებს </a:t>
          </a:r>
          <a:endParaRPr lang="en-US" sz="1200" kern="1200" dirty="0"/>
        </a:p>
      </dsp:txBody>
      <dsp:txXfrm>
        <a:off x="0" y="449"/>
        <a:ext cx="10515600" cy="409004"/>
      </dsp:txXfrm>
    </dsp:sp>
    <dsp:sp modelId="{B62B8D9E-EB60-4440-9D44-2CBE0EAD464D}">
      <dsp:nvSpPr>
        <dsp:cNvPr id="0" name=""/>
        <dsp:cNvSpPr/>
      </dsp:nvSpPr>
      <dsp:spPr>
        <a:xfrm>
          <a:off x="0" y="4094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32295-72B0-4FE6-8036-467C6FF2A0BB}">
      <dsp:nvSpPr>
        <dsp:cNvPr id="0" name=""/>
        <dsp:cNvSpPr/>
      </dsp:nvSpPr>
      <dsp:spPr>
        <a:xfrm>
          <a:off x="0" y="409454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EPC</a:t>
          </a:r>
          <a:r>
            <a:rPr lang="ka-GE" sz="1200" kern="1200" dirty="0" smtClean="0"/>
            <a:t> მომწოდებელი თავის თავზე იღებს შესრულების რისკებს </a:t>
          </a:r>
          <a:endParaRPr lang="en-US" sz="1200" kern="1200" dirty="0"/>
        </a:p>
      </dsp:txBody>
      <dsp:txXfrm>
        <a:off x="0" y="409454"/>
        <a:ext cx="10515600" cy="409004"/>
      </dsp:txXfrm>
    </dsp:sp>
    <dsp:sp modelId="{CD9971FC-1EF1-4E35-A3AC-9D20C07D1800}">
      <dsp:nvSpPr>
        <dsp:cNvPr id="0" name=""/>
        <dsp:cNvSpPr/>
      </dsp:nvSpPr>
      <dsp:spPr>
        <a:xfrm>
          <a:off x="0" y="8184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14BD4-6558-441C-8497-F2CF6DAB4391}">
      <dsp:nvSpPr>
        <dsp:cNvPr id="0" name=""/>
        <dsp:cNvSpPr/>
      </dsp:nvSpPr>
      <dsp:spPr>
        <a:xfrm>
          <a:off x="0" y="818459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</a:t>
          </a:r>
          <a:r>
            <a:rPr lang="ka-GE" sz="1200" kern="1200" dirty="0" smtClean="0"/>
            <a:t>დანაზოგები გარანტირებულია </a:t>
          </a:r>
          <a:r>
            <a:rPr lang="en-US" sz="1200" kern="1200" dirty="0" smtClean="0"/>
            <a:t>EPC</a:t>
          </a:r>
          <a:r>
            <a:rPr lang="ka-GE" sz="1200" kern="1200" dirty="0" smtClean="0"/>
            <a:t> </a:t>
          </a:r>
          <a:r>
            <a:rPr lang="ka-GE" sz="1200" kern="1200" dirty="0" smtClean="0"/>
            <a:t>პროვაიდერის </a:t>
          </a:r>
          <a:r>
            <a:rPr lang="ka-GE" sz="1200" kern="1200" dirty="0" smtClean="0"/>
            <a:t>მიერ და განსაზღვრულია მართვისა და შემოწმების სისტემით </a:t>
          </a:r>
          <a:endParaRPr lang="en-US" sz="1200" kern="1200" dirty="0"/>
        </a:p>
      </dsp:txBody>
      <dsp:txXfrm>
        <a:off x="0" y="818459"/>
        <a:ext cx="10515600" cy="409004"/>
      </dsp:txXfrm>
    </dsp:sp>
    <dsp:sp modelId="{40CB22A4-EA14-4368-964B-7B7A443F5589}">
      <dsp:nvSpPr>
        <dsp:cNvPr id="0" name=""/>
        <dsp:cNvSpPr/>
      </dsp:nvSpPr>
      <dsp:spPr>
        <a:xfrm>
          <a:off x="0" y="12274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8589-458F-4060-8814-DAE6548983B9}">
      <dsp:nvSpPr>
        <dsp:cNvPr id="0" name=""/>
        <dsp:cNvSpPr/>
      </dsp:nvSpPr>
      <dsp:spPr>
        <a:xfrm>
          <a:off x="0" y="1227463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 EPC </a:t>
          </a:r>
          <a:r>
            <a:rPr lang="ka-GE" sz="1200" kern="1200" dirty="0" smtClean="0"/>
            <a:t>პროვაიდერი </a:t>
          </a:r>
          <a:r>
            <a:rPr lang="ka-GE" sz="1200" kern="1200" dirty="0" smtClean="0"/>
            <a:t>მხარს უჭერს </a:t>
          </a:r>
          <a:r>
            <a:rPr lang="ka-GE" sz="1200" kern="1200" dirty="0" smtClean="0"/>
            <a:t>გრძელვადიანი ენერგო </a:t>
          </a:r>
          <a:r>
            <a:rPr lang="ka-GE" sz="1200" kern="1200" dirty="0" smtClean="0"/>
            <a:t>მართვის სისტემის გამოყენებას</a:t>
          </a:r>
          <a:endParaRPr lang="en-US" sz="1200" kern="1200" dirty="0"/>
        </a:p>
      </dsp:txBody>
      <dsp:txXfrm>
        <a:off x="0" y="1227463"/>
        <a:ext cx="10515600" cy="409004"/>
      </dsp:txXfrm>
    </dsp:sp>
    <dsp:sp modelId="{CD6BC361-CC79-4472-8D21-302FFA9155C5}">
      <dsp:nvSpPr>
        <dsp:cNvPr id="0" name=""/>
        <dsp:cNvSpPr/>
      </dsp:nvSpPr>
      <dsp:spPr>
        <a:xfrm>
          <a:off x="0" y="163646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D703-C161-4788-97FC-22A0B307CF2D}">
      <dsp:nvSpPr>
        <dsp:cNvPr id="0" name=""/>
        <dsp:cNvSpPr/>
      </dsp:nvSpPr>
      <dsp:spPr>
        <a:xfrm>
          <a:off x="0" y="1636468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5. </a:t>
          </a:r>
          <a:r>
            <a:rPr lang="ka-GE" sz="1200" kern="1200" dirty="0" smtClean="0"/>
            <a:t>ურთიერთობა </a:t>
          </a:r>
          <a:r>
            <a:rPr lang="en-US" sz="1200" kern="1200" dirty="0" smtClean="0"/>
            <a:t>EPC </a:t>
          </a:r>
          <a:r>
            <a:rPr lang="ka-GE" sz="1200" kern="1200" dirty="0" smtClean="0"/>
            <a:t>პროვაიდერსა </a:t>
          </a:r>
          <a:r>
            <a:rPr lang="ka-GE" sz="1200" kern="1200" dirty="0" smtClean="0"/>
            <a:t>და კლიენტს შორის </a:t>
          </a:r>
          <a:r>
            <a:rPr lang="ka-GE" sz="1200" kern="1200" dirty="0" smtClean="0"/>
            <a:t>გრძელვადიანია და </a:t>
          </a:r>
          <a:r>
            <a:rPr lang="ka-GE" sz="1200" kern="1200" dirty="0" smtClean="0"/>
            <a:t>დამყარებულია თანასწორობისა და </a:t>
          </a:r>
          <a:r>
            <a:rPr lang="ka-GE" sz="1200" kern="1200" dirty="0" smtClean="0"/>
            <a:t>გამჭვირვალობის </a:t>
          </a:r>
          <a:r>
            <a:rPr lang="ka-GE" sz="1200" kern="1200" dirty="0" smtClean="0"/>
            <a:t>პრინციპზე </a:t>
          </a:r>
          <a:endParaRPr lang="en-US" sz="1200" kern="1200" dirty="0"/>
        </a:p>
      </dsp:txBody>
      <dsp:txXfrm>
        <a:off x="0" y="1636468"/>
        <a:ext cx="10515600" cy="409004"/>
      </dsp:txXfrm>
    </dsp:sp>
    <dsp:sp modelId="{A2E958C7-0580-4224-9334-BE8F5E77E969}">
      <dsp:nvSpPr>
        <dsp:cNvPr id="0" name=""/>
        <dsp:cNvSpPr/>
      </dsp:nvSpPr>
      <dsp:spPr>
        <a:xfrm>
          <a:off x="0" y="204547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74DB-CD9A-4C66-A47E-8707EE8BFBF9}">
      <dsp:nvSpPr>
        <dsp:cNvPr id="0" name=""/>
        <dsp:cNvSpPr/>
      </dsp:nvSpPr>
      <dsp:spPr>
        <a:xfrm>
          <a:off x="0" y="2045473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6. </a:t>
          </a:r>
          <a:r>
            <a:rPr lang="ka-GE" sz="1200" kern="1200" dirty="0" smtClean="0"/>
            <a:t>ამ პროცესის ყველა ეტაპი სამართლიანია და სრულყოფილად სრულდება </a:t>
          </a:r>
          <a:endParaRPr lang="en-US" sz="1200" kern="1200" dirty="0"/>
        </a:p>
      </dsp:txBody>
      <dsp:txXfrm>
        <a:off x="0" y="2045473"/>
        <a:ext cx="10515600" cy="409004"/>
      </dsp:txXfrm>
    </dsp:sp>
    <dsp:sp modelId="{2A34C954-0860-46BB-86FB-661B2311293C}">
      <dsp:nvSpPr>
        <dsp:cNvPr id="0" name=""/>
        <dsp:cNvSpPr/>
      </dsp:nvSpPr>
      <dsp:spPr>
        <a:xfrm>
          <a:off x="0" y="24544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FED3-2F60-4426-8A82-6091C577086D}">
      <dsp:nvSpPr>
        <dsp:cNvPr id="0" name=""/>
        <dsp:cNvSpPr/>
      </dsp:nvSpPr>
      <dsp:spPr>
        <a:xfrm>
          <a:off x="0" y="2454478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7.</a:t>
          </a:r>
          <a:r>
            <a:rPr lang="ka-GE" sz="1200" kern="1200" dirty="0" smtClean="0"/>
            <a:t> </a:t>
          </a:r>
          <a:r>
            <a:rPr lang="en-US" sz="1200" kern="1200" dirty="0" smtClean="0"/>
            <a:t>EPC </a:t>
          </a:r>
          <a:r>
            <a:rPr lang="ka-GE" sz="1200" kern="1200" dirty="0" smtClean="0"/>
            <a:t>პროვაიდერი მხარს </a:t>
          </a:r>
          <a:r>
            <a:rPr lang="ka-GE" sz="1200" kern="1200" dirty="0" smtClean="0"/>
            <a:t>უჭერს კლიენტს </a:t>
          </a:r>
          <a:r>
            <a:rPr lang="en-US" sz="1200" kern="1200" dirty="0" smtClean="0"/>
            <a:t>EPC </a:t>
          </a:r>
          <a:r>
            <a:rPr lang="ka-GE" sz="1200" kern="1200" dirty="0" smtClean="0"/>
            <a:t>პროექტის დაფინანსებაში </a:t>
          </a:r>
          <a:endParaRPr lang="en-US" sz="1200" kern="1200" dirty="0"/>
        </a:p>
      </dsp:txBody>
      <dsp:txXfrm>
        <a:off x="0" y="2454478"/>
        <a:ext cx="10515600" cy="409004"/>
      </dsp:txXfrm>
    </dsp:sp>
    <dsp:sp modelId="{0A2B3CC1-3619-4B1A-8499-2AB563C4F8D1}">
      <dsp:nvSpPr>
        <dsp:cNvPr id="0" name=""/>
        <dsp:cNvSpPr/>
      </dsp:nvSpPr>
      <dsp:spPr>
        <a:xfrm>
          <a:off x="0" y="28634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F0BC4-F1DD-4978-BA65-AEC72351B815}">
      <dsp:nvSpPr>
        <dsp:cNvPr id="0" name=""/>
        <dsp:cNvSpPr/>
      </dsp:nvSpPr>
      <dsp:spPr>
        <a:xfrm>
          <a:off x="0" y="2863482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8. EPC </a:t>
          </a:r>
          <a:r>
            <a:rPr lang="ka-GE" sz="1200" kern="1200" dirty="0" smtClean="0"/>
            <a:t>პროვაიდერი უზრუნველყოფს </a:t>
          </a:r>
          <a:r>
            <a:rPr lang="ka-GE" sz="1200" kern="1200" dirty="0" smtClean="0"/>
            <a:t>პროექტის შესრულებისთვის სათანადო კვალიფიკაციის მქონე თანამშრომლებს </a:t>
          </a:r>
          <a:endParaRPr lang="en-US" sz="1200" kern="1200" dirty="0"/>
        </a:p>
      </dsp:txBody>
      <dsp:txXfrm>
        <a:off x="0" y="2863482"/>
        <a:ext cx="10515600" cy="409004"/>
      </dsp:txXfrm>
    </dsp:sp>
    <dsp:sp modelId="{209BD1DF-E527-4F57-BB25-0F731591D4AF}">
      <dsp:nvSpPr>
        <dsp:cNvPr id="0" name=""/>
        <dsp:cNvSpPr/>
      </dsp:nvSpPr>
      <dsp:spPr>
        <a:xfrm>
          <a:off x="0" y="32724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DFE51-9033-4F8A-A9A2-C749BDB71F04}">
      <dsp:nvSpPr>
        <dsp:cNvPr id="0" name=""/>
        <dsp:cNvSpPr/>
      </dsp:nvSpPr>
      <dsp:spPr>
        <a:xfrm>
          <a:off x="0" y="3272487"/>
          <a:ext cx="10515600" cy="40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9. EPC </a:t>
          </a:r>
          <a:r>
            <a:rPr lang="ka-GE" sz="1200" kern="1200" dirty="0" smtClean="0"/>
            <a:t>პროვაიდერი </a:t>
          </a:r>
          <a:r>
            <a:rPr lang="ka-GE" sz="1200" kern="1200" dirty="0" smtClean="0"/>
            <a:t>ყურადღებას ამახვილებს შესრულების მაღალ ხარისხზე პროექტის განხორციელების ყველა ეტაპზე </a:t>
          </a:r>
          <a:endParaRPr lang="en-US" sz="1200" kern="1200" dirty="0"/>
        </a:p>
      </dsp:txBody>
      <dsp:txXfrm>
        <a:off x="0" y="3272487"/>
        <a:ext cx="10515600" cy="409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E6CA-433D-4613-9414-48BFA988E377}">
      <dsp:nvSpPr>
        <dsp:cNvPr id="0" name=""/>
        <dsp:cNvSpPr/>
      </dsp:nvSpPr>
      <dsp:spPr>
        <a:xfrm>
          <a:off x="52" y="51711"/>
          <a:ext cx="497906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გარანტირებული დანაზოგი</a:t>
          </a:r>
          <a:endParaRPr lang="en-US" sz="1800" kern="1200" dirty="0"/>
        </a:p>
      </dsp:txBody>
      <dsp:txXfrm>
        <a:off x="52" y="51711"/>
        <a:ext cx="4979063" cy="518400"/>
      </dsp:txXfrm>
    </dsp:sp>
    <dsp:sp modelId="{09AFC1FD-E876-4598-A540-BC2E8B9D833F}">
      <dsp:nvSpPr>
        <dsp:cNvPr id="0" name=""/>
        <dsp:cNvSpPr/>
      </dsp:nvSpPr>
      <dsp:spPr>
        <a:xfrm>
          <a:off x="52" y="570111"/>
          <a:ext cx="4979063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ESCO  </a:t>
          </a:r>
          <a:r>
            <a:rPr lang="ka-GE" sz="1800" kern="1200" dirty="0" smtClean="0"/>
            <a:t>ქმნის და ახორციელებს პროექტს, იძლევა ენერგო დანაზოგის მიღწევის გარანტიას </a:t>
          </a:r>
          <a:r>
            <a:rPr lang="en-US" sz="1800" kern="1200" dirty="0" smtClean="0"/>
            <a:t>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dirty="0" smtClean="0"/>
            <a:t>თუ დანაზოგი გარანტირებულ დონეს </a:t>
          </a:r>
          <a:r>
            <a:rPr lang="ka-GE" sz="1800" kern="1200" dirty="0" smtClean="0"/>
            <a:t>აღემატება, მაშინ დამატებითი დანაზოგი </a:t>
          </a:r>
          <a:r>
            <a:rPr lang="ka-GE" sz="1800" kern="1200" dirty="0" smtClean="0"/>
            <a:t>ნაწილდება </a:t>
          </a:r>
          <a:r>
            <a:rPr lang="ka-GE" sz="1800" kern="1200" dirty="0" smtClean="0"/>
            <a:t> </a:t>
          </a:r>
          <a:r>
            <a:rPr lang="en-US" sz="1800" kern="1200" dirty="0" smtClean="0"/>
            <a:t>ESCO</a:t>
          </a:r>
          <a:r>
            <a:rPr lang="ka-GE" sz="1800" kern="1200" dirty="0" smtClean="0"/>
            <a:t>-სა და </a:t>
          </a:r>
          <a:r>
            <a:rPr lang="ka-GE" sz="1800" kern="1200" dirty="0" smtClean="0"/>
            <a:t>კლიენტს შორის. თუმცა, თუ </a:t>
          </a:r>
          <a:r>
            <a:rPr lang="ka-GE" sz="1800" kern="1200" dirty="0" smtClean="0"/>
            <a:t>გარანტირებულ დონეზე ნაკლებია, მან უნდა </a:t>
          </a:r>
          <a:r>
            <a:rPr lang="ka-GE" sz="1800" kern="1200" dirty="0" smtClean="0"/>
            <a:t>მისცეს კლიენტს კომპენსაცია 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2" y="570111"/>
        <a:ext cx="4979063" cy="2766960"/>
      </dsp:txXfrm>
    </dsp:sp>
    <dsp:sp modelId="{B019B800-730E-4094-9A67-18878AE29B9B}">
      <dsp:nvSpPr>
        <dsp:cNvPr id="0" name=""/>
        <dsp:cNvSpPr/>
      </dsp:nvSpPr>
      <dsp:spPr>
        <a:xfrm>
          <a:off x="5676184" y="51711"/>
          <a:ext cx="497906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საერთო დანაზოგი</a:t>
          </a:r>
          <a:r>
            <a:rPr lang="en-US" sz="1800" kern="1200" dirty="0" smtClean="0"/>
            <a:t>  </a:t>
          </a:r>
          <a:endParaRPr lang="en-US" sz="1800" kern="1200" dirty="0"/>
        </a:p>
      </dsp:txBody>
      <dsp:txXfrm>
        <a:off x="5676184" y="51711"/>
        <a:ext cx="4979063" cy="518400"/>
      </dsp:txXfrm>
    </dsp:sp>
    <dsp:sp modelId="{D34D202D-850E-4EE0-ABA8-3FB437840635}">
      <dsp:nvSpPr>
        <dsp:cNvPr id="0" name=""/>
        <dsp:cNvSpPr/>
      </dsp:nvSpPr>
      <dsp:spPr>
        <a:xfrm>
          <a:off x="5676184" y="570111"/>
          <a:ext cx="4979063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dirty="0" smtClean="0"/>
            <a:t>დანაზოგები იყოფა წინასწარ განსაზღვრული პროცენტულობით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800" kern="1200" dirty="0" smtClean="0"/>
            <a:t>არსებობს გარკვეული განსხვავება საგადასახადო </a:t>
          </a:r>
          <a:r>
            <a:rPr lang="ka-GE" sz="1800" kern="1200" dirty="0" smtClean="0"/>
            <a:t>მოწყობაში, </a:t>
          </a:r>
          <a:r>
            <a:rPr lang="ka-GE" sz="1800" kern="1200" dirty="0" smtClean="0"/>
            <a:t>ძირითად ტექნიკურ </a:t>
          </a:r>
          <a:r>
            <a:rPr lang="ka-GE" sz="1800" kern="1200" dirty="0" smtClean="0"/>
            <a:t>მიმართულებებსა </a:t>
          </a:r>
          <a:r>
            <a:rPr lang="ka-GE" sz="1800" kern="1200" dirty="0" smtClean="0"/>
            <a:t>და ენერგო დანაზოგების </a:t>
          </a:r>
          <a:r>
            <a:rPr lang="ka-GE" sz="1800" kern="1200" dirty="0" smtClean="0"/>
            <a:t>მიმართვასა და გადანაწილებაში. 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676184" y="570111"/>
        <a:ext cx="4979063" cy="276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C628-EF33-4757-843F-6638C0F65766}">
      <dsp:nvSpPr>
        <dsp:cNvPr id="0" name=""/>
        <dsp:cNvSpPr/>
      </dsp:nvSpPr>
      <dsp:spPr>
        <a:xfrm>
          <a:off x="0" y="130302"/>
          <a:ext cx="10436525" cy="76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კლასიკური დაზოგვის შემთხვევაში, </a:t>
          </a:r>
          <a:r>
            <a:rPr lang="en-US" sz="1800" kern="1200" dirty="0" smtClean="0"/>
            <a:t>ESCO</a:t>
          </a:r>
          <a:r>
            <a:rPr lang="ka-GE" sz="1800" kern="1200" dirty="0" smtClean="0"/>
            <a:t>: </a:t>
          </a:r>
          <a:endParaRPr lang="en-US" sz="1800" kern="1200" dirty="0"/>
        </a:p>
      </dsp:txBody>
      <dsp:txXfrm>
        <a:off x="37299" y="167601"/>
        <a:ext cx="10361927" cy="689485"/>
      </dsp:txXfrm>
    </dsp:sp>
    <dsp:sp modelId="{C80AD148-FC5D-496E-B4A3-89452C6BC9C8}">
      <dsp:nvSpPr>
        <dsp:cNvPr id="0" name=""/>
        <dsp:cNvSpPr/>
      </dsp:nvSpPr>
      <dsp:spPr>
        <a:xfrm>
          <a:off x="0" y="894385"/>
          <a:ext cx="10436525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36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400" kern="1200" dirty="0" smtClean="0"/>
            <a:t>უზრუნველყოფს ფინანსირებას</a:t>
          </a:r>
          <a:r>
            <a:rPr lang="en-US" sz="1400" kern="1200" dirty="0" smtClean="0"/>
            <a:t> 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400" kern="1200" dirty="0" smtClean="0"/>
            <a:t>იღებს თავის თავზე შესრულების, საპროცენტო განაკვეთების და მზარდი კომუნალური ხარჯების რისკებს </a:t>
          </a:r>
          <a:endParaRPr lang="en-US" sz="1400" kern="1200" dirty="0"/>
        </a:p>
      </dsp:txBody>
      <dsp:txXfrm>
        <a:off x="0" y="894385"/>
        <a:ext cx="10436525" cy="521640"/>
      </dsp:txXfrm>
    </dsp:sp>
    <dsp:sp modelId="{EDFA03A9-1ADD-4E2E-A3A6-EC89A148F09D}">
      <dsp:nvSpPr>
        <dsp:cNvPr id="0" name=""/>
        <dsp:cNvSpPr/>
      </dsp:nvSpPr>
      <dsp:spPr>
        <a:xfrm>
          <a:off x="0" y="1416025"/>
          <a:ext cx="10436525" cy="76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იმის გამო, რომ კლიენტი არ არის ვალდებული გადაიხადოს ენერგო დაზოგვის ღონისძიებებისთვის (რომელიც ფინანსდება </a:t>
          </a:r>
          <a:r>
            <a:rPr lang="en-US" sz="1800" kern="1200" dirty="0" smtClean="0"/>
            <a:t>ESCO-</a:t>
          </a:r>
          <a:r>
            <a:rPr lang="ka-GE" sz="1800" kern="1200" dirty="0" smtClean="0"/>
            <a:t>ს </a:t>
          </a:r>
          <a:r>
            <a:rPr lang="ka-GE" sz="1800" kern="1200" dirty="0" smtClean="0"/>
            <a:t>მიერ</a:t>
          </a:r>
          <a:r>
            <a:rPr lang="ka-GE" sz="1800" kern="1200" dirty="0" smtClean="0"/>
            <a:t>), ის არ </a:t>
          </a:r>
          <a:r>
            <a:rPr lang="ka-GE" sz="1800" kern="1200" dirty="0" smtClean="0"/>
            <a:t>იძლევა დაზოგვის გარანტიას. 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37299" y="1453324"/>
        <a:ext cx="10361927" cy="689485"/>
      </dsp:txXfrm>
    </dsp:sp>
    <dsp:sp modelId="{69588901-44D2-4659-B709-5CAC7CDAB8C9}">
      <dsp:nvSpPr>
        <dsp:cNvPr id="0" name=""/>
        <dsp:cNvSpPr/>
      </dsp:nvSpPr>
      <dsp:spPr>
        <a:xfrm>
          <a:off x="0" y="2180108"/>
          <a:ext cx="10436525" cy="47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36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400" kern="1200" dirty="0" smtClean="0"/>
            <a:t>კლიენტს, </a:t>
          </a:r>
          <a:r>
            <a:rPr lang="ka-GE" sz="1400" kern="1200" dirty="0" smtClean="0"/>
            <a:t>როგორც </a:t>
          </a:r>
          <a:r>
            <a:rPr lang="ka-GE" sz="1400" kern="1200" dirty="0" smtClean="0"/>
            <a:t>წესი, არ უწევს დამატებითი კომუნალურების გადახდა </a:t>
          </a:r>
          <a:r>
            <a:rPr lang="ka-GE" sz="1400" kern="1200" dirty="0" smtClean="0"/>
            <a:t>იმასთან შედარებით, რასაც ის იხდიდა ხელშეკრულების დასრულების დროს. </a:t>
          </a:r>
          <a:endParaRPr lang="en-US" sz="1400" kern="1200" dirty="0"/>
        </a:p>
      </dsp:txBody>
      <dsp:txXfrm>
        <a:off x="0" y="2180108"/>
        <a:ext cx="10436525" cy="475065"/>
      </dsp:txXfrm>
    </dsp:sp>
    <dsp:sp modelId="{EFB2C015-8831-4AE8-8B19-5AD33186EC11}">
      <dsp:nvSpPr>
        <dsp:cNvPr id="0" name=""/>
        <dsp:cNvSpPr/>
      </dsp:nvSpPr>
      <dsp:spPr>
        <a:xfrm>
          <a:off x="0" y="2655173"/>
          <a:ext cx="10436525" cy="76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გადახდა დაკავშირებულია მიმდინარე ენერგო მატარებლების ფასებთან</a:t>
          </a:r>
          <a:endParaRPr lang="en-US" sz="1800" kern="1200" dirty="0"/>
        </a:p>
      </dsp:txBody>
      <dsp:txXfrm>
        <a:off x="37299" y="2692472"/>
        <a:ext cx="10361927" cy="689485"/>
      </dsp:txXfrm>
    </dsp:sp>
    <dsp:sp modelId="{6C47D484-29FB-4F60-9C85-18277067B2C2}">
      <dsp:nvSpPr>
        <dsp:cNvPr id="0" name=""/>
        <dsp:cNvSpPr/>
      </dsp:nvSpPr>
      <dsp:spPr>
        <a:xfrm>
          <a:off x="0" y="3471096"/>
          <a:ext cx="10436525" cy="76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უფრო შეეფერება განვითარებად ბაზრებს და მოზრდილ ენერგო პროვაიდერებს </a:t>
          </a:r>
          <a:r>
            <a:rPr lang="en-US" sz="1800" kern="1200" dirty="0" smtClean="0"/>
            <a:t>(</a:t>
          </a:r>
          <a:r>
            <a:rPr lang="ka-GE" sz="1800" kern="1200" dirty="0" smtClean="0"/>
            <a:t>რადგან მათ უნდა </a:t>
          </a:r>
          <a:r>
            <a:rPr lang="ka-GE" sz="1800" kern="1200" dirty="0" smtClean="0"/>
            <a:t>გამოყონ </a:t>
          </a:r>
          <a:r>
            <a:rPr lang="ka-GE" sz="1800" kern="1200" dirty="0" smtClean="0"/>
            <a:t>დაფინანსება)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37299" y="3508395"/>
        <a:ext cx="10361927" cy="689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C39E-B6E2-4D87-85B9-3F047AAA67C8}">
      <dsp:nvSpPr>
        <dsp:cNvPr id="0" name=""/>
        <dsp:cNvSpPr/>
      </dsp:nvSpPr>
      <dsp:spPr>
        <a:xfrm>
          <a:off x="0" y="75930"/>
          <a:ext cx="10515600" cy="1146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იმის გამო, რომ </a:t>
          </a:r>
          <a:r>
            <a:rPr lang="en-US" sz="1900" kern="1200" dirty="0" smtClean="0"/>
            <a:t>EPC </a:t>
          </a:r>
          <a:r>
            <a:rPr lang="ka-GE" sz="1900" kern="1200" dirty="0" smtClean="0"/>
            <a:t>მომწოდებელი იძლევა გარკვეული ენერგო დანაზოგების მიღწევის გარანტიას და თავად </a:t>
          </a:r>
          <a:r>
            <a:rPr lang="ka-GE" sz="1900" kern="1200" dirty="0" smtClean="0"/>
            <a:t>კისრულობს </a:t>
          </a:r>
          <a:r>
            <a:rPr lang="ka-GE" sz="1900" kern="1200" dirty="0" smtClean="0"/>
            <a:t>შესრულებისა და მოწყობის </a:t>
          </a:r>
          <a:r>
            <a:rPr lang="ka-GE" sz="1900" kern="1200" dirty="0" smtClean="0"/>
            <a:t>მთლიან რისკებს</a:t>
          </a:r>
          <a:r>
            <a:rPr lang="ka-GE" sz="1900" kern="1200" dirty="0" smtClean="0"/>
            <a:t>, მას როგორც </a:t>
          </a:r>
          <a:r>
            <a:rPr lang="ka-GE" sz="1900" kern="1200" dirty="0" smtClean="0"/>
            <a:t>წესი, </a:t>
          </a:r>
          <a:r>
            <a:rPr lang="ka-GE" sz="1900" kern="1200" dirty="0" smtClean="0"/>
            <a:t>არ სურს დამატებითი საკრედიტო რისკის გათვალისწინება. </a:t>
          </a:r>
          <a:endParaRPr lang="en-US" sz="1900" kern="1200" dirty="0"/>
        </a:p>
      </dsp:txBody>
      <dsp:txXfrm>
        <a:off x="55955" y="131885"/>
        <a:ext cx="10403690" cy="1034324"/>
      </dsp:txXfrm>
    </dsp:sp>
    <dsp:sp modelId="{B25D7A32-7CCD-475D-8D24-C09091368300}">
      <dsp:nvSpPr>
        <dsp:cNvPr id="0" name=""/>
        <dsp:cNvSpPr/>
      </dsp:nvSpPr>
      <dsp:spPr>
        <a:xfrm>
          <a:off x="0" y="1222165"/>
          <a:ext cx="10515600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500" kern="1200" dirty="0" smtClean="0"/>
            <a:t>კლიენტები პირდაპირ </a:t>
          </a:r>
          <a:r>
            <a:rPr lang="ka-GE" sz="1500" kern="1200" dirty="0" smtClean="0"/>
            <a:t>ფინანსდებიან </a:t>
          </a:r>
          <a:r>
            <a:rPr lang="ka-GE" sz="1500" kern="1200" dirty="0" smtClean="0"/>
            <a:t>ბანკების ან საფინანსო ინსტიტუტების მიერ. </a:t>
          </a:r>
          <a:r>
            <a:rPr lang="en-US" sz="1500" kern="1200" dirty="0" smtClean="0"/>
            <a:t>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500" kern="1200" dirty="0" smtClean="0"/>
            <a:t>თუ დანაზოგები არასაკმარისია საფინანსო ვალდებულების დასაფარად, </a:t>
          </a:r>
          <a:r>
            <a:rPr lang="en-US" sz="1500" kern="1200" dirty="0" smtClean="0"/>
            <a:t>EPC</a:t>
          </a:r>
          <a:r>
            <a:rPr lang="ka-GE" sz="1500" kern="1200" dirty="0" smtClean="0"/>
            <a:t>-ს </a:t>
          </a:r>
          <a:r>
            <a:rPr lang="ka-GE" sz="1500" kern="1200" dirty="0" smtClean="0"/>
            <a:t>მომწოდებელი იძლევა იმის გარანტიას, რომ დანაზოგები დაფარავს განსხვავებას, რაც მნიშვნელოვნად ამცირებს საფინანსო ინსტიტუტების მიერ გათვალისწინებულ რისკებს. </a:t>
          </a:r>
          <a:endParaRPr lang="en-US" sz="1500" kern="1200" dirty="0"/>
        </a:p>
      </dsp:txBody>
      <dsp:txXfrm>
        <a:off x="0" y="1222165"/>
        <a:ext cx="10515600" cy="1002915"/>
      </dsp:txXfrm>
    </dsp:sp>
    <dsp:sp modelId="{FC87CCD2-C087-48F7-8D98-1704737580DA}">
      <dsp:nvSpPr>
        <dsp:cNvPr id="0" name=""/>
        <dsp:cNvSpPr/>
      </dsp:nvSpPr>
      <dsp:spPr>
        <a:xfrm>
          <a:off x="0" y="2225080"/>
          <a:ext cx="10515600" cy="1146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თუ დანაზოგები </a:t>
          </a:r>
          <a:r>
            <a:rPr lang="ka-GE" sz="1900" kern="1200" dirty="0" smtClean="0"/>
            <a:t>გადააჭარბებს </a:t>
          </a:r>
          <a:r>
            <a:rPr lang="ka-GE" sz="1900" kern="1200" dirty="0" smtClean="0"/>
            <a:t>გარანტირებულ დონეს, კლიენტი როგორც წესი მიიღებს სულ მცირე 50</a:t>
          </a:r>
          <a:r>
            <a:rPr lang="ka-GE" sz="1900" kern="1200" dirty="0" smtClean="0"/>
            <a:t>%-იან </a:t>
          </a:r>
          <a:r>
            <a:rPr lang="ka-GE" sz="1900" kern="1200" dirty="0" smtClean="0"/>
            <a:t>დანაზოგს. გადახდები ჩვეულებრივ დაანგარიშდება საბაზისო წლის ფასების საფუძველზე. 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55955" y="2281035"/>
        <a:ext cx="10403690" cy="1034324"/>
      </dsp:txXfrm>
    </dsp:sp>
    <dsp:sp modelId="{DB8FA1F0-3E1D-420F-A87D-CDCB34A36ED3}">
      <dsp:nvSpPr>
        <dsp:cNvPr id="0" name=""/>
        <dsp:cNvSpPr/>
      </dsp:nvSpPr>
      <dsp:spPr>
        <a:xfrm>
          <a:off x="0" y="3426034"/>
          <a:ext cx="10515600" cy="1146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შეეფერება ძირითადად განვითარებულ საბანკო სისტემების მქონე ქვეყნებს, რომლებშიც კარგად არის ცნობილი ფინანსირებისა და ტექნიკური ექსპერტიზის საკითხები და ხელს უწყობს მომწოდებლებისა და საფინანსო სექტორის ხანგრძლივ ზრდა-განვითარებას. </a:t>
          </a:r>
          <a:endParaRPr lang="en-US" sz="1900" kern="1200" dirty="0"/>
        </a:p>
      </dsp:txBody>
      <dsp:txXfrm>
        <a:off x="55955" y="3481989"/>
        <a:ext cx="10403690" cy="1034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E6CA-433D-4613-9414-48BFA988E377}">
      <dsp:nvSpPr>
        <dsp:cNvPr id="0" name=""/>
        <dsp:cNvSpPr/>
      </dsp:nvSpPr>
      <dsp:spPr>
        <a:xfrm>
          <a:off x="52" y="130628"/>
          <a:ext cx="497906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გარანტირებული დანაზოგი</a:t>
          </a:r>
          <a:endParaRPr lang="en-US" sz="2100" kern="1200" dirty="0"/>
        </a:p>
      </dsp:txBody>
      <dsp:txXfrm>
        <a:off x="52" y="130628"/>
        <a:ext cx="4979063" cy="604800"/>
      </dsp:txXfrm>
    </dsp:sp>
    <dsp:sp modelId="{09AFC1FD-E876-4598-A540-BC2E8B9D833F}">
      <dsp:nvSpPr>
        <dsp:cNvPr id="0" name=""/>
        <dsp:cNvSpPr/>
      </dsp:nvSpPr>
      <dsp:spPr>
        <a:xfrm>
          <a:off x="52" y="735428"/>
          <a:ext cx="4979063" cy="28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კლიენტს </a:t>
          </a:r>
          <a:r>
            <a:rPr lang="ka-GE" sz="2100" kern="1200" dirty="0" smtClean="0"/>
            <a:t>ეკისრება საკრედიტო </a:t>
          </a:r>
          <a:r>
            <a:rPr lang="ka-GE" sz="2100" kern="1200" dirty="0" smtClean="0"/>
            <a:t>რისკი (კრედიტუნარიანობა) / </a:t>
          </a:r>
          <a:r>
            <a:rPr lang="ka-GE" sz="2100" kern="1200" dirty="0" smtClean="0"/>
            <a:t> </a:t>
          </a:r>
          <a:r>
            <a:rPr lang="en-US" sz="2100" kern="1200" dirty="0" smtClean="0"/>
            <a:t>ESCO</a:t>
          </a:r>
          <a:r>
            <a:rPr lang="ka-GE" sz="2100" kern="1200" dirty="0" smtClean="0"/>
            <a:t>-ს შეუძლია </a:t>
          </a:r>
          <a:r>
            <a:rPr lang="ka-GE" sz="2100" kern="1200" dirty="0" smtClean="0"/>
            <a:t>მეტი პროექტის აღება </a:t>
          </a:r>
          <a:r>
            <a:rPr lang="en-US" sz="2100" kern="1200" dirty="0" smtClean="0"/>
            <a:t>(</a:t>
          </a:r>
          <a:r>
            <a:rPr lang="ka-GE" sz="2100" kern="1200" dirty="0" smtClean="0"/>
            <a:t>არასაკრედიტო რესურსით</a:t>
          </a:r>
          <a:r>
            <a:rPr lang="en-US" sz="2100" kern="1200" dirty="0" smtClean="0"/>
            <a:t>) 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ESCO</a:t>
          </a:r>
          <a:r>
            <a:rPr lang="ka-GE" sz="2100" kern="1200" dirty="0" smtClean="0"/>
            <a:t> იძლევა ენერგიის დაზოგვის გარანტიას და გადახდები </a:t>
          </a:r>
          <a:r>
            <a:rPr lang="ka-GE" sz="2100" kern="1200" dirty="0" smtClean="0"/>
            <a:t>არის თანმიმდევრული საბაზისო წელთან შესაბამისად</a:t>
          </a:r>
          <a:endParaRPr lang="en-US" sz="2100" kern="1200" dirty="0"/>
        </a:p>
      </dsp:txBody>
      <dsp:txXfrm>
        <a:off x="52" y="735428"/>
        <a:ext cx="4979063" cy="2882250"/>
      </dsp:txXfrm>
    </dsp:sp>
    <dsp:sp modelId="{B019B800-730E-4094-9A67-18878AE29B9B}">
      <dsp:nvSpPr>
        <dsp:cNvPr id="0" name=""/>
        <dsp:cNvSpPr/>
      </dsp:nvSpPr>
      <dsp:spPr>
        <a:xfrm>
          <a:off x="5676184" y="130628"/>
          <a:ext cx="497906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საერთო  </a:t>
          </a:r>
          <a:r>
            <a:rPr lang="ka-GE" sz="2100" kern="1200" dirty="0" smtClean="0"/>
            <a:t>დანაზოგი</a:t>
          </a:r>
          <a:endParaRPr lang="en-US" sz="2100" kern="1200" dirty="0"/>
        </a:p>
      </dsp:txBody>
      <dsp:txXfrm>
        <a:off x="5676184" y="130628"/>
        <a:ext cx="4979063" cy="604800"/>
      </dsp:txXfrm>
    </dsp:sp>
    <dsp:sp modelId="{D34D202D-850E-4EE0-ABA8-3FB437840635}">
      <dsp:nvSpPr>
        <dsp:cNvPr id="0" name=""/>
        <dsp:cNvSpPr/>
      </dsp:nvSpPr>
      <dsp:spPr>
        <a:xfrm>
          <a:off x="5676184" y="735428"/>
          <a:ext cx="4979063" cy="288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ESCO </a:t>
          </a:r>
          <a:r>
            <a:rPr lang="ka-GE" sz="2100" kern="1200" dirty="0" smtClean="0"/>
            <a:t>უზრუნველყოფს ფინანსირებას </a:t>
          </a:r>
          <a:r>
            <a:rPr lang="ka-GE" sz="2100" kern="1200" dirty="0" smtClean="0"/>
            <a:t>(იღებს საკრედიტო რისკს)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გარანტიები არ არის როგორც წესი (თუმცა მინიმალური შესაძლოა) და დანაზოგები დაკავშირებულია დაზოგილი ენერგიის ღირებულებაზე (დაკავშირებულია ენერგო მატარებლების ფასებთან)</a:t>
          </a:r>
          <a:endParaRPr lang="en-US" sz="2100" kern="1200" dirty="0"/>
        </a:p>
      </dsp:txBody>
      <dsp:txXfrm>
        <a:off x="5676184" y="735428"/>
        <a:ext cx="4979063" cy="2882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600E2-7390-4421-9CE9-211F7C57963C}">
      <dsp:nvSpPr>
        <dsp:cNvPr id="0" name=""/>
        <dsp:cNvSpPr/>
      </dsp:nvSpPr>
      <dsp:spPr>
        <a:xfrm>
          <a:off x="-4085969" y="-627122"/>
          <a:ext cx="4868913" cy="4868913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7ACFE-D855-45D7-A07B-0BF491813434}">
      <dsp:nvSpPr>
        <dsp:cNvPr id="0" name=""/>
        <dsp:cNvSpPr/>
      </dsp:nvSpPr>
      <dsp:spPr>
        <a:xfrm>
          <a:off x="292773" y="190348"/>
          <a:ext cx="10174736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ტექნიკური რისკის აუთსორსინგი</a:t>
          </a:r>
          <a:endParaRPr lang="en-US" sz="1800" kern="1200" dirty="0"/>
        </a:p>
      </dsp:txBody>
      <dsp:txXfrm>
        <a:off x="292773" y="190348"/>
        <a:ext cx="10174736" cy="380552"/>
      </dsp:txXfrm>
    </dsp:sp>
    <dsp:sp modelId="{71B1DE3F-ED1C-4476-957B-C42935AF681D}">
      <dsp:nvSpPr>
        <dsp:cNvPr id="0" name=""/>
        <dsp:cNvSpPr/>
      </dsp:nvSpPr>
      <dsp:spPr>
        <a:xfrm>
          <a:off x="54928" y="142779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37657-1FF6-4864-8E71-D76B2B4777D9}">
      <dsp:nvSpPr>
        <dsp:cNvPr id="0" name=""/>
        <dsp:cNvSpPr/>
      </dsp:nvSpPr>
      <dsp:spPr>
        <a:xfrm>
          <a:off x="558960" y="772829"/>
          <a:ext cx="9861706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ფინანსური რისკის აუთსორსინგი</a:t>
          </a:r>
          <a:endParaRPr lang="en-US" sz="1800" kern="1200" dirty="0"/>
        </a:p>
      </dsp:txBody>
      <dsp:txXfrm>
        <a:off x="558960" y="772829"/>
        <a:ext cx="9861706" cy="380552"/>
      </dsp:txXfrm>
    </dsp:sp>
    <dsp:sp modelId="{FE204811-66DF-4143-A20A-AE74712A043B}">
      <dsp:nvSpPr>
        <dsp:cNvPr id="0" name=""/>
        <dsp:cNvSpPr/>
      </dsp:nvSpPr>
      <dsp:spPr>
        <a:xfrm>
          <a:off x="367958" y="713535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DFE6D-F70C-4AF9-B339-C42A560E58D0}">
      <dsp:nvSpPr>
        <dsp:cNvPr id="0" name=""/>
        <dsp:cNvSpPr/>
      </dsp:nvSpPr>
      <dsp:spPr>
        <a:xfrm>
          <a:off x="748944" y="1331860"/>
          <a:ext cx="9718565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ერთპიროვნულობა </a:t>
          </a:r>
          <a:r>
            <a:rPr lang="ka-GE" sz="1800" kern="1200" dirty="0" smtClean="0"/>
            <a:t>კლიენტის მიმართ</a:t>
          </a:r>
          <a:endParaRPr lang="en-US" sz="1800" kern="1200" dirty="0"/>
        </a:p>
      </dsp:txBody>
      <dsp:txXfrm>
        <a:off x="748944" y="1331860"/>
        <a:ext cx="9718565" cy="380552"/>
      </dsp:txXfrm>
    </dsp:sp>
    <dsp:sp modelId="{6E0DF08C-A5E2-4312-933C-79240AD17864}">
      <dsp:nvSpPr>
        <dsp:cNvPr id="0" name=""/>
        <dsp:cNvSpPr/>
      </dsp:nvSpPr>
      <dsp:spPr>
        <a:xfrm>
          <a:off x="511099" y="1284291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4366E-F021-4FCF-BB24-058DBF1D4039}">
      <dsp:nvSpPr>
        <dsp:cNvPr id="0" name=""/>
        <dsp:cNvSpPr/>
      </dsp:nvSpPr>
      <dsp:spPr>
        <a:xfrm>
          <a:off x="748944" y="1902255"/>
          <a:ext cx="9718565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კლიენტებისა და </a:t>
          </a:r>
          <a:r>
            <a:rPr lang="en-US" sz="1800" kern="1200" dirty="0" smtClean="0"/>
            <a:t>ESCO</a:t>
          </a:r>
          <a:r>
            <a:rPr lang="ka-GE" sz="1800" kern="1200" dirty="0" smtClean="0"/>
            <a:t> </a:t>
          </a:r>
          <a:r>
            <a:rPr lang="ka-GE" sz="1800" kern="1200" dirty="0" smtClean="0"/>
            <a:t>ინტერესები და მოლოდინები </a:t>
          </a:r>
          <a:endParaRPr lang="en-US" sz="1800" kern="1200" dirty="0"/>
        </a:p>
      </dsp:txBody>
      <dsp:txXfrm>
        <a:off x="748944" y="1902255"/>
        <a:ext cx="9718565" cy="380552"/>
      </dsp:txXfrm>
    </dsp:sp>
    <dsp:sp modelId="{9B0623A2-A8A7-4F47-BCA9-C147018E4094}">
      <dsp:nvSpPr>
        <dsp:cNvPr id="0" name=""/>
        <dsp:cNvSpPr/>
      </dsp:nvSpPr>
      <dsp:spPr>
        <a:xfrm>
          <a:off x="511099" y="1854686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CFCDE-339C-4CFE-A213-6AAC695EA404}">
      <dsp:nvSpPr>
        <dsp:cNvPr id="0" name=""/>
        <dsp:cNvSpPr/>
      </dsp:nvSpPr>
      <dsp:spPr>
        <a:xfrm>
          <a:off x="605803" y="2473011"/>
          <a:ext cx="9861706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უკუ-ეფექტის </a:t>
          </a:r>
          <a:r>
            <a:rPr lang="ka-GE" sz="1800" kern="1200" dirty="0" smtClean="0"/>
            <a:t>თავიდან </a:t>
          </a:r>
          <a:r>
            <a:rPr lang="ka-GE" sz="1800" kern="1200" dirty="0" smtClean="0"/>
            <a:t>აცილება</a:t>
          </a:r>
          <a:endParaRPr lang="en-US" sz="1800" kern="1200" dirty="0"/>
        </a:p>
      </dsp:txBody>
      <dsp:txXfrm>
        <a:off x="605803" y="2473011"/>
        <a:ext cx="9861706" cy="380552"/>
      </dsp:txXfrm>
    </dsp:sp>
    <dsp:sp modelId="{EC6BBBD8-F669-49AA-AC4A-F0F7C3243481}">
      <dsp:nvSpPr>
        <dsp:cNvPr id="0" name=""/>
        <dsp:cNvSpPr/>
      </dsp:nvSpPr>
      <dsp:spPr>
        <a:xfrm>
          <a:off x="367958" y="2425442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AF27D-3F53-4E7E-8D18-6E757AC39D0C}">
      <dsp:nvSpPr>
        <dsp:cNvPr id="0" name=""/>
        <dsp:cNvSpPr/>
      </dsp:nvSpPr>
      <dsp:spPr>
        <a:xfrm>
          <a:off x="292773" y="3043767"/>
          <a:ext cx="10174736" cy="380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6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კლიენტს შეუძლია ძირითად ბიზნესზე ფოკუსირება</a:t>
          </a:r>
          <a:endParaRPr lang="en-US" sz="1800" kern="1200" dirty="0"/>
        </a:p>
      </dsp:txBody>
      <dsp:txXfrm>
        <a:off x="292773" y="3043767"/>
        <a:ext cx="10174736" cy="380552"/>
      </dsp:txXfrm>
    </dsp:sp>
    <dsp:sp modelId="{3359CD55-5453-4109-9967-8496151CCFDA}">
      <dsp:nvSpPr>
        <dsp:cNvPr id="0" name=""/>
        <dsp:cNvSpPr/>
      </dsp:nvSpPr>
      <dsp:spPr>
        <a:xfrm>
          <a:off x="54928" y="2996198"/>
          <a:ext cx="475690" cy="47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3732-F21C-4DE6-B7EC-7AFDE0DE78D2}">
      <dsp:nvSpPr>
        <dsp:cNvPr id="0" name=""/>
        <dsp:cNvSpPr/>
      </dsp:nvSpPr>
      <dsp:spPr>
        <a:xfrm>
          <a:off x="255741" y="722747"/>
          <a:ext cx="10312229" cy="34446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D23A5-DE17-4C77-85FD-1F472EB079B1}">
      <dsp:nvSpPr>
        <dsp:cNvPr id="0" name=""/>
        <dsp:cNvSpPr/>
      </dsp:nvSpPr>
      <dsp:spPr>
        <a:xfrm>
          <a:off x="843641" y="1059329"/>
          <a:ext cx="4056463" cy="294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აუცილებელია მაღალი </a:t>
          </a:r>
          <a:r>
            <a:rPr lang="ka-GE" sz="1600" kern="1200" dirty="0" smtClean="0"/>
            <a:t>მოტივაციისა და მრავალმხრივი გამოცდილების მქონე სპეციალიზირებული </a:t>
          </a:r>
          <a:r>
            <a:rPr lang="ka-GE" sz="1600" kern="1200" dirty="0" smtClean="0"/>
            <a:t>მხარდაჭერის ჩართვა პროცესში, რომლის </a:t>
          </a:r>
          <a:r>
            <a:rPr lang="ka-GE" sz="1600" kern="1200" dirty="0" smtClean="0"/>
            <a:t>საშუალებითაც მოხდება დანაზოგების მიღწევის გარანტირება და პროექტთან დაკავშირებული რისკების გათვალისწინება.  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გარდა ამისა, აღნიშნულის შედეგად მცირდება პირთა საურთიერთო წრე ამ საკითხებზე და კლიენტს შეუძლია ყურადღება მიაქციოს მისთვის მნიშვნელოვან სხვა საკითხებს.  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843641" y="1059329"/>
        <a:ext cx="4056463" cy="2946861"/>
      </dsp:txXfrm>
    </dsp:sp>
    <dsp:sp modelId="{3F93150A-DF85-4706-95AA-5A333F0A3B94}">
      <dsp:nvSpPr>
        <dsp:cNvPr id="0" name=""/>
        <dsp:cNvSpPr/>
      </dsp:nvSpPr>
      <dsp:spPr>
        <a:xfrm>
          <a:off x="5920403" y="1112343"/>
          <a:ext cx="4259757" cy="294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EPC</a:t>
          </a:r>
          <a:r>
            <a:rPr lang="ka-GE" sz="1600" kern="1200" dirty="0" smtClean="0"/>
            <a:t> პროექტი მოიცავს კომპლექსურ სატენდერო პროცესს, რომელიც განსხვავებულად უნდა მომზადდეს. 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200" kern="1200" dirty="0" smtClean="0"/>
            <a:t>შესაძლოა </a:t>
          </a:r>
          <a:r>
            <a:rPr lang="ka-GE" sz="1200" kern="1200" dirty="0" smtClean="0"/>
            <a:t>დახმარება გახდეს საჭირო შუამავლებისა </a:t>
          </a:r>
          <a:r>
            <a:rPr lang="ka-GE" sz="1200" kern="1200" dirty="0" smtClean="0"/>
            <a:t>და კონსულტანტების მხრიდან.</a:t>
          </a:r>
          <a:r>
            <a:rPr lang="en-US" sz="1200" kern="1200" dirty="0" smtClean="0"/>
            <a:t>  </a:t>
          </a:r>
          <a:endParaRPr lang="en-US" sz="1200" kern="1200" dirty="0"/>
        </a:p>
      </dsp:txBody>
      <dsp:txXfrm>
        <a:off x="5920403" y="1112343"/>
        <a:ext cx="4259757" cy="2946861"/>
      </dsp:txXfrm>
    </dsp:sp>
    <dsp:sp modelId="{6396E3F9-6726-44A0-8095-072C03DF30C8}">
      <dsp:nvSpPr>
        <dsp:cNvPr id="0" name=""/>
        <dsp:cNvSpPr/>
      </dsp:nvSpPr>
      <dsp:spPr>
        <a:xfrm>
          <a:off x="0" y="26506"/>
          <a:ext cx="1302441" cy="1302441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E6DEE-1643-4E13-9CC4-6D943A40BA95}">
      <dsp:nvSpPr>
        <dsp:cNvPr id="0" name=""/>
        <dsp:cNvSpPr/>
      </dsp:nvSpPr>
      <dsp:spPr>
        <a:xfrm>
          <a:off x="9597885" y="501785"/>
          <a:ext cx="1225827" cy="42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25E20-031D-4FAF-846E-2E39DEC97203}">
      <dsp:nvSpPr>
        <dsp:cNvPr id="0" name=""/>
        <dsp:cNvSpPr/>
      </dsp:nvSpPr>
      <dsp:spPr>
        <a:xfrm>
          <a:off x="5411856" y="1131905"/>
          <a:ext cx="766" cy="2814536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E9006-69A3-47AB-AEFB-EEB9E825F104}">
      <dsp:nvSpPr>
        <dsp:cNvPr id="0" name=""/>
        <dsp:cNvSpPr/>
      </dsp:nvSpPr>
      <dsp:spPr>
        <a:xfrm>
          <a:off x="0" y="116940"/>
          <a:ext cx="10515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წარმოადგენს ერთ-ერთ რთულ პროექტს რომელიც </a:t>
          </a:r>
          <a:r>
            <a:rPr lang="ka-GE" sz="1600" kern="1200" dirty="0" smtClean="0"/>
            <a:t>მოითხოვს </a:t>
          </a:r>
          <a:r>
            <a:rPr lang="ka-GE" sz="1600" kern="1200" dirty="0" smtClean="0"/>
            <a:t>გრძელვადიან </a:t>
          </a:r>
          <a:r>
            <a:rPr lang="ka-GE" sz="1600" kern="1200" dirty="0" smtClean="0"/>
            <a:t>ინვესტიციებს, ეს პროცესი საკმაოდ დიდ დროს მოითხოვს და </a:t>
          </a:r>
          <a:r>
            <a:rPr lang="ka-GE" sz="1600" kern="1200" dirty="0" smtClean="0"/>
            <a:t>რთულია იმის </a:t>
          </a:r>
          <a:r>
            <a:rPr lang="ka-GE" sz="1600" kern="1200" dirty="0" smtClean="0"/>
            <a:t>გამო, რომ </a:t>
          </a:r>
          <a:r>
            <a:rPr lang="en-US" sz="1600" kern="1200" dirty="0" smtClean="0"/>
            <a:t>EPC</a:t>
          </a:r>
          <a:r>
            <a:rPr lang="ka-GE" sz="1600" kern="1200" dirty="0" smtClean="0"/>
            <a:t> ხელშეკრულებები ძირითადად </a:t>
          </a:r>
          <a:r>
            <a:rPr lang="ka-GE" sz="1600" kern="1200" dirty="0" smtClean="0"/>
            <a:t> 3 სხვადასხვა ტიპის ხელშეკრულებისგან შედგება </a:t>
          </a:r>
          <a:endParaRPr lang="en-US" sz="1600" kern="1200" dirty="0"/>
        </a:p>
      </dsp:txBody>
      <dsp:txXfrm>
        <a:off x="45692" y="162632"/>
        <a:ext cx="10424216" cy="844616"/>
      </dsp:txXfrm>
    </dsp:sp>
    <dsp:sp modelId="{2E1998C8-CC80-4807-BED2-6797F9C54C44}">
      <dsp:nvSpPr>
        <dsp:cNvPr id="0" name=""/>
        <dsp:cNvSpPr/>
      </dsp:nvSpPr>
      <dsp:spPr>
        <a:xfrm>
          <a:off x="0" y="1052940"/>
          <a:ext cx="1051560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ხელშეკრულება </a:t>
          </a:r>
          <a:r>
            <a:rPr lang="ka-GE" sz="1200" kern="1200" dirty="0" smtClean="0"/>
            <a:t>სამუშაოს შესრულებაზე, </a:t>
          </a:r>
          <a:r>
            <a:rPr lang="ka-GE" sz="1200" kern="1200" dirty="0" smtClean="0"/>
            <a:t>საკრედიტო ხელშეკრულება და მომსახურების ხელშეკრულება 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0" y="1052940"/>
        <a:ext cx="10515600" cy="264960"/>
      </dsp:txXfrm>
    </dsp:sp>
    <dsp:sp modelId="{BC7ADD04-DB9D-4AFB-A23A-5945DC795B0C}">
      <dsp:nvSpPr>
        <dsp:cNvPr id="0" name=""/>
        <dsp:cNvSpPr/>
      </dsp:nvSpPr>
      <dsp:spPr>
        <a:xfrm>
          <a:off x="0" y="1317900"/>
          <a:ext cx="10515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გთხოვთ, ასევე გაითვალისწინოთ, რომ პროცესი განსხვავებულია, როდესაც კლიენტი საჯარო სექტორიდან არის </a:t>
          </a:r>
          <a:endParaRPr lang="en-US" sz="1600" kern="1200" dirty="0"/>
        </a:p>
      </dsp:txBody>
      <dsp:txXfrm>
        <a:off x="45692" y="1363592"/>
        <a:ext cx="10424216" cy="844616"/>
      </dsp:txXfrm>
    </dsp:sp>
    <dsp:sp modelId="{4461946E-11B3-446D-ABD9-E4A505E7EFBB}">
      <dsp:nvSpPr>
        <dsp:cNvPr id="0" name=""/>
        <dsp:cNvSpPr/>
      </dsp:nvSpPr>
      <dsp:spPr>
        <a:xfrm>
          <a:off x="0" y="2253900"/>
          <a:ext cx="10515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უნდა იყოს კანონებისა და სტანდარტების შესაბამისი </a:t>
          </a: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პროცესი ზოგადად უფრო </a:t>
          </a:r>
          <a:r>
            <a:rPr lang="ka-GE" sz="1200" kern="1200" dirty="0" smtClean="0"/>
            <a:t>ხანგრძლივია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0" y="2253900"/>
        <a:ext cx="10515600" cy="447120"/>
      </dsp:txXfrm>
    </dsp:sp>
    <dsp:sp modelId="{F283B962-2922-46AA-9AF1-B8B204F02A60}">
      <dsp:nvSpPr>
        <dsp:cNvPr id="0" name=""/>
        <dsp:cNvSpPr/>
      </dsp:nvSpPr>
      <dsp:spPr>
        <a:xfrm>
          <a:off x="0" y="2701020"/>
          <a:ext cx="105156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EPC </a:t>
          </a:r>
          <a:r>
            <a:rPr lang="ka-GE" sz="1600" kern="1200" dirty="0" smtClean="0"/>
            <a:t>შუამავლების </a:t>
          </a:r>
          <a:r>
            <a:rPr lang="ka-GE" sz="1600" kern="1200" dirty="0" smtClean="0"/>
            <a:t>მიერ ხორციელდება შემდეგი ღონისძიებები: </a:t>
          </a:r>
          <a:endParaRPr lang="en-US" sz="1600" kern="1200" dirty="0"/>
        </a:p>
      </dsp:txBody>
      <dsp:txXfrm>
        <a:off x="45692" y="2746712"/>
        <a:ext cx="10424216" cy="844616"/>
      </dsp:txXfrm>
    </dsp:sp>
    <dsp:sp modelId="{073C960A-9C2E-4AB2-9CF7-E84519F6B179}">
      <dsp:nvSpPr>
        <dsp:cNvPr id="0" name=""/>
        <dsp:cNvSpPr/>
      </dsp:nvSpPr>
      <dsp:spPr>
        <a:xfrm>
          <a:off x="0" y="3637020"/>
          <a:ext cx="105156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ტექნიკური მხარდაჭერის უზრუნველყოფა და კლიენტების მოთხოვნებზე </a:t>
          </a:r>
          <a:r>
            <a:rPr lang="ka-GE" sz="1200" kern="1200" dirty="0" smtClean="0"/>
            <a:t>პასუხის გაცემა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აქვთ გამოცდილება </a:t>
          </a:r>
          <a:r>
            <a:rPr lang="ka-GE" sz="1200" kern="1200" dirty="0" smtClean="0"/>
            <a:t>შესაბამისი ზომების, კონტაქტების და შესაძლებლობების იდენტიფიცირებაში 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გააჩნიათ შესაბამისი ნოუ-ჰაუ </a:t>
          </a:r>
          <a:r>
            <a:rPr lang="en-US" sz="1200" kern="1200" dirty="0" smtClean="0"/>
            <a:t>EPC </a:t>
          </a:r>
          <a:r>
            <a:rPr lang="ka-GE" sz="1200" kern="1200" dirty="0" smtClean="0"/>
            <a:t>პროცესების სპეციფიკაში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200" kern="1200" dirty="0" smtClean="0"/>
            <a:t>მხარდაჭერა დაფინანსებაში</a:t>
          </a:r>
          <a:endParaRPr lang="en-US" sz="1200" kern="1200" dirty="0"/>
        </a:p>
      </dsp:txBody>
      <dsp:txXfrm>
        <a:off x="0" y="3637020"/>
        <a:ext cx="10515600" cy="894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38B1-B6B6-40D3-9A44-66994638900C}">
      <dsp:nvSpPr>
        <dsp:cNvPr id="0" name=""/>
        <dsp:cNvSpPr/>
      </dsp:nvSpPr>
      <dsp:spPr>
        <a:xfrm>
          <a:off x="9242" y="0"/>
          <a:ext cx="5524797" cy="889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kern="1200" dirty="0" smtClean="0"/>
            <a:t>პროექტის იდენტიფიცირება</a:t>
          </a:r>
          <a:endParaRPr lang="en-US" sz="2700" kern="1200" dirty="0"/>
        </a:p>
      </dsp:txBody>
      <dsp:txXfrm>
        <a:off x="454231" y="0"/>
        <a:ext cx="4634819" cy="889978"/>
      </dsp:txXfrm>
    </dsp:sp>
    <dsp:sp modelId="{39F1BA49-4885-404D-BB6C-E6D71ECFBB0B}">
      <dsp:nvSpPr>
        <dsp:cNvPr id="0" name=""/>
        <dsp:cNvSpPr/>
      </dsp:nvSpPr>
      <dsp:spPr>
        <a:xfrm>
          <a:off x="4981560" y="0"/>
          <a:ext cx="5524797" cy="8899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kern="1200" dirty="0" smtClean="0"/>
            <a:t>წინასწარი ანალიზი</a:t>
          </a:r>
          <a:r>
            <a:rPr lang="en-US" sz="2700" kern="1200" dirty="0" smtClean="0"/>
            <a:t>	</a:t>
          </a:r>
          <a:endParaRPr lang="en-US" sz="2700" kern="1200" dirty="0"/>
        </a:p>
      </dsp:txBody>
      <dsp:txXfrm>
        <a:off x="5426549" y="0"/>
        <a:ext cx="4634819" cy="889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0D76-4B6B-4EFA-B88D-5F7239200BC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B01B-86AF-430E-8D6C-E176BA11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866A7-76E9-2042-AB61-5835EBA210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188" y="2082408"/>
            <a:ext cx="8599301" cy="1325563"/>
          </a:xfrm>
          <a:prstGeom prst="rect">
            <a:avLst/>
          </a:prstGeom>
        </p:spPr>
        <p:txBody>
          <a:bodyPr/>
          <a:lstStyle>
            <a:lvl1pPr>
              <a:defRPr sz="6600" b="1"/>
            </a:lvl1pPr>
          </a:lstStyle>
          <a:p>
            <a:r>
              <a:rPr lang="de-DE" dirty="0" smtClean="0"/>
              <a:t>Titelmasterformat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9190" y="4429063"/>
            <a:ext cx="6311193" cy="6937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3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="" xmlns:a16="http://schemas.microsoft.com/office/drawing/2014/main" id="{D88F4DB1-285F-4AA7-9BF6-97BA7D3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829"/>
            <a:ext cx="10515600" cy="3565703"/>
          </a:xfrm>
        </p:spPr>
        <p:txBody>
          <a:bodyPr/>
          <a:lstStyle/>
          <a:p>
            <a:r>
              <a:rPr lang="de-DE" dirty="0" smtClean="0"/>
              <a:t>XXYY</a:t>
            </a:r>
            <a:endParaRPr lang="pl-P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221" y="10763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9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8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258697"/>
            <a:ext cx="5181600" cy="43513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58697"/>
            <a:ext cx="5181600" cy="43513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203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09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174F7-6550-4445-9035-D65B9022D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31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-19141" y="0"/>
            <a:ext cx="2905492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Prostokąt 8"/>
          <p:cNvSpPr/>
          <p:nvPr userDrawn="1"/>
        </p:nvSpPr>
        <p:spPr>
          <a:xfrm>
            <a:off x="2886351" y="3284984"/>
            <a:ext cx="2275881" cy="3573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Prostokąt 9"/>
          <p:cNvSpPr/>
          <p:nvPr userDrawn="1"/>
        </p:nvSpPr>
        <p:spPr>
          <a:xfrm>
            <a:off x="5162232" y="5071492"/>
            <a:ext cx="7029769" cy="17865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3437243" y="771896"/>
            <a:ext cx="8145157" cy="29172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73801" y="1136256"/>
            <a:ext cx="5316415" cy="24752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4" name="Symbol zastępczy tekstu 23"/>
          <p:cNvSpPr>
            <a:spLocks noGrp="1"/>
          </p:cNvSpPr>
          <p:nvPr>
            <p:ph type="body" sz="quarter" idx="11" hasCustomPrompt="1"/>
          </p:nvPr>
        </p:nvSpPr>
        <p:spPr>
          <a:xfrm>
            <a:off x="8489462" y="1456411"/>
            <a:ext cx="3100753" cy="275949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WERSJA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-19140" y="4641574"/>
            <a:ext cx="2905492" cy="2216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8536354" y="1804989"/>
            <a:ext cx="3053861" cy="26193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18421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45877" y="491479"/>
            <a:ext cx="11875781" cy="5416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3296290" cy="365125"/>
          </a:xfrm>
        </p:spPr>
        <p:txBody>
          <a:bodyPr/>
          <a:lstStyle>
            <a:lvl1pPr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| </a:t>
            </a:r>
            <a:fld id="{26C73F37-D889-4E5F-AE14-AE49613357CD}" type="slidenum">
              <a:rPr lang="pl-PL" b="1" smtClean="0"/>
              <a:pPr/>
              <a:t>‹#›</a:t>
            </a:fld>
            <a:endParaRPr lang="pl-PL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 hasCustomPrompt="1"/>
          </p:nvPr>
        </p:nvSpPr>
        <p:spPr>
          <a:xfrm>
            <a:off x="158262" y="178975"/>
            <a:ext cx="4697046" cy="287337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Tytuł rozdziału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62168" y="1158875"/>
            <a:ext cx="11891110" cy="5092700"/>
          </a:xfrm>
        </p:spPr>
        <p:txBody>
          <a:bodyPr numCol="2" spcCol="324000"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Obszar 1</a:t>
            </a:r>
          </a:p>
        </p:txBody>
      </p:sp>
    </p:spTree>
    <p:extLst>
      <p:ext uri="{BB962C8B-B14F-4D97-AF65-F5344CB8AC3E}">
        <p14:creationId xmlns:p14="http://schemas.microsoft.com/office/powerpoint/2010/main" val="420246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261533"/>
            <a:ext cx="10515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203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01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0.xml"/><Relationship Id="rId7" Type="http://schemas.openxmlformats.org/officeDocument/2006/relationships/oleObject" Target="../embeddings/oleObject4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hyperlink" Target="http://openclipart.org/detail/169757/check-and-cross-marks-by-gcross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c.els-cdn.com/S0301421500000215/1-s2.0-S0301421500000215-main.pdf?_tid=3b8f4c3b-0681-4e73-b7a3-20169192c7c9&amp;acdnat=1551795584_9be91059fdc0c1209cfc3280c37a9343" TargetMode="External"/><Relationship Id="rId3" Type="http://schemas.openxmlformats.org/officeDocument/2006/relationships/tags" Target="../tags/tag13.xml"/><Relationship Id="rId7" Type="http://schemas.openxmlformats.org/officeDocument/2006/relationships/hyperlink" Target="http://www.energy-efficiency.gov.uk/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5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8.xml"/><Relationship Id="rId7" Type="http://schemas.openxmlformats.org/officeDocument/2006/relationships/oleObject" Target="../embeddings/oleObject7.bin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oleObject" Target="../embeddings/oleObject8.bin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oleObject" Target="../embeddings/oleObject9.bin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jrc.ec.europa.eu/repository/bitstream/JRC106624/kjna28716enn.pdf" TargetMode="External"/><Relationship Id="rId2" Type="http://schemas.openxmlformats.org/officeDocument/2006/relationships/hyperlink" Target="http://www.buildup.eu/sites/default/files/content/Mobilising_investment_EE_FINA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ransparense.eu/eu/trainings/eu-manua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jrc.ec.europa.eu/repository/bitstream/JRC106624/kjna28716enn.pdf" TargetMode="External"/><Relationship Id="rId2" Type="http://schemas.openxmlformats.org/officeDocument/2006/relationships/hyperlink" Target="http://www.buildup.eu/sites/default/files/content/Mobilising_investment_EE_FINA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ransparense.eu/eu/trainings/eu-manua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s.jrc.ec.europa.eu/repository/bitstream/JRC106624/kjna28716enn.pdf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esco.org/european-code-of-conduct-for-epc/index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7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se.eu/eu/trainings/eu-manual" TargetMode="External"/><Relationship Id="rId2" Type="http://schemas.openxmlformats.org/officeDocument/2006/relationships/hyperlink" Target="https://www.energystar.gov/ia/partners/spp_res/Introduction_to_Performance_Contracting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se.eu/eu/trainings/eu-manual" TargetMode="External"/><Relationship Id="rId2" Type="http://schemas.openxmlformats.org/officeDocument/2006/relationships/hyperlink" Target="https://www.energystar.gov/ia/partners/spp_res/Introduction_to_Performance_Contracting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transparense.eu/eu/trainings/eu-manua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554" y="1817078"/>
            <a:ext cx="8619935" cy="1590894"/>
          </a:xfrm>
          <a:prstGeom prst="rect">
            <a:avLst/>
          </a:prstGeom>
        </p:spPr>
        <p:txBody>
          <a:bodyPr/>
          <a:lstStyle/>
          <a:p>
            <a:r>
              <a:rPr lang="ka-GE" sz="5400" dirty="0" smtClean="0"/>
              <a:t>ენერგო შესრულების ხელშეკრულების (</a:t>
            </a:r>
            <a:r>
              <a:rPr lang="en-US" sz="5400" dirty="0" smtClean="0"/>
              <a:t>EPC</a:t>
            </a:r>
            <a:r>
              <a:rPr lang="ka-GE" sz="5400" dirty="0" smtClean="0"/>
              <a:t>)</a:t>
            </a:r>
            <a:r>
              <a:rPr lang="en-US" sz="5400" dirty="0" smtClean="0"/>
              <a:t> </a:t>
            </a:r>
            <a:r>
              <a:rPr lang="ka-GE" sz="5400" dirty="0" smtClean="0"/>
              <a:t>სპეციალისტის მოდული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3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 smtClean="0"/>
              <a:t>ენერგო შესრულების ხელშეკრულება ამცირებს ენერგო ეფექტურობის ინვესტიციების ტექნიკური შესრულების რისკებს, შესაბამისად დადებით გავლენას ახდენს ფინანსური რისკების შეფასებაზე. </a:t>
            </a:r>
            <a:endParaRPr lang="en-US" dirty="0" smtClean="0"/>
          </a:p>
          <a:p>
            <a:pPr lvl="1"/>
            <a:r>
              <a:rPr lang="ka-GE" dirty="0" smtClean="0"/>
              <a:t>შესაძლოა გადაჭრას საკრედიტო ისტორიის არქონის პრობლემა კლიენტებისათვის</a:t>
            </a:r>
            <a:r>
              <a:rPr lang="en-US" dirty="0" smtClean="0"/>
              <a:t>.</a:t>
            </a:r>
          </a:p>
          <a:p>
            <a:pPr lvl="1"/>
            <a:r>
              <a:rPr lang="ka-GE" dirty="0" smtClean="0"/>
              <a:t>შესაძლოა </a:t>
            </a:r>
            <a:r>
              <a:rPr lang="ka-GE" dirty="0" smtClean="0"/>
              <a:t>მოაგვაროს </a:t>
            </a:r>
            <a:r>
              <a:rPr lang="ka-GE" dirty="0" smtClean="0"/>
              <a:t>სახსრების </a:t>
            </a:r>
            <a:r>
              <a:rPr lang="ka-GE" dirty="0" smtClean="0"/>
              <a:t>(საკუთარი/სესხის) ხელმისაწვდომობის საკითხი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EPC </a:t>
            </a:r>
            <a:r>
              <a:rPr lang="ka-GE" dirty="0" smtClean="0"/>
              <a:t>პროექტები წარმატებით ხორციელდება საჯარო და კერძო სექტორში</a:t>
            </a:r>
            <a:endParaRPr lang="en-US" dirty="0" smtClean="0"/>
          </a:p>
          <a:p>
            <a:r>
              <a:rPr lang="en-US" dirty="0" smtClean="0"/>
              <a:t>EPC </a:t>
            </a:r>
            <a:r>
              <a:rPr lang="ka-GE" dirty="0" smtClean="0"/>
              <a:t>გამოყენება შესაძლებელია „</a:t>
            </a:r>
            <a:r>
              <a:rPr lang="ka-GE" dirty="0" smtClean="0"/>
              <a:t>სწრაფ“ </a:t>
            </a:r>
            <a:r>
              <a:rPr lang="ka-GE" dirty="0" smtClean="0"/>
              <a:t>ან უფრო ფართომასშტაბიან, ამბიციურ პროექტებში</a:t>
            </a:r>
            <a:endParaRPr lang="en-US" dirty="0" smtClean="0"/>
          </a:p>
          <a:p>
            <a:r>
              <a:rPr lang="ka-GE" dirty="0" smtClean="0"/>
              <a:t>დაფინანსება</a:t>
            </a:r>
            <a:r>
              <a:rPr lang="ka-GE" dirty="0" smtClean="0"/>
              <a:t> </a:t>
            </a:r>
            <a:r>
              <a:rPr lang="ka-GE" dirty="0" smtClean="0"/>
              <a:t>შესაძლოა </a:t>
            </a:r>
            <a:r>
              <a:rPr lang="ka-GE" dirty="0" smtClean="0"/>
              <a:t>გამოწვევა იყოს</a:t>
            </a:r>
            <a:r>
              <a:rPr lang="ka-GE" dirty="0" smtClean="0"/>
              <a:t> </a:t>
            </a:r>
            <a:r>
              <a:rPr lang="ka-GE" dirty="0" smtClean="0"/>
              <a:t>თუ ადგილობრივი </a:t>
            </a:r>
            <a:r>
              <a:rPr lang="ka-GE" dirty="0" smtClean="0"/>
              <a:t>ბანკები ვერ </a:t>
            </a:r>
            <a:r>
              <a:rPr lang="ka-GE" dirty="0" smtClean="0"/>
              <a:t>ენდობიან ამ მოდელს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მოკლე მიმოხილვა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2200" y="6203950"/>
            <a:ext cx="317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http://www.buildup.eu/sites/default/files/content/Mobilising_investment_EE_FINAL.pdf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3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178" y="3003372"/>
            <a:ext cx="10515600" cy="3565703"/>
          </a:xfrm>
        </p:spPr>
        <p:txBody>
          <a:bodyPr/>
          <a:lstStyle/>
          <a:p>
            <a:r>
              <a:rPr lang="ka-GE" dirty="0" smtClean="0"/>
              <a:t>ვინ იქნება </a:t>
            </a:r>
            <a:r>
              <a:rPr lang="en-US" dirty="0" smtClean="0"/>
              <a:t>EPC</a:t>
            </a:r>
            <a:r>
              <a:rPr lang="ka-GE" dirty="0" smtClean="0"/>
              <a:t> ხელშეკრულების პოტენციური </a:t>
            </a:r>
            <a:r>
              <a:rPr lang="ka-GE" dirty="0" smtClean="0"/>
              <a:t>კლიენტი</a:t>
            </a:r>
            <a:r>
              <a:rPr lang="ka-GE" dirty="0" smtClean="0"/>
              <a:t>?</a:t>
            </a:r>
            <a:endParaRPr lang="en-US" dirty="0" smtClean="0"/>
          </a:p>
          <a:p>
            <a:endParaRPr lang="en-US" dirty="0"/>
          </a:p>
          <a:p>
            <a:r>
              <a:rPr lang="ka-GE" dirty="0" smtClean="0"/>
              <a:t>რა </a:t>
            </a:r>
            <a:r>
              <a:rPr lang="ka-GE" dirty="0" smtClean="0"/>
              <a:t>არის </a:t>
            </a:r>
            <a:r>
              <a:rPr lang="en-US" dirty="0" smtClean="0"/>
              <a:t>ESCO</a:t>
            </a:r>
            <a:r>
              <a:rPr lang="en-US" dirty="0" smtClean="0"/>
              <a:t>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7244" y="1168053"/>
            <a:ext cx="10515600" cy="1325563"/>
          </a:xfrm>
        </p:spPr>
        <p:txBody>
          <a:bodyPr/>
          <a:lstStyle/>
          <a:p>
            <a:r>
              <a:rPr lang="ka-GE" dirty="0" smtClean="0"/>
              <a:t>აქტივაცია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11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11509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2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1011767"/>
          </a:xfrm>
        </p:spPr>
        <p:txBody>
          <a:bodyPr>
            <a:normAutofit fontScale="70000" lnSpcReduction="20000"/>
          </a:bodyPr>
          <a:lstStyle/>
          <a:p>
            <a:r>
              <a:rPr lang="ka-GE" dirty="0" smtClean="0"/>
              <a:t>არსებობს  </a:t>
            </a:r>
            <a:r>
              <a:rPr lang="ka-GE" dirty="0" smtClean="0"/>
              <a:t>2 ძირითადი </a:t>
            </a:r>
            <a:r>
              <a:rPr lang="en-US" dirty="0" smtClean="0"/>
              <a:t>EPC</a:t>
            </a:r>
            <a:r>
              <a:rPr lang="ka-GE" dirty="0" smtClean="0"/>
              <a:t> მოდელი რომელიც გამოიყენება ევროპულ ქვეყნებში:</a:t>
            </a:r>
            <a:endParaRPr lang="en-US" dirty="0" smtClean="0"/>
          </a:p>
          <a:p>
            <a:pPr lvl="1"/>
            <a:r>
              <a:rPr lang="ka-GE" dirty="0" smtClean="0"/>
              <a:t>საერთო დანაზოგი (მაღალი რისკი)</a:t>
            </a:r>
            <a:endParaRPr lang="en-US" dirty="0"/>
          </a:p>
          <a:p>
            <a:pPr lvl="1"/>
            <a:r>
              <a:rPr lang="ka-GE" dirty="0" smtClean="0"/>
              <a:t>გარანტირებული დანაზოგი (გამოიყენება უფრო ხშირად)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r>
              <a:rPr lang="ka-GE" dirty="0" smtClean="0"/>
              <a:t> ხელშეკრულების ტიპები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5621190"/>
              </p:ext>
            </p:extLst>
          </p:nvPr>
        </p:nvGraphicFramePr>
        <p:xfrm>
          <a:off x="838200" y="2351616"/>
          <a:ext cx="10655300" cy="338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D8031CD-E429-48AB-B8D1-1AD4BEF1E682}"/>
              </a:ext>
            </a:extLst>
          </p:cNvPr>
          <p:cNvGrpSpPr/>
          <p:nvPr/>
        </p:nvGrpSpPr>
        <p:grpSpPr>
          <a:xfrm>
            <a:off x="10788517" y="76495"/>
            <a:ext cx="1130566" cy="210314"/>
            <a:chOff x="139434" y="21843"/>
            <a:chExt cx="1130566" cy="210314"/>
          </a:xfrm>
        </p:grpSpPr>
        <p:sp>
          <p:nvSpPr>
            <p:cNvPr id="11" name="StickerRectangle">
              <a:extLst>
                <a:ext uri="{FF2B5EF4-FFF2-40B4-BE49-F238E27FC236}">
                  <a16:creationId xmlns="" xmlns:a16="http://schemas.microsoft.com/office/drawing/2014/main" id="{5BEDA206-CF71-44C4-9383-554C7B6CE3F0}"/>
                </a:ext>
              </a:extLst>
            </p:cNvPr>
            <p:cNvSpPr/>
            <p:nvPr/>
          </p:nvSpPr>
          <p:spPr>
            <a:xfrm>
              <a:off x="139434" y="21843"/>
              <a:ext cx="1130566" cy="210314"/>
            </a:xfrm>
            <a:prstGeom prst="leftRightArrow">
              <a:avLst>
                <a:gd name="adj1" fmla="val 10000000"/>
                <a:gd name="adj2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8100" tIns="0" rIns="0" bIns="25400" rtlCol="0" anchor="t">
              <a:spAutoFit/>
            </a:bodyPr>
            <a:lstStyle/>
            <a:p>
              <a:pPr algn="r"/>
              <a:r>
                <a:rPr lang="de-DE" sz="1200" dirty="0">
                  <a:solidFill>
                    <a:srgbClr val="808080"/>
                  </a:solidFill>
                  <a:latin typeface="Calibri" panose="020F0502020204030204"/>
                </a:rPr>
                <a:t>NOT EXHAUSTIVE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23F96FC9-B98C-434B-A16B-E493A47A04A7}"/>
                </a:ext>
              </a:extLst>
            </p:cNvPr>
            <p:cNvCxnSpPr>
              <a:cxnSpLocks/>
              <a:stCxn id="11" idx="6"/>
              <a:endCxn id="11" idx="4"/>
            </p:cNvCxnSpPr>
            <p:nvPr/>
          </p:nvCxnSpPr>
          <p:spPr>
            <a:xfrm flipH="1">
              <a:off x="139434" y="232157"/>
              <a:ext cx="1130566" cy="0"/>
            </a:xfrm>
            <a:prstGeom prst="straightConnector1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F528A3F8-291B-43B4-9AAE-92780CC3BF6D}"/>
                </a:ext>
              </a:extLst>
            </p:cNvPr>
            <p:cNvCxnSpPr>
              <a:cxnSpLocks/>
              <a:stCxn id="11" idx="2"/>
              <a:endCxn id="11" idx="4"/>
            </p:cNvCxnSpPr>
            <p:nvPr/>
          </p:nvCxnSpPr>
          <p:spPr>
            <a:xfrm>
              <a:off x="139434" y="21843"/>
              <a:ext cx="0" cy="210314"/>
            </a:xfrm>
            <a:prstGeom prst="straightConnector1">
              <a:avLst/>
            </a:prstGeom>
            <a:ln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(pg. 10)</a:t>
            </a:r>
          </a:p>
        </p:txBody>
      </p:sp>
    </p:spTree>
    <p:extLst>
      <p:ext uri="{BB962C8B-B14F-4D97-AF65-F5344CB8AC3E}">
        <p14:creationId xmlns:p14="http://schemas.microsoft.com/office/powerpoint/2010/main" val="414692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57901"/>
              </p:ext>
            </p:extLst>
          </p:nvPr>
        </p:nvGraphicFramePr>
        <p:xfrm>
          <a:off x="838200" y="1371084"/>
          <a:ext cx="10436525" cy="436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14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საერთო დანაზოგები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-1"/>
            <a:ext cx="476250" cy="266701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2A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(pg. 9)</a:t>
            </a:r>
          </a:p>
        </p:txBody>
      </p:sp>
    </p:spTree>
    <p:extLst>
      <p:ext uri="{BB962C8B-B14F-4D97-AF65-F5344CB8AC3E}">
        <p14:creationId xmlns:p14="http://schemas.microsoft.com/office/powerpoint/2010/main" val="3140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08839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გარანტირებული დანაზოგები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57200" cy="200025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(pg. </a:t>
            </a:r>
            <a:r>
              <a:rPr lang="en-US" sz="1200" dirty="0"/>
              <a:t>8</a:t>
            </a:r>
            <a:r>
              <a:rPr lang="en-US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4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r>
              <a:rPr lang="ka-GE" dirty="0" smtClean="0"/>
              <a:t>-ში ტიპიური ხარჯების დანაზოგი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8900" y="1092429"/>
            <a:ext cx="3771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/>
              <a:t>აქ ჩვენ ვხედავთ , როგორ ხდება </a:t>
            </a:r>
            <a:r>
              <a:rPr lang="en-US" sz="1600" dirty="0" smtClean="0"/>
              <a:t>EPC </a:t>
            </a:r>
            <a:r>
              <a:rPr lang="ka-GE" sz="1600" dirty="0" smtClean="0"/>
              <a:t>ხელშეკრულებით დანაზოგების </a:t>
            </a:r>
            <a:r>
              <a:rPr lang="ka-GE" sz="1600" dirty="0" smtClean="0"/>
              <a:t>წარმოება</a:t>
            </a:r>
            <a:r>
              <a:rPr lang="ka-GE" sz="1600" dirty="0" smtClean="0"/>
              <a:t>. 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1600" dirty="0"/>
          </a:p>
          <a:p>
            <a:r>
              <a:rPr lang="ka-GE" sz="1600" dirty="0" smtClean="0"/>
              <a:t>ამ შემთხვევაში, დანაზოგებით სარგებლობს ორივე მხარე, </a:t>
            </a:r>
            <a:r>
              <a:rPr lang="ka-GE" sz="1600" dirty="0" smtClean="0"/>
              <a:t>კლიენტიც  </a:t>
            </a:r>
            <a:r>
              <a:rPr lang="ka-GE" sz="1600" dirty="0" smtClean="0"/>
              <a:t>და </a:t>
            </a:r>
            <a:r>
              <a:rPr lang="en-US" sz="1600" dirty="0" smtClean="0"/>
              <a:t>EPC</a:t>
            </a:r>
            <a:r>
              <a:rPr lang="ka-GE" sz="1600" dirty="0" smtClean="0"/>
              <a:t>-ს პროვაიდერიც.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ka-GE" sz="1600" dirty="0" smtClean="0"/>
              <a:t>ხელშეკრულების დასრულების შემდეგ მთლიანი სარგებელი მიდის კლიენტთან. ხელშეკრულება </a:t>
            </a:r>
            <a:r>
              <a:rPr lang="en-US" sz="1600" dirty="0" smtClean="0"/>
              <a:t>ESCO-</a:t>
            </a:r>
            <a:r>
              <a:rPr lang="ka-GE" sz="1600" dirty="0" smtClean="0"/>
              <a:t>სა</a:t>
            </a:r>
            <a:r>
              <a:rPr lang="ka-GE" sz="1600" dirty="0" smtClean="0"/>
              <a:t> </a:t>
            </a:r>
            <a:r>
              <a:rPr lang="ka-GE" sz="1600" dirty="0" smtClean="0"/>
              <a:t>და კლიენტს შორის </a:t>
            </a:r>
            <a:r>
              <a:rPr lang="ka-GE" sz="1600" dirty="0" smtClean="0"/>
              <a:t>მოიცავს </a:t>
            </a:r>
            <a:r>
              <a:rPr lang="ka-GE" sz="1600" dirty="0" smtClean="0"/>
              <a:t>ხარჯების </a:t>
            </a:r>
            <a:r>
              <a:rPr lang="ka-GE" sz="1600" dirty="0" smtClean="0"/>
              <a:t>დაზოგვის გარანტიებს და ასევე პროექტის განხორციელებისა და ოპერირების ტექნიკურ და ფინანსურ რისკებს, რომლის ტიპიური ხანგრძლივობა არის 5-დან 15 წლამდე. 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792" y="1491014"/>
            <a:ext cx="6562725" cy="3762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5429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74887" y="6239329"/>
            <a:ext cx="3676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Trust </a:t>
            </a:r>
            <a:r>
              <a:rPr lang="en-US" sz="1200" dirty="0"/>
              <a:t>EPC South: EPC Basics &amp; </a:t>
            </a:r>
            <a:r>
              <a:rPr lang="en-US" sz="1200" dirty="0" smtClean="0"/>
              <a:t>Financing (pg. 67)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747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ენერგო შესრულების რისკის </a:t>
            </a:r>
            <a:r>
              <a:rPr lang="ka-GE" dirty="0" smtClean="0"/>
              <a:t>გადატანა/ტრანსფერი</a:t>
            </a: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07200" y="6181724"/>
            <a:ext cx="385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http://publications.jrc.ec.europa.eu/repository/bitstream/JRC106624/kjna28716enn.pdf page 44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t="8142" r="27093" b="16226"/>
          <a:stretch/>
        </p:blipFill>
        <p:spPr>
          <a:xfrm>
            <a:off x="838200" y="1531027"/>
            <a:ext cx="7030002" cy="400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8202" y="1061579"/>
            <a:ext cx="37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აქ ვხედავთ იმას, თუ როგორ შეიძლება </a:t>
            </a:r>
            <a:r>
              <a:rPr lang="en-US" dirty="0" smtClean="0"/>
              <a:t>EPC</a:t>
            </a:r>
            <a:r>
              <a:rPr lang="ka-GE" dirty="0" smtClean="0"/>
              <a:t>-ს საშუალებით რისკების გადანაწილება.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ka-GE" dirty="0" smtClean="0"/>
              <a:t>მარჯვენა კუთხეში, რისკების გადანაწილება გავს იმას, რასაც შეიძლება პირი ელოდებოდეს გარანტირებული დაზოგვის ხელშეკრულების შემთხვევაში. </a:t>
            </a:r>
            <a:r>
              <a:rPr lang="en-US" dirty="0" smtClean="0"/>
              <a:t>ESCO</a:t>
            </a:r>
            <a:r>
              <a:rPr lang="ka-GE" dirty="0" smtClean="0"/>
              <a:t> </a:t>
            </a:r>
            <a:r>
              <a:rPr lang="ka-GE" dirty="0" smtClean="0"/>
              <a:t>იღებს შესრულების </a:t>
            </a:r>
            <a:r>
              <a:rPr lang="ka-GE" dirty="0" smtClean="0"/>
              <a:t>მთლიან</a:t>
            </a:r>
            <a:r>
              <a:rPr lang="ka-GE" dirty="0" smtClean="0"/>
              <a:t> რისკს</a:t>
            </a:r>
            <a:r>
              <a:rPr lang="en-US" dirty="0" smtClean="0"/>
              <a:t> </a:t>
            </a:r>
            <a:r>
              <a:rPr lang="ka-GE" dirty="0" smtClean="0"/>
              <a:t> საკუთარ თავზე. 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2. </a:t>
            </a:r>
            <a:r>
              <a:rPr lang="ka-GE" dirty="0" smtClean="0"/>
              <a:t>მარჯვნიდან მარცხნივ მოცემულია კლიენტზე გარკვეული შესრულების რისკის გადანაწილება, რაც უფრო მეტად გავს საერთო </a:t>
            </a:r>
            <a:r>
              <a:rPr lang="ka-GE" dirty="0" smtClean="0"/>
              <a:t>დანაზოგის </a:t>
            </a:r>
            <a:r>
              <a:rPr lang="ka-GE" dirty="0" smtClean="0"/>
              <a:t>ხელშეკრულებას.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5429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365149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730561"/>
          </a:xfrm>
        </p:spPr>
        <p:txBody>
          <a:bodyPr>
            <a:normAutofit/>
          </a:bodyPr>
          <a:lstStyle/>
          <a:p>
            <a:r>
              <a:rPr lang="ka-GE" dirty="0" smtClean="0"/>
              <a:t>ზოგიერთი ძირითადი განსხვავება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18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ხელშეკრულების ტიპები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7954018"/>
              </p:ext>
            </p:extLst>
          </p:nvPr>
        </p:nvGraphicFramePr>
        <p:xfrm>
          <a:off x="838200" y="1992094"/>
          <a:ext cx="10655300" cy="37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smtClean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5429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(pg. 10)</a:t>
            </a:r>
          </a:p>
        </p:txBody>
      </p:sp>
    </p:spTree>
    <p:extLst>
      <p:ext uri="{BB962C8B-B14F-4D97-AF65-F5344CB8AC3E}">
        <p14:creationId xmlns:p14="http://schemas.microsoft.com/office/powerpoint/2010/main" val="42434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90979"/>
              </p:ext>
            </p:extLst>
          </p:nvPr>
        </p:nvGraphicFramePr>
        <p:xfrm>
          <a:off x="838200" y="1222375"/>
          <a:ext cx="10515600" cy="361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19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გარანტირებული დანაზოგი: დეტალებში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1341" y="5289664"/>
            <a:ext cx="9746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/>
              <a:t>მაქსიმალური დანაზოგები პროფესიულ მხარდაჭერასთან ერთად 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6096000" y="4790648"/>
            <a:ext cx="901148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9140" y="6248012"/>
            <a:ext cx="267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080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03B54B9-570A-4910-9220-E86FEC37B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54392"/>
          <a:stretch/>
        </p:blipFill>
        <p:spPr>
          <a:xfrm>
            <a:off x="6531610" y="2272172"/>
            <a:ext cx="2758440" cy="27267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8FEAE114-A038-4CAA-907E-AB59EF4FC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r="54392"/>
          <a:stretch/>
        </p:blipFill>
        <p:spPr>
          <a:xfrm>
            <a:off x="2293204" y="2272172"/>
            <a:ext cx="2758440" cy="272670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608" y="81835"/>
            <a:ext cx="6657368" cy="490459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დაწყებამდე 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r>
              <a:rPr lang="ka-GE" sz="2800" b="1" dirty="0" smtClean="0">
                <a:latin typeface="Calibri"/>
                <a:cs typeface="Calibri"/>
              </a:rPr>
              <a:t>- </a:t>
            </a:r>
            <a:r>
              <a:rPr lang="ka-GE" sz="2800" b="1" dirty="0" smtClean="0">
                <a:latin typeface="Calibri"/>
                <a:cs typeface="Calibri"/>
              </a:rPr>
              <a:t>რას ნიშნავს </a:t>
            </a:r>
            <a:r>
              <a:rPr lang="en-GB" sz="2800" b="1" dirty="0" smtClean="0">
                <a:latin typeface="Calibri"/>
                <a:cs typeface="Calibri"/>
              </a:rPr>
              <a:t>EPC </a:t>
            </a:r>
            <a:r>
              <a:rPr lang="ka-GE" sz="2800" b="1" dirty="0" smtClean="0">
                <a:latin typeface="Calibri"/>
                <a:cs typeface="Calibri"/>
              </a:rPr>
              <a:t>სპეციალისტის </a:t>
            </a:r>
            <a:r>
              <a:rPr lang="ka-GE" dirty="0" smtClean="0">
                <a:latin typeface="Calibri"/>
                <a:cs typeface="Calibri"/>
              </a:rPr>
              <a:t>მოდული</a:t>
            </a:r>
            <a:r>
              <a:rPr lang="en-GB" sz="2800" b="1" dirty="0" smtClean="0">
                <a:latin typeface="Calibri"/>
                <a:cs typeface="Calibri"/>
              </a:rPr>
              <a:t> </a:t>
            </a:r>
            <a:endParaRPr lang="pl-PL" sz="2800" b="1" dirty="0">
              <a:latin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6FCBC10-E769-45CB-81A1-62ACE1556354}"/>
              </a:ext>
            </a:extLst>
          </p:cNvPr>
          <p:cNvCxnSpPr/>
          <p:nvPr/>
        </p:nvCxnSpPr>
        <p:spPr>
          <a:xfrm>
            <a:off x="2033286" y="1585732"/>
            <a:ext cx="358815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C6DAC42B-AD32-4382-A663-6345E788D084}"/>
              </a:ext>
            </a:extLst>
          </p:cNvPr>
          <p:cNvCxnSpPr/>
          <p:nvPr/>
        </p:nvCxnSpPr>
        <p:spPr>
          <a:xfrm>
            <a:off x="6187874" y="1585732"/>
            <a:ext cx="358815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nhaltsplatzhalter 2">
            <a:extLst>
              <a:ext uri="{FF2B5EF4-FFF2-40B4-BE49-F238E27FC236}">
                <a16:creationId xmlns="" xmlns:a16="http://schemas.microsoft.com/office/drawing/2014/main" id="{FA325302-8608-4CAD-B9D7-5A74E48ABC7C}"/>
              </a:ext>
            </a:extLst>
          </p:cNvPr>
          <p:cNvSpPr>
            <a:spLocks noGrp="1"/>
          </p:cNvSpPr>
          <p:nvPr/>
        </p:nvSpPr>
        <p:spPr>
          <a:xfrm>
            <a:off x="1949380" y="1585733"/>
            <a:ext cx="3672058" cy="39611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None/>
            </a:pPr>
            <a:endParaRPr lang="ka-GE" sz="1800" b="1" dirty="0" smtClean="0">
              <a:solidFill>
                <a:srgbClr val="4472C4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შესავალი </a:t>
            </a:r>
            <a:r>
              <a:rPr lang="en-GB" sz="1600" b="1" dirty="0" smtClean="0">
                <a:solidFill>
                  <a:srgbClr val="4472C4"/>
                </a:solidFill>
              </a:rPr>
              <a:t>EPC</a:t>
            </a: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ფინანსურ კონცეფციაში </a:t>
            </a:r>
          </a:p>
          <a:p>
            <a:pPr>
              <a:buClr>
                <a:prstClr val="black"/>
              </a:buClr>
            </a:pP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ინსტრუმენტი პოტენციური ენერგო პროექტების </a:t>
            </a: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სტანდარტიზებული და სისტემატიური შეფასებისთვის 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მისი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საშუალებით შესაძლებელია </a:t>
            </a:r>
            <a:r>
              <a:rPr lang="en-GB" sz="1600" b="1" dirty="0" smtClean="0">
                <a:solidFill>
                  <a:srgbClr val="4472C4"/>
                </a:solidFill>
                <a:latin typeface="Calibri" panose="020F0502020204030204"/>
              </a:rPr>
              <a:t>EPC</a:t>
            </a: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 გავლენის გათვალისწინება ენერგო ეფექტურობაზე და განახლებად ენერგიაზე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უნარების ამაღლების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თვის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პრაქტიკული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და შესაფერისი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ინსტრუმენტი</a:t>
            </a:r>
            <a:endParaRPr lang="en-GB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აგებულია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(NPV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და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/>
              </a:rPr>
              <a:t> IRR) 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სხვა სასწავლო მასალების </a:t>
            </a:r>
            <a:r>
              <a:rPr lang="ka-GE" sz="1600" b="1" dirty="0" smtClean="0">
                <a:solidFill>
                  <a:srgbClr val="4472C4"/>
                </a:solidFill>
                <a:latin typeface="Calibri" panose="020F0502020204030204"/>
              </a:rPr>
              <a:t>კონცეფციის </a:t>
            </a:r>
            <a:r>
              <a:rPr lang="ka-GE" sz="1600" b="1" dirty="0">
                <a:solidFill>
                  <a:srgbClr val="4472C4"/>
                </a:solidFill>
                <a:latin typeface="Calibri" panose="020F0502020204030204"/>
              </a:rPr>
              <a:t>საფუძველზე 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Inhaltsplatzhalter 2">
            <a:extLst>
              <a:ext uri="{FF2B5EF4-FFF2-40B4-BE49-F238E27FC236}">
                <a16:creationId xmlns="" xmlns:a16="http://schemas.microsoft.com/office/drawing/2014/main" id="{28F761F2-B3A0-43CA-9138-24679973F3DA}"/>
              </a:ext>
            </a:extLst>
          </p:cNvPr>
          <p:cNvSpPr>
            <a:spLocks noGrp="1"/>
          </p:cNvSpPr>
          <p:nvPr/>
        </p:nvSpPr>
        <p:spPr>
          <a:xfrm>
            <a:off x="1711569" y="914400"/>
            <a:ext cx="3909869" cy="6713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None/>
            </a:pPr>
            <a:endParaRPr lang="ka-GE" altLang="de-DE" sz="1800" b="1" dirty="0" smtClean="0">
              <a:solidFill>
                <a:srgbClr val="4472C4"/>
              </a:solidFill>
              <a:latin typeface="Calibri" panose="020F0502020204030204"/>
            </a:endParaRPr>
          </a:p>
          <a:p>
            <a:pPr marL="0" indent="0">
              <a:buClr>
                <a:prstClr val="black"/>
              </a:buClr>
              <a:buNone/>
            </a:pPr>
            <a:r>
              <a:rPr lang="ka-GE" altLang="de-DE" sz="1800" b="1" dirty="0" smtClean="0">
                <a:solidFill>
                  <a:srgbClr val="4472C4"/>
                </a:solidFill>
                <a:latin typeface="Calibri" panose="020F0502020204030204"/>
              </a:rPr>
              <a:t>მოდული</a:t>
            </a:r>
            <a:r>
              <a:rPr lang="ka-GE" altLang="de-DE" sz="1800" b="1" dirty="0" smtClean="0">
                <a:solidFill>
                  <a:srgbClr val="4472C4"/>
                </a:solidFill>
                <a:latin typeface="Calibri" panose="020F0502020204030204"/>
              </a:rPr>
              <a:t>  მოიცავს</a:t>
            </a:r>
            <a:r>
              <a:rPr lang="en-GB" altLang="de-DE" sz="1800" b="1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GB" altLang="de-DE" sz="1800" b="1" dirty="0">
                <a:solidFill>
                  <a:srgbClr val="4472C4"/>
                </a:solidFill>
                <a:latin typeface="Calibri" panose="020F0502020204030204"/>
              </a:rPr>
              <a:t>…</a:t>
            </a:r>
            <a:endParaRPr lang="de-DE" altLang="de-DE" sz="1800" b="1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58" name="Inhaltsplatzhalter 2">
            <a:extLst>
              <a:ext uri="{FF2B5EF4-FFF2-40B4-BE49-F238E27FC236}">
                <a16:creationId xmlns="" xmlns:a16="http://schemas.microsoft.com/office/drawing/2014/main" id="{999B406B-3BE5-4FB8-8495-5AB8D2D4A37D}"/>
              </a:ext>
            </a:extLst>
          </p:cNvPr>
          <p:cNvSpPr>
            <a:spLocks noGrp="1"/>
          </p:cNvSpPr>
          <p:nvPr/>
        </p:nvSpPr>
        <p:spPr>
          <a:xfrm>
            <a:off x="6187874" y="1219685"/>
            <a:ext cx="3588152" cy="3660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None/>
            </a:pPr>
            <a:r>
              <a:rPr lang="ka-GE" altLang="de-DE" sz="1800" b="1" dirty="0" smtClean="0">
                <a:solidFill>
                  <a:srgbClr val="4472C4"/>
                </a:solidFill>
                <a:latin typeface="Calibri" panose="020F0502020204030204"/>
              </a:rPr>
              <a:t>მოდულში არ შედის </a:t>
            </a:r>
            <a:r>
              <a:rPr lang="en-GB" altLang="de-DE" sz="1800" b="1" dirty="0" smtClean="0">
                <a:solidFill>
                  <a:srgbClr val="4472C4"/>
                </a:solidFill>
                <a:latin typeface="Calibri" panose="020F0502020204030204"/>
              </a:rPr>
              <a:t>…</a:t>
            </a:r>
            <a:endParaRPr lang="de-DE" altLang="de-DE" sz="1800" b="1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59" name="Inhaltsplatzhalter 2">
            <a:extLst>
              <a:ext uri="{FF2B5EF4-FFF2-40B4-BE49-F238E27FC236}">
                <a16:creationId xmlns="" xmlns:a16="http://schemas.microsoft.com/office/drawing/2014/main" id="{DC3D4CE2-42A3-4951-B384-8C4A06637237}"/>
              </a:ext>
            </a:extLst>
          </p:cNvPr>
          <p:cNvSpPr>
            <a:spLocks noGrp="1"/>
          </p:cNvSpPr>
          <p:nvPr/>
        </p:nvSpPr>
        <p:spPr>
          <a:xfrm>
            <a:off x="6310364" y="1585733"/>
            <a:ext cx="3465661" cy="39611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z="1800" dirty="0" smtClean="0">
                <a:solidFill>
                  <a:prstClr val="black"/>
                </a:solidFill>
              </a:rPr>
              <a:t>EPC</a:t>
            </a:r>
            <a:r>
              <a:rPr lang="ka-GE" sz="1800" dirty="0" smtClean="0">
                <a:solidFill>
                  <a:prstClr val="black"/>
                </a:solidFill>
              </a:rPr>
              <a:t>-ს </a:t>
            </a:r>
            <a:r>
              <a:rPr lang="ka-GE" sz="1800" dirty="0" smtClean="0">
                <a:solidFill>
                  <a:prstClr val="black"/>
                </a:solidFill>
              </a:rPr>
              <a:t>ყველა სამუშაოს 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ka-GE" sz="1800" b="1" dirty="0" smtClean="0">
                <a:solidFill>
                  <a:srgbClr val="4472C4"/>
                </a:solidFill>
              </a:rPr>
              <a:t>ამომწურავი და სრულყოფილი სია</a:t>
            </a: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en-GB" sz="1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სამეცნიერო კვლევა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შეფასების სხვადასხვა მეთოდების შედარებით და „საუკეთესო მეთოდის“ შეთავაზებით </a:t>
            </a: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მისადაგებული ყველა ქვეყანაზე</a:t>
            </a:r>
            <a:r>
              <a:rPr lang="ka-GE" sz="1800" b="1" dirty="0" smtClean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ადგილობრივი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პირობების თვალსაზრისით</a:t>
            </a: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prstClr val="black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EPC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კონტრაქტების ან პ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როცესების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ანალიზის </a:t>
            </a:r>
            <a:r>
              <a:rPr lang="ka-GE" sz="1800" dirty="0" smtClean="0">
                <a:solidFill>
                  <a:prstClr val="black"/>
                </a:solidFill>
                <a:latin typeface="Calibri" panose="020F0502020204030204"/>
              </a:rPr>
              <a:t>სქემა</a:t>
            </a: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4777" y="1022402"/>
            <a:ext cx="5229995" cy="4882661"/>
          </a:xfrm>
        </p:spPr>
        <p:txBody>
          <a:bodyPr>
            <a:noAutofit/>
          </a:bodyPr>
          <a:lstStyle/>
          <a:p>
            <a:r>
              <a:rPr lang="ka-GE" sz="2000" dirty="0" smtClean="0"/>
              <a:t>გასაგები მიზეზების გამო, ბევრ კლიენტს არ აქვს ენერგო ეფექტურობის პროექტების განხორციელების ტექნიკური უნარები და საჭირო რესურსები </a:t>
            </a:r>
            <a:endParaRPr lang="en-US" sz="2000" dirty="0"/>
          </a:p>
          <a:p>
            <a:pPr lvl="0"/>
            <a:r>
              <a:rPr lang="en-US" sz="2000" dirty="0" smtClean="0"/>
              <a:t>EPC</a:t>
            </a:r>
            <a:r>
              <a:rPr lang="ka-GE" sz="2000" dirty="0" smtClean="0"/>
              <a:t>-ს ფარგლებში, </a:t>
            </a:r>
            <a:r>
              <a:rPr lang="en-US" sz="2000" dirty="0" smtClean="0"/>
              <a:t>ESCO</a:t>
            </a:r>
            <a:r>
              <a:rPr lang="ka-GE" sz="2000" dirty="0" smtClean="0"/>
              <a:t> </a:t>
            </a:r>
            <a:r>
              <a:rPr lang="ka-GE" sz="2000" dirty="0" smtClean="0"/>
              <a:t>პასუხისმგებელია </a:t>
            </a:r>
            <a:r>
              <a:rPr lang="ka-GE" sz="2000" dirty="0" smtClean="0"/>
              <a:t>ახალი სისტემების შემუშავების, ჩამოყალიბების, ოპერირებისა </a:t>
            </a:r>
            <a:r>
              <a:rPr lang="ka-GE" sz="2000" dirty="0" smtClean="0"/>
              <a:t>და ახალი სისტემების შეკეთებაზე, </a:t>
            </a:r>
            <a:r>
              <a:rPr lang="ka-GE" sz="2000" dirty="0" smtClean="0"/>
              <a:t>საჭიროების შემთხვევაში - კი დამონტაჟებული სისტემების განახლებაზე ან შეცვლაზე </a:t>
            </a:r>
            <a:r>
              <a:rPr lang="ka-GE" sz="2000" dirty="0" smtClean="0"/>
              <a:t>თუ ვერ მუშაობს სათანადოდ</a:t>
            </a:r>
            <a:endParaRPr lang="en-US" sz="2000" dirty="0" smtClean="0"/>
          </a:p>
          <a:p>
            <a:r>
              <a:rPr lang="en-US" sz="2000" dirty="0" smtClean="0"/>
              <a:t>ESCO </a:t>
            </a:r>
            <a:r>
              <a:rPr lang="ka-GE" sz="2000" dirty="0" smtClean="0"/>
              <a:t>არის ტექნიკური შესრულების გარანტორი, მას ეკისრება პასუხისმგებლობა თუ შესრულებისა და დაზოგვის მიზნები არ მიიღწევა. 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ტექნიკური რისკის აუთსორსინგი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068"/>
          <a:stretch/>
        </p:blipFill>
        <p:spPr>
          <a:xfrm>
            <a:off x="6318191" y="1261533"/>
            <a:ext cx="5035609" cy="46435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896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92300"/>
            <a:ext cx="5778500" cy="43116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ESCO </a:t>
            </a:r>
            <a:r>
              <a:rPr lang="ka-GE" sz="2000" dirty="0" smtClean="0"/>
              <a:t>ხელშეკრულების ფარგლებში იძლევა დანაზოგების მიღწევის გარანტიას.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ka-GE" sz="2000" dirty="0" smtClean="0"/>
              <a:t>მხოლოდ </a:t>
            </a:r>
            <a:r>
              <a:rPr lang="en-US" sz="2000" dirty="0" smtClean="0"/>
              <a:t>ESCO</a:t>
            </a:r>
            <a:r>
              <a:rPr lang="ka-GE" sz="2000" dirty="0" smtClean="0"/>
              <a:t>-ს ეკისრება ტექნიკური და სამეწარმეო რისკები გარანტირებული ენერგო დანაზოგების </a:t>
            </a:r>
            <a:r>
              <a:rPr lang="ka-GE" sz="2000" dirty="0" smtClean="0"/>
              <a:t>მიღებაზე და </a:t>
            </a:r>
            <a:r>
              <a:rPr lang="ka-GE" sz="2000" dirty="0" smtClean="0"/>
              <a:t>არა კლიენტს. </a:t>
            </a:r>
            <a:r>
              <a:rPr lang="en-US" sz="2000" dirty="0" smtClean="0"/>
              <a:t> </a:t>
            </a:r>
          </a:p>
          <a:p>
            <a:r>
              <a:rPr lang="ka-GE" sz="2000" dirty="0" smtClean="0"/>
              <a:t>რადგან </a:t>
            </a:r>
            <a:r>
              <a:rPr lang="en-US" sz="2000" dirty="0" smtClean="0"/>
              <a:t>ESCO</a:t>
            </a:r>
            <a:r>
              <a:rPr lang="ka-GE" sz="2000" dirty="0" smtClean="0"/>
              <a:t>- ვალდებულია </a:t>
            </a:r>
            <a:r>
              <a:rPr lang="ka-GE" sz="2000" dirty="0" smtClean="0"/>
              <a:t>გადაიხადოს გარანტირებული ფასი, მიუხედავად იმისა  მოხდება თუ არა შესაბამისი დანაზოგების მიღება, მას </a:t>
            </a:r>
            <a:r>
              <a:rPr lang="ka-GE" sz="2000" dirty="0" smtClean="0"/>
              <a:t>მაღალი მოტივაცია აქვს </a:t>
            </a:r>
            <a:r>
              <a:rPr lang="ka-GE" sz="2000" dirty="0" smtClean="0"/>
              <a:t>იმუშაოს შესაფერისად, მით უფრო რომ მისი შემოსავალიც ამაზეა დამოკიდებული.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21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ფინანსური რისკის აუთსორსინგი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20)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806" y="1744807"/>
            <a:ext cx="5055635" cy="32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7" y="1384300"/>
            <a:ext cx="6156325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 smtClean="0"/>
              <a:t>კლიენტი დაუკავშირდება </a:t>
            </a:r>
            <a:r>
              <a:rPr lang="en-US" sz="2000" dirty="0" smtClean="0"/>
              <a:t>ESCO</a:t>
            </a:r>
            <a:r>
              <a:rPr lang="ka-GE" sz="2000" dirty="0" smtClean="0"/>
              <a:t>-ს ყველა საკითხზე ენერგო შესრულების კონტრაქტის ფარგლებში განსახორციელებელ ღონისძიებებზე.</a:t>
            </a:r>
            <a:endParaRPr lang="en-US" sz="2000" dirty="0" smtClean="0"/>
          </a:p>
          <a:p>
            <a:r>
              <a:rPr lang="ka-GE" sz="2000" dirty="0" smtClean="0"/>
              <a:t>ერთი ფანჯრის პრინციპი</a:t>
            </a:r>
            <a:endParaRPr lang="en-US" sz="2000" dirty="0" smtClean="0"/>
          </a:p>
          <a:p>
            <a:pPr lvl="1"/>
            <a:r>
              <a:rPr lang="en-US" sz="1800" dirty="0" smtClean="0"/>
              <a:t>EPC</a:t>
            </a:r>
            <a:r>
              <a:rPr lang="ka-GE" sz="1800" dirty="0" smtClean="0"/>
              <a:t>-ს ძირითადი უპირატესობა მისი კომფორტულობაა. კლიენტს აღარ სჭირდება გარეშე მომწოდებლების ჩართვა ან საკუთარი რესურსების გამოყენება ტექნიკური სისტემის დაგეგმვის, მშენებლობის და </a:t>
            </a:r>
            <a:r>
              <a:rPr lang="ka-GE" sz="1800" dirty="0" smtClean="0"/>
              <a:t>ზედამხედველობისთვის</a:t>
            </a:r>
            <a:r>
              <a:rPr lang="ka-GE" sz="1800" dirty="0" smtClean="0"/>
              <a:t>. </a:t>
            </a:r>
            <a:endParaRPr lang="en-US" sz="1800" dirty="0" smtClean="0"/>
          </a:p>
          <a:p>
            <a:r>
              <a:rPr lang="ka-GE" sz="2000" b="1" dirty="0" smtClean="0"/>
              <a:t>ბრალდებების </a:t>
            </a:r>
            <a:r>
              <a:rPr lang="ka-GE" sz="2000" b="1" dirty="0" smtClean="0"/>
              <a:t>თავიდან აცილება</a:t>
            </a:r>
            <a:r>
              <a:rPr lang="en-US" sz="2000" b="1" dirty="0" smtClean="0"/>
              <a:t>. </a:t>
            </a:r>
          </a:p>
          <a:p>
            <a:pPr lvl="1"/>
            <a:r>
              <a:rPr lang="ka-GE" sz="1800" dirty="0" smtClean="0"/>
              <a:t>თუ არსებობს საერთო პასუხისმგებლობა მხარეებს შორის და საგარანტიო პირობები არ არის ნათლად გარკვეული, სისტემაში გაუმართაობის დროს ეს გამოიწვევს პროცესების შეფერხებას, ხარჯების ზრდას და </a:t>
            </a:r>
            <a:r>
              <a:rPr lang="ka-GE" sz="1800" dirty="0" smtClean="0"/>
              <a:t>საჭირო ღონისძიებების </a:t>
            </a:r>
            <a:r>
              <a:rPr lang="ka-GE" sz="1800" dirty="0" smtClean="0"/>
              <a:t>გადავადებას.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22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კავშირი კლიენტთან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20)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04" y="2017797"/>
            <a:ext cx="4204899" cy="28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1411355"/>
            <a:ext cx="7272130" cy="4648200"/>
          </a:xfrm>
        </p:spPr>
        <p:txBody>
          <a:bodyPr>
            <a:normAutofit/>
          </a:bodyPr>
          <a:lstStyle/>
          <a:p>
            <a:r>
              <a:rPr lang="ka-GE" sz="2000" dirty="0" smtClean="0"/>
              <a:t>კლიენტი და </a:t>
            </a:r>
            <a:r>
              <a:rPr lang="en-US" sz="2000" dirty="0" smtClean="0"/>
              <a:t>ESCO</a:t>
            </a:r>
            <a:r>
              <a:rPr lang="ka-GE" sz="2000" dirty="0" smtClean="0"/>
              <a:t> არა მხოლოდ დაინტერესებულები არიან რომ მიაღწიონ დანაზოგებს, არამედ ისინი ასევე თანხმდებიან დანაზოგების მიღწევის საშუალებებზე </a:t>
            </a:r>
            <a:endParaRPr lang="en-US" sz="2000" dirty="0" smtClean="0"/>
          </a:p>
          <a:p>
            <a:pPr lvl="1"/>
            <a:r>
              <a:rPr lang="ka-GE" sz="1800" dirty="0" smtClean="0"/>
              <a:t>ხარჯების-სარგებლის ოპტიმიზაცია </a:t>
            </a:r>
            <a:endParaRPr lang="en-US" sz="1800" dirty="0"/>
          </a:p>
          <a:p>
            <a:pPr lvl="1"/>
            <a:r>
              <a:rPr lang="ka-GE" sz="1800" dirty="0" smtClean="0"/>
              <a:t>თანამედროვე, მაღალი ეფექტურობის მქონე მოწყობილობების გამოყენება და მათი გამართული მუშაობის უზრუნველყოფა</a:t>
            </a:r>
            <a:endParaRPr lang="en-US" sz="1800" dirty="0" smtClean="0"/>
          </a:p>
          <a:p>
            <a:pPr lvl="1"/>
            <a:r>
              <a:rPr lang="ka-GE" sz="1800" dirty="0" smtClean="0"/>
              <a:t>მუშაობის მონიტორინგის მაღალი სტანდარტების </a:t>
            </a:r>
            <a:r>
              <a:rPr lang="ka-GE" sz="1800" dirty="0" smtClean="0"/>
              <a:t>შენარჩუნება </a:t>
            </a:r>
            <a:endParaRPr lang="en-US" sz="1800" dirty="0" smtClean="0"/>
          </a:p>
          <a:p>
            <a:pPr lvl="0"/>
            <a:r>
              <a:rPr lang="ka-GE" sz="2000" dirty="0" smtClean="0"/>
              <a:t>თუმცა, არსებობს გარკვეული სფეროები როდესაც </a:t>
            </a:r>
            <a:r>
              <a:rPr lang="en-US" sz="2000" dirty="0" smtClean="0"/>
              <a:t>ESCO</a:t>
            </a:r>
            <a:r>
              <a:rPr lang="ka-GE" sz="2000" dirty="0" smtClean="0"/>
              <a:t>-სა</a:t>
            </a:r>
            <a:r>
              <a:rPr lang="ka-GE" sz="2000" dirty="0" smtClean="0"/>
              <a:t> </a:t>
            </a:r>
            <a:r>
              <a:rPr lang="ka-GE" sz="2000" dirty="0" smtClean="0"/>
              <a:t>და კლიენტის ინტერესის თანხვედრა არ ხდება, მაგ. კომფორტის დონეები, როგორიც არის შიდა ტემპერატურა. ასეთი საკითხები უნდა იყოს ნათლად </a:t>
            </a:r>
            <a:r>
              <a:rPr lang="ka-GE" sz="2000" b="1" dirty="0" smtClean="0"/>
              <a:t>განსაზღვრული ტენდერში და ხელშეკრულებაში,  </a:t>
            </a:r>
            <a:r>
              <a:rPr lang="ka-GE" sz="2000" dirty="0" smtClean="0"/>
              <a:t>პრაქტიკაში კონფლიქტების თავიდან აცილების მიზნით.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საერთო სახელშეკრულებო ინტერესები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21)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538" y="2054502"/>
            <a:ext cx="3605324" cy="24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2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0C23C95-1875-438F-84E4-4DCF0912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უკუეფექტის </a:t>
            </a:r>
            <a:r>
              <a:rPr lang="ka-GE" dirty="0" smtClean="0"/>
              <a:t>თავიდან აცილება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98A423-F9D2-4CC6-8FFA-8F67051CAAA1}"/>
              </a:ext>
            </a:extLst>
          </p:cNvPr>
          <p:cNvSpPr/>
          <p:nvPr/>
        </p:nvSpPr>
        <p:spPr>
          <a:xfrm>
            <a:off x="4791075" y="6018016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SOURCES: </a:t>
            </a:r>
            <a:r>
              <a:rPr lang="de-DE" sz="1200" dirty="0" smtClean="0">
                <a:solidFill>
                  <a:prstClr val="black"/>
                </a:solidFill>
                <a:latin typeface="Calibri" panose="020F0502020204030204"/>
                <a:hlinkClick r:id="rId7"/>
              </a:rPr>
              <a:t>www.energy-efficiency.gov.uk</a:t>
            </a:r>
            <a:r>
              <a:rPr lang="de-DE" sz="1200" dirty="0" smtClean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de-DE" sz="1200" dirty="0" smtClean="0">
                <a:solidFill>
                  <a:prstClr val="black"/>
                </a:solidFill>
                <a:hlinkClick r:id="rId8"/>
              </a:rPr>
              <a:t>https</a:t>
            </a:r>
            <a:r>
              <a:rPr lang="de-DE" sz="1200" dirty="0">
                <a:solidFill>
                  <a:prstClr val="black"/>
                </a:solidFill>
                <a:hlinkClick r:id="rId8"/>
              </a:rPr>
              <a:t>://ac.els-cdn.com/S0301421500000215/1-s2.0-S0301421500000215-main.pdf?_</a:t>
            </a:r>
            <a:r>
              <a:rPr lang="de-DE" sz="1200" dirty="0" smtClean="0">
                <a:solidFill>
                  <a:prstClr val="black"/>
                </a:solidFill>
                <a:hlinkClick r:id="rId8"/>
              </a:rPr>
              <a:t>tid=3b8f4c3b-0681-4e73-b7a3-20169192c7c9&amp;acdnat=1551795584_9be91059fdc0c1209cfc3280c37a9343</a:t>
            </a:r>
            <a:r>
              <a:rPr lang="de-DE" sz="1200" dirty="0" smtClean="0">
                <a:solidFill>
                  <a:prstClr val="black"/>
                </a:solidFill>
              </a:rPr>
              <a:t>; </a:t>
            </a:r>
          </a:p>
          <a:p>
            <a:r>
              <a:rPr lang="en-US" sz="1200" dirty="0" smtClean="0"/>
              <a:t>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23)</a:t>
            </a:r>
            <a:endParaRPr lang="de-D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="" xmlns:a16="http://schemas.microsoft.com/office/drawing/2014/main" id="{BD39CEA8-AB89-4445-96AF-1F7B2D261FAB}"/>
              </a:ext>
            </a:extLst>
          </p:cNvPr>
          <p:cNvSpPr>
            <a:spLocks noGrp="1"/>
          </p:cNvSpPr>
          <p:nvPr/>
        </p:nvSpPr>
        <p:spPr>
          <a:xfrm>
            <a:off x="149805" y="885841"/>
            <a:ext cx="5501695" cy="44843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ka-GE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უკუეფექტი</a:t>
            </a:r>
            <a:r>
              <a:rPr lang="en-US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: 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ხდება მაშინ, როდესაც გარკვეული მოწყობილობებიდან მიღებული დანაზოგები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გადაადგილებულია ყოფაქცევიდან გამომდინარე. </a:t>
            </a:r>
            <a:endParaRPr lang="en-US" altLang="de-DE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538163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აქტივების დამატება (თუნდაც ენერგო ეფექტური) იწვევს დე ფაქტო ენერგო მოხმარების ზრდას </a:t>
            </a:r>
            <a:endParaRPr lang="en-US" altLang="de-D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38163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ენერგოეფექტური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მოწყობილობების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მოლოდინის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რეჟიმიც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იწვევს ენერგიის მოხმარების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გაზრდას</a:t>
            </a:r>
            <a:endParaRPr lang="en-US" altLang="de-D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38163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ენერგოეფექტურობიდან გამომდინარე დანაზოგები, იძლევა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აქტივების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ხანგრძლივად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და უფრო არაგულისხმიერად გამოყენების საშუალებას </a:t>
            </a:r>
            <a:endParaRPr lang="en-US" altLang="de-D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38163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ენერგო ეფექტურობის დანაზოგები შეიძლება </a:t>
            </a:r>
            <a:r>
              <a:rPr lang="ka-GE" altLang="de-DE" sz="1800" dirty="0" smtClean="0">
                <a:solidFill>
                  <a:prstClr val="black"/>
                </a:solidFill>
                <a:latin typeface="Calibri" panose="020F0502020204030204"/>
              </a:rPr>
              <a:t>შემდგომში დაიხარჯოს არაენერგოეფქეტურ აქტივებზე</a:t>
            </a:r>
            <a:endParaRPr lang="en-US" altLang="de-DE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1634" t="363" r="3548" b="8019"/>
          <a:stretch/>
        </p:blipFill>
        <p:spPr>
          <a:xfrm>
            <a:off x="5689600" y="1074934"/>
            <a:ext cx="6261100" cy="44069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</p:spTree>
    <p:extLst>
      <p:ext uri="{BB962C8B-B14F-4D97-AF65-F5344CB8AC3E}">
        <p14:creationId xmlns:p14="http://schemas.microsoft.com/office/powerpoint/2010/main" val="37561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562" y="1599812"/>
            <a:ext cx="7086600" cy="4648200"/>
          </a:xfrm>
        </p:spPr>
        <p:txBody>
          <a:bodyPr>
            <a:normAutofit/>
          </a:bodyPr>
          <a:lstStyle/>
          <a:p>
            <a:r>
              <a:rPr lang="ka-GE" dirty="0" smtClean="0"/>
              <a:t>განსაკუთრებით შეესაბამება არატექნიკური ტიპის ბიზნესებს - მაგ. საოფისე შენობები, სკოლები </a:t>
            </a:r>
            <a:endParaRPr lang="en-US" dirty="0" smtClean="0"/>
          </a:p>
          <a:p>
            <a:pPr lvl="1"/>
            <a:r>
              <a:rPr lang="ka-GE" dirty="0" smtClean="0"/>
              <a:t>შენობის </a:t>
            </a:r>
            <a:r>
              <a:rPr lang="ka-GE" dirty="0" smtClean="0"/>
              <a:t>ზედამხედველის</a:t>
            </a:r>
            <a:r>
              <a:rPr lang="ka-GE" dirty="0" smtClean="0"/>
              <a:t> </a:t>
            </a:r>
            <a:r>
              <a:rPr lang="ka-GE" dirty="0" smtClean="0"/>
              <a:t>ადექვატური </a:t>
            </a:r>
            <a:r>
              <a:rPr lang="ka-GE" dirty="0" smtClean="0"/>
              <a:t>კვალიფიკაციისათვის </a:t>
            </a:r>
            <a:r>
              <a:rPr lang="ka-GE" dirty="0" smtClean="0"/>
              <a:t>საჭირო ძალისხმევა და ხარჯები ახალი სისტემის ოპერირებასთან </a:t>
            </a:r>
            <a:r>
              <a:rPr lang="ka-GE" dirty="0" smtClean="0"/>
              <a:t>დაკავშირებით, შეიძლება </a:t>
            </a:r>
            <a:r>
              <a:rPr lang="ka-GE" dirty="0" smtClean="0"/>
              <a:t>იყოს საკმაოდ მაღალი. </a:t>
            </a:r>
            <a:r>
              <a:rPr lang="en-US" dirty="0" smtClean="0"/>
              <a:t>	</a:t>
            </a:r>
          </a:p>
          <a:p>
            <a:pPr lvl="1"/>
            <a:r>
              <a:rPr lang="ka-GE" dirty="0" smtClean="0"/>
              <a:t>შენობის შიდა პერსონალის დატრენინგება არ არის საჭირო ახლი ტექნიკური პარამეტრების გაცნობისა და მოვლა-შენარჩუნების მიზნით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კლიენტს შეუძლია ძირითად ბიზნესზე ფოკუსირება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21)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2" y="2449743"/>
            <a:ext cx="4419053" cy="29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910846"/>
              </p:ext>
            </p:extLst>
          </p:nvPr>
        </p:nvGraphicFramePr>
        <p:xfrm>
          <a:off x="838200" y="1696277"/>
          <a:ext cx="10823713" cy="4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4569" cy="725121"/>
          </a:xfrm>
        </p:spPr>
        <p:txBody>
          <a:bodyPr/>
          <a:lstStyle/>
          <a:p>
            <a:r>
              <a:rPr lang="ka-GE" dirty="0" smtClean="0"/>
              <a:t>პროფესიული მხარდაჭერის საშუალებით დანაზოგების მიღწევა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81809" y="1195872"/>
            <a:ext cx="11211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კლიენტებს შეიძლება </a:t>
            </a:r>
            <a:r>
              <a:rPr lang="ka-GE" dirty="0" smtClean="0"/>
              <a:t>არ ქონდეთ </a:t>
            </a:r>
            <a:r>
              <a:rPr lang="ka-GE" dirty="0" smtClean="0"/>
              <a:t>უნარები/სურვილი </a:t>
            </a:r>
            <a:r>
              <a:rPr lang="ka-GE" dirty="0" smtClean="0"/>
              <a:t>ენერგოეფექტური ღონისძიებების </a:t>
            </a:r>
            <a:r>
              <a:rPr lang="ka-GE" dirty="0" smtClean="0"/>
              <a:t>       გატარებისთვის</a:t>
            </a:r>
            <a:r>
              <a:rPr lang="ka-GE" dirty="0" smtClean="0"/>
              <a:t>, რადგან შეიძლება </a:t>
            </a:r>
            <a:r>
              <a:rPr lang="ka-GE" dirty="0" smtClean="0"/>
              <a:t>ეს ზედმეტ ტვირთად </a:t>
            </a:r>
            <a:r>
              <a:rPr lang="ka-GE" dirty="0" smtClean="0"/>
              <a:t>მიაჩნდეთ.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ეს განსაკუთრებით ეხებათ იმ კლიენტებს, რომელთა ძირითადი საქმიანობა არ არის დაკავშირებული ენერგიასთან.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dirty="0" smtClean="0"/>
              <a:t>რთულია თანამშრომლებისთვის </a:t>
            </a:r>
            <a:r>
              <a:rPr lang="ka-GE" dirty="0" smtClean="0"/>
              <a:t>ენერგოეფექტური </a:t>
            </a:r>
            <a:r>
              <a:rPr lang="ka-GE" dirty="0" smtClean="0"/>
              <a:t>ქცევის </a:t>
            </a:r>
            <a:r>
              <a:rPr lang="ka-GE" dirty="0" smtClean="0"/>
              <a:t>წესების გამომუშავება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619125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2B.1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9140" y="6248012"/>
            <a:ext cx="267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75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178" y="3003372"/>
            <a:ext cx="10515600" cy="3565703"/>
          </a:xfrm>
        </p:spPr>
        <p:txBody>
          <a:bodyPr/>
          <a:lstStyle/>
          <a:p>
            <a:r>
              <a:rPr lang="ka-GE" dirty="0" smtClean="0"/>
              <a:t>რა არის მთავარი განსხვავება გარანტირებულ დანაზოგსა და </a:t>
            </a:r>
            <a:r>
              <a:rPr lang="ka-GE" dirty="0" smtClean="0"/>
              <a:t>საერთო </a:t>
            </a:r>
            <a:r>
              <a:rPr lang="ka-GE" dirty="0" smtClean="0"/>
              <a:t>დანაზოგებს შორის? </a:t>
            </a:r>
            <a:endParaRPr lang="en-US" dirty="0" smtClean="0"/>
          </a:p>
          <a:p>
            <a:pPr lvl="1"/>
            <a:r>
              <a:rPr lang="ka-GE" dirty="0" smtClean="0"/>
              <a:t>ვინ ზრუნავს ფინანსირებაზე?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EPC</a:t>
            </a:r>
            <a:r>
              <a:rPr lang="ka-GE" dirty="0" smtClean="0"/>
              <a:t> ხელშეკრულების მთავარი უპირატესობები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7244" y="1168053"/>
            <a:ext cx="10515600" cy="1325563"/>
          </a:xfrm>
        </p:spPr>
        <p:txBody>
          <a:bodyPr/>
          <a:lstStyle/>
          <a:p>
            <a:r>
              <a:rPr lang="ka-GE" dirty="0" smtClean="0"/>
              <a:t>აქტივაცია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27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0244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30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5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71389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29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პროცესი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9576" y="6248012"/>
            <a:ext cx="451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Trust EPC South EPC Basics and Financing</a:t>
            </a:r>
          </a:p>
        </p:txBody>
      </p:sp>
    </p:spTree>
    <p:extLst>
      <p:ext uri="{BB962C8B-B14F-4D97-AF65-F5344CB8AC3E}">
        <p14:creationId xmlns:p14="http://schemas.microsoft.com/office/powerpoint/2010/main" val="241094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მოდულის</a:t>
            </a:r>
            <a:r>
              <a:rPr lang="ka-GE" dirty="0" smtClean="0"/>
              <a:t> </a:t>
            </a:r>
            <a:r>
              <a:rPr lang="ka-GE" dirty="0" smtClean="0"/>
              <a:t>დასრულების შემდეგ მონაწილეს უნდა </a:t>
            </a:r>
            <a:r>
              <a:rPr lang="ka-GE" dirty="0" smtClean="0"/>
              <a:t>შეეძლოს: </a:t>
            </a:r>
            <a:endParaRPr lang="en-US" dirty="0" smtClean="0"/>
          </a:p>
          <a:p>
            <a:pPr lvl="1"/>
            <a:r>
              <a:rPr lang="ka-GE" dirty="0" smtClean="0"/>
              <a:t>ახსნას რა არის </a:t>
            </a:r>
            <a:r>
              <a:rPr lang="en-US" dirty="0" smtClean="0"/>
              <a:t>EPC</a:t>
            </a:r>
            <a:r>
              <a:rPr lang="ka-GE" dirty="0" smtClean="0"/>
              <a:t> და როგორ შეუძლია კომპანიას მისი გამოყენება</a:t>
            </a:r>
            <a:r>
              <a:rPr lang="en-US" dirty="0" smtClean="0"/>
              <a:t> </a:t>
            </a:r>
          </a:p>
          <a:p>
            <a:pPr lvl="1"/>
            <a:r>
              <a:rPr lang="ka-GE" dirty="0" smtClean="0"/>
              <a:t>სხვადასხვა სახის </a:t>
            </a:r>
            <a:r>
              <a:rPr lang="en-US" dirty="0" smtClean="0"/>
              <a:t>EPC </a:t>
            </a:r>
            <a:r>
              <a:rPr lang="ka-GE" dirty="0" smtClean="0"/>
              <a:t>ხელშეკრულებებს შორის განსხვავების დადგენა</a:t>
            </a:r>
            <a:endParaRPr lang="en-US" dirty="0" smtClean="0"/>
          </a:p>
          <a:p>
            <a:pPr lvl="1"/>
            <a:r>
              <a:rPr lang="ka-GE" dirty="0" smtClean="0"/>
              <a:t>ზოგადი ცოდნა </a:t>
            </a:r>
            <a:r>
              <a:rPr lang="en-US" dirty="0" smtClean="0"/>
              <a:t>EPC</a:t>
            </a:r>
            <a:r>
              <a:rPr lang="ka-GE" dirty="0" smtClean="0"/>
              <a:t>-ს</a:t>
            </a:r>
            <a:r>
              <a:rPr lang="en-US" dirty="0" smtClean="0"/>
              <a:t> </a:t>
            </a:r>
            <a:r>
              <a:rPr lang="ka-GE" dirty="0" smtClean="0"/>
              <a:t>პროცესების შესახებ </a:t>
            </a:r>
            <a:r>
              <a:rPr lang="ka-GE" dirty="0" smtClean="0"/>
              <a:t>და თუ რა გავლენას ახდენს მასზე დაფინანსება</a:t>
            </a:r>
            <a:endParaRPr lang="en-US" dirty="0" smtClean="0"/>
          </a:p>
          <a:p>
            <a:pPr lvl="1"/>
            <a:r>
              <a:rPr lang="en-US" dirty="0" smtClean="0"/>
              <a:t>EPC </a:t>
            </a:r>
            <a:r>
              <a:rPr lang="ka-GE" dirty="0" smtClean="0"/>
              <a:t>უპირატესობებისა </a:t>
            </a:r>
            <a:r>
              <a:rPr lang="ka-GE" dirty="0" smtClean="0"/>
              <a:t>და მისი მამოძრავებელი </a:t>
            </a:r>
            <a:r>
              <a:rPr lang="ka-GE" dirty="0" smtClean="0"/>
              <a:t>ძალების დადგენა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ka-GE" dirty="0" smtClean="0"/>
              <a:t>ევროკავშირის </a:t>
            </a:r>
            <a:r>
              <a:rPr lang="en-US" dirty="0" smtClean="0"/>
              <a:t>EPC</a:t>
            </a:r>
            <a:r>
              <a:rPr lang="ka-GE" dirty="0" smtClean="0"/>
              <a:t> ბაზრის შესახებ ზოგადი წარმოდგენა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სწავლების შედეგები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პროცესი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43632" y="105331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dirty="0" smtClean="0"/>
              <a:t>კლიენტი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45823" y="5445162"/>
            <a:ext cx="509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EPC</a:t>
            </a:r>
            <a:r>
              <a:rPr lang="ka-GE" sz="2400" dirty="0" smtClean="0"/>
              <a:t> შუამავალი </a:t>
            </a:r>
            <a:r>
              <a:rPr lang="ka-GE" sz="2400" dirty="0" smtClean="0"/>
              <a:t>ან </a:t>
            </a:r>
            <a:r>
              <a:rPr lang="en-US" sz="2400" dirty="0" smtClean="0"/>
              <a:t>EPC </a:t>
            </a:r>
            <a:r>
              <a:rPr lang="ka-GE" sz="2400" dirty="0" smtClean="0"/>
              <a:t>პროვაიდერი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97609" y="5416179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EPC </a:t>
            </a:r>
            <a:r>
              <a:rPr lang="ka-GE" sz="2400" dirty="0" smtClean="0"/>
              <a:t>პროვაიდერი</a:t>
            </a:r>
            <a:endParaRPr lang="en-US" sz="2400" dirty="0"/>
          </a:p>
        </p:txBody>
      </p:sp>
      <p:cxnSp>
        <p:nvCxnSpPr>
          <p:cNvPr id="32" name="Straight Arrow Connector 31"/>
          <p:cNvCxnSpPr>
            <a:stCxn id="19" idx="3"/>
          </p:cNvCxnSpPr>
          <p:nvPr/>
        </p:nvCxnSpPr>
        <p:spPr>
          <a:xfrm>
            <a:off x="10749911" y="5647012"/>
            <a:ext cx="59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1"/>
          </p:cNvCxnSpPr>
          <p:nvPr/>
        </p:nvCxnSpPr>
        <p:spPr>
          <a:xfrm flipH="1">
            <a:off x="7315201" y="5647012"/>
            <a:ext cx="882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3"/>
          </p:cNvCxnSpPr>
          <p:nvPr/>
        </p:nvCxnSpPr>
        <p:spPr>
          <a:xfrm>
            <a:off x="7136348" y="1284147"/>
            <a:ext cx="3918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1"/>
          </p:cNvCxnSpPr>
          <p:nvPr/>
        </p:nvCxnSpPr>
        <p:spPr>
          <a:xfrm flipH="1" flipV="1">
            <a:off x="1534886" y="1262507"/>
            <a:ext cx="4108746" cy="2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3"/>
          </p:cNvCxnSpPr>
          <p:nvPr/>
        </p:nvCxnSpPr>
        <p:spPr>
          <a:xfrm flipH="1">
            <a:off x="6988637" y="5675995"/>
            <a:ext cx="450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1"/>
          </p:cNvCxnSpPr>
          <p:nvPr/>
        </p:nvCxnSpPr>
        <p:spPr>
          <a:xfrm flipH="1">
            <a:off x="1344007" y="5675995"/>
            <a:ext cx="1001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4" y="1493340"/>
            <a:ext cx="10729890" cy="394445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25080" y="6358836"/>
            <a:ext cx="4884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Transparense</a:t>
            </a:r>
            <a:r>
              <a:rPr lang="en-US" sz="1200" dirty="0" smtClean="0"/>
              <a:t> project Training Module II (pg. 3)</a:t>
            </a:r>
          </a:p>
        </p:txBody>
      </p:sp>
    </p:spTree>
    <p:extLst>
      <p:ext uri="{BB962C8B-B14F-4D97-AF65-F5344CB8AC3E}">
        <p14:creationId xmlns:p14="http://schemas.microsoft.com/office/powerpoint/2010/main" val="36578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5132" y="365125"/>
            <a:ext cx="10515600" cy="523875"/>
          </a:xfrm>
        </p:spPr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პროცესი</a:t>
            </a:r>
            <a:r>
              <a:rPr lang="en-US" dirty="0" smtClean="0"/>
              <a:t>: </a:t>
            </a:r>
            <a:r>
              <a:rPr lang="ka-GE" dirty="0" smtClean="0"/>
              <a:t>დეტალურად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19756"/>
              </p:ext>
            </p:extLst>
          </p:nvPr>
        </p:nvGraphicFramePr>
        <p:xfrm>
          <a:off x="718459" y="1221114"/>
          <a:ext cx="10515600" cy="88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07543" y="2274277"/>
            <a:ext cx="3940834" cy="3516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ენერგო მოხმარების მონაცემების შეგროვება და ანალიზი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დიდი ენერგო დანახარჯების სტანდარტები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ენერგო აუდიტების შესრულება </a:t>
            </a:r>
            <a:r>
              <a:rPr lang="en-US" sz="2400" dirty="0" smtClean="0"/>
              <a:t>/</a:t>
            </a:r>
            <a:r>
              <a:rPr lang="ka-GE" sz="2400" dirty="0" smtClean="0"/>
              <a:t>ექსპლოატაციაში </a:t>
            </a:r>
            <a:r>
              <a:rPr lang="ka-GE" sz="2400" dirty="0" smtClean="0"/>
              <a:t>გაშვება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365631" y="2180493"/>
            <a:ext cx="4384431" cy="3739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რეკომენდირებული ღონისძიებების პირველი ანგარიშის მოწოდება: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ენერგიისა და ხარჯების ზეგავლენის დაანგარიშება </a:t>
            </a:r>
            <a:r>
              <a:rPr lang="en-US" sz="2400" dirty="0" smtClean="0"/>
              <a:t>(NPV, </a:t>
            </a:r>
            <a:r>
              <a:rPr lang="ka-GE" sz="2400" dirty="0" smtClean="0"/>
              <a:t>მარტივი უკუგება</a:t>
            </a:r>
            <a:r>
              <a:rPr lang="en-US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გათვალისწინებული უნდა იქნას ხარჯების დანაზოგის გარდა სხვა სარგებელიც </a:t>
            </a:r>
            <a:r>
              <a:rPr lang="en-US" sz="2400" dirty="0" smtClean="0"/>
              <a:t> (</a:t>
            </a:r>
            <a:r>
              <a:rPr lang="ka-GE" sz="2400" dirty="0" smtClean="0"/>
              <a:t>ემისიები, კომფორტი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259" y="6203950"/>
            <a:ext cx="488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Transparense</a:t>
            </a:r>
            <a:r>
              <a:rPr lang="en-US" sz="1200" dirty="0" smtClean="0"/>
              <a:t> project Training Module II (pg. 3);</a:t>
            </a:r>
          </a:p>
          <a:p>
            <a:r>
              <a:rPr lang="en-US" sz="1200" dirty="0" smtClean="0"/>
              <a:t>Trust EPC South EPC Basics and Financing (pg. 23-37)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48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5132" y="365125"/>
            <a:ext cx="10515600" cy="523875"/>
          </a:xfrm>
        </p:spPr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პროცესი: დეტალურად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8671"/>
              </p:ext>
            </p:extLst>
          </p:nvPr>
        </p:nvGraphicFramePr>
        <p:xfrm>
          <a:off x="718459" y="1221114"/>
          <a:ext cx="10515600" cy="88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05132" y="2168769"/>
            <a:ext cx="4510177" cy="382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ენერგო და ფინანსური დანაზოგების, გარანტიისა და ოპერირების განსაზღვრა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ფინანსირებას აქვს გადამწყვეტი როლი </a:t>
            </a:r>
            <a:r>
              <a:rPr lang="ka-GE" sz="2000" dirty="0" smtClean="0"/>
              <a:t>და არჩევანი დამოკიდებულია რამდენიმე ფაქტორზე </a:t>
            </a:r>
            <a:r>
              <a:rPr lang="en-US" sz="2000" dirty="0" smtClean="0"/>
              <a:t>(</a:t>
            </a:r>
            <a:r>
              <a:rPr lang="ka-GE" sz="2000" dirty="0" smtClean="0"/>
              <a:t>მაგ. პროექტის სპეციფიკა, არსებული რესურსები, ქვეყანაში არსებული ფინანსირების შესაძლებლობები </a:t>
            </a: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128625" y="2277146"/>
            <a:ext cx="4963949" cy="3500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/>
              <a:t>დანაზოგებთან </a:t>
            </a:r>
            <a:r>
              <a:rPr lang="ka-GE" sz="2400" dirty="0" smtClean="0"/>
              <a:t>და </a:t>
            </a:r>
            <a:r>
              <a:rPr lang="ka-GE" sz="2400" dirty="0" smtClean="0"/>
              <a:t>საფინანსო-ტექნიკური </a:t>
            </a:r>
            <a:r>
              <a:rPr lang="ka-GE" sz="2400" dirty="0" smtClean="0"/>
              <a:t>რისკების </a:t>
            </a:r>
            <a:r>
              <a:rPr lang="ka-GE" sz="2400" dirty="0" smtClean="0"/>
              <a:t>რეგულირებასთან დაკავშირებული სპეფიციკა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ხანგრძლივობა</a:t>
            </a:r>
            <a:r>
              <a:rPr lang="en-US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ინვესტიციის მოცულობა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მხარეთა ვალდებულებები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პროცესის განხორციელების სპეციფიკა და დროის განრიგი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/>
              <a:t>შეფასების მეთოდი</a:t>
            </a:r>
            <a:endParaRPr lang="en-US" sz="24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5418107" y="3869210"/>
            <a:ext cx="607719" cy="576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6259" y="6203950"/>
            <a:ext cx="488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Transparense</a:t>
            </a:r>
            <a:r>
              <a:rPr lang="en-US" sz="1200" dirty="0" smtClean="0"/>
              <a:t> project Training Module II (pg. 3);</a:t>
            </a:r>
          </a:p>
          <a:p>
            <a:r>
              <a:rPr lang="en-US" sz="1200" dirty="0" smtClean="0"/>
              <a:t>Trust EPC South EPC Basics and Financing (pg. 23-37)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036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34871"/>
              </p:ext>
            </p:extLst>
          </p:nvPr>
        </p:nvGraphicFramePr>
        <p:xfrm>
          <a:off x="718459" y="1367269"/>
          <a:ext cx="10515600" cy="122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718459" y="2906795"/>
            <a:ext cx="4510177" cy="29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ESCO </a:t>
            </a:r>
            <a:r>
              <a:rPr lang="ka-GE" sz="2000" dirty="0" smtClean="0"/>
              <a:t>შეიმუშავებს პროექტს ხელშეკრულების შესაბამისად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უნდა შეესაბამებოდეს საერთაშორისო სტანდარტებს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შესაბამისი ტრენინგი მოწყობილობების სწორად გამოყენებაში 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976259" y="2924190"/>
            <a:ext cx="4510177" cy="29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შედგენილი პროტოკოლების გამოყენება შესრულების შესაფასებლად (საერთაშორისო შეფასებისა და შემოწმების პროტოკოლი</a:t>
            </a:r>
            <a:r>
              <a:rPr lang="en-US" sz="2000" dirty="0" smtClean="0"/>
              <a:t> (IPMVP)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თუ პირობები არ შესრულდება აუცილებელია სანქციების გამოყენება </a:t>
            </a:r>
            <a:endParaRPr lang="en-US" sz="2000" dirty="0" smtClean="0"/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805132" y="365125"/>
            <a:ext cx="10515600" cy="523875"/>
          </a:xfrm>
        </p:spPr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პროცესი: დეტალურად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76259" y="6203950"/>
            <a:ext cx="488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Transparense</a:t>
            </a:r>
            <a:r>
              <a:rPr lang="en-US" sz="1200" dirty="0" smtClean="0"/>
              <a:t> project Training Module II (pg. 3);</a:t>
            </a:r>
          </a:p>
          <a:p>
            <a:r>
              <a:rPr lang="en-US" sz="1200" dirty="0" smtClean="0"/>
              <a:t>Trust EPC South EPC Basics and Financing (pg. 23-37)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062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r>
              <a:rPr lang="ka-GE" dirty="0" smtClean="0"/>
              <a:t> პროცესის დროის განრიგი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45739"/>
              </p:ext>
            </p:extLst>
          </p:nvPr>
        </p:nvGraphicFramePr>
        <p:xfrm>
          <a:off x="838200" y="1793186"/>
          <a:ext cx="10515600" cy="189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Up Arrow Callout 10"/>
          <p:cNvSpPr/>
          <p:nvPr/>
        </p:nvSpPr>
        <p:spPr>
          <a:xfrm>
            <a:off x="8909131" y="2789685"/>
            <a:ext cx="2482610" cy="217537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noProof="0" dirty="0" smtClean="0">
                <a:solidFill>
                  <a:prstClr val="black"/>
                </a:solidFill>
                <a:latin typeface="Calibri" panose="020F0502020204030204"/>
              </a:rPr>
              <a:t>ზომები და შემოწმება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>
                <a:solidFill>
                  <a:prstClr val="black"/>
                </a:solidFill>
                <a:latin typeface="Calibri" panose="020F0502020204030204"/>
              </a:rPr>
              <a:t>სანქციები შეუსაბამობის შემთხვევაში 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2525692" y="3691382"/>
            <a:ext cx="2699364" cy="2185976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წინასწარ</a:t>
            </a:r>
            <a:r>
              <a:rPr lang="ka-GE" sz="1600" dirty="0" smtClean="0">
                <a:solidFill>
                  <a:prstClr val="black"/>
                </a:solidFill>
                <a:latin typeface="Calibri" panose="020F0502020204030204"/>
              </a:rPr>
              <a:t>ი ტექნიკური პოტენციალი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ფინანსირება, სამართლებრივი ჩარჩო პირობები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884" y="1242114"/>
            <a:ext cx="1518249" cy="4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3-6 </a:t>
            </a:r>
            <a:r>
              <a:rPr lang="ka-GE" dirty="0" smtClean="0"/>
              <a:t>თვე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82443" y="1241511"/>
            <a:ext cx="1518249" cy="4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2-4 </a:t>
            </a:r>
            <a:r>
              <a:rPr lang="ka-GE" dirty="0" smtClean="0"/>
              <a:t>თვე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17134" y="1241511"/>
            <a:ext cx="1518249" cy="4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4-6</a:t>
            </a:r>
            <a:r>
              <a:rPr lang="ka-GE" dirty="0" smtClean="0"/>
              <a:t> თვე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79988" y="1239710"/>
            <a:ext cx="1518249" cy="4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3-8</a:t>
            </a:r>
            <a:r>
              <a:rPr lang="ka-GE" dirty="0" smtClean="0"/>
              <a:t> თვე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391312" y="1256963"/>
            <a:ext cx="1518249" cy="41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5-15 </a:t>
            </a:r>
            <a:r>
              <a:rPr lang="ka-GE" dirty="0" smtClean="0"/>
              <a:t>წელი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25127" y="6248012"/>
            <a:ext cx="488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Transparense</a:t>
            </a:r>
            <a:r>
              <a:rPr lang="en-US" sz="1200" dirty="0" smtClean="0"/>
              <a:t> project Training Module II (pg. 3);</a:t>
            </a:r>
            <a:r>
              <a:rPr lang="en-US" sz="1200" dirty="0" smtClean="0">
                <a:hlinkClick r:id="rId7"/>
              </a:rPr>
              <a:t> http://www.transparense.eu/eu/trainings/eu-manual</a:t>
            </a:r>
            <a:r>
              <a:rPr lang="en-US" sz="1200" dirty="0" smtClean="0"/>
              <a:t> (pg. 11)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477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178" y="3003372"/>
            <a:ext cx="10515600" cy="3565703"/>
          </a:xfrm>
        </p:spPr>
        <p:txBody>
          <a:bodyPr/>
          <a:lstStyle/>
          <a:p>
            <a:r>
              <a:rPr lang="ka-GE" dirty="0" smtClean="0"/>
              <a:t>რატომ არის საჯარო სექტორთან მუშაობა უფრო დიდი დატვირთვა ვიდრე კერძო სექტორთან? </a:t>
            </a:r>
            <a:endParaRPr lang="en-US" dirty="0" smtClean="0"/>
          </a:p>
          <a:p>
            <a:pPr lvl="1"/>
            <a:r>
              <a:rPr lang="ka-GE" dirty="0" smtClean="0"/>
              <a:t>ვინ დაეხმარება კლიენტს ამ გარემოში?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7244" y="1168053"/>
            <a:ext cx="10515600" cy="1325563"/>
          </a:xfrm>
        </p:spPr>
        <p:txBody>
          <a:bodyPr/>
          <a:lstStyle/>
          <a:p>
            <a:r>
              <a:rPr lang="ka-GE" dirty="0" smtClean="0"/>
              <a:t>აქტივაცია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35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85480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5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1303029"/>
          </a:xfrm>
        </p:spPr>
        <p:txBody>
          <a:bodyPr>
            <a:normAutofit fontScale="92500"/>
          </a:bodyPr>
          <a:lstStyle/>
          <a:p>
            <a:r>
              <a:rPr lang="ka-GE" sz="2400" dirty="0" smtClean="0"/>
              <a:t>პროექტის დაფინანსების გადაწყვეტის გზას </a:t>
            </a:r>
            <a:r>
              <a:rPr lang="ka-GE" sz="2400" b="1" dirty="0" smtClean="0"/>
              <a:t>გადამწყვეტი მნიშვნელობა აქვს </a:t>
            </a:r>
            <a:r>
              <a:rPr lang="ka-GE" sz="2400" b="1" dirty="0" smtClean="0"/>
              <a:t>მონაწილეთა </a:t>
            </a:r>
            <a:r>
              <a:rPr lang="ka-GE" sz="2400" b="1" dirty="0" smtClean="0"/>
              <a:t>სტრუქტურაზე</a:t>
            </a:r>
            <a:r>
              <a:rPr lang="ka-GE" sz="2400" dirty="0" smtClean="0"/>
              <a:t>. </a:t>
            </a:r>
            <a:endParaRPr lang="en-US" sz="2400" b="1" dirty="0" smtClean="0"/>
          </a:p>
          <a:p>
            <a:r>
              <a:rPr lang="ka-GE" sz="2400" dirty="0" smtClean="0"/>
              <a:t>მნიშვნელოვანი ფაქტორია თუ </a:t>
            </a:r>
            <a:r>
              <a:rPr lang="ka-GE" sz="2400" b="1" dirty="0" smtClean="0"/>
              <a:t>ვინ</a:t>
            </a:r>
            <a:r>
              <a:rPr lang="ka-GE" sz="2400" dirty="0" smtClean="0"/>
              <a:t> არის პასუხისმგებელი დაფინანსებაზე</a:t>
            </a:r>
            <a:r>
              <a:rPr lang="en-US" sz="2400" dirty="0" smtClean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37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ფინანსირება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6860318"/>
              </p:ext>
            </p:extLst>
          </p:nvPr>
        </p:nvGraphicFramePr>
        <p:xfrm>
          <a:off x="898586" y="2506694"/>
          <a:ext cx="1045521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GB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D8031CD-E429-48AB-B8D1-1AD4BEF1E682}"/>
              </a:ext>
            </a:extLst>
          </p:cNvPr>
          <p:cNvGrpSpPr/>
          <p:nvPr/>
        </p:nvGrpSpPr>
        <p:grpSpPr>
          <a:xfrm>
            <a:off x="10984470" y="154811"/>
            <a:ext cx="1130566" cy="210314"/>
            <a:chOff x="139434" y="21843"/>
            <a:chExt cx="1130566" cy="210314"/>
          </a:xfrm>
        </p:grpSpPr>
        <p:sp>
          <p:nvSpPr>
            <p:cNvPr id="11" name="StickerRectangle">
              <a:extLst>
                <a:ext uri="{FF2B5EF4-FFF2-40B4-BE49-F238E27FC236}">
                  <a16:creationId xmlns="" xmlns:a16="http://schemas.microsoft.com/office/drawing/2014/main" id="{5BEDA206-CF71-44C4-9383-554C7B6CE3F0}"/>
                </a:ext>
              </a:extLst>
            </p:cNvPr>
            <p:cNvSpPr/>
            <p:nvPr/>
          </p:nvSpPr>
          <p:spPr>
            <a:xfrm>
              <a:off x="139434" y="21843"/>
              <a:ext cx="1130566" cy="210314"/>
            </a:xfrm>
            <a:prstGeom prst="leftRightArrow">
              <a:avLst>
                <a:gd name="adj1" fmla="val 10000000"/>
                <a:gd name="adj2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8100" tIns="0" rIns="0" bIns="25400" rtlCol="0" anchor="t">
              <a:spAutoFit/>
            </a:bodyPr>
            <a:lstStyle/>
            <a:p>
              <a:pPr algn="r"/>
              <a:r>
                <a:rPr lang="de-DE" sz="1200" dirty="0">
                  <a:solidFill>
                    <a:srgbClr val="808080"/>
                  </a:solidFill>
                  <a:latin typeface="Calibri" panose="020F0502020204030204"/>
                </a:rPr>
                <a:t>NOT EXHAUSTIVE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23F96FC9-B98C-434B-A16B-E493A47A04A7}"/>
                </a:ext>
              </a:extLst>
            </p:cNvPr>
            <p:cNvCxnSpPr>
              <a:cxnSpLocks/>
              <a:stCxn id="11" idx="6"/>
              <a:endCxn id="11" idx="4"/>
            </p:cNvCxnSpPr>
            <p:nvPr/>
          </p:nvCxnSpPr>
          <p:spPr>
            <a:xfrm flipH="1">
              <a:off x="139434" y="232157"/>
              <a:ext cx="1130566" cy="0"/>
            </a:xfrm>
            <a:prstGeom prst="straightConnector1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F528A3F8-291B-43B4-9AAE-92780CC3BF6D}"/>
                </a:ext>
              </a:extLst>
            </p:cNvPr>
            <p:cNvCxnSpPr>
              <a:cxnSpLocks/>
              <a:stCxn id="11" idx="2"/>
              <a:endCxn id="11" idx="4"/>
            </p:cNvCxnSpPr>
            <p:nvPr/>
          </p:nvCxnSpPr>
          <p:spPr>
            <a:xfrm>
              <a:off x="139434" y="21843"/>
              <a:ext cx="0" cy="210314"/>
            </a:xfrm>
            <a:prstGeom prst="straightConnector1">
              <a:avLst/>
            </a:prstGeom>
            <a:ln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34)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020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კლიენტის მიერ დაფინანსების მაგალითი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93808" y="1312615"/>
            <a:ext cx="7928859" cy="4173784"/>
            <a:chOff x="1990563" y="1588661"/>
            <a:chExt cx="6775848" cy="3756612"/>
          </a:xfrm>
        </p:grpSpPr>
        <p:grpSp>
          <p:nvGrpSpPr>
            <p:cNvPr id="2" name="Group 1"/>
            <p:cNvGrpSpPr/>
            <p:nvPr/>
          </p:nvGrpSpPr>
          <p:grpSpPr>
            <a:xfrm>
              <a:off x="1990563" y="1588661"/>
              <a:ext cx="6775848" cy="3756612"/>
              <a:chOff x="1576495" y="1285945"/>
              <a:chExt cx="6775848" cy="375661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99666" y="1285945"/>
                <a:ext cx="1803400" cy="850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a-GE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კლიენტი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612366" y="4255157"/>
                <a:ext cx="1778000" cy="78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ESCO (EPC </a:t>
                </a:r>
                <a:r>
                  <a:rPr lang="ka-GE" dirty="0" smtClean="0">
                    <a:solidFill>
                      <a:prstClr val="white"/>
                    </a:solidFill>
                    <a:latin typeface="Calibri" panose="020F0502020204030204"/>
                  </a:rPr>
                  <a:t>პროვაიდერი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98143" y="1402409"/>
                <a:ext cx="1854200" cy="787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dirty="0" smtClean="0">
                    <a:solidFill>
                      <a:prstClr val="white"/>
                    </a:solidFill>
                    <a:latin typeface="Calibri" panose="020F0502020204030204"/>
                  </a:rPr>
                  <a:t>ბანკი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 rot="5400000">
                <a:off x="2694562" y="2994963"/>
                <a:ext cx="1569677" cy="356918"/>
                <a:chOff x="2197100" y="5397500"/>
                <a:chExt cx="876300" cy="190500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197100" y="5397500"/>
                  <a:ext cx="8763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2197100" y="5588000"/>
                  <a:ext cx="8763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1576495" y="2850256"/>
                <a:ext cx="1643614" cy="1080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a-GE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ხარჯების დაზოგვის</a:t>
                </a:r>
                <a:r>
                  <a:rPr kumimoji="0" lang="ka-GE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გარანტიას იძლევა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657858" y="2871684"/>
                <a:ext cx="2422625" cy="1080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ka-GE" dirty="0" smtClean="0">
                    <a:solidFill>
                      <a:prstClr val="black"/>
                    </a:solidFill>
                    <a:latin typeface="Calibri" panose="020F0502020204030204"/>
                  </a:rPr>
                  <a:t>რეგულარული გადახდები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ka-GE" dirty="0" smtClean="0">
                    <a:solidFill>
                      <a:prstClr val="black"/>
                    </a:solidFill>
                    <a:latin typeface="Calibri" panose="020F0502020204030204"/>
                  </a:rPr>
                  <a:t>კაპიტალი პროექტის განსახორციელებლად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96764" y="2117710"/>
                <a:ext cx="1379759" cy="332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a-GE" dirty="0" smtClean="0">
                    <a:solidFill>
                      <a:prstClr val="black"/>
                    </a:solidFill>
                    <a:latin typeface="Calibri" panose="020F0502020204030204"/>
                  </a:rPr>
                  <a:t>გასცემს სესხს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890990" y="1329984"/>
                <a:ext cx="1282496" cy="332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a-GE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იხდის სესხს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5012247" y="1835958"/>
                <a:ext cx="876300" cy="190500"/>
                <a:chOff x="2197100" y="5397500"/>
                <a:chExt cx="876300" cy="19050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197100" y="5397500"/>
                  <a:ext cx="8763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2197100" y="5588000"/>
                  <a:ext cx="8763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Arrow Connector 7"/>
            <p:cNvCxnSpPr/>
            <p:nvPr/>
          </p:nvCxnSpPr>
          <p:spPr>
            <a:xfrm flipV="1">
              <a:off x="5426315" y="2789758"/>
              <a:ext cx="2658627" cy="2386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25680" y="3891645"/>
              <a:ext cx="1650997" cy="33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dirty="0" smtClean="0"/>
                <a:t>სესხის გარანტია</a:t>
              </a:r>
              <a:endParaRPr lang="en-US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GB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D8031CD-E429-48AB-B8D1-1AD4BEF1E682}"/>
              </a:ext>
            </a:extLst>
          </p:cNvPr>
          <p:cNvGrpSpPr/>
          <p:nvPr/>
        </p:nvGrpSpPr>
        <p:grpSpPr>
          <a:xfrm>
            <a:off x="10984470" y="154811"/>
            <a:ext cx="1130566" cy="210314"/>
            <a:chOff x="139434" y="21843"/>
            <a:chExt cx="1130566" cy="210314"/>
          </a:xfrm>
        </p:grpSpPr>
        <p:sp>
          <p:nvSpPr>
            <p:cNvPr id="46" name="StickerRectangle">
              <a:extLst>
                <a:ext uri="{FF2B5EF4-FFF2-40B4-BE49-F238E27FC236}">
                  <a16:creationId xmlns="" xmlns:a16="http://schemas.microsoft.com/office/drawing/2014/main" id="{5BEDA206-CF71-44C4-9383-554C7B6CE3F0}"/>
                </a:ext>
              </a:extLst>
            </p:cNvPr>
            <p:cNvSpPr/>
            <p:nvPr/>
          </p:nvSpPr>
          <p:spPr>
            <a:xfrm>
              <a:off x="139434" y="21843"/>
              <a:ext cx="1130566" cy="210314"/>
            </a:xfrm>
            <a:prstGeom prst="leftRightArrow">
              <a:avLst>
                <a:gd name="adj1" fmla="val 10000000"/>
                <a:gd name="adj2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8100" tIns="0" rIns="0" bIns="25400" rtlCol="0" anchor="t">
              <a:spAutoFit/>
            </a:bodyPr>
            <a:lstStyle/>
            <a:p>
              <a:pPr algn="r"/>
              <a:r>
                <a:rPr lang="de-DE" sz="1200" dirty="0">
                  <a:solidFill>
                    <a:srgbClr val="808080"/>
                  </a:solidFill>
                  <a:latin typeface="Calibri" panose="020F0502020204030204"/>
                </a:rPr>
                <a:t>NOT EXHAUSTIVE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23F96FC9-B98C-434B-A16B-E493A47A04A7}"/>
                </a:ext>
              </a:extLst>
            </p:cNvPr>
            <p:cNvCxnSpPr>
              <a:cxnSpLocks/>
              <a:stCxn id="46" idx="6"/>
              <a:endCxn id="46" idx="4"/>
            </p:cNvCxnSpPr>
            <p:nvPr/>
          </p:nvCxnSpPr>
          <p:spPr>
            <a:xfrm flipH="1">
              <a:off x="139434" y="232157"/>
              <a:ext cx="1130566" cy="0"/>
            </a:xfrm>
            <a:prstGeom prst="straightConnector1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F528A3F8-291B-43B4-9AAE-92780CC3BF6D}"/>
                </a:ext>
              </a:extLst>
            </p:cNvPr>
            <p:cNvCxnSpPr>
              <a:cxnSpLocks/>
              <a:stCxn id="46" idx="2"/>
              <a:endCxn id="46" idx="4"/>
            </p:cNvCxnSpPr>
            <p:nvPr/>
          </p:nvCxnSpPr>
          <p:spPr>
            <a:xfrm>
              <a:off x="139434" y="21843"/>
              <a:ext cx="0" cy="210314"/>
            </a:xfrm>
            <a:prstGeom prst="straightConnector1">
              <a:avLst/>
            </a:prstGeom>
            <a:ln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35)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1701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ESCO</a:t>
            </a:r>
            <a:r>
              <a:rPr lang="ka-GE" dirty="0" smtClean="0"/>
              <a:t>-ს მიერ დაფინანსების მაგალითი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9096" y="1144872"/>
            <a:ext cx="8858701" cy="4398592"/>
            <a:chOff x="1820801" y="1524152"/>
            <a:chExt cx="6945610" cy="3821121"/>
          </a:xfrm>
        </p:grpSpPr>
        <p:sp>
          <p:nvSpPr>
            <p:cNvPr id="6" name="Rectangle 5"/>
            <p:cNvSpPr/>
            <p:nvPr/>
          </p:nvSpPr>
          <p:spPr>
            <a:xfrm>
              <a:off x="3013734" y="1588661"/>
              <a:ext cx="1803400" cy="850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 (EPC </a:t>
              </a:r>
              <a:r>
                <a:rPr lang="ka-GE" dirty="0" smtClean="0">
                  <a:solidFill>
                    <a:prstClr val="white"/>
                  </a:solidFill>
                  <a:latin typeface="Calibri" panose="020F0502020204030204"/>
                </a:rPr>
                <a:t>პროვაიდერი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6434" y="4557873"/>
              <a:ext cx="1778000" cy="78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noProof="0" dirty="0" smtClean="0">
                  <a:solidFill>
                    <a:prstClr val="white"/>
                  </a:solidFill>
                  <a:latin typeface="Calibri" panose="020F0502020204030204"/>
                </a:rPr>
                <a:t>კლიენტი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2211" y="1705125"/>
              <a:ext cx="1854200" cy="787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noProof="0" dirty="0" smtClean="0">
                  <a:solidFill>
                    <a:prstClr val="white"/>
                  </a:solidFill>
                  <a:latin typeface="Calibri" panose="020F0502020204030204"/>
                </a:rPr>
                <a:t>ბანკი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rot="5400000">
              <a:off x="3108630" y="3297679"/>
              <a:ext cx="1569677" cy="356918"/>
              <a:chOff x="2197100" y="5397500"/>
              <a:chExt cx="876300" cy="1905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2197100" y="5397500"/>
                <a:ext cx="8763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197100" y="5588000"/>
                <a:ext cx="8763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152680" y="3101133"/>
              <a:ext cx="1643614" cy="80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ხარჯების დაზოგვის გარანტია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0801" y="3037052"/>
              <a:ext cx="1537291" cy="80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ka-GE" dirty="0" smtClean="0">
                  <a:solidFill>
                    <a:prstClr val="black"/>
                  </a:solidFill>
                  <a:latin typeface="Calibri" panose="020F0502020204030204"/>
                </a:rPr>
                <a:t>გადახდები დანაზოგებთან შესაბამისობით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6942" y="2311878"/>
              <a:ext cx="1875269" cy="32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dirty="0" smtClean="0">
                  <a:solidFill>
                    <a:prstClr val="black"/>
                  </a:solidFill>
                  <a:latin typeface="Calibri" panose="020F0502020204030204"/>
                </a:rPr>
                <a:t>სესხის გაცემა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31168" y="1524152"/>
              <a:ext cx="1638024" cy="32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a-GE" dirty="0" smtClean="0">
                  <a:solidFill>
                    <a:prstClr val="black"/>
                  </a:solidFill>
                  <a:latin typeface="Calibri" panose="020F0502020204030204"/>
                </a:rPr>
                <a:t>სესხის გადახდა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52424" y="2001420"/>
              <a:ext cx="1103199" cy="159920"/>
              <a:chOff x="2197100" y="5397500"/>
              <a:chExt cx="876300" cy="1905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2197100" y="5397500"/>
                <a:ext cx="8763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197100" y="5588000"/>
                <a:ext cx="8763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GB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D8031CD-E429-48AB-B8D1-1AD4BEF1E682}"/>
              </a:ext>
            </a:extLst>
          </p:cNvPr>
          <p:cNvGrpSpPr/>
          <p:nvPr/>
        </p:nvGrpSpPr>
        <p:grpSpPr>
          <a:xfrm>
            <a:off x="10984470" y="154811"/>
            <a:ext cx="1130566" cy="210314"/>
            <a:chOff x="139434" y="21843"/>
            <a:chExt cx="1130566" cy="210314"/>
          </a:xfrm>
        </p:grpSpPr>
        <p:sp>
          <p:nvSpPr>
            <p:cNvPr id="27" name="StickerRectangle">
              <a:extLst>
                <a:ext uri="{FF2B5EF4-FFF2-40B4-BE49-F238E27FC236}">
                  <a16:creationId xmlns="" xmlns:a16="http://schemas.microsoft.com/office/drawing/2014/main" id="{5BEDA206-CF71-44C4-9383-554C7B6CE3F0}"/>
                </a:ext>
              </a:extLst>
            </p:cNvPr>
            <p:cNvSpPr/>
            <p:nvPr/>
          </p:nvSpPr>
          <p:spPr>
            <a:xfrm>
              <a:off x="139434" y="21843"/>
              <a:ext cx="1130566" cy="210314"/>
            </a:xfrm>
            <a:prstGeom prst="leftRightArrow">
              <a:avLst>
                <a:gd name="adj1" fmla="val 10000000"/>
                <a:gd name="adj2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8100" tIns="0" rIns="0" bIns="25400" rtlCol="0" anchor="t">
              <a:spAutoFit/>
            </a:bodyPr>
            <a:lstStyle/>
            <a:p>
              <a:pPr algn="r"/>
              <a:r>
                <a:rPr lang="de-DE" sz="1200" dirty="0">
                  <a:solidFill>
                    <a:srgbClr val="808080"/>
                  </a:solidFill>
                  <a:latin typeface="Calibri" panose="020F0502020204030204"/>
                </a:rPr>
                <a:t>NOT EXHAUSTIVE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23F96FC9-B98C-434B-A16B-E493A47A04A7}"/>
                </a:ext>
              </a:extLst>
            </p:cNvPr>
            <p:cNvCxnSpPr>
              <a:cxnSpLocks/>
              <a:stCxn id="27" idx="6"/>
              <a:endCxn id="27" idx="4"/>
            </p:cNvCxnSpPr>
            <p:nvPr/>
          </p:nvCxnSpPr>
          <p:spPr>
            <a:xfrm flipH="1">
              <a:off x="139434" y="232157"/>
              <a:ext cx="1130566" cy="0"/>
            </a:xfrm>
            <a:prstGeom prst="straightConnector1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F528A3F8-291B-43B4-9AAE-92780CC3BF6D}"/>
                </a:ext>
              </a:extLst>
            </p:cNvPr>
            <p:cNvCxnSpPr>
              <a:cxnSpLocks/>
              <a:stCxn id="27" idx="2"/>
              <a:endCxn id="27" idx="4"/>
            </p:cNvCxnSpPr>
            <p:nvPr/>
          </p:nvCxnSpPr>
          <p:spPr>
            <a:xfrm>
              <a:off x="139434" y="21843"/>
              <a:ext cx="0" cy="210314"/>
            </a:xfrm>
            <a:prstGeom prst="straightConnector1">
              <a:avLst/>
            </a:prstGeom>
            <a:ln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35)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532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7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 smtClean="0"/>
              <a:t>საუკეთესო გადაწყვეტილება დამოკიდებულია</a:t>
            </a:r>
            <a:r>
              <a:rPr lang="en-US" dirty="0" smtClean="0"/>
              <a:t>:</a:t>
            </a:r>
            <a:endParaRPr lang="en-US" dirty="0"/>
          </a:p>
          <a:p>
            <a:r>
              <a:rPr lang="ka-GE" dirty="0" smtClean="0"/>
              <a:t>პირდაპირი ფინანსირების ხარჯზე (დაფინანსების პირობები, საპროცენტო განაკვეთი, მოსაკრებლები</a:t>
            </a:r>
            <a:r>
              <a:rPr lang="en-US" dirty="0" smtClean="0"/>
              <a:t>, </a:t>
            </a:r>
            <a:r>
              <a:rPr lang="en-US" dirty="0"/>
              <a:t>…)</a:t>
            </a:r>
          </a:p>
          <a:p>
            <a:r>
              <a:rPr lang="ka-GE" dirty="0" smtClean="0"/>
              <a:t>სამართლებრივი ასპექტები </a:t>
            </a:r>
            <a:r>
              <a:rPr lang="en-US" dirty="0" smtClean="0"/>
              <a:t>(</a:t>
            </a:r>
            <a:r>
              <a:rPr lang="ka-GE" dirty="0" smtClean="0"/>
              <a:t>უფლებები/მოვალეობები, საკუთრება, ხელშეკრუების მოშლა, ვადის ამოწურვის წესები</a:t>
            </a:r>
            <a:r>
              <a:rPr lang="en-US" dirty="0" smtClean="0"/>
              <a:t>, </a:t>
            </a:r>
            <a:r>
              <a:rPr lang="en-US" dirty="0"/>
              <a:t>…)</a:t>
            </a:r>
          </a:p>
          <a:p>
            <a:r>
              <a:rPr lang="ka-GE" dirty="0" smtClean="0"/>
              <a:t>საფინანსო ინსტიტუტის მიერ მოთხოვნილი უზრუნველყოფა</a:t>
            </a:r>
            <a:endParaRPr lang="en-US" dirty="0" smtClean="0"/>
          </a:p>
          <a:p>
            <a:r>
              <a:rPr lang="ka-GE" dirty="0" smtClean="0"/>
              <a:t>საგადასახადო პირობები </a:t>
            </a:r>
            <a:r>
              <a:rPr lang="en-US" dirty="0" smtClean="0"/>
              <a:t>(</a:t>
            </a:r>
            <a:r>
              <a:rPr lang="ka-GE" dirty="0" smtClean="0"/>
              <a:t>შესყიდვის მოსაკრებელი/დღგ, კორპორატიული საშემოსავლო გადასახადი, მიწის გადასახადი</a:t>
            </a:r>
            <a:r>
              <a:rPr lang="en-US" dirty="0" smtClean="0"/>
              <a:t>, …)</a:t>
            </a:r>
          </a:p>
          <a:p>
            <a:r>
              <a:rPr lang="ka-GE" dirty="0" smtClean="0"/>
              <a:t>ბალანსი და საფინანსო პირობები </a:t>
            </a:r>
            <a:r>
              <a:rPr lang="en-US" dirty="0" smtClean="0"/>
              <a:t>(</a:t>
            </a:r>
            <a:r>
              <a:rPr lang="ka-GE" dirty="0" smtClean="0"/>
              <a:t>ვინ ახდენს ინვესტიციის აქტივაციას, ბალანსი, რომელიც მოქმედებს საკრედიტო ხაზზე, მაასტრიხტის კრიტერიუმები</a:t>
            </a:r>
            <a:r>
              <a:rPr lang="en-US" dirty="0" smtClean="0"/>
              <a:t> </a:t>
            </a:r>
            <a:r>
              <a:rPr lang="en-US" dirty="0"/>
              <a:t>Maastricht criteria, …)</a:t>
            </a:r>
          </a:p>
          <a:p>
            <a:r>
              <a:rPr lang="ka-GE" dirty="0" smtClean="0"/>
              <a:t>ბიზნესის მართვა </a:t>
            </a:r>
            <a:r>
              <a:rPr lang="en-US" dirty="0" smtClean="0"/>
              <a:t>(</a:t>
            </a:r>
            <a:r>
              <a:rPr lang="ka-GE" dirty="0" smtClean="0"/>
              <a:t>ტრანზაქციების ხარჯები, საკონსულტაციო ხარჯები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დაფინანსების კრიტერიუმები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9140" y="6248012"/>
            <a:ext cx="301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EESI2020 Facilitator Guideline (</a:t>
            </a:r>
            <a:r>
              <a:rPr lang="en-US" sz="1200" dirty="0" err="1" smtClean="0"/>
              <a:t>pg</a:t>
            </a:r>
            <a:r>
              <a:rPr lang="en-US" sz="1200" dirty="0" smtClean="0"/>
              <a:t> 36)</a:t>
            </a:r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D8031CD-E429-48AB-B8D1-1AD4BEF1E682}"/>
              </a:ext>
            </a:extLst>
          </p:cNvPr>
          <p:cNvGrpSpPr/>
          <p:nvPr/>
        </p:nvGrpSpPr>
        <p:grpSpPr>
          <a:xfrm>
            <a:off x="10984470" y="154811"/>
            <a:ext cx="1130566" cy="210314"/>
            <a:chOff x="139434" y="21843"/>
            <a:chExt cx="1130566" cy="210314"/>
          </a:xfrm>
        </p:grpSpPr>
        <p:sp>
          <p:nvSpPr>
            <p:cNvPr id="8" name="StickerRectangle">
              <a:extLst>
                <a:ext uri="{FF2B5EF4-FFF2-40B4-BE49-F238E27FC236}">
                  <a16:creationId xmlns="" xmlns:a16="http://schemas.microsoft.com/office/drawing/2014/main" id="{5BEDA206-CF71-44C4-9383-554C7B6CE3F0}"/>
                </a:ext>
              </a:extLst>
            </p:cNvPr>
            <p:cNvSpPr/>
            <p:nvPr/>
          </p:nvSpPr>
          <p:spPr>
            <a:xfrm>
              <a:off x="139434" y="21843"/>
              <a:ext cx="1130566" cy="210314"/>
            </a:xfrm>
            <a:prstGeom prst="leftRightArrow">
              <a:avLst>
                <a:gd name="adj1" fmla="val 10000000"/>
                <a:gd name="adj2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8100" tIns="0" rIns="0" bIns="25400" rtlCol="0" anchor="t">
              <a:spAutoFit/>
            </a:bodyPr>
            <a:lstStyle/>
            <a:p>
              <a:pPr algn="r"/>
              <a:r>
                <a:rPr lang="de-DE" sz="1200" dirty="0">
                  <a:solidFill>
                    <a:srgbClr val="808080"/>
                  </a:solidFill>
                  <a:latin typeface="Calibri" panose="020F0502020204030204"/>
                </a:rPr>
                <a:t>NOT EXHAUSTIVE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23F96FC9-B98C-434B-A16B-E493A47A04A7}"/>
                </a:ext>
              </a:extLst>
            </p:cNvPr>
            <p:cNvCxnSpPr>
              <a:cxnSpLocks/>
              <a:stCxn id="8" idx="6"/>
              <a:endCxn id="8" idx="4"/>
            </p:cNvCxnSpPr>
            <p:nvPr/>
          </p:nvCxnSpPr>
          <p:spPr>
            <a:xfrm flipH="1">
              <a:off x="139434" y="232157"/>
              <a:ext cx="1130566" cy="0"/>
            </a:xfrm>
            <a:prstGeom prst="straightConnector1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F528A3F8-291B-43B4-9AAE-92780CC3BF6D}"/>
                </a:ext>
              </a:extLst>
            </p:cNvPr>
            <p:cNvCxnSpPr>
              <a:cxnSpLocks/>
              <a:stCxn id="8" idx="2"/>
              <a:endCxn id="8" idx="4"/>
            </p:cNvCxnSpPr>
            <p:nvPr/>
          </p:nvCxnSpPr>
          <p:spPr>
            <a:xfrm>
              <a:off x="139434" y="21843"/>
              <a:ext cx="0" cy="210314"/>
            </a:xfrm>
            <a:prstGeom prst="straightConnector1">
              <a:avLst/>
            </a:prstGeom>
            <a:ln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n-GB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5840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178" y="3003372"/>
            <a:ext cx="10515600" cy="3565703"/>
          </a:xfrm>
        </p:spPr>
        <p:txBody>
          <a:bodyPr/>
          <a:lstStyle/>
          <a:p>
            <a:r>
              <a:rPr lang="ka-GE" dirty="0" smtClean="0"/>
              <a:t>გარანტირებული დაზოგვის ხელშეკრულების დროს ვინ იღებს (ყველაზე მეტ) ფინანსურ რისკს? </a:t>
            </a:r>
            <a:endParaRPr lang="en-US" dirty="0" smtClean="0"/>
          </a:p>
          <a:p>
            <a:pPr lvl="1"/>
            <a:r>
              <a:rPr lang="ka-GE" dirty="0" smtClean="0"/>
              <a:t>რატომ ნიშნავს ეს ნაკლებ ხარჯებს პროექტისთვის?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7244" y="1168053"/>
            <a:ext cx="10515600" cy="1325563"/>
          </a:xfrm>
        </p:spPr>
        <p:txBody>
          <a:bodyPr/>
          <a:lstStyle/>
          <a:p>
            <a:r>
              <a:rPr lang="ka-GE" dirty="0" smtClean="0"/>
              <a:t>აქტივაცია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41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97979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5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ბარიერები/გამოწვევები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782126"/>
              </p:ext>
            </p:extLst>
          </p:nvPr>
        </p:nvGraphicFramePr>
        <p:xfrm>
          <a:off x="838200" y="1261533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(pgs.36-39)</a:t>
            </a:r>
          </a:p>
        </p:txBody>
      </p:sp>
    </p:spTree>
    <p:extLst>
      <p:ext uri="{BB962C8B-B14F-4D97-AF65-F5344CB8AC3E}">
        <p14:creationId xmlns:p14="http://schemas.microsoft.com/office/powerpoint/2010/main" val="15180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46729"/>
              </p:ext>
            </p:extLst>
          </p:nvPr>
        </p:nvGraphicFramePr>
        <p:xfrm>
          <a:off x="838200" y="1552755"/>
          <a:ext cx="10515600" cy="42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44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ბარიერები/გამოწვევები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9575" y="6248012"/>
            <a:ext cx="6035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r>
              <a:rPr lang="en-US" sz="1200" dirty="0"/>
              <a:t> </a:t>
            </a:r>
            <a:r>
              <a:rPr lang="en-US" sz="1200" dirty="0" smtClean="0"/>
              <a:t>(pgs.36-39)</a:t>
            </a:r>
          </a:p>
        </p:txBody>
      </p:sp>
    </p:spTree>
    <p:extLst>
      <p:ext uri="{BB962C8B-B14F-4D97-AF65-F5344CB8AC3E}">
        <p14:creationId xmlns:p14="http://schemas.microsoft.com/office/powerpoint/2010/main" val="27901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noFill/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86473"/>
            <a:ext cx="10515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EPC</a:t>
            </a:r>
            <a:r>
              <a:rPr lang="ka-GE" sz="2400" dirty="0" smtClean="0"/>
              <a:t>-ს ენერგო დაზოგვის უნარი აღიარებულია სხვადასხვა ევროკავშირის დირექტივებისა და ევროპული ინიციატივების ფარგლებში, მაგ. </a:t>
            </a:r>
            <a:r>
              <a:rPr lang="ka-GE" sz="2400" dirty="0" smtClean="0"/>
              <a:t>ენერგოეფექტურობის </a:t>
            </a:r>
            <a:r>
              <a:rPr lang="ka-GE" sz="2400" dirty="0" smtClean="0"/>
              <a:t>დირექტივა </a:t>
            </a:r>
            <a:r>
              <a:rPr lang="en-US" sz="2400" dirty="0" smtClean="0"/>
              <a:t>(2012/27/EU; EED) </a:t>
            </a:r>
          </a:p>
          <a:p>
            <a:r>
              <a:rPr lang="ka-GE" sz="2400" b="1" dirty="0" smtClean="0"/>
              <a:t>ენერგოეფექტურობის </a:t>
            </a:r>
            <a:r>
              <a:rPr lang="ka-GE" sz="2400" b="1" dirty="0" smtClean="0"/>
              <a:t>დირექტივა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ka-GE" sz="2400" dirty="0" smtClean="0"/>
              <a:t>აყალიბებს </a:t>
            </a:r>
            <a:r>
              <a:rPr lang="ka-GE" sz="2400" dirty="0" smtClean="0"/>
              <a:t>მისი </a:t>
            </a:r>
            <a:r>
              <a:rPr lang="ka-GE" sz="2400" dirty="0" smtClean="0"/>
              <a:t>მხარდაჭერის ზოგადი პრინციპებს, ევროკავშირის 2020 წლის მიზნების </a:t>
            </a:r>
            <a:r>
              <a:rPr lang="ka-GE" sz="2400" dirty="0" smtClean="0"/>
              <a:t>მისაღწევად. </a:t>
            </a:r>
            <a:r>
              <a:rPr lang="ka-GE" sz="2400" dirty="0" smtClean="0"/>
              <a:t>წევრ ქვეყნებს მოეთხოვებათ ეროვნული </a:t>
            </a:r>
            <a:r>
              <a:rPr lang="ka-GE" sz="2400" dirty="0" smtClean="0"/>
              <a:t>ენერგოეფექტურობის </a:t>
            </a:r>
            <a:r>
              <a:rPr lang="ka-GE" sz="2400" dirty="0" smtClean="0"/>
              <a:t>მიზნების დასახვა 2020 წლისათვის </a:t>
            </a:r>
            <a:r>
              <a:rPr lang="en-US" sz="2000" dirty="0" smtClean="0"/>
              <a:t> </a:t>
            </a:r>
          </a:p>
          <a:p>
            <a:pPr lvl="1"/>
            <a:r>
              <a:rPr lang="ka-GE" sz="2000" dirty="0" smtClean="0"/>
              <a:t>მოითხოვს </a:t>
            </a:r>
            <a:r>
              <a:rPr lang="ka-GE" sz="2000" dirty="0" smtClean="0"/>
              <a:t>აუცილებელი ენერგოდამზოგავი </a:t>
            </a:r>
            <a:r>
              <a:rPr lang="ka-GE" sz="2000" dirty="0" smtClean="0"/>
              <a:t>ღონისძიებების </a:t>
            </a:r>
            <a:r>
              <a:rPr lang="ka-GE" sz="2000" dirty="0" smtClean="0"/>
              <a:t>გატარებას, რაც მოიცავს საჯარო შენობების განახლებას, </a:t>
            </a:r>
            <a:r>
              <a:rPr lang="ka-GE" sz="2000" dirty="0" smtClean="0"/>
              <a:t>კომუნალური </a:t>
            </a:r>
            <a:r>
              <a:rPr lang="ka-GE" sz="2000" dirty="0" smtClean="0"/>
              <a:t>ენერგო დანაზოგების სქემების შემუშავებას, ენერგო აუდიტებს ყველა დიდი ფირმისათვის. </a:t>
            </a:r>
            <a:r>
              <a:rPr lang="en-US" sz="2000" dirty="0" smtClean="0"/>
              <a:t> </a:t>
            </a:r>
          </a:p>
          <a:p>
            <a:pPr lvl="1"/>
            <a:r>
              <a:rPr lang="ka-GE" sz="2000" b="1" dirty="0"/>
              <a:t>მე-18 მუხლის </a:t>
            </a:r>
            <a:r>
              <a:rPr lang="ka-GE" sz="2000" b="1" dirty="0" smtClean="0"/>
              <a:t>თანახმად </a:t>
            </a:r>
            <a:r>
              <a:rPr lang="ka-GE" sz="2000" dirty="0" smtClean="0"/>
              <a:t>წევრ </a:t>
            </a:r>
            <a:r>
              <a:rPr lang="ka-GE" sz="2000" dirty="0" smtClean="0"/>
              <a:t>ქვეყნებზე </a:t>
            </a:r>
            <a:r>
              <a:rPr lang="ka-GE" sz="2000" dirty="0" smtClean="0"/>
              <a:t>ვრცელდება ვალდებულებები </a:t>
            </a:r>
            <a:r>
              <a:rPr lang="ka-GE" sz="2000" b="1" dirty="0" smtClean="0"/>
              <a:t>ენერგო </a:t>
            </a:r>
            <a:r>
              <a:rPr lang="ka-GE" sz="2000" b="1" dirty="0" smtClean="0"/>
              <a:t>მომსახურების ბაზრის </a:t>
            </a:r>
            <a:r>
              <a:rPr lang="ka-GE" sz="2000" b="1" dirty="0" smtClean="0"/>
              <a:t>მხარდასაჭერად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3738" y="6323333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46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ევროკავშირის </a:t>
            </a:r>
            <a:r>
              <a:rPr lang="ka-GE" dirty="0" smtClean="0"/>
              <a:t>ენერგოეფექტურობის </a:t>
            </a:r>
            <a:r>
              <a:rPr lang="ka-GE" dirty="0" smtClean="0"/>
              <a:t>პოლიტიკა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6188" y="6027003"/>
            <a:ext cx="600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2"/>
              </a:rPr>
              <a:t>http://www.buildup.eu/sites/default/files/content/Mobilising_investment_EE_FINAL.pdf</a:t>
            </a:r>
            <a:r>
              <a:rPr lang="en-US" sz="1200" dirty="0" smtClean="0"/>
              <a:t>; 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publications.jrc.ec.europa.eu/repository/bitstream/JRC106624/kjna28716enn.pdf</a:t>
            </a:r>
            <a:r>
              <a:rPr lang="en-US" sz="1200" dirty="0" smtClean="0">
                <a:solidFill>
                  <a:prstClr val="black"/>
                </a:solidFill>
              </a:rPr>
              <a:t>; </a:t>
            </a:r>
            <a:r>
              <a:rPr lang="en-US" sz="1200" dirty="0" smtClean="0">
                <a:hlinkClick r:id="rId4"/>
              </a:rPr>
              <a:t>http://www.transparense.eu/eu/trainings/eu-manual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806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34393"/>
            <a:ext cx="10515600" cy="2482331"/>
          </a:xfrm>
        </p:spPr>
        <p:txBody>
          <a:bodyPr>
            <a:normAutofit fontScale="92500" lnSpcReduction="20000"/>
          </a:bodyPr>
          <a:lstStyle/>
          <a:p>
            <a:r>
              <a:rPr lang="ka-GE" sz="2000" dirty="0" smtClean="0"/>
              <a:t>ევროკავშირის </a:t>
            </a:r>
            <a:r>
              <a:rPr lang="ka-GE" sz="2000" dirty="0" smtClean="0"/>
              <a:t>ენერგოეფექტურობის </a:t>
            </a:r>
            <a:r>
              <a:rPr lang="ka-GE" sz="2000" dirty="0" smtClean="0"/>
              <a:t>დირექტივა </a:t>
            </a:r>
            <a:r>
              <a:rPr lang="ka-GE" sz="2000" dirty="0" smtClean="0"/>
              <a:t>ყველა </a:t>
            </a:r>
            <a:r>
              <a:rPr lang="ka-GE" sz="2000" dirty="0" smtClean="0"/>
              <a:t>საჯარო </a:t>
            </a:r>
            <a:r>
              <a:rPr lang="ka-GE" sz="2000" dirty="0" smtClean="0"/>
              <a:t>სტრუქტურაში როგორც </a:t>
            </a:r>
            <a:r>
              <a:rPr lang="ka-GE" sz="2000" dirty="0" smtClean="0"/>
              <a:t>რეგიონალურ ასევე ადგილობრივ </a:t>
            </a:r>
            <a:r>
              <a:rPr lang="ka-GE" sz="2000" dirty="0" smtClean="0"/>
              <a:t>დონეზე </a:t>
            </a:r>
            <a:r>
              <a:rPr lang="ka-GE" sz="2000" dirty="0" smtClean="0"/>
              <a:t>სოციალური დაწესებულებების </a:t>
            </a:r>
            <a:r>
              <a:rPr lang="ka-GE" sz="2000" dirty="0" smtClean="0"/>
              <a:t>ჩათვლით, მხარს უჭერს ენერგო </a:t>
            </a:r>
            <a:r>
              <a:rPr lang="ka-GE" sz="2000" dirty="0" smtClean="0"/>
              <a:t>შესრულების </a:t>
            </a:r>
            <a:r>
              <a:rPr lang="ka-GE" sz="2000" dirty="0" smtClean="0"/>
              <a:t>ხელშეკრულებების გაფორმებას, </a:t>
            </a:r>
            <a:r>
              <a:rPr lang="ka-GE" sz="2000" dirty="0" smtClean="0"/>
              <a:t>რომელთა საშუალებითაც </a:t>
            </a:r>
            <a:r>
              <a:rPr lang="ka-GE" sz="2000" dirty="0" smtClean="0"/>
              <a:t>ხდება განახლებების ღონისძიებების დაფინანსება </a:t>
            </a:r>
            <a:r>
              <a:rPr lang="ka-GE" sz="2000" dirty="0" smtClean="0"/>
              <a:t>და ენერგოეფექტურობაში ინვესტიციების განხორციელება. </a:t>
            </a:r>
            <a:endParaRPr lang="en-US" sz="2000" dirty="0" smtClean="0"/>
          </a:p>
          <a:p>
            <a:r>
              <a:rPr lang="ka-GE" sz="2000" dirty="0" smtClean="0"/>
              <a:t>გარდა ამისა, </a:t>
            </a:r>
            <a:r>
              <a:rPr lang="en-US" sz="2000" dirty="0" smtClean="0"/>
              <a:t>EPC</a:t>
            </a:r>
            <a:r>
              <a:rPr lang="ka-GE" sz="2000" dirty="0" smtClean="0"/>
              <a:t>-ს როლი ასევე აღნიშნულია კომუნიკეში „სუფთ ენერგია ყველა ევროპელს“, რომლის თანახმადაც </a:t>
            </a:r>
            <a:r>
              <a:rPr lang="en-US" sz="2000" dirty="0" smtClean="0"/>
              <a:t>EPC</a:t>
            </a:r>
            <a:r>
              <a:rPr lang="ka-GE" sz="2000" dirty="0" smtClean="0"/>
              <a:t>-ს როლი უნდა გაიზარდოს განსაკუთრებით საჯარო სექტორში, რადგან მის ფარგლებში შემოთავაზებულია ერთიანი მიდგომა განახლებებისადმი, რაც გულისხმობს დაფინანსებას, განახლებებს, სამუშაოების შესრულებას და ენერგო </a:t>
            </a:r>
            <a:r>
              <a:rPr lang="ka-GE" sz="2000" dirty="0" smtClean="0"/>
              <a:t>მენეჯმენტის ღონისძიებებს.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3738" y="6323333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47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ევროკავშირის </a:t>
            </a:r>
            <a:r>
              <a:rPr lang="ka-GE" dirty="0" smtClean="0"/>
              <a:t>ენერგოეფექტურობის </a:t>
            </a:r>
            <a:r>
              <a:rPr lang="ka-GE" dirty="0" smtClean="0"/>
              <a:t>პოლიტიკა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6188" y="6027003"/>
            <a:ext cx="600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2"/>
              </a:rPr>
              <a:t>http://www.buildup.eu/sites/default/files/content/Mobilising_investment_EE_FINAL.pdf</a:t>
            </a:r>
            <a:r>
              <a:rPr lang="en-US" sz="1200" dirty="0" smtClean="0"/>
              <a:t>; 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publications.jrc.ec.europa.eu/repository/bitstream/JRC106624/kjna28716enn.pdf</a:t>
            </a:r>
            <a:r>
              <a:rPr lang="en-US" sz="1200" dirty="0" smtClean="0">
                <a:solidFill>
                  <a:prstClr val="black"/>
                </a:solidFill>
              </a:rPr>
              <a:t>; </a:t>
            </a:r>
            <a:r>
              <a:rPr lang="en-US" sz="1200" dirty="0" smtClean="0">
                <a:hlinkClick r:id="rId4"/>
              </a:rPr>
              <a:t>http://www.transparense.eu/eu/trainings/eu-manual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4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ბაზარი ევროკავშირში </a:t>
            </a:r>
            <a:r>
              <a:rPr lang="en-US" dirty="0" smtClean="0"/>
              <a:t>(</a:t>
            </a:r>
            <a:r>
              <a:rPr lang="en-US" dirty="0" smtClean="0"/>
              <a:t>2016</a:t>
            </a:r>
            <a:r>
              <a:rPr lang="ka-GE" dirty="0" smtClean="0"/>
              <a:t> წ</a:t>
            </a:r>
            <a:r>
              <a:rPr lang="ka-GE" dirty="0" smtClean="0"/>
              <a:t>. მდგომარეობით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7212" y="6063346"/>
            <a:ext cx="3406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http://publications.jrc.ec.europa.eu/repository/bitstream/JRC106624/kjna28716enn.pdf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39895"/>
              </p:ext>
            </p:extLst>
          </p:nvPr>
        </p:nvGraphicFramePr>
        <p:xfrm>
          <a:off x="409221" y="1187034"/>
          <a:ext cx="5473993" cy="5006176"/>
        </p:xfrm>
        <a:graphic>
          <a:graphicData uri="http://schemas.openxmlformats.org/drawingml/2006/table">
            <a:tbl>
              <a:tblPr/>
              <a:tblGrid>
                <a:gridCol w="550916">
                  <a:extLst>
                    <a:ext uri="{9D8B030D-6E8A-4147-A177-3AD203B41FA5}">
                      <a16:colId xmlns="" xmlns:a16="http://schemas.microsoft.com/office/drawing/2014/main" val="116180524"/>
                    </a:ext>
                  </a:extLst>
                </a:gridCol>
                <a:gridCol w="1230769">
                  <a:extLst>
                    <a:ext uri="{9D8B030D-6E8A-4147-A177-3AD203B41FA5}">
                      <a16:colId xmlns="" xmlns:a16="http://schemas.microsoft.com/office/drawing/2014/main" val="523665705"/>
                    </a:ext>
                  </a:extLst>
                </a:gridCol>
                <a:gridCol w="984615">
                  <a:extLst>
                    <a:ext uri="{9D8B030D-6E8A-4147-A177-3AD203B41FA5}">
                      <a16:colId xmlns="" xmlns:a16="http://schemas.microsoft.com/office/drawing/2014/main" val="1302185589"/>
                    </a:ext>
                  </a:extLst>
                </a:gridCol>
                <a:gridCol w="1230769">
                  <a:extLst>
                    <a:ext uri="{9D8B030D-6E8A-4147-A177-3AD203B41FA5}">
                      <a16:colId xmlns="" xmlns:a16="http://schemas.microsoft.com/office/drawing/2014/main" val="104361515"/>
                    </a:ext>
                  </a:extLst>
                </a:gridCol>
                <a:gridCol w="1476924">
                  <a:extLst>
                    <a:ext uri="{9D8B030D-6E8A-4147-A177-3AD203B41FA5}">
                      <a16:colId xmlns="" xmlns:a16="http://schemas.microsoft.com/office/drawing/2014/main" val="352031398"/>
                    </a:ext>
                  </a:extLst>
                </a:gridCol>
              </a:tblGrid>
              <a:tr h="200185">
                <a:tc>
                  <a:txBody>
                    <a:bodyPr/>
                    <a:lstStyle/>
                    <a:p>
                      <a:pPr algn="l" fontAlgn="b"/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განვითარების</a:t>
                      </a:r>
                      <a:r>
                        <a:rPr lang="ka-GE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დონე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a-G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ცვლილებები</a:t>
                      </a:r>
                      <a:r>
                        <a:rPr lang="ka-GE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2013-2016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691713"/>
                  </a:ext>
                </a:extLst>
              </a:tr>
              <a:tr h="401190"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ქვეყანა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სრულყოფილი</a:t>
                      </a:r>
                      <a:r>
                        <a:rPr lang="ka-GE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ESCO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ბაზარი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EPC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სექტორი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ნაწილი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EPC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ნაწილი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100486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6996251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766839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ინიციატივა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 (წინა ზრდასთან შედარებით)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8922826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წინასწარი-ახლახანს ინიცირებული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396907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ინიციატივა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ინიციატივა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მხოლოდ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პირველი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მცდელობა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4957830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კარგად განვითარებული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902011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კარგად განვით.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კარგად განვით.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7585249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არარსებული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არარსებული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5665595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287934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2022017"/>
                  </a:ext>
                </a:extLst>
              </a:tr>
              <a:tr h="729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</a:t>
                      </a:r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ვარდნა,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მაგრამ ზრდა გარკვეულ რეგიონებში. მაგ. ბადენ -ვუტემბერგში“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444143"/>
                  </a:ext>
                </a:extLst>
              </a:tr>
              <a:tr h="18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ინიციატივა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ინიციატივა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8920167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ვარდნა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(ზრდის შემდეგ)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422157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58094"/>
              </p:ext>
            </p:extLst>
          </p:nvPr>
        </p:nvGraphicFramePr>
        <p:xfrm>
          <a:off x="6104626" y="1166370"/>
          <a:ext cx="5930900" cy="4514850"/>
        </p:xfrm>
        <a:graphic>
          <a:graphicData uri="http://schemas.openxmlformats.org/drawingml/2006/table">
            <a:tbl>
              <a:tblPr/>
              <a:tblGrid>
                <a:gridCol w="596900">
                  <a:extLst>
                    <a:ext uri="{9D8B030D-6E8A-4147-A177-3AD203B41FA5}">
                      <a16:colId xmlns="" xmlns:a16="http://schemas.microsoft.com/office/drawing/2014/main" val="562098977"/>
                    </a:ext>
                  </a:extLst>
                </a:gridCol>
                <a:gridCol w="1333500">
                  <a:extLst>
                    <a:ext uri="{9D8B030D-6E8A-4147-A177-3AD203B41FA5}">
                      <a16:colId xmlns="" xmlns:a16="http://schemas.microsoft.com/office/drawing/2014/main" val="199210345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443043153"/>
                    </a:ext>
                  </a:extLst>
                </a:gridCol>
                <a:gridCol w="1333500">
                  <a:extLst>
                    <a:ext uri="{9D8B030D-6E8A-4147-A177-3AD203B41FA5}">
                      <a16:colId xmlns="" xmlns:a16="http://schemas.microsoft.com/office/drawing/2014/main" val="3836733929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5991026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განვითარების</a:t>
                      </a:r>
                      <a:r>
                        <a:rPr lang="ka-GE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დონე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a-G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ცვლილება</a:t>
                      </a:r>
                      <a:r>
                        <a:rPr lang="ka-GE" sz="12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2013-2016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878174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ქვეყანა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სრულყოფილი</a:t>
                      </a:r>
                      <a:r>
                        <a:rPr lang="ka-GE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ESCO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ბაზარი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EPC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სექტორი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</a:t>
                      </a:r>
                      <a:r>
                        <a:rPr lang="ka-GE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ნაწილი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EPC </a:t>
                      </a:r>
                      <a:r>
                        <a:rPr lang="ka-GE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ნაწილი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916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არსებობს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 არსებობს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563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შესანისნავი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გაფართოება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489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შეჩერება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667944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ზომაში,  მაგრამ გაუმჯობესებული ბაზროს მდგომარეობის მხრივ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5946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038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არარსებული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არარსებული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9477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058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ნელი ზრდა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2170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ძალიან ნელი ზრდა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54903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უცვლელი (პირობები ოდნავ გაუმჯობესდა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9002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დიდი ზრდა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083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0923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კარგად განვით.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არ</a:t>
                      </a:r>
                      <a:r>
                        <a:rPr lang="ka-G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არსებობს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7921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წინასწარი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მცირედი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შემცირება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506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საშუალო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შესანიშნავი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დიდი ზრდა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197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EPC</a:t>
            </a:r>
            <a:r>
              <a:rPr lang="ka-GE" dirty="0" smtClean="0"/>
              <a:t> </a:t>
            </a:r>
            <a:r>
              <a:rPr lang="ka-GE" dirty="0" smtClean="0"/>
              <a:t>წარმატებით განხორციელებისათვის, </a:t>
            </a:r>
            <a:r>
              <a:rPr lang="ka-GE" dirty="0" smtClean="0"/>
              <a:t>ქცევის კოდექსი უნდა იყოს </a:t>
            </a:r>
            <a:r>
              <a:rPr lang="ka-GE" dirty="0" smtClean="0"/>
              <a:t>გამჭვირვალე, ენერგო </a:t>
            </a:r>
            <a:r>
              <a:rPr lang="ka-GE" dirty="0" smtClean="0"/>
              <a:t>სექტორში გამჭვირვალეობის უზრუნველსაყოფად</a:t>
            </a:r>
          </a:p>
          <a:p>
            <a:r>
              <a:rPr lang="ka-GE" dirty="0" smtClean="0"/>
              <a:t>განსაზღვრავს კრიტიკულ ღირებულებებს და პრინციპებს, რომელთა დაცვაც აუცილებელია ხელმომწერების </a:t>
            </a:r>
            <a:r>
              <a:rPr lang="ka-GE" dirty="0" smtClean="0"/>
              <a:t>მხრიდან </a:t>
            </a:r>
            <a:endParaRPr lang="ka-GE" dirty="0" smtClean="0"/>
          </a:p>
          <a:p>
            <a:r>
              <a:rPr lang="ka-GE" dirty="0" smtClean="0"/>
              <a:t>ნებაყოფლობითია და არ არის სავალდებულო </a:t>
            </a:r>
            <a:endParaRPr lang="en-US" dirty="0" smtClean="0"/>
          </a:p>
          <a:p>
            <a:r>
              <a:rPr lang="en-US" dirty="0" smtClean="0"/>
              <a:t>ESCO</a:t>
            </a:r>
            <a:r>
              <a:rPr lang="ka-GE" dirty="0" smtClean="0"/>
              <a:t>-ს ბაზრის მონაწილე მხარეების მიერ შემოთავაზებული იქნა ქცევის კოდექსის განახლება და  სათანადოდ კონტროლირებად ხარისხის მართვის სისტემამდე მისი მიყვანა, რაც ჯერჯერობით არ შესრულებულა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49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ევროპული ქცევის კოდექსი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620395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2"/>
              </a:rPr>
              <a:t>https://www.euesco.org/european-code-of-conduct-for-epc/index.html</a:t>
            </a:r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49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1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112608"/>
              </p:ext>
            </p:extLst>
          </p:nvPr>
        </p:nvGraphicFramePr>
        <p:xfrm>
          <a:off x="838200" y="1547283"/>
          <a:ext cx="10515600" cy="368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ევროპული ქცევის კოდექსი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62725" y="6248012"/>
            <a:ext cx="361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www.transparense.eu/</a:t>
            </a:r>
            <a:r>
              <a:rPr lang="en-US" sz="1200" dirty="0" err="1" smtClean="0"/>
              <a:t>eu</a:t>
            </a:r>
            <a:r>
              <a:rPr lang="en-US" sz="1200" dirty="0" smtClean="0"/>
              <a:t>/</a:t>
            </a:r>
            <a:r>
              <a:rPr lang="en-US" sz="1200" dirty="0" err="1" smtClean="0"/>
              <a:t>epc</a:t>
            </a:r>
            <a:r>
              <a:rPr lang="en-US" sz="1200" dirty="0" smtClean="0"/>
              <a:t>‐code‐of‐conduct 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60671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noFill/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50" y="581881"/>
            <a:ext cx="5534854" cy="31384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EPC </a:t>
            </a:r>
            <a:r>
              <a:rPr lang="ka-GE" dirty="0" smtClean="0"/>
              <a:t>პრაქტიკული მაგალითი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ka-GE" dirty="0" smtClean="0"/>
              <a:t>ქუჩის განათების მოდერნიზება რადომში </a:t>
            </a:r>
            <a:endParaRPr lang="en-US" b="1" dirty="0"/>
          </a:p>
        </p:txBody>
      </p:sp>
      <p:sp>
        <p:nvSpPr>
          <p:cNvPr id="5" name="AutoShape 4" descr="Znalezione obrazy dla zapytania jb stal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jb stal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Znalezione obrazy dla zapytania jb stal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Znalezione obrazy dla zapytania jb stal"/>
          <p:cNvSpPr>
            <a:spLocks noChangeAspect="1" noChangeArrowheads="1"/>
          </p:cNvSpPr>
          <p:nvPr/>
        </p:nvSpPr>
        <p:spPr bwMode="auto">
          <a:xfrm>
            <a:off x="1755775" y="312738"/>
            <a:ext cx="304800" cy="21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033430" y="95099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a-G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მაისი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7750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ka-GE" b="1" dirty="0" smtClean="0">
                <a:solidFill>
                  <a:srgbClr val="0070C0"/>
                </a:solidFill>
              </a:rPr>
              <a:t>პროექტის მიმოხილვა </a:t>
            </a:r>
            <a:endParaRPr lang="en-GB" b="1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2013</a:t>
            </a:r>
            <a:r>
              <a:rPr lang="ka-GE" dirty="0" smtClean="0"/>
              <a:t>წ. ქ. რადომში მუშაობდა დაახლ. </a:t>
            </a:r>
            <a:r>
              <a:rPr lang="en-GB" dirty="0" smtClean="0"/>
              <a:t>22,500</a:t>
            </a:r>
            <a:r>
              <a:rPr lang="ka-GE" dirty="0" smtClean="0"/>
              <a:t> ქუჩის სანათი, რომელთაგანაც </a:t>
            </a:r>
            <a:r>
              <a:rPr lang="en-GB" dirty="0" smtClean="0"/>
              <a:t>11,514 </a:t>
            </a:r>
            <a:r>
              <a:rPr lang="ka-GE" dirty="0" smtClean="0"/>
              <a:t>ერთეული იყო მუნიციპალური გზებისა და ტრანსპორტის კომპანიის საკუთრებაში </a:t>
            </a:r>
            <a:r>
              <a:rPr lang="en-GB" dirty="0" smtClean="0"/>
              <a:t> </a:t>
            </a:r>
            <a:r>
              <a:rPr lang="en-GB" dirty="0"/>
              <a:t>(51%) </a:t>
            </a:r>
            <a:r>
              <a:rPr lang="en-GB" dirty="0" smtClean="0"/>
              <a:t>(</a:t>
            </a:r>
            <a:r>
              <a:rPr lang="en-GB" dirty="0" err="1"/>
              <a:t>Miejski</a:t>
            </a:r>
            <a:r>
              <a:rPr lang="en-GB" dirty="0"/>
              <a:t> </a:t>
            </a:r>
            <a:r>
              <a:rPr lang="en-GB" dirty="0" err="1"/>
              <a:t>Zakład</a:t>
            </a:r>
            <a:r>
              <a:rPr lang="en-GB" dirty="0"/>
              <a:t> </a:t>
            </a:r>
            <a:r>
              <a:rPr lang="en-GB" dirty="0" err="1"/>
              <a:t>Dróg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Komunikacji</a:t>
            </a:r>
            <a:r>
              <a:rPr lang="en-GB" dirty="0"/>
              <a:t> – M</a:t>
            </a:r>
            <a:r>
              <a:rPr lang="pl-PL" dirty="0"/>
              <a:t>Z</a:t>
            </a:r>
            <a:r>
              <a:rPr lang="en-GB" dirty="0" err="1"/>
              <a:t>DiK</a:t>
            </a:r>
            <a:r>
              <a:rPr lang="en-GB" dirty="0"/>
              <a:t>). </a:t>
            </a:r>
            <a:r>
              <a:rPr lang="ka-GE" dirty="0" smtClean="0"/>
              <a:t>დანარჩენი ქუჩის განათება ეკუთვნოდა </a:t>
            </a:r>
            <a:r>
              <a:rPr lang="en-GB" dirty="0" smtClean="0"/>
              <a:t>PGE</a:t>
            </a:r>
            <a:r>
              <a:rPr lang="ka-GE" dirty="0" smtClean="0"/>
              <a:t>-ს </a:t>
            </a:r>
            <a:r>
              <a:rPr lang="en-GB" dirty="0" smtClean="0"/>
              <a:t>(</a:t>
            </a:r>
            <a:r>
              <a:rPr lang="en-GB" dirty="0" err="1" smtClean="0"/>
              <a:t>Polska</a:t>
            </a:r>
            <a:r>
              <a:rPr lang="en-GB" dirty="0" smtClean="0"/>
              <a:t> </a:t>
            </a:r>
            <a:r>
              <a:rPr lang="en-GB" dirty="0" err="1"/>
              <a:t>Grupa</a:t>
            </a:r>
            <a:r>
              <a:rPr lang="en-GB" dirty="0"/>
              <a:t> </a:t>
            </a:r>
            <a:r>
              <a:rPr lang="en-GB" dirty="0" err="1"/>
              <a:t>Energetyczna</a:t>
            </a:r>
            <a:r>
              <a:rPr lang="en-GB" dirty="0"/>
              <a:t> – </a:t>
            </a:r>
            <a:r>
              <a:rPr lang="ka-GE" dirty="0" smtClean="0"/>
              <a:t>პოლონეთის უმსხვილესი ენერგო კომპანია</a:t>
            </a:r>
            <a:r>
              <a:rPr lang="en-GB" dirty="0" smtClean="0"/>
              <a:t>) </a:t>
            </a:r>
            <a:r>
              <a:rPr lang="en-GB" dirty="0"/>
              <a:t>– </a:t>
            </a:r>
            <a:r>
              <a:rPr lang="ka-GE" dirty="0" smtClean="0"/>
              <a:t>ერთ-ერთი შვილობილი კომპანია </a:t>
            </a:r>
            <a:r>
              <a:rPr lang="ka-GE" dirty="0" smtClean="0"/>
              <a:t>უზრუნველყოფდა ქ. რადომში ელექტროენერგიის მიწოდებას ქუჩების </a:t>
            </a:r>
            <a:r>
              <a:rPr lang="ka-GE" dirty="0" smtClean="0"/>
              <a:t>განათებისთვის. ეს </a:t>
            </a:r>
            <a:r>
              <a:rPr lang="ka-GE" dirty="0" smtClean="0"/>
              <a:t>ხორციელდება გამანაწილებელი აპარატურით, რაც ასევე ეკუთვნის როგორც ქალაქს ასევე </a:t>
            </a:r>
            <a:r>
              <a:rPr lang="en-GB" dirty="0" smtClean="0"/>
              <a:t>PGE</a:t>
            </a:r>
            <a:r>
              <a:rPr lang="ka-GE" dirty="0" smtClean="0"/>
              <a:t>-ს</a:t>
            </a:r>
            <a:r>
              <a:rPr lang="en-GB" dirty="0" smtClean="0"/>
              <a:t>.</a:t>
            </a: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dirty="0" smtClean="0"/>
              <a:t>პროექტი </a:t>
            </a:r>
            <a:r>
              <a:rPr lang="ka-GE" dirty="0" smtClean="0"/>
              <a:t>მოიცავდა </a:t>
            </a:r>
            <a:r>
              <a:rPr lang="en-GB" dirty="0" smtClean="0"/>
              <a:t>3,566 </a:t>
            </a:r>
            <a:r>
              <a:rPr lang="ka-GE" dirty="0" smtClean="0"/>
              <a:t>ქუჩის განათების </a:t>
            </a:r>
            <a:r>
              <a:rPr lang="ka-GE" dirty="0" smtClean="0"/>
              <a:t>სისტემას, რომელიც იყო </a:t>
            </a:r>
            <a:r>
              <a:rPr lang="en-GB" dirty="0" smtClean="0"/>
              <a:t> </a:t>
            </a:r>
            <a:r>
              <a:rPr lang="en-GB" dirty="0"/>
              <a:t>M</a:t>
            </a:r>
            <a:r>
              <a:rPr lang="pl-PL" dirty="0"/>
              <a:t>Z</a:t>
            </a:r>
            <a:r>
              <a:rPr lang="en-GB" dirty="0" err="1" smtClean="0"/>
              <a:t>DiK</a:t>
            </a:r>
            <a:r>
              <a:rPr lang="ka-GE" dirty="0" smtClean="0"/>
              <a:t>-ის საკუთრებაში</a:t>
            </a:r>
            <a:r>
              <a:rPr lang="en-GB" dirty="0" smtClean="0"/>
              <a:t>. </a:t>
            </a:r>
            <a:r>
              <a:rPr lang="ka-GE" dirty="0" smtClean="0"/>
              <a:t>პროექტის მიზანი იყო სულ მცირე </a:t>
            </a:r>
            <a:r>
              <a:rPr lang="en-GB" dirty="0" smtClean="0"/>
              <a:t>40%</a:t>
            </a:r>
            <a:r>
              <a:rPr lang="ka-GE" dirty="0" smtClean="0"/>
              <a:t>-იანი </a:t>
            </a:r>
            <a:r>
              <a:rPr lang="ka-GE" dirty="0" smtClean="0"/>
              <a:t>ენერგოდანაზოგის </a:t>
            </a:r>
            <a:r>
              <a:rPr lang="ka-GE" dirty="0" smtClean="0"/>
              <a:t>მიღწევა. </a:t>
            </a: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dirty="0" smtClean="0"/>
              <a:t>პროექტის ხანგრძლივობა მიახლოებით დაანგარიშებული იყო 11 წელზე </a:t>
            </a:r>
            <a:r>
              <a:rPr lang="en-GB" dirty="0" smtClean="0"/>
              <a:t>(2013-202</a:t>
            </a:r>
            <a:r>
              <a:rPr lang="pl-PL" dirty="0"/>
              <a:t>3</a:t>
            </a:r>
            <a:r>
              <a:rPr lang="en-GB" dirty="0"/>
              <a:t>).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5600" b="1" dirty="0" smtClean="0">
                <a:solidFill>
                  <a:srgbClr val="0070C0"/>
                </a:solidFill>
              </a:rPr>
              <a:t>გარემოებების მიმოხილვა პროექტის განხორციელებამდე </a:t>
            </a:r>
            <a:endParaRPr lang="en-GB" sz="5600" b="1" dirty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5600" dirty="0" smtClean="0"/>
              <a:t>3,566 </a:t>
            </a:r>
            <a:r>
              <a:rPr lang="ka-GE" sz="5600" dirty="0" smtClean="0"/>
              <a:t>ქუჩის განათებიდან </a:t>
            </a:r>
            <a:r>
              <a:rPr lang="en-GB" sz="5600" dirty="0" smtClean="0"/>
              <a:t>406 </a:t>
            </a:r>
            <a:r>
              <a:rPr lang="ka-GE" sz="5600" dirty="0" smtClean="0"/>
              <a:t>იყო </a:t>
            </a:r>
            <a:r>
              <a:rPr lang="en-GB" sz="5600" dirty="0" smtClean="0"/>
              <a:t>400</a:t>
            </a:r>
            <a:r>
              <a:rPr lang="ka-GE" sz="5600" dirty="0" smtClean="0"/>
              <a:t>-ვატიანი</a:t>
            </a:r>
            <a:r>
              <a:rPr lang="en-GB" sz="5600" dirty="0" smtClean="0"/>
              <a:t>, </a:t>
            </a:r>
            <a:r>
              <a:rPr lang="en-GB" sz="5600" dirty="0"/>
              <a:t>700 </a:t>
            </a:r>
            <a:r>
              <a:rPr lang="ka-GE" sz="5600" dirty="0" smtClean="0"/>
              <a:t>ერთეული - </a:t>
            </a:r>
            <a:r>
              <a:rPr lang="en-GB" sz="5600" dirty="0" smtClean="0"/>
              <a:t>250</a:t>
            </a:r>
            <a:r>
              <a:rPr lang="ka-GE" sz="5600" dirty="0" smtClean="0"/>
              <a:t>ვტ</a:t>
            </a:r>
            <a:r>
              <a:rPr lang="en-GB" sz="5600" dirty="0" smtClean="0"/>
              <a:t>, </a:t>
            </a:r>
            <a:r>
              <a:rPr lang="en-GB" sz="5600" dirty="0"/>
              <a:t>756 </a:t>
            </a:r>
            <a:r>
              <a:rPr lang="ka-GE" sz="5600" dirty="0" smtClean="0"/>
              <a:t>– </a:t>
            </a:r>
            <a:r>
              <a:rPr lang="en-GB" sz="5600" dirty="0" smtClean="0"/>
              <a:t>150</a:t>
            </a:r>
            <a:r>
              <a:rPr lang="ka-GE" sz="5600" dirty="0" smtClean="0"/>
              <a:t>ვტ, ხოლო</a:t>
            </a:r>
            <a:r>
              <a:rPr lang="en-GB" sz="5600" dirty="0" smtClean="0"/>
              <a:t> </a:t>
            </a:r>
            <a:r>
              <a:rPr lang="en-GB" sz="5600" dirty="0"/>
              <a:t>1704 </a:t>
            </a:r>
            <a:r>
              <a:rPr lang="ka-GE" sz="5600" dirty="0" smtClean="0"/>
              <a:t>ერთეული - </a:t>
            </a:r>
            <a:r>
              <a:rPr lang="en-GB" sz="5600" dirty="0" smtClean="0"/>
              <a:t> 100</a:t>
            </a:r>
            <a:r>
              <a:rPr lang="ka-GE" sz="5600" dirty="0" smtClean="0"/>
              <a:t>ვტ</a:t>
            </a:r>
            <a:r>
              <a:rPr lang="en-GB" sz="5600" dirty="0" smtClean="0"/>
              <a:t>. </a:t>
            </a:r>
            <a:endParaRPr lang="ka-GE" sz="5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5600" dirty="0"/>
              <a:t>ქუჩის განათების სტრუქტურა პროექტის განხორციელებამდე ხასიათდებოდა განათებული მოწყობილობების, ბოძების სიმაღლეებისა და ბოძებს შორის არჩეული ენერგიის მაღალი ამპლიტუდით</a:t>
            </a:r>
            <a:endParaRPr lang="en-GB" sz="5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5600" dirty="0" smtClean="0"/>
              <a:t>ქუჩის განათების სტრუქტურა განხორციელებამდე: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5600" dirty="0" smtClean="0"/>
              <a:t>100</a:t>
            </a:r>
            <a:r>
              <a:rPr lang="ka-GE" sz="5600" dirty="0" smtClean="0"/>
              <a:t>ვტ და</a:t>
            </a:r>
            <a:r>
              <a:rPr lang="en-GB" sz="5600" dirty="0" smtClean="0"/>
              <a:t> 150</a:t>
            </a:r>
            <a:r>
              <a:rPr lang="ka-GE" sz="5600" dirty="0" smtClean="0"/>
              <a:t>ვტ-იანი ნათურები</a:t>
            </a:r>
            <a:r>
              <a:rPr lang="en-GB" sz="5600" dirty="0" smtClean="0"/>
              <a:t> </a:t>
            </a:r>
            <a:r>
              <a:rPr lang="en-GB" sz="5600" dirty="0"/>
              <a:t>– </a:t>
            </a:r>
            <a:r>
              <a:rPr lang="ka-GE" sz="5600" dirty="0" smtClean="0"/>
              <a:t>განათების </a:t>
            </a:r>
            <a:r>
              <a:rPr lang="ka-GE" sz="5600" dirty="0" smtClean="0"/>
              <a:t>ბოძები </a:t>
            </a:r>
            <a:r>
              <a:rPr lang="ka-GE" sz="5600" dirty="0" smtClean="0"/>
              <a:t>სიმაღლით </a:t>
            </a:r>
            <a:r>
              <a:rPr lang="en-GB" sz="5600" dirty="0" smtClean="0"/>
              <a:t>7</a:t>
            </a:r>
            <a:r>
              <a:rPr lang="ka-GE" sz="5600" dirty="0" smtClean="0"/>
              <a:t>-დან 12 მ-მდე</a:t>
            </a:r>
            <a:r>
              <a:rPr lang="en-GB" sz="5600" dirty="0" smtClean="0"/>
              <a:t>,</a:t>
            </a:r>
            <a:r>
              <a:rPr lang="ka-GE" sz="5600" dirty="0" smtClean="0"/>
              <a:t> ბოძებს შორის მანძილი</a:t>
            </a:r>
            <a:r>
              <a:rPr lang="en-GB" sz="5600" dirty="0" smtClean="0"/>
              <a:t>25</a:t>
            </a:r>
            <a:r>
              <a:rPr lang="ka-GE" sz="5600" dirty="0" smtClean="0"/>
              <a:t>-დან </a:t>
            </a:r>
            <a:r>
              <a:rPr lang="en-GB" sz="5600" dirty="0" smtClean="0"/>
              <a:t> 40</a:t>
            </a:r>
            <a:r>
              <a:rPr lang="ka-GE" sz="5600" dirty="0" smtClean="0"/>
              <a:t>მ-მდე</a:t>
            </a:r>
            <a:r>
              <a:rPr lang="en-GB" sz="5600" dirty="0" smtClean="0"/>
              <a:t>;</a:t>
            </a:r>
            <a:endParaRPr lang="en-GB" sz="5600" dirty="0"/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</a:pPr>
            <a:r>
              <a:rPr lang="en-GB" sz="5600" dirty="0" smtClean="0"/>
              <a:t>400</a:t>
            </a:r>
            <a:r>
              <a:rPr lang="ka-GE" sz="5600" dirty="0" smtClean="0"/>
              <a:t>ვტ-იანი ნათურები</a:t>
            </a:r>
            <a:r>
              <a:rPr lang="en-GB" sz="5600" dirty="0" smtClean="0"/>
              <a:t> –</a:t>
            </a:r>
            <a:r>
              <a:rPr lang="ka-GE" sz="5600" dirty="0" smtClean="0"/>
              <a:t> ჩვეულებრივ </a:t>
            </a:r>
            <a:r>
              <a:rPr lang="ka-GE" sz="5600" dirty="0" smtClean="0"/>
              <a:t>დიდი სიმძლავრის, </a:t>
            </a:r>
            <a:r>
              <a:rPr lang="ka-GE" sz="5600" dirty="0" smtClean="0"/>
              <a:t>, განათების </a:t>
            </a:r>
            <a:r>
              <a:rPr lang="ka-GE" sz="5600" dirty="0" smtClean="0"/>
              <a:t>სისტემის </a:t>
            </a:r>
            <a:r>
              <a:rPr lang="ka-GE" sz="5600" dirty="0" smtClean="0"/>
              <a:t>დაახლოებით ნახევარი </a:t>
            </a:r>
            <a:r>
              <a:rPr lang="ka-GE" sz="5600" dirty="0" smtClean="0"/>
              <a:t>იყო არასწორად შერჩეული; </a:t>
            </a:r>
            <a:endParaRPr lang="en-GB" sz="5600" dirty="0"/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</a:pPr>
            <a:r>
              <a:rPr lang="en-GB" sz="5600" dirty="0" smtClean="0"/>
              <a:t>150</a:t>
            </a:r>
            <a:r>
              <a:rPr lang="ka-GE" sz="5600" dirty="0" smtClean="0"/>
              <a:t>ვტ და </a:t>
            </a:r>
            <a:r>
              <a:rPr lang="en-GB" sz="5600" dirty="0" smtClean="0"/>
              <a:t>250</a:t>
            </a:r>
            <a:r>
              <a:rPr lang="ka-GE" sz="5600" dirty="0" smtClean="0"/>
              <a:t>ვტ სანათები</a:t>
            </a:r>
            <a:r>
              <a:rPr lang="en-GB" sz="5600" dirty="0" smtClean="0"/>
              <a:t> </a:t>
            </a:r>
            <a:r>
              <a:rPr lang="en-GB" sz="5600" dirty="0"/>
              <a:t>– </a:t>
            </a:r>
            <a:r>
              <a:rPr lang="ka-GE" sz="5600" dirty="0" smtClean="0"/>
              <a:t> დაახლ. 25% იყო არასწორად შერჩეული </a:t>
            </a:r>
            <a:endParaRPr lang="en-GB" sz="5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3600" dirty="0">
              <a:solidFill>
                <a:srgbClr val="FF0000"/>
              </a:solidFill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3600" dirty="0">
              <a:solidFill>
                <a:srgbClr val="FF0000"/>
              </a:solidFill>
            </a:endParaRP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3600" dirty="0"/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3600" dirty="0"/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3600" dirty="0"/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36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პროექტისა და გარემოებებისმიმოხილვა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53</a:t>
            </a:fld>
            <a:endParaRPr lang="pl-PL" dirty="0" smtClean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9525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-9525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97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54</a:t>
            </a:fld>
            <a:endParaRPr lang="pl-PL" dirty="0" smtClean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არასაინვესტიციო სცენარი</a:t>
            </a:r>
            <a:r>
              <a:rPr lang="en-GB" dirty="0" smtClean="0"/>
              <a:t> </a:t>
            </a:r>
            <a:r>
              <a:rPr lang="en-GB" dirty="0"/>
              <a:t>(1/2)</a:t>
            </a:r>
            <a:endParaRPr lang="en-US" dirty="0"/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>
          <a:xfrm>
            <a:off x="1265236" y="1492250"/>
            <a:ext cx="9661527" cy="5365750"/>
          </a:xfrm>
          <a:prstGeom prst="rect">
            <a:avLst/>
          </a:prstGeom>
        </p:spPr>
        <p:txBody>
          <a:bodyPr vert="horz" lIns="91440" tIns="45720" rIns="91440" bIns="45720" numCol="2" spcCol="324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377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ka-GE" sz="1050" b="1" noProof="0" dirty="0" smtClean="0">
                <a:solidFill>
                  <a:srgbClr val="0070C0"/>
                </a:solidFill>
                <a:latin typeface="Sylfaen"/>
              </a:rPr>
              <a:t>არა-საინვესტიციო სცენარის მიახლოებითი </a:t>
            </a:r>
            <a:r>
              <a:rPr lang="ka-GE" sz="1050" b="1" noProof="0" dirty="0" smtClean="0">
                <a:solidFill>
                  <a:srgbClr val="0070C0"/>
                </a:solidFill>
                <a:latin typeface="Sylfaen"/>
              </a:rPr>
              <a:t>ხარჯები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ენერგო ხარჯების მიახლოებითი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დაანგარიშებისთვის გამოყენებული იყო 2012 წლის ტარიფები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ერთეულის ფასი შეადგენდა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მიახლოებით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0.48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პოლონურ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ზლოტს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კვტსთ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ელექტროენერგიის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ფასის, სადისტრიბუციო მოსაკრებლისა და ფიქსირებული ელექტროენერგიის მოსაკრებლის ჩათვლით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 წლისთვის ინფლაციის დონე იყო 3.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0%,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რაც იმას ნიშნავს, რომ პროექტის პირველი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წლისთვის -2013, ერთეულის ფასი მიახლოებით იქნებოდა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0.495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პოლონ.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ზლოტი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კვტსთ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შემდგომი წლების ინფლაციის განაკვეთი მიახლოებით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დაანგარიშებული იყო დაახლ. 2.2%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გაანგარიშების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მიზნებისათვის, ფასებში და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მოვლა-შენარჩუნების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ხარჯებში ცვლილებები რეალურ დროში არ იქნა გათვალისწინებული.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ყოველწლიურად შეცვლილი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აქტივების რაოდენობა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დაანგარიშებულია ამ აქტივების სიცოცხლისუნარიანობის საფუძველზე.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სინათლის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წყაროების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და ნატრიუმის ნათურის ელექტრო მომარაგება სავარაუდოდ დაანგარიშებულია 2.5 წელზე, ხოლო სხვა სანათების 15 წელზე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ქუჩის განათების აქტივების წლიური საოპერაციო დრო მიახლოებით -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4,024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სთ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a-GE" sz="1000" dirty="0" smtClean="0">
                <a:solidFill>
                  <a:sysClr val="windowText" lastClr="000000"/>
                </a:solidFill>
              </a:rPr>
              <a:t>ქუჩის განათების მთლიანი წლიური დაანგარიშება არა-საინვესტიციო სცენარში 2013 წლისათვის წარმოდგენილია მოცემულ ცხრილში. 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Calculation of the total annual cost of street lightning in the non-investment scenario for 2013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88" y="1927694"/>
            <a:ext cx="47004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55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არა-საინვესტიციო სცენარი</a:t>
            </a:r>
            <a:r>
              <a:rPr lang="en-GB" dirty="0" smtClean="0"/>
              <a:t> (</a:t>
            </a:r>
            <a:r>
              <a:rPr lang="en-GB" dirty="0"/>
              <a:t>2/2)</a:t>
            </a:r>
            <a:endParaRPr lang="en-US" dirty="0"/>
          </a:p>
        </p:txBody>
      </p:sp>
      <p:sp>
        <p:nvSpPr>
          <p:cNvPr id="9" name="Symbol zastępczy zawartości 4"/>
          <p:cNvSpPr txBox="1">
            <a:spLocks/>
          </p:cNvSpPr>
          <p:nvPr/>
        </p:nvSpPr>
        <p:spPr>
          <a:xfrm>
            <a:off x="409221" y="1203325"/>
            <a:ext cx="9661527" cy="5365750"/>
          </a:xfrm>
          <a:prstGeom prst="rect">
            <a:avLst/>
          </a:prstGeom>
        </p:spPr>
        <p:txBody>
          <a:bodyPr vert="horz" lIns="91440" tIns="45720" rIns="91440" bIns="45720" numCol="2" spcCol="324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არა-საინვესტიციო</a:t>
            </a:r>
            <a:r>
              <a:rPr kumimoji="0" lang="ka-GE" sz="1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სცენარის შემაჯამებელი მიმოხილვა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არა-საინვესტიციო სცენარის მთლიანი ხარჯები წარმოდგენილია ცხრილში.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მთლიანი ხარჯების მიმოხილვა არა-საინვესტიციო სცენარში </a:t>
            </a:r>
            <a:endParaRPr kumimoji="0" lang="en-GB" sz="1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b="1" i="1" dirty="0">
              <a:solidFill>
                <a:sysClr val="windowText" lastClr="0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ინვესტიციის გარეშე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2" y="2491775"/>
            <a:ext cx="968738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| </a:t>
            </a:r>
            <a:fld id="{26C73F37-D889-4E5F-AE14-AE49613357CD}" type="slidenum">
              <a:rPr lang="en-GB" b="1" smtClean="0"/>
              <a:pPr/>
              <a:t>56</a:t>
            </a:fld>
            <a:endParaRPr lang="en-GB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8100" y="995602"/>
            <a:ext cx="9661527" cy="3183301"/>
          </a:xfrm>
        </p:spPr>
        <p:txBody>
          <a:bodyPr/>
          <a:lstStyle/>
          <a:p>
            <a:pPr algn="just"/>
            <a:r>
              <a:rPr lang="ka-GE" sz="1000" b="1" dirty="0" smtClean="0">
                <a:solidFill>
                  <a:srgbClr val="0070C0"/>
                </a:solidFill>
              </a:rPr>
              <a:t>პროექტის ტექნიკური მასშტაბი</a:t>
            </a:r>
            <a:endParaRPr lang="en-GB" sz="1000" dirty="0"/>
          </a:p>
          <a:p>
            <a:pPr algn="just"/>
            <a:r>
              <a:rPr lang="ka-GE" sz="1000" dirty="0"/>
              <a:t>პროექტი განხორციელდა ქალაქ </a:t>
            </a:r>
            <a:r>
              <a:rPr lang="ka-GE" sz="1000" dirty="0" smtClean="0"/>
              <a:t>რადომში, </a:t>
            </a:r>
            <a:r>
              <a:rPr lang="ka-GE" sz="1000" dirty="0"/>
              <a:t>NFOŚiGW GIS ნაწილი </a:t>
            </a:r>
            <a:r>
              <a:rPr lang="ka-GE" sz="1000" dirty="0" smtClean="0"/>
              <a:t>6, </a:t>
            </a:r>
            <a:r>
              <a:rPr lang="ka-GE" sz="1000" dirty="0"/>
              <a:t>SOWA - ენერგიის დაზოგვის </a:t>
            </a:r>
            <a:r>
              <a:rPr lang="ka-GE" sz="1000" dirty="0" smtClean="0"/>
              <a:t>ქუჩის განათების პროგრამის მოთხოვნების შესაბამისად</a:t>
            </a:r>
            <a:r>
              <a:rPr lang="en-GB" sz="1000" dirty="0" smtClean="0"/>
              <a:t>. </a:t>
            </a:r>
            <a:r>
              <a:rPr lang="ka-GE" sz="1000" dirty="0" smtClean="0"/>
              <a:t>პროექტი მოიცავს 100 გამანაწილებელ ერთეულს და </a:t>
            </a:r>
            <a:r>
              <a:rPr lang="en-GB" sz="1000" dirty="0" smtClean="0"/>
              <a:t>3,566 </a:t>
            </a:r>
            <a:r>
              <a:rPr lang="ka-GE" sz="1000" dirty="0" smtClean="0"/>
              <a:t>ქუჩის განათების პუნქტს. პროექტის განხორციელება მიმდინარეობდა 3 წლის განმავლობაში </a:t>
            </a:r>
            <a:r>
              <a:rPr lang="en-GB" sz="1000" dirty="0" smtClean="0"/>
              <a:t>2013</a:t>
            </a:r>
            <a:r>
              <a:rPr lang="ka-GE" sz="1000" dirty="0" smtClean="0"/>
              <a:t>-დან </a:t>
            </a:r>
            <a:r>
              <a:rPr lang="en-GB" sz="1000" dirty="0" smtClean="0"/>
              <a:t>2015</a:t>
            </a:r>
            <a:r>
              <a:rPr lang="ka-GE" sz="1000" dirty="0" smtClean="0"/>
              <a:t> წლამდე</a:t>
            </a:r>
            <a:r>
              <a:rPr lang="en-GB" sz="1000" dirty="0" smtClean="0"/>
              <a:t>.</a:t>
            </a:r>
            <a:endParaRPr lang="en-GB" sz="1000" dirty="0"/>
          </a:p>
          <a:p>
            <a:pPr algn="just"/>
            <a:r>
              <a:rPr lang="ka-GE" sz="1000" dirty="0" smtClean="0"/>
              <a:t>არსებული განათების ინფრასტრუქტურა უნდა შეცვლილიყო ლედ ტექნოლოგიის ენერგო ეფექტური განათების სისტემით </a:t>
            </a:r>
            <a:r>
              <a:rPr lang="en-GB" sz="1000" dirty="0" smtClean="0"/>
              <a:t>90</a:t>
            </a:r>
            <a:r>
              <a:rPr lang="ka-GE" sz="1000" dirty="0" smtClean="0"/>
              <a:t>-დან </a:t>
            </a:r>
            <a:r>
              <a:rPr lang="en-GB" sz="1000" dirty="0" smtClean="0"/>
              <a:t> </a:t>
            </a:r>
            <a:r>
              <a:rPr lang="en-GB" sz="1000" dirty="0"/>
              <a:t>115 </a:t>
            </a:r>
            <a:r>
              <a:rPr lang="ka-GE" sz="1000" dirty="0" smtClean="0"/>
              <a:t>ლუმენი</a:t>
            </a:r>
            <a:r>
              <a:rPr lang="en-GB" sz="1000" dirty="0" smtClean="0"/>
              <a:t>/</a:t>
            </a:r>
            <a:r>
              <a:rPr lang="ka-GE" sz="1000" dirty="0" smtClean="0"/>
              <a:t>ვტ, ხოლო  ელექტროენერგიის სისტემას უნდა მიეღწია ენერგო ეფექტურობის  92</a:t>
            </a:r>
            <a:r>
              <a:rPr lang="ka-GE" sz="1000" dirty="0" smtClean="0"/>
              <a:t>%-თვის. </a:t>
            </a:r>
            <a:endParaRPr lang="ka-GE" sz="1000" dirty="0" smtClean="0"/>
          </a:p>
          <a:p>
            <a:pPr algn="just"/>
            <a:r>
              <a:rPr lang="ka-GE" sz="1000" b="1" dirty="0" smtClean="0">
                <a:solidFill>
                  <a:srgbClr val="0070C0"/>
                </a:solidFill>
              </a:rPr>
              <a:t>პროექტის დროის განრიგი</a:t>
            </a:r>
            <a:endParaRPr lang="en-GB" sz="1000" b="1" dirty="0">
              <a:solidFill>
                <a:srgbClr val="0070C0"/>
              </a:solidFill>
            </a:endParaRPr>
          </a:p>
          <a:p>
            <a:pPr algn="just"/>
            <a:r>
              <a:rPr lang="ka-GE" sz="1000" dirty="0" smtClean="0"/>
              <a:t>პროექტის დროის განრიგი სავარაუდოდ მოიცავდა 6 საინსტოლაციო ფაზას - თითოეული ფაზა მოიცავდა დაახლ. 600 განათების ერთეულის შეცვლას. დროის განრიგი დაახლოებით ასეთია: </a:t>
            </a:r>
            <a:endParaRPr lang="en-GB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4</a:t>
            </a:r>
            <a:r>
              <a:rPr lang="ka-GE" sz="1000" dirty="0" smtClean="0"/>
              <a:t>კვარტალი</a:t>
            </a:r>
            <a:r>
              <a:rPr lang="en-GB" sz="1000" dirty="0" smtClean="0"/>
              <a:t>2013 </a:t>
            </a:r>
            <a:r>
              <a:rPr lang="en-GB" sz="1000" dirty="0"/>
              <a:t>– </a:t>
            </a:r>
            <a:r>
              <a:rPr lang="ka-GE" sz="1000" dirty="0" smtClean="0"/>
              <a:t>სანათების მარაგის შერჩევა </a:t>
            </a:r>
            <a:endParaRPr lang="en-GB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1</a:t>
            </a:r>
            <a:r>
              <a:rPr lang="ka-GE" sz="1000" dirty="0" smtClean="0"/>
              <a:t>კვარტალი</a:t>
            </a:r>
            <a:r>
              <a:rPr lang="en-GB" sz="1000" dirty="0" smtClean="0"/>
              <a:t>2014  </a:t>
            </a:r>
            <a:r>
              <a:rPr lang="ka-GE" sz="1000" dirty="0" smtClean="0"/>
              <a:t>განათების პროექტების მოსამზადებელი სამუშაოები აქტივების ცლილების პირველ ფაზაში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2</a:t>
            </a:r>
            <a:r>
              <a:rPr lang="ka-GE" sz="1000" dirty="0" smtClean="0"/>
              <a:t>კვარტ</a:t>
            </a:r>
            <a:r>
              <a:rPr lang="en-GB" sz="1000" dirty="0" smtClean="0"/>
              <a:t>2014 </a:t>
            </a:r>
            <a:r>
              <a:rPr lang="en-GB" sz="1000" dirty="0"/>
              <a:t>– </a:t>
            </a:r>
            <a:r>
              <a:rPr lang="ka-GE" sz="1000" dirty="0" smtClean="0"/>
              <a:t>პირველადი </a:t>
            </a:r>
            <a:r>
              <a:rPr lang="ka-GE" sz="1000" dirty="0" smtClean="0"/>
              <a:t>აქტივების შეცვლის ფაზა და მოსამზადებელი სამუშაოები განათების პროექტებისთვის მეორადი აქტივების ცვლილების ფაზაში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3</a:t>
            </a:r>
            <a:r>
              <a:rPr lang="ka-GE" sz="1000" dirty="0" smtClean="0"/>
              <a:t>კვარტ</a:t>
            </a:r>
            <a:r>
              <a:rPr lang="en-GB" sz="1000" dirty="0" smtClean="0"/>
              <a:t>2014 </a:t>
            </a:r>
            <a:r>
              <a:rPr lang="en-GB" sz="1000" dirty="0"/>
              <a:t>– </a:t>
            </a:r>
            <a:r>
              <a:rPr lang="ka-GE" sz="1000" dirty="0" smtClean="0"/>
              <a:t>მეორადი აქტივები - შეცვლის ფაზა და მოსამზადებელი სამუშაოები განათების პროექტებისთვის მესამე აქტივების შეცვლის ფაზაში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4</a:t>
            </a:r>
            <a:r>
              <a:rPr lang="ka-GE" sz="1000" dirty="0" smtClean="0"/>
              <a:t>კვარტ</a:t>
            </a:r>
            <a:r>
              <a:rPr lang="en-GB" sz="1000" dirty="0" smtClean="0"/>
              <a:t>2014 </a:t>
            </a:r>
            <a:r>
              <a:rPr lang="en-GB" sz="1000" dirty="0"/>
              <a:t>– </a:t>
            </a:r>
            <a:r>
              <a:rPr lang="ka-GE" sz="1000" dirty="0" smtClean="0"/>
              <a:t>მესამე აქტივების შეცვლის ფაზა და განათების პროექტებისთვის მოსამზადებელი სამუშაოები აქტივების </a:t>
            </a:r>
            <a:r>
              <a:rPr lang="ka-GE" sz="1000" dirty="0" smtClean="0"/>
              <a:t>შეცვლის </a:t>
            </a:r>
            <a:r>
              <a:rPr lang="ka-GE" sz="1000" dirty="0" smtClean="0"/>
              <a:t>მეოთხე ფაზაში.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1</a:t>
            </a:r>
            <a:r>
              <a:rPr lang="ka-GE" sz="1000" dirty="0" smtClean="0"/>
              <a:t>კვარტ</a:t>
            </a:r>
            <a:r>
              <a:rPr lang="en-GB" sz="1000" dirty="0" smtClean="0"/>
              <a:t>2015 </a:t>
            </a:r>
            <a:r>
              <a:rPr lang="en-GB" sz="1000" dirty="0"/>
              <a:t>– </a:t>
            </a:r>
            <a:r>
              <a:rPr lang="ka-GE" sz="1000" dirty="0" smtClean="0"/>
              <a:t>მეოთხე აქტივების ცვლილების ფაზა და განათების პროექტების მოსამზადებელი სამუშაოები მეხუთე აქტივების შეცვლის ფაზაში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2</a:t>
            </a:r>
            <a:r>
              <a:rPr lang="ka-GE" sz="1000" dirty="0" smtClean="0"/>
              <a:t>კვარტ</a:t>
            </a:r>
            <a:r>
              <a:rPr lang="en-GB" sz="1000" dirty="0" smtClean="0"/>
              <a:t>2015 </a:t>
            </a:r>
            <a:r>
              <a:rPr lang="en-GB" sz="1000" dirty="0"/>
              <a:t>– </a:t>
            </a:r>
            <a:r>
              <a:rPr lang="ka-GE" sz="1000" dirty="0" smtClean="0"/>
              <a:t>მეხუთე აქტივების </a:t>
            </a:r>
            <a:r>
              <a:rPr lang="ka-GE" sz="1000" dirty="0" smtClean="0"/>
              <a:t>შეცვლის </a:t>
            </a:r>
            <a:r>
              <a:rPr lang="ka-GE" sz="1000" dirty="0" smtClean="0"/>
              <a:t>ფაზა და მოსამზადებელი სამუშაოები განათების პროექტებისთვის მეექვსე აქტივების შცვლის </a:t>
            </a:r>
            <a:r>
              <a:rPr lang="ka-GE" sz="1000" dirty="0" smtClean="0"/>
              <a:t>ფაზაში</a:t>
            </a:r>
            <a:endParaRPr lang="ka-GE" sz="1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3</a:t>
            </a:r>
            <a:r>
              <a:rPr lang="ka-GE" sz="1000" dirty="0" smtClean="0"/>
              <a:t>კვარტალი</a:t>
            </a:r>
            <a:r>
              <a:rPr lang="en-GB" sz="1000" dirty="0" smtClean="0"/>
              <a:t>2015 </a:t>
            </a:r>
            <a:r>
              <a:rPr lang="en-GB" sz="1000" dirty="0"/>
              <a:t>– </a:t>
            </a:r>
            <a:r>
              <a:rPr lang="ka-GE" sz="1000" dirty="0" smtClean="0"/>
              <a:t>მეექვე აქტივების შეცვლის ფაზა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000" dirty="0" smtClean="0"/>
              <a:t>4</a:t>
            </a:r>
            <a:r>
              <a:rPr lang="ka-GE" sz="1000" dirty="0" smtClean="0"/>
              <a:t>კვარტალი</a:t>
            </a:r>
            <a:r>
              <a:rPr lang="en-GB" sz="1000" dirty="0" smtClean="0"/>
              <a:t>2015 </a:t>
            </a:r>
            <a:r>
              <a:rPr lang="en-GB" sz="1000" dirty="0"/>
              <a:t>– </a:t>
            </a:r>
            <a:r>
              <a:rPr lang="ka-GE" sz="1000" dirty="0" smtClean="0"/>
              <a:t>საინსტოლაციო ფაზის დასრულების სამუშაოები </a:t>
            </a:r>
          </a:p>
          <a:p>
            <a:pPr algn="just"/>
            <a:r>
              <a:rPr lang="ka-GE" sz="1000" b="1" dirty="0" smtClean="0">
                <a:solidFill>
                  <a:srgbClr val="0070C0"/>
                </a:solidFill>
              </a:rPr>
              <a:t>პროექტთან დაკავშირებული </a:t>
            </a:r>
            <a:r>
              <a:rPr lang="ka-GE" sz="1000" b="1" dirty="0" smtClean="0">
                <a:solidFill>
                  <a:srgbClr val="0070C0"/>
                </a:solidFill>
              </a:rPr>
              <a:t>კაპიტალური ხარჯები</a:t>
            </a:r>
            <a:endParaRPr lang="en-GB" sz="1000" b="1" dirty="0">
              <a:solidFill>
                <a:srgbClr val="0070C0"/>
              </a:solidFill>
            </a:endParaRPr>
          </a:p>
          <a:p>
            <a:pPr algn="just"/>
            <a:r>
              <a:rPr lang="ka-GE" sz="1000" dirty="0" smtClean="0"/>
              <a:t>პროექტთან დაკავშირებული </a:t>
            </a:r>
            <a:r>
              <a:rPr lang="ka-GE" sz="1000" dirty="0" smtClean="0"/>
              <a:t>კაპიტალური ხარჯები </a:t>
            </a:r>
            <a:r>
              <a:rPr lang="ka-GE" sz="1000" dirty="0" smtClean="0"/>
              <a:t>წარმოდგენილია ცხრილში</a:t>
            </a:r>
            <a:r>
              <a:rPr lang="en-GB" sz="1000" dirty="0" smtClean="0"/>
              <a:t>.</a:t>
            </a:r>
            <a:r>
              <a:rPr lang="ka-GE" sz="1000" dirty="0" smtClean="0"/>
              <a:t> მომდევნო </a:t>
            </a:r>
            <a:r>
              <a:rPr lang="ka-GE" sz="1000" dirty="0" smtClean="0"/>
              <a:t>წლებში კაპ. ხარჯები  </a:t>
            </a:r>
            <a:r>
              <a:rPr lang="ka-GE" sz="1000" dirty="0" smtClean="0"/>
              <a:t>არ არის გათვალისწინებული. 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636898" y="214130"/>
            <a:ext cx="8715904" cy="776470"/>
          </a:xfrm>
        </p:spPr>
        <p:txBody>
          <a:bodyPr/>
          <a:lstStyle/>
          <a:p>
            <a:pPr algn="r"/>
            <a:r>
              <a:rPr lang="ka-GE" sz="2800" dirty="0" smtClean="0">
                <a:latin typeface="+mj-lt"/>
                <a:cs typeface="+mj-cs"/>
              </a:rPr>
              <a:t>ტექნიკური მასშტაბი, დროის-გრაფიკი და </a:t>
            </a:r>
            <a:r>
              <a:rPr lang="ka-GE" sz="2800" dirty="0" smtClean="0">
                <a:latin typeface="+mj-lt"/>
                <a:cs typeface="+mj-cs"/>
              </a:rPr>
              <a:t>კაპიტალური ხარჯები</a:t>
            </a:r>
            <a:endParaRPr lang="en-GB" sz="2800" dirty="0">
              <a:latin typeface="+mj-lt"/>
              <a:cs typeface="+mj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24453"/>
              </p:ext>
            </p:extLst>
          </p:nvPr>
        </p:nvGraphicFramePr>
        <p:xfrm>
          <a:off x="1377111" y="4440513"/>
          <a:ext cx="9368679" cy="1636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1061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72712">
                <a:tc row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712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7" marR="9287" marT="9287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71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აუდიტი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და პროექტის მომზადება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71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აღჭურვა</a:t>
                      </a:r>
                      <a:r>
                        <a:rPr lang="pl-PL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71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ინსტოლაცია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და აქტივაცია </a:t>
                      </a:r>
                      <a:r>
                        <a:rPr lang="en-US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71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მთლიანი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კაპიტალდაბანდება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287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039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1377111" y="3917293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ka-GE" sz="9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პროექტთან დაკავშირებული კაპიტალდაბანდებები</a:t>
            </a:r>
            <a:endParaRPr lang="en-GB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57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 დაფინანსება</a:t>
            </a:r>
            <a:endParaRPr lang="en-US" dirty="0"/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632093" y="1499560"/>
            <a:ext cx="9661527" cy="5358440"/>
          </a:xfrm>
          <a:prstGeom prst="rect">
            <a:avLst/>
          </a:prstGeom>
        </p:spPr>
        <p:txBody>
          <a:bodyPr vert="horz" lIns="91440" tIns="45720" rIns="91440" bIns="45720" numCol="2" spcCol="324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პროექტის დაფინანსება</a:t>
            </a: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 დაფინანსდა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ქალაქის მიერ გამოყოფილი კაპიტალით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(55%)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SOWA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დაფინანსების მექანიზმი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(45%) – SOWA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არის გარემოს დაცვისა და წყლის მართვის ეროვნული ფონდის დაფინანსების მექანიზმი ქუჩების განათების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ენერგოეფექტური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პროექტებისათვის. შესაბამისობის კრიტერიუმები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SOWA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-ს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პროგრამის ფარგლებში დაფინანსებისთვის შეადგენს: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ენერგიის მოხმარების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შემცირებას დაახლოებით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40%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-ით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და ყოველწლიური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ენერგიის მოხმარების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მგვტსთ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შემცირებას. 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პროექტის ფინანსირების საჭიროებები და სტრუქტურა წარმოდგენილია ცხრილში: 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67134"/>
              </p:ext>
            </p:extLst>
          </p:nvPr>
        </p:nvGraphicFramePr>
        <p:xfrm>
          <a:off x="640032" y="3662688"/>
          <a:ext cx="9359896" cy="157749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106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15499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499"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856" marR="2856" marT="2856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4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კაპიტალური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ხარჯი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039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4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SOWA</a:t>
                      </a:r>
                      <a:r>
                        <a:rPr lang="pl-PL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სუბსიდია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4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ქ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ალაქის საკუთარი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რესურსი 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pl-PL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049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-467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58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 ეკონომიკური მდგრადობა</a:t>
            </a:r>
            <a:r>
              <a:rPr lang="en-US" dirty="0" smtClean="0"/>
              <a:t>(1/3)</a:t>
            </a:r>
            <a:endParaRPr lang="en-US" dirty="0"/>
          </a:p>
        </p:txBody>
      </p:sp>
      <p:graphicFrame>
        <p:nvGraphicFramePr>
          <p:cNvPr id="9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54602"/>
              </p:ext>
            </p:extLst>
          </p:nvPr>
        </p:nvGraphicFramePr>
        <p:xfrm>
          <a:off x="232963" y="1544796"/>
          <a:ext cx="9466442" cy="2004272"/>
        </p:xfrm>
        <a:graphic>
          <a:graphicData uri="http://schemas.openxmlformats.org/drawingml/2006/table">
            <a:tbl>
              <a:tblPr/>
              <a:tblGrid>
                <a:gridCol w="1888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3153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170608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პოლონური</a:t>
                      </a:r>
                      <a:r>
                        <a:rPr lang="ka-GE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608"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856" marR="2856" marT="2856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გადინება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039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კ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აპიტალური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ხარჯი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039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შემოსვლა</a:t>
                      </a:r>
                      <a:r>
                        <a:rPr lang="en-US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MZDiK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-ის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დანაზოგები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SOWA </a:t>
                      </a:r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სუბსიდია</a:t>
                      </a:r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 ზლოტი</a:t>
                      </a:r>
                      <a:r>
                        <a:rPr lang="en-US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-56 250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-64 000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-1 026 757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-539 239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-493 633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-447 573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-401 054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-290 075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773 559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44435"/>
              </p:ext>
            </p:extLst>
          </p:nvPr>
        </p:nvGraphicFramePr>
        <p:xfrm>
          <a:off x="204610" y="3951298"/>
          <a:ext cx="9518538" cy="2339856"/>
        </p:xfrm>
        <a:graphic>
          <a:graphicData uri="http://schemas.openxmlformats.org/drawingml/2006/table">
            <a:tbl>
              <a:tblPr/>
              <a:tblGrid>
                <a:gridCol w="1922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952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84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პოლონური</a:t>
                      </a:r>
                      <a:r>
                        <a:rPr lang="ka-GE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856" marR="2856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გადინება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კ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აპიტალური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ხარჯი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შემოსვლა</a:t>
                      </a:r>
                      <a:r>
                        <a:rPr lang="en-US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1,110,583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MZDiK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-ის</a:t>
                      </a:r>
                      <a:r>
                        <a:rPr lang="ka-GE" sz="8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დანაზოგები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1,110,583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SOWA </a:t>
                      </a:r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a-GE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სუბსიდია</a:t>
                      </a:r>
                      <a:r>
                        <a:rPr lang="pl-PL" sz="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17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 ზლოტი</a:t>
                      </a:r>
                      <a:r>
                        <a:rPr lang="en-US" sz="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1,110,583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610" y="1018852"/>
            <a:ext cx="1005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კვლევის ავტორების მიერ დადგენილი ენერგო დანაზოგები </a:t>
            </a:r>
            <a:r>
              <a:rPr lang="en-GB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MZDiK</a:t>
            </a:r>
            <a:r>
              <a:rPr lang="ka-GE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-ის ფარგლებში შეადგენდა დაახლ.</a:t>
            </a: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1.1-1.2</a:t>
            </a:r>
            <a:r>
              <a:rPr lang="ka-GE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მილიონ პოლონურ ზლოტს წლიურად</a:t>
            </a: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a-GE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დეტალური ფულადი სახსრების ბრუნვა პროექტის ფარგლებში წარმოდგენილია ქვემოთ</a:t>
            </a: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59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 ეკონომიკური მდგრადობა</a:t>
            </a:r>
            <a:r>
              <a:rPr lang="en-GB" dirty="0" smtClean="0"/>
              <a:t>(2/3)</a:t>
            </a:r>
            <a:endParaRPr lang="en-US" dirty="0"/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>
          <a:xfrm>
            <a:off x="409221" y="2018582"/>
            <a:ext cx="11729560" cy="2605177"/>
          </a:xfrm>
          <a:prstGeom prst="rect">
            <a:avLst/>
          </a:prstGeom>
        </p:spPr>
        <p:txBody>
          <a:bodyPr vert="horz" lIns="91440" tIns="45720" rIns="91440" bIns="45720" numCol="1" spcCol="324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პროექტის მდგრადობის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ანალიზი განხორციელდა ორი სცენარის საფუძველზე: სუბსიდიის გარეშე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(100%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დაფინანსება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საკუთარი კაპიტალიდან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და ევროკავშირის სუბსიდიით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(45%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სუბსიდია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55%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კაპიტალიდან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r>
              <a:rPr kumimoji="0" lang="en-GB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ანალიზის დისკონტ. განაკვეთის სახით აღებულ იქნა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6.2% (4.0%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განაკვეთი რეალურ პირობებში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+2.2%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ინფლაცია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NPV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და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IRR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დაანგარიშება ორივე შემთხვევაში მოცემულია </a:t>
            </a:r>
            <a:r>
              <a:rPr lang="ka-GE" sz="1000" dirty="0" smtClean="0">
                <a:solidFill>
                  <a:sysClr val="windowText" lastClr="000000"/>
                </a:solidFill>
              </a:rPr>
              <a:t>ქვემოთ: 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პროექტის ფინანსური ეფექტურობა 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SOWA</a:t>
            </a:r>
            <a:r>
              <a:rPr kumimoji="0" lang="ka-GE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-ს</a:t>
            </a:r>
            <a:r>
              <a:rPr kumimoji="0" lang="ka-GE" sz="1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სუბსიდიის გარეშე </a:t>
            </a: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16714"/>
              </p:ext>
            </p:extLst>
          </p:nvPr>
        </p:nvGraphicFramePr>
        <p:xfrm>
          <a:off x="409221" y="2888687"/>
          <a:ext cx="11037793" cy="1913264"/>
        </p:xfrm>
        <a:graphic>
          <a:graphicData uri="http://schemas.openxmlformats.org/drawingml/2006/table">
            <a:tbl>
              <a:tblPr/>
              <a:tblGrid>
                <a:gridCol w="185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გადინება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შემოდინება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7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პოლონ. ზლოტი]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7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დისკონტირებული თანხების ბრუნვა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a-GE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სადისკონტო</a:t>
                      </a:r>
                      <a:r>
                        <a:rPr lang="ka-GE" sz="9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განაკვეთი </a:t>
                      </a:r>
                      <a:r>
                        <a:rPr lang="pl-PL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r>
                        <a:rPr lang="en-US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-56</a:t>
                      </a: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-2,985,588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-2,084,550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927,209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890,671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855,572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821,858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759,394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643,651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618,287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605,595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995 848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10.3%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6955" y="2043668"/>
            <a:ext cx="10515600" cy="262358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EPC </a:t>
            </a:r>
            <a:r>
              <a:rPr lang="ka-GE" sz="2400" dirty="0" smtClean="0"/>
              <a:t>ნიშნავს </a:t>
            </a:r>
            <a:r>
              <a:rPr lang="ka-GE" sz="2400" b="1" dirty="0" smtClean="0"/>
              <a:t>ენერგო შესრულების </a:t>
            </a:r>
            <a:r>
              <a:rPr lang="ka-GE" sz="2400" b="1" dirty="0" smtClean="0"/>
              <a:t>ხელშეკრულებას (</a:t>
            </a:r>
            <a:r>
              <a:rPr lang="en-US" sz="2400" b="1" dirty="0" smtClean="0"/>
              <a:t>Energy Performance Contracting)</a:t>
            </a:r>
            <a:endParaRPr lang="en-US" sz="2400" b="1" dirty="0" smtClean="0"/>
          </a:p>
          <a:p>
            <a:r>
              <a:rPr lang="ka-GE" sz="2400" dirty="0" smtClean="0"/>
              <a:t>მისი არსი საკმაოდ მარტივია: სხვა უმეტესი ენერგო ეფექტურობის ფინანსირების მეთოდების მსგავსად, პირს შეუძლია ინვესტირება ახალ ენერგო სისტემებში სამომავლო ხარჯების დაზოგვის საშუალებით.</a:t>
            </a:r>
            <a:r>
              <a:rPr lang="ka-GE" sz="2400" dirty="0"/>
              <a:t> </a:t>
            </a:r>
            <a:r>
              <a:rPr lang="ka-GE" sz="2400" dirty="0" smtClean="0"/>
              <a:t>თუმცა, </a:t>
            </a:r>
            <a:r>
              <a:rPr lang="en-US" sz="2400" dirty="0" smtClean="0"/>
              <a:t>EPC</a:t>
            </a:r>
            <a:r>
              <a:rPr lang="ka-GE" sz="2400" dirty="0" smtClean="0"/>
              <a:t>-ს </a:t>
            </a:r>
            <a:r>
              <a:rPr lang="ka-GE" sz="2400" dirty="0" smtClean="0"/>
              <a:t>ფარგლებში, </a:t>
            </a:r>
            <a:r>
              <a:rPr lang="ka-GE" sz="2400" b="1" dirty="0" smtClean="0"/>
              <a:t>ხარჯების დაზოგვა გარანტირებულია იმ ორგანიზაციის მიერ რომელიც ახორციელებს </a:t>
            </a:r>
            <a:r>
              <a:rPr lang="ka-GE" sz="2400" b="1" dirty="0" smtClean="0"/>
              <a:t>ღონისძიებებ</a:t>
            </a:r>
            <a:r>
              <a:rPr lang="ka-GE" sz="2400" b="1" dirty="0"/>
              <a:t>ს</a:t>
            </a:r>
            <a:r>
              <a:rPr lang="ka-GE" sz="2400" b="1" dirty="0" smtClean="0"/>
              <a:t> </a:t>
            </a:r>
            <a:r>
              <a:rPr lang="ka-GE" sz="2400" b="1" dirty="0" smtClean="0"/>
              <a:t>და ფინანსირებას</a:t>
            </a:r>
            <a:r>
              <a:rPr lang="ka-GE" sz="2400" dirty="0" smtClean="0"/>
              <a:t>. 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არის</a:t>
            </a:r>
            <a:r>
              <a:rPr lang="en-US" dirty="0" smtClean="0"/>
              <a:t>EPC?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2351" y="6203950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EESI2020 Facilitator Guideline and Trust EPC South: EPC Basics &amp; Financing</a:t>
            </a:r>
          </a:p>
        </p:txBody>
      </p:sp>
    </p:spTree>
    <p:extLst>
      <p:ext uri="{BB962C8B-B14F-4D97-AF65-F5344CB8AC3E}">
        <p14:creationId xmlns:p14="http://schemas.microsoft.com/office/powerpoint/2010/main" val="4159842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60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პროექტის ეკონომიკური მდგრადობა</a:t>
            </a:r>
            <a:r>
              <a:rPr lang="en-GB" dirty="0" smtClean="0"/>
              <a:t>(3/3)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1769" y="1928828"/>
            <a:ext cx="104365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პროექტის ფინანსური მდგრადობა </a:t>
            </a:r>
            <a:r>
              <a:rPr lang="en-GB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SOWA</a:t>
            </a:r>
            <a:r>
              <a:rPr lang="ka-GE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-ს სუბსიდიით</a:t>
            </a:r>
            <a:r>
              <a:rPr lang="pl-PL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შეჯამება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კვლევის შედეგად დადგინდა, რომ პროექტის განხორციელება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SOWA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-ს სუბსიდიის გარეშეც, ეკონომიკურად გამართლებულია და ამ შემთხვევაშიც მიღებულ იქნება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</a:t>
            </a:r>
            <a:r>
              <a:rPr lang="en-GB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ka-GE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მილიონი პოლონური ზლოტი.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სუბსიდიების არსებობის შემთხვევაში კი პროექტი უფრო მეტად მდგრადი იქნება,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3.7</a:t>
            </a:r>
            <a:r>
              <a:rPr lang="ka-GE" sz="1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მილიონი პოლონური ზლოტი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41331"/>
              </p:ext>
            </p:extLst>
          </p:nvPr>
        </p:nvGraphicFramePr>
        <p:xfrm>
          <a:off x="587763" y="2328988"/>
          <a:ext cx="11037793" cy="1872232"/>
        </p:xfrm>
        <a:graphic>
          <a:graphicData uri="http://schemas.openxmlformats.org/drawingml/2006/table">
            <a:tbl>
              <a:tblPr/>
              <a:tblGrid>
                <a:gridCol w="185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3468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თანხების გადინება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[PLN]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შემოდინება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[PLN]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7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პოლონ. ზლოტი]</a:t>
                      </a:r>
                      <a:endParaRPr lang="en-US" sz="900" b="1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081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014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062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7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დისკონტირებული თანხების ბრუნვა</a:t>
                      </a:r>
                      <a:endParaRPr lang="en-US" sz="900" b="1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a-GE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სადისკონტო</a:t>
                      </a:r>
                      <a:r>
                        <a:rPr lang="ka-GE" sz="9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განაკვეთი </a:t>
                      </a:r>
                      <a:r>
                        <a:rPr lang="pl-PL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-56</a:t>
                      </a: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-1,999,651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-323,753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927,209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890,671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855,572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821,858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759,394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643,651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618,287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605,595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3,742,582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1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30.7%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61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</a:t>
            </a:r>
            <a:r>
              <a:rPr lang="ka-GE" dirty="0" smtClean="0"/>
              <a:t>ხელშკრულების განხორციელება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15" name="Symbol zastępczy zawartości 4"/>
          <p:cNvSpPr txBox="1">
            <a:spLocks/>
          </p:cNvSpPr>
          <p:nvPr/>
        </p:nvSpPr>
        <p:spPr>
          <a:xfrm>
            <a:off x="1003029" y="1488896"/>
            <a:ext cx="9661527" cy="2927128"/>
          </a:xfrm>
          <a:prstGeom prst="rect">
            <a:avLst/>
          </a:prstGeom>
        </p:spPr>
        <p:txBody>
          <a:bodyPr vert="horz" lIns="91440" tIns="45720" rIns="91440" bIns="45720" numCol="1" spcCol="324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 </a:t>
            </a:r>
            <a:r>
              <a:rPr lang="ka-GE" sz="1000" b="1" dirty="0" smtClean="0">
                <a:solidFill>
                  <a:srgbClr val="0070C0"/>
                </a:solidFill>
              </a:rPr>
              <a:t>ხელშეკრულება</a:t>
            </a: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მუნიციპალიტეტმა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ხელი მოაწერა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EPC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ხელშეკრულებას კომპანიასთან, რომელსაც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ქონდა ამ სფეროში გამოცდილება. შეთანხმების მიხედვით, კონტრაქტორმა შეასრულა სამშენებლო სამუშოები და დააფინანსა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პროექტი, წლიურად 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დანაზოგების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65% </a:t>
            </a: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იქნება გადახდილი პროექტის მიერ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2018-2031.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ცხრილში მოცემულია კონტრაქტორსა</a:t>
            </a:r>
            <a:r>
              <a:rPr kumimoji="0" lang="ka-GE" sz="1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და მუნიციპალიტეტს შორის ფინანსების ბრუნვა. 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a-GE" sz="1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მუნიციპალიტეტის ფინანსური</a:t>
            </a:r>
            <a:r>
              <a:rPr kumimoji="0" lang="ka-GE" sz="10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ბრუნვა და მიახლოებითი </a:t>
            </a:r>
            <a:r>
              <a:rPr kumimoji="0" lang="en-GB" sz="1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NPV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no expenditures were assumed the IRR for the Municipality cannot be calculated.</a:t>
            </a:r>
          </a:p>
        </p:txBody>
      </p:sp>
      <p:graphicFrame>
        <p:nvGraphicFramePr>
          <p:cNvPr id="16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88106"/>
              </p:ext>
            </p:extLst>
          </p:nvPr>
        </p:nvGraphicFramePr>
        <p:xfrm>
          <a:off x="1104173" y="2952460"/>
          <a:ext cx="8404195" cy="1310352"/>
        </p:xfrm>
        <a:graphic>
          <a:graphicData uri="http://schemas.openxmlformats.org/drawingml/2006/table">
            <a:tbl>
              <a:tblPr/>
              <a:tblGrid>
                <a:gridCol w="1528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75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სახსრების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გადინება 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შემოსვლა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71,101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313,178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388,704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396,537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404,527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412,678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404,955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364,514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371,859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386,808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 ზლოტი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1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71,101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313,178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388,704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396,537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404,527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412,678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404,955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364,514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371,859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386,808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2 641 630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62</a:t>
            </a:fld>
            <a:endParaRPr lang="pl-PL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r>
              <a:rPr lang="ka-GE" dirty="0" smtClean="0"/>
              <a:t> ხელშეკრულების განხორციელება</a:t>
            </a:r>
            <a:r>
              <a:rPr lang="en-US" dirty="0" smtClean="0"/>
              <a:t> (2/2</a:t>
            </a:r>
            <a:r>
              <a:rPr lang="en-US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791" y="1868443"/>
            <a:ext cx="9330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000" b="1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კონტრაქტორის თანხების ბრუნვა და  მიახლოებითი</a:t>
            </a:r>
            <a:r>
              <a:rPr lang="en-GB" sz="1000" b="1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 </a:t>
            </a:r>
            <a:endParaRPr lang="en-GB" sz="1000" b="1" i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კონტრაქტორის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რეალურ პირობებში დათვლილი იყო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</a:t>
            </a:r>
            <a:r>
              <a:rPr lang="en-GB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-ს დაანგარიშება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-იანი სადისკონტო განაკვეთზე არის მხოლოდ თვალსაჩინოებისთვის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რეალური სადისკონტო განაკვეთი, რომელიც უნდა იქნას გამოყენებული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-ს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დასაანგარიშებლად დამოკიდებულია კონტრაქტორის ინდივიდუალურ მდგომარეობაზე და პროექტისათვის გამოყოფილი კაპიტალის ფორმაზე. კონტრაქტორი თანხმდება 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 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პირობებს, რაც იმას ნიშნავს, რომ კაპიტალის საშუალო შეწონილი ღირებულება არის 1</a:t>
            </a:r>
            <a:r>
              <a:rPr lang="en-GB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5.6%</a:t>
            </a:r>
            <a:r>
              <a:rPr lang="ka-G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-ზე დაბალი და ნიშნავს, რომ პროექტი ეკონომიკურად მდგრადია. </a:t>
            </a:r>
            <a:endParaRPr lang="en-GB" sz="1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48280"/>
              </p:ext>
            </p:extLst>
          </p:nvPr>
        </p:nvGraphicFramePr>
        <p:xfrm>
          <a:off x="1116809" y="2103393"/>
          <a:ext cx="9157697" cy="1751423"/>
        </p:xfrm>
        <a:graphic>
          <a:graphicData uri="http://schemas.openxmlformats.org/drawingml/2006/table">
            <a:tbl>
              <a:tblPr/>
              <a:tblGrid>
                <a:gridCol w="1666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4916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871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1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სახსრების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გადინება 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-3,373,840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-3,245,840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შემოსვლა</a:t>
                      </a:r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ka-GE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ზლოტი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1,179,110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2,567,519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721,879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736,425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751,264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766,403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752,059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676,955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690,596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718,358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80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ნაღდი ფულის სუფთა ცვლილება 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ka-GE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პოლ. ზლოტი</a:t>
                      </a:r>
                      <a:r>
                        <a:rPr lang="en-US" sz="9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1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-2,194,730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-678,321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721,879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736,425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751,264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766,403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752,059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676,955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690,596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pl-PL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718,358</a:t>
                      </a:r>
                    </a:p>
                  </a:txBody>
                  <a:tcPr marL="72000" marR="36000" marT="6350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1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1 392 729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2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2856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10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15.6%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9525" marB="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310" y="1623842"/>
            <a:ext cx="10515600" cy="4648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MZDiK</a:t>
            </a:r>
            <a:r>
              <a:rPr lang="ka-GE" sz="2400" dirty="0" smtClean="0"/>
              <a:t>-ის პრაქტიკული მაგალითი ასახავს </a:t>
            </a:r>
            <a:r>
              <a:rPr lang="en-US" sz="2400" dirty="0" smtClean="0"/>
              <a:t>EPC</a:t>
            </a:r>
            <a:r>
              <a:rPr lang="ka-GE" sz="2400" dirty="0" smtClean="0"/>
              <a:t> და  სუბსიდიის მექანიზმის კომბინაციით ენერგო ეფექტურობის პროექტების განხორციელების შესაძლებლობებს საჯარო სექტორში, რომლის დროსაც საკუთრი კაპიტალი გამოყენებულია ძალიან მცირე ოდენობით ან საერთოდ არ არის გამოყენებული. </a:t>
            </a:r>
            <a:endParaRPr lang="en-US" sz="2400" dirty="0" smtClean="0"/>
          </a:p>
          <a:p>
            <a:r>
              <a:rPr lang="ka-GE" sz="2400" dirty="0" smtClean="0"/>
              <a:t>პროექტი ეკონომიკურად გამართლებულია სუბსიდიების გარეშეც, თუმცა ამ დროს კომპანიის მხრიდან საჭიროა დიდი ოდენობით ინვესტიცია. </a:t>
            </a:r>
            <a:r>
              <a:rPr lang="en-US" sz="2400" dirty="0" smtClean="0"/>
              <a:t> </a:t>
            </a:r>
          </a:p>
          <a:p>
            <a:r>
              <a:rPr lang="ka-GE" sz="2400" dirty="0" smtClean="0"/>
              <a:t>სუბსიდიებისა და </a:t>
            </a:r>
            <a:r>
              <a:rPr lang="en-US" sz="2400" dirty="0" smtClean="0"/>
              <a:t>EPC </a:t>
            </a:r>
            <a:r>
              <a:rPr lang="ka-GE" sz="2400" dirty="0" smtClean="0"/>
              <a:t>ფორმულის გამოყენებით, </a:t>
            </a:r>
            <a:r>
              <a:rPr lang="en-US" sz="2400" dirty="0" err="1" smtClean="0"/>
              <a:t>MZDiK</a:t>
            </a:r>
            <a:r>
              <a:rPr lang="ka-GE" sz="2400" dirty="0" smtClean="0"/>
              <a:t>-მა შეძლო პროექტის განხორციელება </a:t>
            </a:r>
            <a:r>
              <a:rPr lang="ka-GE" sz="2400" dirty="0" smtClean="0"/>
              <a:t>მინიმალური კაპიტალდაბანდებით და </a:t>
            </a:r>
            <a:r>
              <a:rPr lang="ka-GE" sz="2400" dirty="0" smtClean="0"/>
              <a:t>მიღებული დანაზოგების გამოყენება სხვა პროექტებში.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63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პრაქტიკული მაგალითის მიმოხილვა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78346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declutter-checklist">
            <a:extLst>
              <a:ext uri="{FF2B5EF4-FFF2-40B4-BE49-F238E27FC236}">
                <a16:creationId xmlns="" xmlns:a16="http://schemas.microsoft.com/office/drawing/2014/main" id="{4479BF9C-F9E4-4AA8-A574-31BDCC47386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08068" y="3226088"/>
            <a:ext cx="3183933" cy="27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77C6C3F-668B-4AF5-BFA9-0F657EB068D6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99630"/>
            <a:ext cx="10515600" cy="523875"/>
          </a:xfrm>
        </p:spPr>
        <p:txBody>
          <a:bodyPr>
            <a:noAutofit/>
          </a:bodyPr>
          <a:lstStyle/>
          <a:p>
            <a:r>
              <a:rPr lang="ka-GE" dirty="0" smtClean="0">
                <a:latin typeface="Calibri"/>
                <a:cs typeface="Calibri"/>
              </a:rPr>
              <a:t>შინაარსის მიმოხილვა</a:t>
            </a:r>
            <a:endParaRPr lang="pl-PL" dirty="0">
              <a:latin typeface="Calibri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74072" y="1207568"/>
            <a:ext cx="8379341" cy="276253"/>
            <a:chOff x="1128778" y="1187223"/>
            <a:chExt cx="8222316" cy="930194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რა არის </a:t>
              </a: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  და ვინ არინ მონაწილეები? 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74072" y="1537183"/>
            <a:ext cx="8379341" cy="252875"/>
            <a:chOff x="1128778" y="1187223"/>
            <a:chExt cx="8222316" cy="930194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ხელშეკრულების ტიპები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1862870"/>
            <a:ext cx="8058243" cy="317095"/>
            <a:chOff x="1590893" y="1187223"/>
            <a:chExt cx="7760201" cy="930194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2A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საერთო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295168" y="2218866"/>
            <a:ext cx="8058243" cy="317095"/>
            <a:chOff x="1590893" y="1187223"/>
            <a:chExt cx="7760201" cy="930194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3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გარანტირებული დანაზოგები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4148A56-7ED1-4054-B552-C6DFF05E074E}"/>
              </a:ext>
            </a:extLst>
          </p:cNvPr>
          <p:cNvGrpSpPr/>
          <p:nvPr/>
        </p:nvGrpSpPr>
        <p:grpSpPr>
          <a:xfrm>
            <a:off x="1713083" y="2582742"/>
            <a:ext cx="7640329" cy="351860"/>
            <a:chOff x="1590892" y="1187223"/>
            <a:chExt cx="7760202" cy="930194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74ED2556-EE53-4D2B-A2F4-264A39BACF72}"/>
                </a:ext>
              </a:extLst>
            </p:cNvPr>
            <p:cNvSpPr/>
            <p:nvPr/>
          </p:nvSpPr>
          <p:spPr>
            <a:xfrm>
              <a:off x="1590892" y="1187223"/>
              <a:ext cx="729205" cy="930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2B.1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195A090-DF04-4CCF-86AE-1533D2BBC431}"/>
                </a:ext>
              </a:extLst>
            </p:cNvPr>
            <p:cNvSpPr/>
            <p:nvPr/>
          </p:nvSpPr>
          <p:spPr>
            <a:xfrm>
              <a:off x="2448234" y="1187223"/>
              <a:ext cx="6902860" cy="930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დეტალური უპირატესობები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65836" y="4015140"/>
            <a:ext cx="8379341" cy="610200"/>
            <a:chOff x="1821146" y="3184880"/>
            <a:chExt cx="8379341" cy="610200"/>
          </a:xfrm>
          <a:noFill/>
        </p:grpSpPr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518827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7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grp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პრაქტიკული მაგალითები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93121AC-C9C5-4486-BA42-33BB6F723AFD}"/>
                </a:ext>
              </a:extLst>
            </p:cNvPr>
            <p:cNvGrpSpPr/>
            <p:nvPr/>
          </p:nvGrpSpPr>
          <p:grpSpPr>
            <a:xfrm>
              <a:off x="1821146" y="3184880"/>
              <a:ext cx="8379341" cy="276253"/>
              <a:chOff x="1128778" y="1187223"/>
              <a:chExt cx="8222316" cy="930194"/>
            </a:xfrm>
            <a:grpFill/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383E1335-119D-4914-8DF2-438EEAD7D3A2}"/>
                  </a:ext>
                </a:extLst>
              </p:cNvPr>
              <p:cNvSpPr/>
              <p:nvPr/>
            </p:nvSpPr>
            <p:spPr>
              <a:xfrm>
                <a:off x="1128778" y="1187223"/>
                <a:ext cx="729205" cy="930194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1CCDDC74-6C21-4CCA-9617-B53A8F9092B0}"/>
                  </a:ext>
                </a:extLst>
              </p:cNvPr>
              <p:cNvSpPr/>
              <p:nvPr/>
            </p:nvSpPr>
            <p:spPr>
              <a:xfrm>
                <a:off x="2005078" y="1187223"/>
                <a:ext cx="7346016" cy="930194"/>
              </a:xfrm>
              <a:prstGeom prst="rect">
                <a:avLst/>
              </a:prstGeom>
              <a:grp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7">
                  <a:defRPr/>
                </a:pP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EPC </a:t>
                </a:r>
                <a:r>
                  <a:rPr lang="ka-GE" b="1" dirty="0" smtClean="0">
                    <a:solidFill>
                      <a:srgbClr val="4472C4"/>
                    </a:solidFill>
                    <a:latin typeface="Calibri" panose="020F0502020204030204"/>
                  </a:rPr>
                  <a:t>და ევროკავშირი</a:t>
                </a:r>
                <a:r>
                  <a:rPr lang="en-US" b="1" dirty="0" smtClean="0">
                    <a:solidFill>
                      <a:srgbClr val="4472C4"/>
                    </a:solidFill>
                    <a:latin typeface="Calibri" panose="020F0502020204030204"/>
                  </a:rPr>
                  <a:t> </a:t>
                </a:r>
                <a:endParaRPr lang="en-US" b="1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793121AC-C9C5-4486-BA42-33BB6F723AFD}"/>
              </a:ext>
            </a:extLst>
          </p:cNvPr>
          <p:cNvGrpSpPr/>
          <p:nvPr/>
        </p:nvGrpSpPr>
        <p:grpSpPr>
          <a:xfrm>
            <a:off x="969952" y="4690517"/>
            <a:ext cx="8379341" cy="276253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83E1335-119D-4914-8DF2-438EEAD7D3A2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CCDDC74-6C21-4CCA-9617-B53A8F9092B0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მაგალითები და შემთხვევები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014406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პროცესი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347085"/>
            <a:ext cx="8379341" cy="252875"/>
            <a:chOff x="1128778" y="1187223"/>
            <a:chExt cx="8222316" cy="930194"/>
          </a:xfrm>
          <a:solidFill>
            <a:srgbClr val="FFC000"/>
          </a:solidFill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ფინანსირება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4F6A885-5AC6-4A27-8321-86221D093F9A}"/>
              </a:ext>
            </a:extLst>
          </p:cNvPr>
          <p:cNvGrpSpPr/>
          <p:nvPr/>
        </p:nvGrpSpPr>
        <p:grpSpPr>
          <a:xfrm>
            <a:off x="969952" y="3682338"/>
            <a:ext cx="8379341" cy="252875"/>
            <a:chOff x="1128778" y="1187223"/>
            <a:chExt cx="8222316" cy="930194"/>
          </a:xfrm>
          <a:noFill/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4161997-2E41-4E3D-AB66-D3AEA12FAAB0}"/>
                </a:ext>
              </a:extLst>
            </p:cNvPr>
            <p:cNvSpPr/>
            <p:nvPr/>
          </p:nvSpPr>
          <p:spPr>
            <a:xfrm>
              <a:off x="1128778" y="1187223"/>
              <a:ext cx="729205" cy="930194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2000" b="1" dirty="0" smtClean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  <a:endParaRPr lang="en-US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2157067-1517-4979-8519-D658AC91A4F4}"/>
                </a:ext>
              </a:extLst>
            </p:cNvPr>
            <p:cNvSpPr/>
            <p:nvPr/>
          </p:nvSpPr>
          <p:spPr>
            <a:xfrm>
              <a:off x="2005078" y="1187223"/>
              <a:ext cx="7346016" cy="930194"/>
            </a:xfrm>
            <a:prstGeom prst="rect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>
                <a:defRPr/>
              </a:pPr>
              <a:r>
                <a:rPr lang="en-US" b="1" dirty="0" smtClean="0">
                  <a:solidFill>
                    <a:srgbClr val="4472C4"/>
                  </a:solidFill>
                  <a:latin typeface="Calibri" panose="020F0502020204030204"/>
                </a:rPr>
                <a:t>EPC </a:t>
              </a:r>
              <a:r>
                <a:rPr lang="ka-GE" b="1" dirty="0" smtClean="0">
                  <a:solidFill>
                    <a:srgbClr val="4472C4"/>
                  </a:solidFill>
                  <a:latin typeface="Calibri" panose="020F0502020204030204"/>
                </a:rPr>
                <a:t>ბარიერები</a:t>
              </a:r>
              <a:endParaRPr lang="en-US" b="1" dirty="0">
                <a:solidFill>
                  <a:srgbClr val="4472C4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6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აქვს თუ არა აზრი შენობების განახლებას? დაიანგარიშეთ პროექტის </a:t>
            </a:r>
            <a:r>
              <a:rPr lang="en-US" b="1" dirty="0" smtClean="0"/>
              <a:t>NPV </a:t>
            </a:r>
            <a:r>
              <a:rPr lang="ka-GE" b="1" dirty="0" smtClean="0"/>
              <a:t>და</a:t>
            </a:r>
            <a:r>
              <a:rPr lang="en-US" b="1" dirty="0" smtClean="0"/>
              <a:t> IRR</a:t>
            </a:r>
            <a:r>
              <a:rPr lang="ka-GE" b="1" dirty="0" smtClean="0"/>
              <a:t>, იმის გათვალისწინებით, რომ მუნიციპალიტეტს შეუძლია დააფინანსოს პროექტი ნაღდი ფულით </a:t>
            </a:r>
            <a:endParaRPr lang="en-US" dirty="0"/>
          </a:p>
          <a:p>
            <a:r>
              <a:rPr lang="ka-GE" b="1" dirty="0" smtClean="0"/>
              <a:t>დაიანგარიშეთ </a:t>
            </a:r>
            <a:r>
              <a:rPr lang="en-US" b="1" dirty="0" smtClean="0"/>
              <a:t>NPV </a:t>
            </a:r>
            <a:r>
              <a:rPr lang="ka-GE" b="1" dirty="0" smtClean="0"/>
              <a:t>და</a:t>
            </a:r>
            <a:r>
              <a:rPr lang="en-US" b="1" dirty="0" smtClean="0"/>
              <a:t>IRR</a:t>
            </a:r>
            <a:r>
              <a:rPr lang="ka-GE" b="1" dirty="0" smtClean="0"/>
              <a:t>, იმის გათვალისწინებით, რომ მუნიციპალიტეტი მიიღებს 80%-იან სუბსიდიას ევროკავშირისგან. </a:t>
            </a:r>
            <a:endParaRPr lang="en-US" dirty="0"/>
          </a:p>
          <a:p>
            <a:r>
              <a:rPr lang="ka-GE" b="1" dirty="0" smtClean="0"/>
              <a:t>დაიანგარიშეთ </a:t>
            </a:r>
            <a:r>
              <a:rPr lang="en-US" b="1" dirty="0" smtClean="0"/>
              <a:t> </a:t>
            </a:r>
            <a:r>
              <a:rPr lang="en-US" b="1" dirty="0"/>
              <a:t>NPV </a:t>
            </a:r>
            <a:r>
              <a:rPr lang="ka-GE" b="1" dirty="0" smtClean="0"/>
              <a:t>და </a:t>
            </a:r>
            <a:r>
              <a:rPr lang="en-US" b="1" dirty="0" smtClean="0"/>
              <a:t>RR</a:t>
            </a:r>
            <a:r>
              <a:rPr lang="ka-GE" b="1" dirty="0" smtClean="0"/>
              <a:t> მუნიციპალიტეტისთვის და ენერგო შემსრულებელი კომპანიისთვის (</a:t>
            </a:r>
            <a:r>
              <a:rPr lang="en-US" b="1" dirty="0" smtClean="0"/>
              <a:t>EPC Company</a:t>
            </a:r>
            <a:r>
              <a:rPr lang="ka-GE" b="1" dirty="0" smtClean="0"/>
              <a:t>)</a:t>
            </a:r>
            <a:r>
              <a:rPr lang="en-US" b="1" dirty="0" smtClean="0"/>
              <a:t>. </a:t>
            </a:r>
            <a:r>
              <a:rPr lang="ka-GE" b="1" dirty="0" smtClean="0"/>
              <a:t>შესაძლებელია თუ არა ორივე შემთხვევაში </a:t>
            </a:r>
            <a:r>
              <a:rPr lang="en-US" b="1" dirty="0" smtClean="0"/>
              <a:t>NPV </a:t>
            </a:r>
            <a:r>
              <a:rPr lang="ka-GE" b="1" dirty="0" smtClean="0"/>
              <a:t>და</a:t>
            </a:r>
            <a:r>
              <a:rPr lang="en-US" b="1" dirty="0" smtClean="0"/>
              <a:t> </a:t>
            </a:r>
            <a:r>
              <a:rPr lang="en-US" b="1" dirty="0"/>
              <a:t>IRR </a:t>
            </a:r>
            <a:r>
              <a:rPr lang="ka-GE" b="1" dirty="0" smtClean="0"/>
              <a:t>დათვლა</a:t>
            </a:r>
            <a:r>
              <a:rPr lang="en-US" b="1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65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მუნიციპალიტეტის მაგალითი: სავარჯიშოები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5146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66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პასუხი</a:t>
            </a:r>
            <a:r>
              <a:rPr lang="en-US" dirty="0" smtClean="0"/>
              <a:t>: </a:t>
            </a:r>
            <a:r>
              <a:rPr lang="ka-GE" dirty="0" smtClean="0"/>
              <a:t>სავარჯიშო 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67932"/>
              </p:ext>
            </p:extLst>
          </p:nvPr>
        </p:nvGraphicFramePr>
        <p:xfrm>
          <a:off x="1627948" y="1511510"/>
          <a:ext cx="8361439" cy="3517691"/>
        </p:xfrm>
        <a:graphic>
          <a:graphicData uri="http://schemas.openxmlformats.org/drawingml/2006/table">
            <a:tbl>
              <a:tblPr firstRow="1" firstCol="1" bandRow="1"/>
              <a:tblGrid>
                <a:gridCol w="3041124">
                  <a:extLst>
                    <a:ext uri="{9D8B030D-6E8A-4147-A177-3AD203B41FA5}">
                      <a16:colId xmlns="" xmlns:a16="http://schemas.microsoft.com/office/drawing/2014/main" val="3709560510"/>
                    </a:ext>
                  </a:extLst>
                </a:gridCol>
                <a:gridCol w="1064063">
                  <a:extLst>
                    <a:ext uri="{9D8B030D-6E8A-4147-A177-3AD203B41FA5}">
                      <a16:colId xmlns="" xmlns:a16="http://schemas.microsoft.com/office/drawing/2014/main" val="227116111"/>
                    </a:ext>
                  </a:extLst>
                </a:gridCol>
                <a:gridCol w="1064063">
                  <a:extLst>
                    <a:ext uri="{9D8B030D-6E8A-4147-A177-3AD203B41FA5}">
                      <a16:colId xmlns="" xmlns:a16="http://schemas.microsoft.com/office/drawing/2014/main" val="3481769165"/>
                    </a:ext>
                  </a:extLst>
                </a:gridCol>
                <a:gridCol w="1064063">
                  <a:extLst>
                    <a:ext uri="{9D8B030D-6E8A-4147-A177-3AD203B41FA5}">
                      <a16:colId xmlns="" xmlns:a16="http://schemas.microsoft.com/office/drawing/2014/main" val="1878909757"/>
                    </a:ext>
                  </a:extLst>
                </a:gridCol>
                <a:gridCol w="1064063">
                  <a:extLst>
                    <a:ext uri="{9D8B030D-6E8A-4147-A177-3AD203B41FA5}">
                      <a16:colId xmlns="" xmlns:a16="http://schemas.microsoft.com/office/drawing/2014/main" val="2266914904"/>
                    </a:ext>
                  </a:extLst>
                </a:gridCol>
                <a:gridCol w="1064063">
                  <a:extLst>
                    <a:ext uri="{9D8B030D-6E8A-4147-A177-3AD203B41FA5}">
                      <a16:colId xmlns="" xmlns:a16="http://schemas.microsoft.com/office/drawing/2014/main" val="3962833858"/>
                    </a:ext>
                  </a:extLst>
                </a:gridCol>
              </a:tblGrid>
              <a:tr h="5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(€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2625025"/>
                  </a:ext>
                </a:extLst>
              </a:tr>
              <a:tr h="5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გასავალი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6887254"/>
                  </a:ext>
                </a:extLst>
              </a:tr>
              <a:tr h="5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შემოსავალი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ელ.</a:t>
                      </a:r>
                      <a:r>
                        <a:rPr lang="ka-GE" sz="11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ენერგიისა და გათბობის დანაზოგები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3338239"/>
                  </a:ext>
                </a:extLst>
              </a:tr>
              <a:tr h="5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დარჩენილი ღირებულება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204,595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0460399"/>
                  </a:ext>
                </a:extLst>
              </a:tr>
              <a:tr h="5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სუფთა ნაღდი ფული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230,594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0299860"/>
                  </a:ext>
                </a:extLst>
              </a:tr>
              <a:tr h="30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NPV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-163,964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377944"/>
                  </a:ext>
                </a:extLst>
              </a:tr>
              <a:tr h="30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805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05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პასუხი</a:t>
            </a:r>
            <a:r>
              <a:rPr lang="en-US" dirty="0" smtClean="0"/>
              <a:t>: </a:t>
            </a:r>
            <a:r>
              <a:rPr lang="ka-GE" dirty="0" smtClean="0"/>
              <a:t>სავარჯიში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17253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30080"/>
              </p:ext>
            </p:extLst>
          </p:nvPr>
        </p:nvGraphicFramePr>
        <p:xfrm>
          <a:off x="1674104" y="1813395"/>
          <a:ext cx="8556823" cy="3466159"/>
        </p:xfrm>
        <a:graphic>
          <a:graphicData uri="http://schemas.openxmlformats.org/drawingml/2006/table">
            <a:tbl>
              <a:tblPr firstRow="1" firstCol="1" bandRow="1"/>
              <a:tblGrid>
                <a:gridCol w="2535704">
                  <a:extLst>
                    <a:ext uri="{9D8B030D-6E8A-4147-A177-3AD203B41FA5}">
                      <a16:colId xmlns="" xmlns:a16="http://schemas.microsoft.com/office/drawing/2014/main" val="2645211762"/>
                    </a:ext>
                  </a:extLst>
                </a:gridCol>
                <a:gridCol w="1203847">
                  <a:extLst>
                    <a:ext uri="{9D8B030D-6E8A-4147-A177-3AD203B41FA5}">
                      <a16:colId xmlns="" xmlns:a16="http://schemas.microsoft.com/office/drawing/2014/main" val="3312744498"/>
                    </a:ext>
                  </a:extLst>
                </a:gridCol>
                <a:gridCol w="1203847">
                  <a:extLst>
                    <a:ext uri="{9D8B030D-6E8A-4147-A177-3AD203B41FA5}">
                      <a16:colId xmlns="" xmlns:a16="http://schemas.microsoft.com/office/drawing/2014/main" val="2598233138"/>
                    </a:ext>
                  </a:extLst>
                </a:gridCol>
                <a:gridCol w="1204789">
                  <a:extLst>
                    <a:ext uri="{9D8B030D-6E8A-4147-A177-3AD203B41FA5}">
                      <a16:colId xmlns="" xmlns:a16="http://schemas.microsoft.com/office/drawing/2014/main" val="1956378492"/>
                    </a:ext>
                  </a:extLst>
                </a:gridCol>
                <a:gridCol w="1203847">
                  <a:extLst>
                    <a:ext uri="{9D8B030D-6E8A-4147-A177-3AD203B41FA5}">
                      <a16:colId xmlns="" xmlns:a16="http://schemas.microsoft.com/office/drawing/2014/main" val="561044882"/>
                    </a:ext>
                  </a:extLst>
                </a:gridCol>
                <a:gridCol w="1204789">
                  <a:extLst>
                    <a:ext uri="{9D8B030D-6E8A-4147-A177-3AD203B41FA5}">
                      <a16:colId xmlns="" xmlns:a16="http://schemas.microsoft.com/office/drawing/2014/main" val="2250918119"/>
                    </a:ext>
                  </a:extLst>
                </a:gridCol>
              </a:tblGrid>
              <a:tr h="519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(€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8013125"/>
                  </a:ext>
                </a:extLst>
              </a:tr>
              <a:tr h="3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გასავალი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12995"/>
                  </a:ext>
                </a:extLst>
              </a:tr>
              <a:tr h="53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მთლიანი შემოსავალი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476,335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195573"/>
                  </a:ext>
                </a:extLst>
              </a:tr>
              <a:tr h="553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ელექტროენერგიისა და გათბობის დანაზოგი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6970192"/>
                  </a:ext>
                </a:extLst>
              </a:tr>
              <a:tr h="23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სუბსიდია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450,337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5009883"/>
                  </a:ext>
                </a:extLst>
              </a:tr>
              <a:tr h="44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დარჩენილი</a:t>
                      </a:r>
                      <a:r>
                        <a:rPr lang="ka-GE" sz="11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ღირებულება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204,595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333222"/>
                  </a:ext>
                </a:extLst>
              </a:tr>
              <a:tr h="23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სუფთა ნაღდი ფული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476,335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230,594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4343553"/>
                  </a:ext>
                </a:extLst>
              </a:tr>
              <a:tr h="34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NPV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252,406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8282632"/>
                  </a:ext>
                </a:extLst>
              </a:tr>
              <a:tr h="23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IRR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15.39%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247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3339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68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პასუხი</a:t>
            </a:r>
            <a:r>
              <a:rPr lang="en-US" dirty="0" smtClean="0"/>
              <a:t>: </a:t>
            </a:r>
            <a:r>
              <a:rPr lang="ka-GE" dirty="0" smtClean="0"/>
              <a:t>სავარჯიშო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38200" y="1261533"/>
            <a:ext cx="10515600" cy="56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მუნიციპალიტეტისთვის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03559"/>
              </p:ext>
            </p:extLst>
          </p:nvPr>
        </p:nvGraphicFramePr>
        <p:xfrm>
          <a:off x="1646584" y="1852156"/>
          <a:ext cx="8756871" cy="3066938"/>
        </p:xfrm>
        <a:graphic>
          <a:graphicData uri="http://schemas.openxmlformats.org/drawingml/2006/table">
            <a:tbl>
              <a:tblPr firstRow="1" firstCol="1" bandRow="1"/>
              <a:tblGrid>
                <a:gridCol w="2601281">
                  <a:extLst>
                    <a:ext uri="{9D8B030D-6E8A-4147-A177-3AD203B41FA5}">
                      <a16:colId xmlns="" xmlns:a16="http://schemas.microsoft.com/office/drawing/2014/main" val="2752711216"/>
                    </a:ext>
                  </a:extLst>
                </a:gridCol>
                <a:gridCol w="1231118">
                  <a:extLst>
                    <a:ext uri="{9D8B030D-6E8A-4147-A177-3AD203B41FA5}">
                      <a16:colId xmlns="" xmlns:a16="http://schemas.microsoft.com/office/drawing/2014/main" val="1896103785"/>
                    </a:ext>
                  </a:extLst>
                </a:gridCol>
                <a:gridCol w="1231118">
                  <a:extLst>
                    <a:ext uri="{9D8B030D-6E8A-4147-A177-3AD203B41FA5}">
                      <a16:colId xmlns="" xmlns:a16="http://schemas.microsoft.com/office/drawing/2014/main" val="587139001"/>
                    </a:ext>
                  </a:extLst>
                </a:gridCol>
                <a:gridCol w="1231118">
                  <a:extLst>
                    <a:ext uri="{9D8B030D-6E8A-4147-A177-3AD203B41FA5}">
                      <a16:colId xmlns="" xmlns:a16="http://schemas.microsoft.com/office/drawing/2014/main" val="3478237431"/>
                    </a:ext>
                  </a:extLst>
                </a:gridCol>
                <a:gridCol w="1231118">
                  <a:extLst>
                    <a:ext uri="{9D8B030D-6E8A-4147-A177-3AD203B41FA5}">
                      <a16:colId xmlns="" xmlns:a16="http://schemas.microsoft.com/office/drawing/2014/main" val="3949654490"/>
                    </a:ext>
                  </a:extLst>
                </a:gridCol>
                <a:gridCol w="1231118">
                  <a:extLst>
                    <a:ext uri="{9D8B030D-6E8A-4147-A177-3AD203B41FA5}">
                      <a16:colId xmlns="" xmlns:a16="http://schemas.microsoft.com/office/drawing/2014/main" val="3165500896"/>
                    </a:ext>
                  </a:extLst>
                </a:gridCol>
              </a:tblGrid>
              <a:tr h="61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ევროში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27423"/>
                  </a:ext>
                </a:extLst>
              </a:tr>
              <a:tr h="336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გასავალი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469477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შემოსავალი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დანაზოგის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2648813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დარჩენილი ღირებულება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204595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3380437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სუფთა ნაღდი ფული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207195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1931047"/>
                  </a:ext>
                </a:extLst>
              </a:tr>
              <a:tr h="32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NPV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4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083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69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პასუხი</a:t>
            </a:r>
            <a:r>
              <a:rPr lang="en-US" dirty="0"/>
              <a:t>: </a:t>
            </a:r>
            <a:r>
              <a:rPr lang="ka-GE" dirty="0" smtClean="0"/>
              <a:t>სავარჯიშო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65207"/>
          </a:xfrm>
        </p:spPr>
        <p:txBody>
          <a:bodyPr/>
          <a:lstStyle/>
          <a:p>
            <a:r>
              <a:rPr lang="ka-GE" dirty="0" smtClean="0"/>
              <a:t>კონტრაქტორისთვის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71934"/>
              </p:ext>
            </p:extLst>
          </p:nvPr>
        </p:nvGraphicFramePr>
        <p:xfrm>
          <a:off x="1288089" y="2199273"/>
          <a:ext cx="8753057" cy="3066938"/>
        </p:xfrm>
        <a:graphic>
          <a:graphicData uri="http://schemas.openxmlformats.org/drawingml/2006/table">
            <a:tbl>
              <a:tblPr firstRow="1" firstCol="1" bandRow="1"/>
              <a:tblGrid>
                <a:gridCol w="2422755">
                  <a:extLst>
                    <a:ext uri="{9D8B030D-6E8A-4147-A177-3AD203B41FA5}">
                      <a16:colId xmlns="" xmlns:a16="http://schemas.microsoft.com/office/drawing/2014/main" val="3064544440"/>
                    </a:ext>
                  </a:extLst>
                </a:gridCol>
                <a:gridCol w="1265491">
                  <a:extLst>
                    <a:ext uri="{9D8B030D-6E8A-4147-A177-3AD203B41FA5}">
                      <a16:colId xmlns="" xmlns:a16="http://schemas.microsoft.com/office/drawing/2014/main" val="967056859"/>
                    </a:ext>
                  </a:extLst>
                </a:gridCol>
                <a:gridCol w="1266440">
                  <a:extLst>
                    <a:ext uri="{9D8B030D-6E8A-4147-A177-3AD203B41FA5}">
                      <a16:colId xmlns="" xmlns:a16="http://schemas.microsoft.com/office/drawing/2014/main" val="299389475"/>
                    </a:ext>
                  </a:extLst>
                </a:gridCol>
                <a:gridCol w="1265491">
                  <a:extLst>
                    <a:ext uri="{9D8B030D-6E8A-4147-A177-3AD203B41FA5}">
                      <a16:colId xmlns="" xmlns:a16="http://schemas.microsoft.com/office/drawing/2014/main" val="3755269194"/>
                    </a:ext>
                  </a:extLst>
                </a:gridCol>
                <a:gridCol w="1266440">
                  <a:extLst>
                    <a:ext uri="{9D8B030D-6E8A-4147-A177-3AD203B41FA5}">
                      <a16:colId xmlns="" xmlns:a16="http://schemas.microsoft.com/office/drawing/2014/main" val="477293577"/>
                    </a:ext>
                  </a:extLst>
                </a:gridCol>
                <a:gridCol w="1266440">
                  <a:extLst>
                    <a:ext uri="{9D8B030D-6E8A-4147-A177-3AD203B41FA5}">
                      <a16:colId xmlns="" xmlns:a16="http://schemas.microsoft.com/office/drawing/2014/main" val="1343270063"/>
                    </a:ext>
                  </a:extLst>
                </a:gridCol>
              </a:tblGrid>
              <a:tr h="46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ევროში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7613382"/>
                  </a:ext>
                </a:extLst>
              </a:tr>
              <a:tr h="264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გასავალი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5059791"/>
                  </a:ext>
                </a:extLst>
              </a:tr>
              <a:tr h="264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მთლიანი</a:t>
                      </a:r>
                      <a:r>
                        <a:rPr lang="ka-GE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შემოსავალი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473,735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3527652"/>
                  </a:ext>
                </a:extLst>
              </a:tr>
              <a:tr h="52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ელექტროენერგიასა</a:t>
                      </a:r>
                      <a:r>
                        <a:rPr lang="ka-GE" sz="11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და გათბობის დანაზოგის </a:t>
                      </a:r>
                      <a:r>
                        <a:rPr lang="ka-GE" sz="1100" b="1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796009"/>
                  </a:ext>
                </a:extLst>
              </a:tr>
              <a:tr h="264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სუბსიდია</a:t>
                      </a:r>
                      <a:r>
                        <a:rPr lang="ka-GE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450,337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5304015"/>
                  </a:ext>
                </a:extLst>
              </a:tr>
              <a:tr h="46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სუფთა ნაღდი ფული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-6,785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-556,136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473,735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38257"/>
                  </a:ext>
                </a:extLst>
              </a:tr>
              <a:tr h="54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NPV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დაახლ.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4.0% </a:t>
                      </a:r>
                      <a:r>
                        <a:rPr lang="ka-GE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სადისკონტო განაკვეთი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112,489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2430774"/>
                  </a:ext>
                </a:extLst>
              </a:tr>
              <a:tr h="264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11.44%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054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3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4245" y="1882635"/>
            <a:ext cx="10515600" cy="2844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ka-GE" dirty="0" smtClean="0"/>
              <a:t>ენერგო შესრულების ხელშეკრულება არის ენერგო ეფექტურობის ფინანსირების ორგანიზებისთვის საჭირო მექანიზმი. </a:t>
            </a:r>
            <a:r>
              <a:rPr lang="en-US" dirty="0" smtClean="0"/>
              <a:t>EPC</a:t>
            </a:r>
            <a:r>
              <a:rPr lang="ka-GE" dirty="0" smtClean="0"/>
              <a:t>-ში შედის ენერგო მომსახურების კომპანია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ESCO)</a:t>
            </a:r>
            <a:r>
              <a:rPr lang="ka-GE" dirty="0" smtClean="0"/>
              <a:t>რომელიც უზრუნველყოფს სხვადასხვა სახის მომსახურებას, მაგ. ფინანსები და ენერგო დანაზოგების გარანტირება. </a:t>
            </a:r>
            <a:r>
              <a:rPr lang="en-US" dirty="0" smtClean="0"/>
              <a:t>ESCO</a:t>
            </a:r>
            <a:r>
              <a:rPr lang="ka-GE" dirty="0" smtClean="0"/>
              <a:t>-ს ანაზღაურება დამოკიდებულია გარანტირებული დანაზოგების მიღწევაზე. ეს კომპანია მონაწილეობს ენერგო დანაზოგების </a:t>
            </a:r>
            <a:r>
              <a:rPr lang="ka-GE" dirty="0" smtClean="0"/>
              <a:t>აღრიცხვისა და დამოწმების </a:t>
            </a:r>
            <a:r>
              <a:rPr lang="ka-GE" dirty="0" smtClean="0"/>
              <a:t>პროცესში თანხების უკან დაბრუნების დროს.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7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ცნება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62039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https://ec.europa.eu/energy/en/content/energy-performance-contracting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45894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რას იღებს ამ პროექტის შედეგად მუნიციპალიტეტი? არის თუ არა ეს კარგი გარიგება? </a:t>
            </a:r>
            <a:endParaRPr lang="en-US" dirty="0"/>
          </a:p>
          <a:p>
            <a:r>
              <a:rPr lang="ka-GE" b="1" dirty="0" smtClean="0"/>
              <a:t>გამართლებულია თუ არა ეს პროექტი სუბსიდიის გარეშე? რა არის სუბსიდიის როლი </a:t>
            </a:r>
            <a:r>
              <a:rPr lang="ka-GE" b="1" dirty="0" smtClean="0"/>
              <a:t>ენერგოეფექტურობაში</a:t>
            </a:r>
            <a:r>
              <a:rPr lang="ka-GE" b="1" dirty="0" smtClean="0"/>
              <a:t>? უნდა დაფინანსდეს თუ არა სუბსიდიით </a:t>
            </a:r>
            <a:r>
              <a:rPr lang="ka-GE" b="1" dirty="0" smtClean="0"/>
              <a:t>უარყოფითი</a:t>
            </a:r>
            <a:r>
              <a:rPr lang="en-US" b="1" dirty="0" smtClean="0"/>
              <a:t> </a:t>
            </a:r>
            <a:r>
              <a:rPr lang="en-US" b="1" dirty="0" smtClean="0"/>
              <a:t>NPV</a:t>
            </a:r>
            <a:r>
              <a:rPr lang="ka-GE" b="1" dirty="0" smtClean="0"/>
              <a:t>-ს შემთხვევაში პროექტი?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ka-GE" b="1" dirty="0" smtClean="0"/>
              <a:t>რას იღებს კონტრაქტორი ამ პროექტიდან?</a:t>
            </a:r>
            <a:r>
              <a:rPr lang="en-US" b="1" dirty="0" smtClean="0"/>
              <a:t> </a:t>
            </a:r>
          </a:p>
          <a:p>
            <a:r>
              <a:rPr lang="ka-GE" b="1" dirty="0" smtClean="0"/>
              <a:t>რომელს უფრო გავს ეს გარიგება </a:t>
            </a:r>
            <a:r>
              <a:rPr lang="ka-GE" b="1" dirty="0" smtClean="0"/>
              <a:t>გარანტირებულ დანაზოგს </a:t>
            </a:r>
            <a:r>
              <a:rPr lang="ka-GE" b="1" dirty="0" smtClean="0"/>
              <a:t>თუ </a:t>
            </a:r>
            <a:r>
              <a:rPr lang="ka-GE" b="1" dirty="0" smtClean="0"/>
              <a:t>საერთო</a:t>
            </a:r>
            <a:r>
              <a:rPr lang="ka-GE" b="1" dirty="0" smtClean="0"/>
              <a:t> დანაზოგს? </a:t>
            </a:r>
            <a:r>
              <a:rPr lang="en-US" b="1" dirty="0" smtClean="0"/>
              <a:t> </a:t>
            </a:r>
            <a:r>
              <a:rPr lang="ka-GE" b="1" dirty="0" smtClean="0"/>
              <a:t>რატომ</a:t>
            </a:r>
            <a:r>
              <a:rPr lang="en-US" b="1" dirty="0" smtClean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70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მუნიციპალიტეტის შემთხვევა</a:t>
            </a:r>
            <a:r>
              <a:rPr lang="en-US" dirty="0" smtClean="0"/>
              <a:t>: </a:t>
            </a:r>
            <a:r>
              <a:rPr lang="ka-GE" dirty="0" smtClean="0"/>
              <a:t>სადისკუსიო კითხვები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864430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dirty="0" smtClean="0"/>
              <a:t>სრულყოფილი </a:t>
            </a:r>
            <a:r>
              <a:rPr lang="ka-GE" dirty="0" smtClean="0"/>
              <a:t>მომსახურება </a:t>
            </a:r>
            <a:endParaRPr lang="en-US" dirty="0" smtClean="0"/>
          </a:p>
          <a:p>
            <a:pPr lvl="1"/>
            <a:r>
              <a:rPr lang="en-US" dirty="0" smtClean="0"/>
              <a:t>ESCO</a:t>
            </a:r>
            <a:r>
              <a:rPr lang="ka-GE" dirty="0" smtClean="0"/>
              <a:t> უზრუნველყოფს</a:t>
            </a:r>
            <a:r>
              <a:rPr lang="en-US" dirty="0" smtClean="0"/>
              <a:t> </a:t>
            </a:r>
            <a:r>
              <a:rPr lang="ka-GE" dirty="0" smtClean="0"/>
              <a:t>ყველა სახის სერვისს პროექტის დიზაინისა და განხორციელებისათვის </a:t>
            </a:r>
            <a:r>
              <a:rPr lang="ka-GE" dirty="0" smtClean="0"/>
              <a:t>კლიენტისათვის, </a:t>
            </a:r>
            <a:r>
              <a:rPr lang="ka-GE" dirty="0" smtClean="0"/>
              <a:t>პირველადი ენერგო აუდიტიდან დაწყებული პროექტის დანაზოგების გრძელვადიანი მონიტორინგისა და </a:t>
            </a:r>
            <a:r>
              <a:rPr lang="ka-GE" dirty="0" smtClean="0"/>
              <a:t>დამოწმების </a:t>
            </a:r>
            <a:r>
              <a:rPr lang="ka-GE" dirty="0" smtClean="0"/>
              <a:t>ჩათვლით</a:t>
            </a:r>
            <a:r>
              <a:rPr lang="en-US" dirty="0" smtClean="0"/>
              <a:t>. </a:t>
            </a:r>
            <a:endParaRPr lang="en-US" dirty="0"/>
          </a:p>
          <a:p>
            <a:r>
              <a:rPr lang="ka-GE" dirty="0" smtClean="0"/>
              <a:t>ყოვლისმომცველი ღონისძიებები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ESCO </a:t>
            </a:r>
            <a:r>
              <a:rPr lang="ka-GE" dirty="0" smtClean="0"/>
              <a:t>უზრუნველყოფს ღონისძიებების ნუსხას, რომელიც ჭირდება კონკრეტულ </a:t>
            </a:r>
            <a:r>
              <a:rPr lang="ka-GE" dirty="0" smtClean="0"/>
              <a:t>პროექტს/დაწესებულებას </a:t>
            </a:r>
            <a:r>
              <a:rPr lang="ka-GE" dirty="0" smtClean="0"/>
              <a:t>და შეიძლება მოიცავდეს ენერგო ეფექტურობას, განახლებად ენერგიას, განაწილებულ გენერირებას, წყლის დაცვას, მასალებსა და ღონისძიებებს. </a:t>
            </a:r>
            <a:r>
              <a:rPr lang="en-US" dirty="0" smtClean="0"/>
              <a:t> </a:t>
            </a:r>
          </a:p>
          <a:p>
            <a:r>
              <a:rPr lang="ka-GE" dirty="0" smtClean="0"/>
              <a:t>რისკებს საკუთარ თავზე იღებს </a:t>
            </a:r>
            <a:r>
              <a:rPr lang="en-US" dirty="0" smtClean="0"/>
              <a:t> ESCO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დასკვნა</a:t>
            </a:r>
            <a:r>
              <a:rPr lang="en-US" dirty="0" smtClean="0"/>
              <a:t>: EPC</a:t>
            </a:r>
            <a:r>
              <a:rPr lang="ka-GE" dirty="0" smtClean="0"/>
              <a:t> ძირითადი მახასიათებლები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71</a:t>
            </a:fld>
            <a:endParaRPr lang="pl-PL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70575" y="5872828"/>
            <a:ext cx="6035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2"/>
              </a:rPr>
              <a:t>https://www.energystar.gov/ia/partners/spp_res/Introduction_to_Performance_Contracting.pdf</a:t>
            </a:r>
            <a:r>
              <a:rPr lang="en-US" sz="1200" dirty="0" smtClean="0"/>
              <a:t> and </a:t>
            </a:r>
            <a:r>
              <a:rPr lang="en-US" sz="1200" dirty="0" smtClean="0">
                <a:hlinkClick r:id="rId3"/>
              </a:rPr>
              <a:t>http://www.transparense.eu/eu/trainings/eu-manual</a:t>
            </a:r>
            <a:r>
              <a:rPr lang="en-US" sz="1200" dirty="0" smtClean="0"/>
              <a:t>	(pg. 8)</a:t>
            </a:r>
          </a:p>
        </p:txBody>
      </p:sp>
    </p:spTree>
    <p:extLst>
      <p:ext uri="{BB962C8B-B14F-4D97-AF65-F5344CB8AC3E}">
        <p14:creationId xmlns:p14="http://schemas.microsoft.com/office/powerpoint/2010/main" val="2739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მხარდაჭერა პროექტის დაფინანსებაში</a:t>
            </a:r>
            <a:endParaRPr lang="en-US" dirty="0" smtClean="0"/>
          </a:p>
          <a:p>
            <a:pPr lvl="1"/>
            <a:r>
              <a:rPr lang="en-US" dirty="0" smtClean="0"/>
              <a:t>EPC</a:t>
            </a:r>
            <a:r>
              <a:rPr lang="ka-GE" dirty="0" smtClean="0"/>
              <a:t> პროექტის დაფინანსების კაპიტალი შეიძლება უზრუნველყოფილ იქნას კლიენტის საკუთარი რესურსით, </a:t>
            </a:r>
            <a:r>
              <a:rPr lang="en-US" dirty="0" smtClean="0"/>
              <a:t>EPC</a:t>
            </a:r>
            <a:r>
              <a:rPr lang="ka-GE" dirty="0" smtClean="0"/>
              <a:t> </a:t>
            </a:r>
            <a:r>
              <a:rPr lang="ka-GE" dirty="0" smtClean="0"/>
              <a:t>პროვაიდერის</a:t>
            </a:r>
            <a:r>
              <a:rPr lang="ka-GE" dirty="0" smtClean="0"/>
              <a:t> </a:t>
            </a:r>
            <a:r>
              <a:rPr lang="ka-GE" dirty="0" smtClean="0"/>
              <a:t>ან მესამე მხარის მიერ. </a:t>
            </a:r>
            <a:r>
              <a:rPr lang="en-US" dirty="0" smtClean="0"/>
              <a:t>EPC</a:t>
            </a:r>
            <a:r>
              <a:rPr lang="ka-GE" dirty="0" smtClean="0"/>
              <a:t>-ს პროვაიდერის </a:t>
            </a:r>
            <a:r>
              <a:rPr lang="ka-GE" dirty="0" smtClean="0"/>
              <a:t>მხრიდან ფინანსური უზრუნველყოფა არის ერთ-ერთი </a:t>
            </a:r>
            <a:r>
              <a:rPr lang="ka-GE" dirty="0" smtClean="0"/>
              <a:t>ალტერნატივა </a:t>
            </a:r>
            <a:r>
              <a:rPr lang="ka-GE" dirty="0" smtClean="0"/>
              <a:t>და </a:t>
            </a:r>
            <a:r>
              <a:rPr lang="ka-GE" dirty="0" smtClean="0"/>
              <a:t>არა </a:t>
            </a:r>
            <a:r>
              <a:rPr lang="en-US" dirty="0" smtClean="0"/>
              <a:t>EPC</a:t>
            </a:r>
            <a:r>
              <a:rPr lang="ka-GE" dirty="0" smtClean="0"/>
              <a:t> </a:t>
            </a:r>
            <a:r>
              <a:rPr lang="ka-GE" dirty="0" smtClean="0"/>
              <a:t>პროექტის განხორციელების </a:t>
            </a:r>
            <a:r>
              <a:rPr lang="ka-GE" dirty="0" smtClean="0"/>
              <a:t>აუცილებელი პირობა</a:t>
            </a:r>
            <a:endParaRPr lang="en-US" dirty="0" smtClean="0"/>
          </a:p>
          <a:p>
            <a:r>
              <a:rPr lang="ka-GE" dirty="0" smtClean="0"/>
              <a:t>პროექტის ფარგლებში დანაზოგების გარანტია</a:t>
            </a:r>
            <a:endParaRPr lang="en-US" dirty="0" smtClean="0"/>
          </a:p>
          <a:p>
            <a:pPr lvl="1"/>
            <a:r>
              <a:rPr lang="ka-GE" dirty="0" smtClean="0"/>
              <a:t>ხელშეკრულებიდან გამომდინარე, </a:t>
            </a:r>
            <a:r>
              <a:rPr lang="en-US" dirty="0" smtClean="0"/>
              <a:t>ESCO</a:t>
            </a:r>
            <a:r>
              <a:rPr lang="ka-GE" dirty="0" smtClean="0"/>
              <a:t>-ს შეუძლია პროექტის მიერ წარმობული დანაზოგების გარანტია, </a:t>
            </a:r>
            <a:r>
              <a:rPr lang="ka-GE" smtClean="0"/>
              <a:t>რომელიც </a:t>
            </a:r>
            <a:r>
              <a:rPr lang="ka-GE" smtClean="0"/>
              <a:t>საკმარისი </a:t>
            </a:r>
            <a:r>
              <a:rPr lang="ka-GE" dirty="0" smtClean="0"/>
              <a:t>იქნება პროექტის განმავლობაში ხარჯების დაფინანსებისათვის.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დასკვნა</a:t>
            </a:r>
            <a:r>
              <a:rPr lang="en-US" dirty="0" smtClean="0"/>
              <a:t>:</a:t>
            </a:r>
            <a:r>
              <a:rPr lang="ka-GE" dirty="0" smtClean="0"/>
              <a:t> </a:t>
            </a:r>
            <a:r>
              <a:rPr lang="en-US" dirty="0" smtClean="0"/>
              <a:t>EPC</a:t>
            </a:r>
            <a:r>
              <a:rPr lang="ka-GE" dirty="0" smtClean="0"/>
              <a:t> ძირითადი მახასიათებლები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203950"/>
            <a:ext cx="2743200" cy="365125"/>
          </a:xfrm>
        </p:spPr>
        <p:txBody>
          <a:bodyPr/>
          <a:lstStyle/>
          <a:p>
            <a:fld id="{C77C6C3F-668B-4AF5-BFA9-0F657EB068D6}" type="slidenum">
              <a:rPr lang="pl-PL" smtClean="0"/>
              <a:pPr/>
              <a:t>72</a:t>
            </a:fld>
            <a:endParaRPr lang="pl-PL" dirty="0" smtClean="0"/>
          </a:p>
        </p:txBody>
      </p:sp>
      <p:sp>
        <p:nvSpPr>
          <p:cNvPr id="6" name="Rectangle 5"/>
          <p:cNvSpPr/>
          <p:nvPr/>
        </p:nvSpPr>
        <p:spPr>
          <a:xfrm>
            <a:off x="5908675" y="5880784"/>
            <a:ext cx="6035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2"/>
              </a:rPr>
              <a:t>https://www.energystar.gov/ia/partners/spp_res/Introduction_to_Performance_Contracting.pdf</a:t>
            </a:r>
            <a:r>
              <a:rPr lang="en-US" sz="1200" dirty="0" smtClean="0"/>
              <a:t> and </a:t>
            </a:r>
            <a:r>
              <a:rPr lang="en-US" sz="1200" dirty="0" smtClean="0">
                <a:hlinkClick r:id="rId3"/>
              </a:rPr>
              <a:t>http://www.transparense.eu/eu/trainings/eu-manual</a:t>
            </a:r>
            <a:r>
              <a:rPr lang="en-US" sz="1200" dirty="0" smtClean="0"/>
              <a:t>	(pg. 8)</a:t>
            </a:r>
          </a:p>
        </p:txBody>
      </p:sp>
    </p:spTree>
    <p:extLst>
      <p:ext uri="{BB962C8B-B14F-4D97-AF65-F5344CB8AC3E}">
        <p14:creationId xmlns:p14="http://schemas.microsoft.com/office/powerpoint/2010/main" val="17546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136227"/>
              </p:ext>
            </p:extLst>
          </p:nvPr>
        </p:nvGraphicFramePr>
        <p:xfrm>
          <a:off x="838200" y="1671637"/>
          <a:ext cx="105156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8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შესაბამისი მონაწილეები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1062" y="1252537"/>
            <a:ext cx="1042987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EPC </a:t>
            </a:r>
            <a:r>
              <a:rPr lang="ka-GE" dirty="0" smtClean="0"/>
              <a:t>ხელშეკრულება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350" y="6246961"/>
            <a:ext cx="3997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smtClean="0">
                <a:hlinkClick r:id="rId7"/>
              </a:rPr>
              <a:t>http://www.transparense.eu/eu/trainings/eu-manual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9176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9</a:t>
            </a:fld>
            <a:endParaRPr lang="pl-P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r>
              <a:rPr lang="ka-GE" dirty="0" smtClean="0"/>
              <a:t> მოწყობის მაგალითი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2825" y="1592244"/>
            <a:ext cx="1803400" cy="85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კლიენტი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92500" y="4501407"/>
            <a:ext cx="17780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ESCO (EPC </a:t>
            </a:r>
            <a:r>
              <a:rPr lang="ka-GE" dirty="0" smtClean="0"/>
              <a:t>მომწოდებელი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34149" y="4487068"/>
            <a:ext cx="1854200" cy="78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სესხის მომწოდებელი/ინვესტორი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52550" y="1690165"/>
            <a:ext cx="1994828" cy="85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ენერგო მომწოდებელი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6521878">
            <a:off x="4265823" y="3343625"/>
            <a:ext cx="1337880" cy="161035"/>
            <a:chOff x="2197100" y="5397500"/>
            <a:chExt cx="876300" cy="1905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197100" y="53975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97100" y="55880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629025" y="157828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ენერგია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23334" y="233234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ქვითრები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8386" y="3363484"/>
            <a:ext cx="321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dirty="0" smtClean="0"/>
              <a:t>ახორციელებს ეფექტურობის </a:t>
            </a:r>
          </a:p>
          <a:p>
            <a:r>
              <a:rPr lang="ka-GE" sz="1600" dirty="0" smtClean="0"/>
              <a:t>ღონისძიებებს </a:t>
            </a:r>
            <a:r>
              <a:rPr lang="ka-GE" sz="1600" dirty="0" smtClean="0"/>
              <a:t>იძლევა </a:t>
            </a:r>
            <a:r>
              <a:rPr lang="ka-GE" sz="1600" dirty="0" smtClean="0"/>
              <a:t>ხარჯების</a:t>
            </a:r>
          </a:p>
          <a:p>
            <a:r>
              <a:rPr lang="ka-GE" sz="1600" dirty="0" smtClean="0"/>
              <a:t>დაზოგვის გარანტიას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4073" y="364048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გადახდები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1529" y="4009815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სესხის ან სუბსიდიის </a:t>
            </a:r>
          </a:p>
          <a:p>
            <a:r>
              <a:rPr lang="ka-GE" dirty="0" smtClean="0"/>
              <a:t>უზრუნველყოფა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28357" y="350804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იხდის სესხს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214759" y="1776452"/>
            <a:ext cx="1702728" cy="650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EPC </a:t>
            </a:r>
            <a:r>
              <a:rPr lang="ka-GE" dirty="0" smtClean="0"/>
              <a:t>შუამავალი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14542" y="2061495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614542" y="2251995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2151914">
            <a:off x="5746110" y="3576977"/>
            <a:ext cx="3234486" cy="216297"/>
            <a:chOff x="2197100" y="5397500"/>
            <a:chExt cx="876300" cy="1905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197100" y="53975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197100" y="55880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760492" y="1984819"/>
            <a:ext cx="2242566" cy="210449"/>
            <a:chOff x="2197100" y="5397500"/>
            <a:chExt cx="876300" cy="1905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197100" y="53975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197100" y="5588000"/>
              <a:ext cx="876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837926" y="2274778"/>
            <a:ext cx="270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EPC </a:t>
            </a:r>
            <a:r>
              <a:rPr lang="ka-GE" dirty="0" smtClean="0"/>
              <a:t>ექსპერტიზა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912835" y="1377740"/>
            <a:ext cx="21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გადახდა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288005" y="6167588"/>
            <a:ext cx="348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https://www.eib.org/attachments/pj/guide_to_statistical_treatment_of_epcs_en.pdf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8447180" y="5414378"/>
            <a:ext cx="451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ka-GE" sz="1600" dirty="0" smtClean="0"/>
              <a:t>არსებობს სხვა </a:t>
            </a:r>
            <a:r>
              <a:rPr lang="en-US" sz="1600" dirty="0" smtClean="0"/>
              <a:t>EPC </a:t>
            </a:r>
            <a:r>
              <a:rPr lang="ka-GE" sz="1600" dirty="0" smtClean="0"/>
              <a:t>მოწყობის</a:t>
            </a:r>
          </a:p>
          <a:p>
            <a:r>
              <a:rPr lang="ka-GE" sz="1600" dirty="0" smtClean="0"/>
              <a:t> ფორმაც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568583" y="5347239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იძლევა სესხის </a:t>
            </a:r>
            <a:r>
              <a:rPr lang="ka-GE" dirty="0" smtClean="0"/>
              <a:t>გადახდის </a:t>
            </a:r>
            <a:endParaRPr lang="ka-GE" dirty="0" smtClean="0"/>
          </a:p>
          <a:p>
            <a:r>
              <a:rPr lang="ka-GE" dirty="0" smtClean="0"/>
              <a:t>გარანტიას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01594" y="5062408"/>
            <a:ext cx="3462332" cy="1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83E1335-119D-4914-8DF2-438EEAD7D3A2}"/>
              </a:ext>
            </a:extLst>
          </p:cNvPr>
          <p:cNvSpPr/>
          <p:nvPr/>
        </p:nvSpPr>
        <p:spPr>
          <a:xfrm>
            <a:off x="0" y="0"/>
            <a:ext cx="409221" cy="22860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de-DE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801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6606</Words>
  <Application>Microsoft Office PowerPoint</Application>
  <PresentationFormat>Custom</PresentationFormat>
  <Paragraphs>1664</Paragraphs>
  <Slides>72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Motyw pakietu Office</vt:lpstr>
      <vt:lpstr>think-cell Slide</vt:lpstr>
      <vt:lpstr>ენერგო შესრულების ხელშეკრულების (EPC) სპეციალისტის მოდული</vt:lpstr>
      <vt:lpstr>დაწყებამდე  - რას ნიშნავს EPC სპეციალისტის მოდული </vt:lpstr>
      <vt:lpstr>სწავლების შედეგები</vt:lpstr>
      <vt:lpstr>შინაარსის მიმოხილვა</vt:lpstr>
      <vt:lpstr>შინაარსის მიმოხილვა</vt:lpstr>
      <vt:lpstr>რა არისEPC?</vt:lpstr>
      <vt:lpstr>ცნება</vt:lpstr>
      <vt:lpstr>შესაბამისი მონაწილეები</vt:lpstr>
      <vt:lpstr>EPC მოწყობის მაგალითი</vt:lpstr>
      <vt:lpstr>მოკლე მიმოხილვა</vt:lpstr>
      <vt:lpstr>აქტივაცია!</vt:lpstr>
      <vt:lpstr>შინაარსის მიმოხილვა</vt:lpstr>
      <vt:lpstr>EPC ხელშეკრულების ტიპები</vt:lpstr>
      <vt:lpstr>საერთო დანაზოგები </vt:lpstr>
      <vt:lpstr>გარანტირებული დანაზოგები </vt:lpstr>
      <vt:lpstr>EPC-ში ტიპიური ხარჯების დანაზოგი </vt:lpstr>
      <vt:lpstr>ენერგო შესრულების რისკის გადატანა/ტრანსფერი </vt:lpstr>
      <vt:lpstr>EPC ხელშეკრულების ტიპები</vt:lpstr>
      <vt:lpstr>გარანტირებული დანაზოგი: დეტალებში</vt:lpstr>
      <vt:lpstr>ტექნიკური რისკის აუთსორსინგი </vt:lpstr>
      <vt:lpstr>ფინანსური რისკის აუთსორსინგი </vt:lpstr>
      <vt:lpstr>კავშირი კლიენტთან</vt:lpstr>
      <vt:lpstr>საერთო სახელშეკრულებო ინტერესები</vt:lpstr>
      <vt:lpstr>უკუეფექტის თავიდან აცილება</vt:lpstr>
      <vt:lpstr>კლიენტს შეუძლია ძირითად ბიზნესზე ფოკუსირება</vt:lpstr>
      <vt:lpstr>პროფესიული მხარდაჭერის საშუალებით დანაზოგების მიღწევა </vt:lpstr>
      <vt:lpstr>აქტივაცია!</vt:lpstr>
      <vt:lpstr>შინაარსის მიმოხილვა</vt:lpstr>
      <vt:lpstr>EPC პროცესი </vt:lpstr>
      <vt:lpstr>EPC პროცესი</vt:lpstr>
      <vt:lpstr>EPC პროცესი: დეტალურად</vt:lpstr>
      <vt:lpstr>EPC პროცესი: დეტალურად</vt:lpstr>
      <vt:lpstr>EPC პროცესი: დეტალურად </vt:lpstr>
      <vt:lpstr>EPC პროცესის დროის განრიგი </vt:lpstr>
      <vt:lpstr>აქტივაცია!</vt:lpstr>
      <vt:lpstr>შინაარსის მიმოხილვა</vt:lpstr>
      <vt:lpstr>EPC ფინანსირება</vt:lpstr>
      <vt:lpstr>კლიენტის მიერ დაფინანსების მაგალითი</vt:lpstr>
      <vt:lpstr> ESCO-ს მიერ დაფინანსების მაგალითი</vt:lpstr>
      <vt:lpstr>დაფინანსების კრიტერიუმები</vt:lpstr>
      <vt:lpstr>აქტივაცია!</vt:lpstr>
      <vt:lpstr>შინაარსის მიმოხილვა</vt:lpstr>
      <vt:lpstr>ბარიერები/გამოწვევები</vt:lpstr>
      <vt:lpstr>ბარიერები/გამოწვევები</vt:lpstr>
      <vt:lpstr>შინაარსის მიმოხილვა</vt:lpstr>
      <vt:lpstr>ევროკავშირის ენერგოეფექტურობის პოლიტიკა  </vt:lpstr>
      <vt:lpstr>ევროკავშირის ენერგოეფექტურობის პოლიტიკა  </vt:lpstr>
      <vt:lpstr>ბაზარი ევროკავშირში (2016 წ. მდგომარეობით)</vt:lpstr>
      <vt:lpstr>ევროპული ქცევის კოდექსი</vt:lpstr>
      <vt:lpstr>ევროპული ქცევის კოდექსი</vt:lpstr>
      <vt:lpstr>შინაარსის მიმოხილვა</vt:lpstr>
      <vt:lpstr>EPC პრაქტიკული მაგალითი: ქუჩის განათების მოდერნიზება რადომში </vt:lpstr>
      <vt:lpstr>პროექტისა და გარემოებებისმიმოხილვა </vt:lpstr>
      <vt:lpstr>არასაინვესტიციო სცენარი (1/2)</vt:lpstr>
      <vt:lpstr>არა-საინვესტიციო სცენარი (2/2)</vt:lpstr>
      <vt:lpstr>ტექნიკური მასშტაბი, დროის-გრაფიკი და კაპიტალური ხარჯები</vt:lpstr>
      <vt:lpstr>პროექტის დაფინანსება</vt:lpstr>
      <vt:lpstr>პროექტის ეკონომიკური მდგრადობა(1/3)</vt:lpstr>
      <vt:lpstr>პროექტის ეკონომიკური მდგრადობა(2/3)</vt:lpstr>
      <vt:lpstr>პროექტის ეკონომიკური მდგრადობა(3/3)</vt:lpstr>
      <vt:lpstr>EPC ხელშკრულების განხორციელება(1/2)</vt:lpstr>
      <vt:lpstr>EPC ხელშეკრულების განხორციელება (2/2)</vt:lpstr>
      <vt:lpstr>პრაქტიკული მაგალითის მიმოხილვა</vt:lpstr>
      <vt:lpstr>შინაარსის მიმოხილვა</vt:lpstr>
      <vt:lpstr>მუნიციპალიტეტის მაგალითი: სავარჯიშოები</vt:lpstr>
      <vt:lpstr>პასუხი: სავარჯიშო 1</vt:lpstr>
      <vt:lpstr>პასუხი: სავარჯიში 2</vt:lpstr>
      <vt:lpstr>პასუხი: სავარჯიშო 3</vt:lpstr>
      <vt:lpstr>პასუხი: სავარჯიშო 3</vt:lpstr>
      <vt:lpstr>მუნიციპალიტეტის შემთხვევა: სადისკუსიო კითხვები</vt:lpstr>
      <vt:lpstr>დასკვნა: EPC ძირითადი მახასიათებლები</vt:lpstr>
      <vt:lpstr>დასკვნა: EPC ძირითადი მახასიათებლები</vt:lpstr>
    </vt:vector>
  </TitlesOfParts>
  <Company>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Luna, Rodrigo</dc:creator>
  <cp:lastModifiedBy>User</cp:lastModifiedBy>
  <cp:revision>223</cp:revision>
  <dcterms:created xsi:type="dcterms:W3CDTF">2019-07-15T15:39:03Z</dcterms:created>
  <dcterms:modified xsi:type="dcterms:W3CDTF">2019-09-26T08:56:52Z</dcterms:modified>
</cp:coreProperties>
</file>