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1.xml" ContentType="application/vnd.openxmlformats-officedocument.themeOverr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ags/tag11.xml" ContentType="application/vnd.openxmlformats-officedocument.presentationml.tags+xml"/>
  <Override PartName="/ppt/tags/tag12.xml" ContentType="application/vnd.openxmlformats-officedocument.presentationml.tags+xml"/>
  <Override PartName="/ppt/notesSlides/notesSlide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tags/tag13.xml" ContentType="application/vnd.openxmlformats-officedocument.presentationml.tags+xml"/>
  <Override PartName="/ppt/tags/tag14.xml" ContentType="application/vnd.openxmlformats-officedocument.presentationml.tags+xml"/>
  <Override PartName="/ppt/notesSlides/notesSlide5.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notesSlides/notesSlide6.xml" ContentType="application/vnd.openxmlformats-officedocument.presentationml.notesSlide+xml"/>
  <Override PartName="/ppt/theme/themeOverride2.xml" ContentType="application/vnd.openxmlformats-officedocument.themeOverride+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theme/themeOverride3.xml" ContentType="application/vnd.openxmlformats-officedocument.themeOverride+xml"/>
  <Override PartName="/ppt/notesSlides/notesSlide10.xml" ContentType="application/vnd.openxmlformats-officedocument.presentationml.notesSlide+xml"/>
  <Override PartName="/ppt/theme/themeOverride4.xml" ContentType="application/vnd.openxmlformats-officedocument.themeOverrid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1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20.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21.xml" ContentType="application/vnd.openxmlformats-officedocument.presentationml.notesSlide+xml"/>
  <Override PartName="/ppt/theme/themeOverride5.xml" ContentType="application/vnd.openxmlformats-officedocument.themeOverr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22.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23.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24.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25.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theme/themeOverride6.xml" ContentType="application/vnd.openxmlformats-officedocument.themeOverr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26.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65" r:id="rId2"/>
  </p:sldMasterIdLst>
  <p:notesMasterIdLst>
    <p:notesMasterId r:id="rId62"/>
  </p:notesMasterIdLst>
  <p:handoutMasterIdLst>
    <p:handoutMasterId r:id="rId63"/>
  </p:handoutMasterIdLst>
  <p:sldIdLst>
    <p:sldId id="256" r:id="rId3"/>
    <p:sldId id="309" r:id="rId4"/>
    <p:sldId id="325" r:id="rId5"/>
    <p:sldId id="306" r:id="rId6"/>
    <p:sldId id="257" r:id="rId7"/>
    <p:sldId id="265" r:id="rId8"/>
    <p:sldId id="319" r:id="rId9"/>
    <p:sldId id="261" r:id="rId10"/>
    <p:sldId id="262" r:id="rId11"/>
    <p:sldId id="263" r:id="rId12"/>
    <p:sldId id="266" r:id="rId13"/>
    <p:sldId id="331" r:id="rId14"/>
    <p:sldId id="333" r:id="rId15"/>
    <p:sldId id="334" r:id="rId16"/>
    <p:sldId id="343" r:id="rId17"/>
    <p:sldId id="336" r:id="rId18"/>
    <p:sldId id="320" r:id="rId19"/>
    <p:sldId id="279" r:id="rId20"/>
    <p:sldId id="268" r:id="rId21"/>
    <p:sldId id="356" r:id="rId22"/>
    <p:sldId id="327" r:id="rId23"/>
    <p:sldId id="316" r:id="rId24"/>
    <p:sldId id="271" r:id="rId25"/>
    <p:sldId id="272" r:id="rId26"/>
    <p:sldId id="275" r:id="rId27"/>
    <p:sldId id="273" r:id="rId28"/>
    <p:sldId id="302" r:id="rId29"/>
    <p:sldId id="274" r:id="rId30"/>
    <p:sldId id="340" r:id="rId31"/>
    <p:sldId id="288" r:id="rId32"/>
    <p:sldId id="290" r:id="rId33"/>
    <p:sldId id="291" r:id="rId34"/>
    <p:sldId id="293" r:id="rId35"/>
    <p:sldId id="304" r:id="rId36"/>
    <p:sldId id="299" r:id="rId37"/>
    <p:sldId id="278" r:id="rId38"/>
    <p:sldId id="300" r:id="rId39"/>
    <p:sldId id="341" r:id="rId40"/>
    <p:sldId id="305" r:id="rId41"/>
    <p:sldId id="321" r:id="rId42"/>
    <p:sldId id="295" r:id="rId43"/>
    <p:sldId id="296" r:id="rId44"/>
    <p:sldId id="297" r:id="rId45"/>
    <p:sldId id="298" r:id="rId46"/>
    <p:sldId id="322" r:id="rId47"/>
    <p:sldId id="344" r:id="rId48"/>
    <p:sldId id="323" r:id="rId49"/>
    <p:sldId id="345" r:id="rId50"/>
    <p:sldId id="354" r:id="rId51"/>
    <p:sldId id="348" r:id="rId52"/>
    <p:sldId id="351" r:id="rId53"/>
    <p:sldId id="349" r:id="rId54"/>
    <p:sldId id="347" r:id="rId55"/>
    <p:sldId id="352" r:id="rId56"/>
    <p:sldId id="350" r:id="rId57"/>
    <p:sldId id="353" r:id="rId58"/>
    <p:sldId id="355" r:id="rId59"/>
    <p:sldId id="330" r:id="rId60"/>
    <p:sldId id="342" r:id="rId6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750" autoAdjust="0"/>
    <p:restoredTop sz="89299" autoAdjust="0"/>
  </p:normalViewPr>
  <p:slideViewPr>
    <p:cSldViewPr snapToGrid="0" snapToObjects="1">
      <p:cViewPr varScale="1">
        <p:scale>
          <a:sx n="90" d="100"/>
          <a:sy n="90" d="100"/>
        </p:scale>
        <p:origin x="510" y="108"/>
      </p:cViewPr>
      <p:guideLst/>
    </p:cSldViewPr>
  </p:slideViewPr>
  <p:notesTextViewPr>
    <p:cViewPr>
      <p:scale>
        <a:sx n="1" d="1"/>
        <a:sy n="1" d="1"/>
      </p:scale>
      <p:origin x="0" y="0"/>
    </p:cViewPr>
  </p:notesTextViewPr>
  <p:sorterViewPr>
    <p:cViewPr>
      <p:scale>
        <a:sx n="100" d="100"/>
        <a:sy n="100" d="100"/>
      </p:scale>
      <p:origin x="0" y="-12492"/>
    </p:cViewPr>
  </p:sorterViewPr>
  <p:notesViewPr>
    <p:cSldViewPr snapToGrid="0" snapToObjects="1">
      <p:cViewPr varScale="1">
        <p:scale>
          <a:sx n="97" d="100"/>
          <a:sy n="97" d="100"/>
        </p:scale>
        <p:origin x="1800"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handoutMaster" Target="handoutMasters/handout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1830A9-22AF-9045-8F2F-6229A1720C7E}" type="doc">
      <dgm:prSet loTypeId="urn:microsoft.com/office/officeart/2005/8/layout/chevron1" loCatId="" qsTypeId="urn:microsoft.com/office/officeart/2005/8/quickstyle/simple4" qsCatId="simple" csTypeId="urn:microsoft.com/office/officeart/2005/8/colors/accent1_2" csCatId="accent1" phldr="1"/>
      <dgm:spPr/>
    </dgm:pt>
    <dgm:pt modelId="{606484C4-8B65-2B4B-90B3-545C3D4702E8}">
      <dgm:prSet phldrT="[Text]"/>
      <dgm:spPr/>
      <dgm:t>
        <a:bodyPr/>
        <a:lstStyle/>
        <a:p>
          <a:r>
            <a:rPr lang="en-US" dirty="0" err="1"/>
            <a:t>Leasingnehmer</a:t>
          </a:r>
          <a:r>
            <a:rPr lang="en-US" dirty="0"/>
            <a:t> </a:t>
          </a:r>
          <a:r>
            <a:rPr lang="en-US" dirty="0" err="1"/>
            <a:t>wählt</a:t>
          </a:r>
          <a:r>
            <a:rPr lang="en-US" dirty="0"/>
            <a:t> </a:t>
          </a:r>
          <a:r>
            <a:rPr lang="en-US" dirty="0" err="1"/>
            <a:t>Lieferanten</a:t>
          </a:r>
          <a:r>
            <a:rPr lang="en-US" dirty="0"/>
            <a:t> und Equipment, </a:t>
          </a:r>
          <a:r>
            <a:rPr lang="en-US" dirty="0" err="1"/>
            <a:t>z.B</a:t>
          </a:r>
          <a:r>
            <a:rPr lang="en-US" dirty="0"/>
            <a:t>. </a:t>
          </a:r>
          <a:r>
            <a:rPr lang="en-US" dirty="0" err="1"/>
            <a:t>Gerät</a:t>
          </a:r>
          <a:r>
            <a:rPr lang="en-US" dirty="0"/>
            <a:t>, </a:t>
          </a:r>
          <a:r>
            <a:rPr lang="en-US" dirty="0" err="1"/>
            <a:t>Fahrzeug</a:t>
          </a:r>
          <a:r>
            <a:rPr lang="en-US" dirty="0"/>
            <a:t> etc. </a:t>
          </a:r>
        </a:p>
      </dgm:t>
    </dgm:pt>
    <dgm:pt modelId="{834B8304-B290-FC4F-9A9E-ECAF76FE1241}" type="parTrans" cxnId="{BEB84417-B226-A94B-A659-619FEAFC0AB2}">
      <dgm:prSet/>
      <dgm:spPr/>
      <dgm:t>
        <a:bodyPr/>
        <a:lstStyle/>
        <a:p>
          <a:endParaRPr lang="en-US"/>
        </a:p>
      </dgm:t>
    </dgm:pt>
    <dgm:pt modelId="{C03F6AAA-93C3-1E48-8525-C217B48FD4D2}" type="sibTrans" cxnId="{BEB84417-B226-A94B-A659-619FEAFC0AB2}">
      <dgm:prSet/>
      <dgm:spPr/>
      <dgm:t>
        <a:bodyPr/>
        <a:lstStyle/>
        <a:p>
          <a:endParaRPr lang="en-US"/>
        </a:p>
      </dgm:t>
    </dgm:pt>
    <dgm:pt modelId="{21D36F14-96EE-4B4F-9D40-E7C8D600DEF6}">
      <dgm:prSet phldrT="[Text]"/>
      <dgm:spPr/>
      <dgm:t>
        <a:bodyPr/>
        <a:lstStyle/>
        <a:p>
          <a:r>
            <a:rPr lang="de-DE" dirty="0"/>
            <a:t>Leasinggeber kauft Leasingobjekt und stellt es Leasingnehmer zur Verfügung</a:t>
          </a:r>
          <a:endParaRPr lang="en-US" dirty="0"/>
        </a:p>
      </dgm:t>
    </dgm:pt>
    <dgm:pt modelId="{38BF8080-9214-9041-96B1-2205098D96E7}" type="parTrans" cxnId="{9C7D3384-AE4F-4C41-B730-82C23E2EC680}">
      <dgm:prSet/>
      <dgm:spPr/>
      <dgm:t>
        <a:bodyPr/>
        <a:lstStyle/>
        <a:p>
          <a:endParaRPr lang="en-US"/>
        </a:p>
      </dgm:t>
    </dgm:pt>
    <dgm:pt modelId="{9BC614C6-BC03-474B-895F-E88AE04CBBB2}" type="sibTrans" cxnId="{9C7D3384-AE4F-4C41-B730-82C23E2EC680}">
      <dgm:prSet/>
      <dgm:spPr/>
      <dgm:t>
        <a:bodyPr/>
        <a:lstStyle/>
        <a:p>
          <a:endParaRPr lang="en-US"/>
        </a:p>
      </dgm:t>
    </dgm:pt>
    <dgm:pt modelId="{A6584E78-79EF-5B46-8CEA-09A0FBBF7817}">
      <dgm:prSet phldrT="[Text]"/>
      <dgm:spPr/>
      <dgm:t>
        <a:bodyPr/>
        <a:lstStyle/>
        <a:p>
          <a:r>
            <a:rPr lang="de-DE" dirty="0"/>
            <a:t>Leasingnehmer beantragt Leasingverhältnis beim Leasinggeber. Leasinggeber prüft Leasingantrag</a:t>
          </a:r>
          <a:endParaRPr lang="en-US" dirty="0"/>
        </a:p>
      </dgm:t>
    </dgm:pt>
    <dgm:pt modelId="{7E973BD0-9CBF-4144-B1C1-ACE7A4999D1B}" type="parTrans" cxnId="{0F1378CF-05A3-D147-BA2E-7A73AD3E1462}">
      <dgm:prSet/>
      <dgm:spPr/>
      <dgm:t>
        <a:bodyPr/>
        <a:lstStyle/>
        <a:p>
          <a:endParaRPr lang="en-US"/>
        </a:p>
      </dgm:t>
    </dgm:pt>
    <dgm:pt modelId="{BB617EC6-C2D8-2D44-8755-34F741A029AC}" type="sibTrans" cxnId="{0F1378CF-05A3-D147-BA2E-7A73AD3E1462}">
      <dgm:prSet/>
      <dgm:spPr/>
      <dgm:t>
        <a:bodyPr/>
        <a:lstStyle/>
        <a:p>
          <a:endParaRPr lang="en-US"/>
        </a:p>
      </dgm:t>
    </dgm:pt>
    <dgm:pt modelId="{B25EDE27-414D-1841-9D6A-702A1551E03F}">
      <dgm:prSet phldrT="[Text]"/>
      <dgm:spPr/>
      <dgm:t>
        <a:bodyPr/>
        <a:lstStyle/>
        <a:p>
          <a:r>
            <a:rPr lang="de-DE" dirty="0"/>
            <a:t>Leasingnehmer leistet Zahlungen (Leasingraten) nach einem Zeitplan</a:t>
          </a:r>
          <a:endParaRPr lang="en-US" dirty="0"/>
        </a:p>
      </dgm:t>
    </dgm:pt>
    <dgm:pt modelId="{50646578-90C7-854F-8692-E0C766A07370}" type="parTrans" cxnId="{D98C7451-CAA1-5B4B-A96E-4233C81AFF6A}">
      <dgm:prSet/>
      <dgm:spPr/>
      <dgm:t>
        <a:bodyPr/>
        <a:lstStyle/>
        <a:p>
          <a:endParaRPr lang="en-US"/>
        </a:p>
      </dgm:t>
    </dgm:pt>
    <dgm:pt modelId="{2A846386-D08A-984D-B81A-2DB9D02AB07C}" type="sibTrans" cxnId="{D98C7451-CAA1-5B4B-A96E-4233C81AFF6A}">
      <dgm:prSet/>
      <dgm:spPr/>
      <dgm:t>
        <a:bodyPr/>
        <a:lstStyle/>
        <a:p>
          <a:endParaRPr lang="en-US"/>
        </a:p>
      </dgm:t>
    </dgm:pt>
    <dgm:pt modelId="{DD89462D-0BC9-B244-97EE-686DD18C2A19}" type="pres">
      <dgm:prSet presAssocID="{051830A9-22AF-9045-8F2F-6229A1720C7E}" presName="Name0" presStyleCnt="0">
        <dgm:presLayoutVars>
          <dgm:dir/>
          <dgm:animLvl val="lvl"/>
          <dgm:resizeHandles val="exact"/>
        </dgm:presLayoutVars>
      </dgm:prSet>
      <dgm:spPr/>
    </dgm:pt>
    <dgm:pt modelId="{A7F2B5F2-28AC-4840-89D7-9FF4C65187CA}" type="pres">
      <dgm:prSet presAssocID="{606484C4-8B65-2B4B-90B3-545C3D4702E8}" presName="parTxOnly" presStyleLbl="node1" presStyleIdx="0" presStyleCnt="4">
        <dgm:presLayoutVars>
          <dgm:chMax val="0"/>
          <dgm:chPref val="0"/>
          <dgm:bulletEnabled val="1"/>
        </dgm:presLayoutVars>
      </dgm:prSet>
      <dgm:spPr/>
    </dgm:pt>
    <dgm:pt modelId="{D5B17231-24DC-EC40-9A90-2A8D6BA3CD13}" type="pres">
      <dgm:prSet presAssocID="{C03F6AAA-93C3-1E48-8525-C217B48FD4D2}" presName="parTxOnlySpace" presStyleCnt="0"/>
      <dgm:spPr/>
    </dgm:pt>
    <dgm:pt modelId="{8B6937AD-9C8C-B346-AA17-9756398EF5C3}" type="pres">
      <dgm:prSet presAssocID="{A6584E78-79EF-5B46-8CEA-09A0FBBF7817}" presName="parTxOnly" presStyleLbl="node1" presStyleIdx="1" presStyleCnt="4">
        <dgm:presLayoutVars>
          <dgm:chMax val="0"/>
          <dgm:chPref val="0"/>
          <dgm:bulletEnabled val="1"/>
        </dgm:presLayoutVars>
      </dgm:prSet>
      <dgm:spPr/>
    </dgm:pt>
    <dgm:pt modelId="{E8A6F610-164C-FC47-9CC7-5C99390A5DF1}" type="pres">
      <dgm:prSet presAssocID="{BB617EC6-C2D8-2D44-8755-34F741A029AC}" presName="parTxOnlySpace" presStyleCnt="0"/>
      <dgm:spPr/>
    </dgm:pt>
    <dgm:pt modelId="{0EB8EE9E-DEAD-FB43-AE75-1ABBB9B41CC8}" type="pres">
      <dgm:prSet presAssocID="{21D36F14-96EE-4B4F-9D40-E7C8D600DEF6}" presName="parTxOnly" presStyleLbl="node1" presStyleIdx="2" presStyleCnt="4">
        <dgm:presLayoutVars>
          <dgm:chMax val="0"/>
          <dgm:chPref val="0"/>
          <dgm:bulletEnabled val="1"/>
        </dgm:presLayoutVars>
      </dgm:prSet>
      <dgm:spPr/>
    </dgm:pt>
    <dgm:pt modelId="{1B2EE65A-6C26-0C41-9057-B4D88B026A56}" type="pres">
      <dgm:prSet presAssocID="{9BC614C6-BC03-474B-895F-E88AE04CBBB2}" presName="parTxOnlySpace" presStyleCnt="0"/>
      <dgm:spPr/>
    </dgm:pt>
    <dgm:pt modelId="{2F94AB1D-49A2-6949-9E6D-973FB2A3D794}" type="pres">
      <dgm:prSet presAssocID="{B25EDE27-414D-1841-9D6A-702A1551E03F}" presName="parTxOnly" presStyleLbl="node1" presStyleIdx="3" presStyleCnt="4">
        <dgm:presLayoutVars>
          <dgm:chMax val="0"/>
          <dgm:chPref val="0"/>
          <dgm:bulletEnabled val="1"/>
        </dgm:presLayoutVars>
      </dgm:prSet>
      <dgm:spPr/>
    </dgm:pt>
  </dgm:ptLst>
  <dgm:cxnLst>
    <dgm:cxn modelId="{BEB84417-B226-A94B-A659-619FEAFC0AB2}" srcId="{051830A9-22AF-9045-8F2F-6229A1720C7E}" destId="{606484C4-8B65-2B4B-90B3-545C3D4702E8}" srcOrd="0" destOrd="0" parTransId="{834B8304-B290-FC4F-9A9E-ECAF76FE1241}" sibTransId="{C03F6AAA-93C3-1E48-8525-C217B48FD4D2}"/>
    <dgm:cxn modelId="{29222A35-3800-5E44-94EB-30B21C5B43FE}" type="presOf" srcId="{B25EDE27-414D-1841-9D6A-702A1551E03F}" destId="{2F94AB1D-49A2-6949-9E6D-973FB2A3D794}" srcOrd="0" destOrd="0" presId="urn:microsoft.com/office/officeart/2005/8/layout/chevron1"/>
    <dgm:cxn modelId="{0261C070-7013-7B4B-8F94-A06EF277440B}" type="presOf" srcId="{A6584E78-79EF-5B46-8CEA-09A0FBBF7817}" destId="{8B6937AD-9C8C-B346-AA17-9756398EF5C3}" srcOrd="0" destOrd="0" presId="urn:microsoft.com/office/officeart/2005/8/layout/chevron1"/>
    <dgm:cxn modelId="{D98C7451-CAA1-5B4B-A96E-4233C81AFF6A}" srcId="{051830A9-22AF-9045-8F2F-6229A1720C7E}" destId="{B25EDE27-414D-1841-9D6A-702A1551E03F}" srcOrd="3" destOrd="0" parTransId="{50646578-90C7-854F-8692-E0C766A07370}" sibTransId="{2A846386-D08A-984D-B81A-2DB9D02AB07C}"/>
    <dgm:cxn modelId="{C4B0A052-AF9C-3C49-A072-587AD78D031E}" type="presOf" srcId="{606484C4-8B65-2B4B-90B3-545C3D4702E8}" destId="{A7F2B5F2-28AC-4840-89D7-9FF4C65187CA}" srcOrd="0" destOrd="0" presId="urn:microsoft.com/office/officeart/2005/8/layout/chevron1"/>
    <dgm:cxn modelId="{D54FCF55-8DDE-A04B-9E58-37C9E0643940}" type="presOf" srcId="{051830A9-22AF-9045-8F2F-6229A1720C7E}" destId="{DD89462D-0BC9-B244-97EE-686DD18C2A19}" srcOrd="0" destOrd="0" presId="urn:microsoft.com/office/officeart/2005/8/layout/chevron1"/>
    <dgm:cxn modelId="{9C7D3384-AE4F-4C41-B730-82C23E2EC680}" srcId="{051830A9-22AF-9045-8F2F-6229A1720C7E}" destId="{21D36F14-96EE-4B4F-9D40-E7C8D600DEF6}" srcOrd="2" destOrd="0" parTransId="{38BF8080-9214-9041-96B1-2205098D96E7}" sibTransId="{9BC614C6-BC03-474B-895F-E88AE04CBBB2}"/>
    <dgm:cxn modelId="{CDB8969D-09C8-244D-926A-010872471E51}" type="presOf" srcId="{21D36F14-96EE-4B4F-9D40-E7C8D600DEF6}" destId="{0EB8EE9E-DEAD-FB43-AE75-1ABBB9B41CC8}" srcOrd="0" destOrd="0" presId="urn:microsoft.com/office/officeart/2005/8/layout/chevron1"/>
    <dgm:cxn modelId="{0F1378CF-05A3-D147-BA2E-7A73AD3E1462}" srcId="{051830A9-22AF-9045-8F2F-6229A1720C7E}" destId="{A6584E78-79EF-5B46-8CEA-09A0FBBF7817}" srcOrd="1" destOrd="0" parTransId="{7E973BD0-9CBF-4144-B1C1-ACE7A4999D1B}" sibTransId="{BB617EC6-C2D8-2D44-8755-34F741A029AC}"/>
    <dgm:cxn modelId="{53C07779-803C-FD4E-9F67-EFE87D277242}" type="presParOf" srcId="{DD89462D-0BC9-B244-97EE-686DD18C2A19}" destId="{A7F2B5F2-28AC-4840-89D7-9FF4C65187CA}" srcOrd="0" destOrd="0" presId="urn:microsoft.com/office/officeart/2005/8/layout/chevron1"/>
    <dgm:cxn modelId="{4E9C10A3-F281-724A-A18B-D103AF6071FC}" type="presParOf" srcId="{DD89462D-0BC9-B244-97EE-686DD18C2A19}" destId="{D5B17231-24DC-EC40-9A90-2A8D6BA3CD13}" srcOrd="1" destOrd="0" presId="urn:microsoft.com/office/officeart/2005/8/layout/chevron1"/>
    <dgm:cxn modelId="{B9D3FB0E-9F4D-1346-AC30-E69A5D773583}" type="presParOf" srcId="{DD89462D-0BC9-B244-97EE-686DD18C2A19}" destId="{8B6937AD-9C8C-B346-AA17-9756398EF5C3}" srcOrd="2" destOrd="0" presId="urn:microsoft.com/office/officeart/2005/8/layout/chevron1"/>
    <dgm:cxn modelId="{11093C72-4D5E-4547-B9AF-425E3166D130}" type="presParOf" srcId="{DD89462D-0BC9-B244-97EE-686DD18C2A19}" destId="{E8A6F610-164C-FC47-9CC7-5C99390A5DF1}" srcOrd="3" destOrd="0" presId="urn:microsoft.com/office/officeart/2005/8/layout/chevron1"/>
    <dgm:cxn modelId="{E724442B-0E0B-9044-B8E7-A261DA3011C6}" type="presParOf" srcId="{DD89462D-0BC9-B244-97EE-686DD18C2A19}" destId="{0EB8EE9E-DEAD-FB43-AE75-1ABBB9B41CC8}" srcOrd="4" destOrd="0" presId="urn:microsoft.com/office/officeart/2005/8/layout/chevron1"/>
    <dgm:cxn modelId="{9F0BC3AE-DBA1-9C4B-84B1-B44B394D3A53}" type="presParOf" srcId="{DD89462D-0BC9-B244-97EE-686DD18C2A19}" destId="{1B2EE65A-6C26-0C41-9057-B4D88B026A56}" srcOrd="5" destOrd="0" presId="urn:microsoft.com/office/officeart/2005/8/layout/chevron1"/>
    <dgm:cxn modelId="{B3016BBE-DFEE-534B-A669-6384F0DC6CD6}" type="presParOf" srcId="{DD89462D-0BC9-B244-97EE-686DD18C2A19}" destId="{2F94AB1D-49A2-6949-9E6D-973FB2A3D794}" srcOrd="6"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910D97E-A8E2-46A4-8547-43F4319C188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98FE487C-81CD-442B-AD38-69BB915E2FB4}">
      <dgm:prSet custT="1"/>
      <dgm:spPr/>
      <dgm:t>
        <a:bodyPr/>
        <a:lstStyle/>
        <a:p>
          <a:pPr rtl="0"/>
          <a:r>
            <a:rPr lang="de-DE" sz="2400" dirty="0"/>
            <a:t>Wenn der NAL positiv ist, ist Leasing vorzuziehen; wenn der NAL negativ ist, ist Kreditaufnahme und Kauf (Eigentumserwerb) vorzuziehen. Dies entspricht dem Kapitalwertverfahren der Investitionsplanung.</a:t>
          </a:r>
          <a:endParaRPr lang="en-US" sz="2400" dirty="0"/>
        </a:p>
      </dgm:t>
    </dgm:pt>
    <dgm:pt modelId="{D960C01B-0000-4F35-9491-46A5C31886EF}" type="parTrans" cxnId="{114BEF93-299B-42D5-BD2D-AFC654BE7593}">
      <dgm:prSet/>
      <dgm:spPr/>
      <dgm:t>
        <a:bodyPr/>
        <a:lstStyle/>
        <a:p>
          <a:endParaRPr lang="en-US"/>
        </a:p>
      </dgm:t>
    </dgm:pt>
    <dgm:pt modelId="{4F505508-A80A-480F-82E4-EC7DF02370B6}" type="sibTrans" cxnId="{114BEF93-299B-42D5-BD2D-AFC654BE7593}">
      <dgm:prSet/>
      <dgm:spPr/>
      <dgm:t>
        <a:bodyPr/>
        <a:lstStyle/>
        <a:p>
          <a:endParaRPr lang="en-US"/>
        </a:p>
      </dgm:t>
    </dgm:pt>
    <dgm:pt modelId="{001446CC-8486-484F-80A5-775394DC7A8C}">
      <dgm:prSet custT="1"/>
      <dgm:spPr/>
      <dgm:t>
        <a:bodyPr/>
        <a:lstStyle/>
        <a:p>
          <a:pPr algn="l" rtl="0"/>
          <a:r>
            <a:rPr lang="de-DE" sz="2000" dirty="0"/>
            <a:t>Damit die Cashflows vergleichbar sind, müssen die jeweiligen Kapitalwerte berechnet werden. Der Nettovorteil Leasing (NAL) entspricht:	</a:t>
          </a:r>
          <a:endParaRPr lang="en-US" sz="2000" dirty="0"/>
        </a:p>
      </dgm:t>
    </dgm:pt>
    <dgm:pt modelId="{B1759111-F0AB-4B5A-96B6-71103B4396DA}" type="parTrans" cxnId="{4B1DD10A-4D68-4583-8B10-9F9688B561C2}">
      <dgm:prSet/>
      <dgm:spPr/>
      <dgm:t>
        <a:bodyPr/>
        <a:lstStyle/>
        <a:p>
          <a:endParaRPr lang="en-US"/>
        </a:p>
      </dgm:t>
    </dgm:pt>
    <dgm:pt modelId="{EB9F8A59-BF03-4D29-BCFB-46C02771560B}" type="sibTrans" cxnId="{4B1DD10A-4D68-4583-8B10-9F9688B561C2}">
      <dgm:prSet/>
      <dgm:spPr/>
      <dgm:t>
        <a:bodyPr/>
        <a:lstStyle/>
        <a:p>
          <a:endParaRPr lang="en-US"/>
        </a:p>
      </dgm:t>
    </dgm:pt>
    <dgm:pt modelId="{D782787C-E0A9-4DEE-AEE2-8A618F8BAFE7}">
      <dgm:prSet custT="1"/>
      <dgm:spPr/>
      <dgm:t>
        <a:bodyPr/>
        <a:lstStyle/>
        <a:p>
          <a:pPr algn="l" rtl="0"/>
          <a:r>
            <a:rPr lang="en-US" sz="2000" dirty="0"/>
            <a:t>NAL = </a:t>
          </a:r>
          <a:r>
            <a:rPr lang="en-US" sz="2000" dirty="0" err="1"/>
            <a:t>Kapitalwert</a:t>
          </a:r>
          <a:r>
            <a:rPr lang="en-US" sz="2000" dirty="0"/>
            <a:t> Leasing − </a:t>
          </a:r>
          <a:r>
            <a:rPr lang="en-US" sz="2000" dirty="0" err="1"/>
            <a:t>Kapitalwert</a:t>
          </a:r>
          <a:r>
            <a:rPr lang="en-US" sz="2000" dirty="0"/>
            <a:t> </a:t>
          </a:r>
          <a:r>
            <a:rPr lang="en-US" sz="2000" dirty="0" err="1"/>
            <a:t>Kreditkauf</a:t>
          </a:r>
          <a:endParaRPr lang="en-US" sz="2000" dirty="0"/>
        </a:p>
      </dgm:t>
    </dgm:pt>
    <dgm:pt modelId="{412EDCB4-1731-4415-821A-6E0DF0F3EA80}" type="parTrans" cxnId="{386309B7-2E9E-4337-85E3-688C6E5E0EB4}">
      <dgm:prSet/>
      <dgm:spPr/>
    </dgm:pt>
    <dgm:pt modelId="{79B52078-0A9F-48B9-8DF1-245A4DCA0CCA}" type="sibTrans" cxnId="{386309B7-2E9E-4337-85E3-688C6E5E0EB4}">
      <dgm:prSet/>
      <dgm:spPr/>
    </dgm:pt>
    <dgm:pt modelId="{9A156414-4FCB-4F1C-8347-5B95F807423C}" type="pres">
      <dgm:prSet presAssocID="{D910D97E-A8E2-46A4-8547-43F4319C188A}" presName="linear" presStyleCnt="0">
        <dgm:presLayoutVars>
          <dgm:animLvl val="lvl"/>
          <dgm:resizeHandles val="exact"/>
        </dgm:presLayoutVars>
      </dgm:prSet>
      <dgm:spPr/>
    </dgm:pt>
    <dgm:pt modelId="{85AC8514-4B93-48D1-BFAD-962A775CB3EB}" type="pres">
      <dgm:prSet presAssocID="{98FE487C-81CD-442B-AD38-69BB915E2FB4}" presName="parentText" presStyleLbl="node1" presStyleIdx="0" presStyleCnt="1" custScaleY="97451">
        <dgm:presLayoutVars>
          <dgm:chMax val="0"/>
          <dgm:bulletEnabled val="1"/>
        </dgm:presLayoutVars>
      </dgm:prSet>
      <dgm:spPr/>
    </dgm:pt>
    <dgm:pt modelId="{AB3948F2-D5E1-4F47-856B-040B9DEB37ED}" type="pres">
      <dgm:prSet presAssocID="{98FE487C-81CD-442B-AD38-69BB915E2FB4}" presName="childText" presStyleLbl="revTx" presStyleIdx="0" presStyleCnt="1">
        <dgm:presLayoutVars>
          <dgm:bulletEnabled val="1"/>
        </dgm:presLayoutVars>
      </dgm:prSet>
      <dgm:spPr/>
    </dgm:pt>
  </dgm:ptLst>
  <dgm:cxnLst>
    <dgm:cxn modelId="{4325A004-D0AC-4A82-B59E-645EA81159C5}" type="presOf" srcId="{D910D97E-A8E2-46A4-8547-43F4319C188A}" destId="{9A156414-4FCB-4F1C-8347-5B95F807423C}" srcOrd="0" destOrd="0" presId="urn:microsoft.com/office/officeart/2005/8/layout/vList2"/>
    <dgm:cxn modelId="{4B1DD10A-4D68-4583-8B10-9F9688B561C2}" srcId="{98FE487C-81CD-442B-AD38-69BB915E2FB4}" destId="{001446CC-8486-484F-80A5-775394DC7A8C}" srcOrd="0" destOrd="0" parTransId="{B1759111-F0AB-4B5A-96B6-71103B4396DA}" sibTransId="{EB9F8A59-BF03-4D29-BCFB-46C02771560B}"/>
    <dgm:cxn modelId="{7525AB75-68F6-451A-BF8B-E011F415CA91}" type="presOf" srcId="{98FE487C-81CD-442B-AD38-69BB915E2FB4}" destId="{85AC8514-4B93-48D1-BFAD-962A775CB3EB}" srcOrd="0" destOrd="0" presId="urn:microsoft.com/office/officeart/2005/8/layout/vList2"/>
    <dgm:cxn modelId="{2414967E-4A06-4511-974A-A212634A9D86}" type="presOf" srcId="{D782787C-E0A9-4DEE-AEE2-8A618F8BAFE7}" destId="{AB3948F2-D5E1-4F47-856B-040B9DEB37ED}" srcOrd="0" destOrd="1" presId="urn:microsoft.com/office/officeart/2005/8/layout/vList2"/>
    <dgm:cxn modelId="{114BEF93-299B-42D5-BD2D-AFC654BE7593}" srcId="{D910D97E-A8E2-46A4-8547-43F4319C188A}" destId="{98FE487C-81CD-442B-AD38-69BB915E2FB4}" srcOrd="0" destOrd="0" parTransId="{D960C01B-0000-4F35-9491-46A5C31886EF}" sibTransId="{4F505508-A80A-480F-82E4-EC7DF02370B6}"/>
    <dgm:cxn modelId="{386309B7-2E9E-4337-85E3-688C6E5E0EB4}" srcId="{98FE487C-81CD-442B-AD38-69BB915E2FB4}" destId="{D782787C-E0A9-4DEE-AEE2-8A618F8BAFE7}" srcOrd="1" destOrd="0" parTransId="{412EDCB4-1731-4415-821A-6E0DF0F3EA80}" sibTransId="{79B52078-0A9F-48B9-8DF1-245A4DCA0CCA}"/>
    <dgm:cxn modelId="{AD90C0C6-08AD-40AA-8A48-880D35BDEE15}" type="presOf" srcId="{001446CC-8486-484F-80A5-775394DC7A8C}" destId="{AB3948F2-D5E1-4F47-856B-040B9DEB37ED}" srcOrd="0" destOrd="0" presId="urn:microsoft.com/office/officeart/2005/8/layout/vList2"/>
    <dgm:cxn modelId="{480604B0-8936-4169-8A73-46B904638177}" type="presParOf" srcId="{9A156414-4FCB-4F1C-8347-5B95F807423C}" destId="{85AC8514-4B93-48D1-BFAD-962A775CB3EB}" srcOrd="0" destOrd="0" presId="urn:microsoft.com/office/officeart/2005/8/layout/vList2"/>
    <dgm:cxn modelId="{361B425F-793E-47B7-9394-97B94602A054}" type="presParOf" srcId="{9A156414-4FCB-4F1C-8347-5B95F807423C}" destId="{AB3948F2-D5E1-4F47-856B-040B9DEB37ED}" srcOrd="1"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FF9ABE0-2038-473F-85C8-D5FD92BB903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52AC4F14-B275-4C40-B355-DCFFED40A9A8}">
      <dgm:prSet custT="1"/>
      <dgm:spPr/>
      <dgm:t>
        <a:bodyPr/>
        <a:lstStyle/>
        <a:p>
          <a:pPr rtl="0"/>
          <a:r>
            <a:rPr lang="de-DE" sz="2000" dirty="0"/>
            <a:t>Der Leasinggeber ist in der Regel eine spezialisierte Leasinggesellschaft, eine Bank oder ein Bank-Partner, eine Einzelperson oder eine Gruppe von Einzelpersonen oder ein Hersteller, der Leasing als Verkaufstool einsetzt. </a:t>
          </a:r>
          <a:endParaRPr lang="en-US" sz="2000" dirty="0"/>
        </a:p>
      </dgm:t>
    </dgm:pt>
    <dgm:pt modelId="{B4AB7772-20B7-438E-959A-C327D3336B75}" type="parTrans" cxnId="{3D12A2CF-C881-482B-9150-8B68BD49E15B}">
      <dgm:prSet/>
      <dgm:spPr/>
      <dgm:t>
        <a:bodyPr/>
        <a:lstStyle/>
        <a:p>
          <a:endParaRPr lang="en-US"/>
        </a:p>
      </dgm:t>
    </dgm:pt>
    <dgm:pt modelId="{A45BF996-F724-478C-9504-30A058AD02C2}" type="sibTrans" cxnId="{3D12A2CF-C881-482B-9150-8B68BD49E15B}">
      <dgm:prSet/>
      <dgm:spPr/>
      <dgm:t>
        <a:bodyPr/>
        <a:lstStyle/>
        <a:p>
          <a:endParaRPr lang="en-US"/>
        </a:p>
      </dgm:t>
    </dgm:pt>
    <dgm:pt modelId="{BA077B52-16C8-4CE3-BC70-FF6BD5E4D6DF}">
      <dgm:prSet/>
      <dgm:spPr/>
      <dgm:t>
        <a:bodyPr/>
        <a:lstStyle/>
        <a:p>
          <a:pPr rtl="0"/>
          <a:r>
            <a:rPr lang="de-DE" dirty="0"/>
            <a:t>Leasing ist eine Alternative zum Kreditkauf. Jeder potenzielle Leasinggeber sollte die Rendite auf das in den Leasingvertrag investierte Kapital kennen.</a:t>
          </a:r>
          <a:endParaRPr lang="en-US" dirty="0"/>
        </a:p>
      </dgm:t>
    </dgm:pt>
    <dgm:pt modelId="{442F3454-DF45-41AC-B730-74A2B9DC1994}" type="parTrans" cxnId="{16582364-030B-42FF-8AD8-D7E02CEE6721}">
      <dgm:prSet/>
      <dgm:spPr/>
      <dgm:t>
        <a:bodyPr/>
        <a:lstStyle/>
        <a:p>
          <a:endParaRPr lang="en-US"/>
        </a:p>
      </dgm:t>
    </dgm:pt>
    <dgm:pt modelId="{F7FB33C6-83C5-4B97-BEB1-04E445F833CE}" type="sibTrans" cxnId="{16582364-030B-42FF-8AD8-D7E02CEE6721}">
      <dgm:prSet/>
      <dgm:spPr/>
      <dgm:t>
        <a:bodyPr/>
        <a:lstStyle/>
        <a:p>
          <a:endParaRPr lang="en-US"/>
        </a:p>
      </dgm:t>
    </dgm:pt>
    <dgm:pt modelId="{B473A9C1-FAC8-4CC4-AD19-6CDADB8B4721}">
      <dgm:prSet custT="1"/>
      <dgm:spPr/>
      <dgm:t>
        <a:bodyPr/>
        <a:lstStyle/>
        <a:p>
          <a:pPr rtl="0"/>
          <a:r>
            <a:rPr lang="en-US" sz="2800" dirty="0" err="1"/>
            <a:t>Wer</a:t>
          </a:r>
          <a:r>
            <a:rPr lang="en-US" sz="2800" dirty="0"/>
            <a:t> </a:t>
          </a:r>
          <a:r>
            <a:rPr lang="en-US" sz="2800" dirty="0" err="1"/>
            <a:t>ist</a:t>
          </a:r>
          <a:r>
            <a:rPr lang="en-US" sz="2800" dirty="0"/>
            <a:t> der </a:t>
          </a:r>
          <a:r>
            <a:rPr lang="en-US" sz="2800" dirty="0" err="1"/>
            <a:t>Leasinggeber</a:t>
          </a:r>
          <a:r>
            <a:rPr lang="en-US" sz="2800" dirty="0"/>
            <a:t>?</a:t>
          </a:r>
        </a:p>
      </dgm:t>
    </dgm:pt>
    <dgm:pt modelId="{FB63C44D-9BF4-4E0F-8599-46C1C60C6581}" type="parTrans" cxnId="{5D1C4175-1F68-4CB3-9E01-F3B51A0A854D}">
      <dgm:prSet/>
      <dgm:spPr/>
      <dgm:t>
        <a:bodyPr/>
        <a:lstStyle/>
        <a:p>
          <a:endParaRPr lang="en-US"/>
        </a:p>
      </dgm:t>
    </dgm:pt>
    <dgm:pt modelId="{6AB544D9-83C3-4C8B-AE69-DCCFD8BE797B}" type="sibTrans" cxnId="{5D1C4175-1F68-4CB3-9E01-F3B51A0A854D}">
      <dgm:prSet/>
      <dgm:spPr/>
      <dgm:t>
        <a:bodyPr/>
        <a:lstStyle/>
        <a:p>
          <a:endParaRPr lang="en-US"/>
        </a:p>
      </dgm:t>
    </dgm:pt>
    <dgm:pt modelId="{D1E70C7C-D10D-4041-9AD4-17AC151E9116}">
      <dgm:prSet custT="1"/>
      <dgm:spPr/>
      <dgm:t>
        <a:bodyPr/>
        <a:lstStyle/>
        <a:p>
          <a:pPr rtl="0"/>
          <a:r>
            <a:rPr lang="en-US" sz="2800" dirty="0"/>
            <a:t>Wie </a:t>
          </a:r>
          <a:r>
            <a:rPr lang="en-US" sz="2800" dirty="0" err="1"/>
            <a:t>bewerten</a:t>
          </a:r>
          <a:r>
            <a:rPr lang="en-US" sz="2800" dirty="0"/>
            <a:t> </a:t>
          </a:r>
          <a:r>
            <a:rPr lang="en-US" sz="2800" dirty="0" err="1"/>
            <a:t>Leasinggeber</a:t>
          </a:r>
          <a:r>
            <a:rPr lang="en-US" sz="2800" dirty="0"/>
            <a:t> </a:t>
          </a:r>
          <a:r>
            <a:rPr lang="en-US" sz="2800" dirty="0" err="1"/>
            <a:t>eine</a:t>
          </a:r>
          <a:r>
            <a:rPr lang="en-US" sz="2800" dirty="0"/>
            <a:t> Leasing-</a:t>
          </a:r>
          <a:r>
            <a:rPr lang="en-US" sz="2800"/>
            <a:t>Entscheidung</a:t>
          </a:r>
          <a:r>
            <a:rPr lang="en-US" sz="2800" dirty="0"/>
            <a:t>?</a:t>
          </a:r>
        </a:p>
      </dgm:t>
    </dgm:pt>
    <dgm:pt modelId="{C3936F80-CBAD-4275-80D5-E70138883389}" type="parTrans" cxnId="{623C9759-1285-4771-A58C-06F5AF2B0A80}">
      <dgm:prSet/>
      <dgm:spPr/>
      <dgm:t>
        <a:bodyPr/>
        <a:lstStyle/>
        <a:p>
          <a:endParaRPr lang="en-US"/>
        </a:p>
      </dgm:t>
    </dgm:pt>
    <dgm:pt modelId="{B8CBF757-C712-4AAD-B200-6018D8F62EA7}" type="sibTrans" cxnId="{623C9759-1285-4771-A58C-06F5AF2B0A80}">
      <dgm:prSet/>
      <dgm:spPr/>
      <dgm:t>
        <a:bodyPr/>
        <a:lstStyle/>
        <a:p>
          <a:endParaRPr lang="en-US"/>
        </a:p>
      </dgm:t>
    </dgm:pt>
    <dgm:pt modelId="{F75C52AC-41C6-4831-8DD0-AE7469D90410}">
      <dgm:prSet/>
      <dgm:spPr/>
      <dgm:t>
        <a:bodyPr/>
        <a:lstStyle/>
        <a:p>
          <a:pPr rtl="0"/>
          <a:r>
            <a:rPr lang="de-DE" dirty="0"/>
            <a:t>Nützliche Informationen für den zukünftigen Leasingnehmer: Die Leasingkonditionen werden in der Regel ausgehandelt, also sollte der Leasingnehmer wissen, welche Rendite der Leasinggeber erzielt.</a:t>
          </a:r>
        </a:p>
      </dgm:t>
    </dgm:pt>
    <dgm:pt modelId="{CD6FC2C9-96DE-417E-8B06-80C71BD9180F}" type="parTrans" cxnId="{4DE26DC0-4B9B-4D55-A448-1DEA4AEA2B8F}">
      <dgm:prSet/>
      <dgm:spPr/>
      <dgm:t>
        <a:bodyPr/>
        <a:lstStyle/>
        <a:p>
          <a:endParaRPr lang="de-DE"/>
        </a:p>
      </dgm:t>
    </dgm:pt>
    <dgm:pt modelId="{1AB10FED-5972-4250-A2D3-D3894C42B536}" type="sibTrans" cxnId="{4DE26DC0-4B9B-4D55-A448-1DEA4AEA2B8F}">
      <dgm:prSet/>
      <dgm:spPr/>
      <dgm:t>
        <a:bodyPr/>
        <a:lstStyle/>
        <a:p>
          <a:endParaRPr lang="de-DE"/>
        </a:p>
      </dgm:t>
    </dgm:pt>
    <dgm:pt modelId="{F08AC1AB-EEDA-426B-BE33-60F3FCD75C98}" type="pres">
      <dgm:prSet presAssocID="{5FF9ABE0-2038-473F-85C8-D5FD92BB9039}" presName="Name0" presStyleCnt="0">
        <dgm:presLayoutVars>
          <dgm:dir/>
          <dgm:animLvl val="lvl"/>
          <dgm:resizeHandles val="exact"/>
        </dgm:presLayoutVars>
      </dgm:prSet>
      <dgm:spPr/>
    </dgm:pt>
    <dgm:pt modelId="{4B1811B4-574A-490B-97A4-C4656FAC4D2C}" type="pres">
      <dgm:prSet presAssocID="{B473A9C1-FAC8-4CC4-AD19-6CDADB8B4721}" presName="linNode" presStyleCnt="0"/>
      <dgm:spPr/>
    </dgm:pt>
    <dgm:pt modelId="{F20EBF1D-C3F9-4EAC-A11B-A9DB35BF7CD8}" type="pres">
      <dgm:prSet presAssocID="{B473A9C1-FAC8-4CC4-AD19-6CDADB8B4721}" presName="parentText" presStyleLbl="node1" presStyleIdx="0" presStyleCnt="2" custScaleX="75747">
        <dgm:presLayoutVars>
          <dgm:chMax val="1"/>
          <dgm:bulletEnabled val="1"/>
        </dgm:presLayoutVars>
      </dgm:prSet>
      <dgm:spPr/>
    </dgm:pt>
    <dgm:pt modelId="{A9E609F6-B2BE-4C73-A102-49F2A0C25B37}" type="pres">
      <dgm:prSet presAssocID="{B473A9C1-FAC8-4CC4-AD19-6CDADB8B4721}" presName="descendantText" presStyleLbl="alignAccFollowNode1" presStyleIdx="0" presStyleCnt="2">
        <dgm:presLayoutVars>
          <dgm:bulletEnabled val="1"/>
        </dgm:presLayoutVars>
      </dgm:prSet>
      <dgm:spPr/>
    </dgm:pt>
    <dgm:pt modelId="{0BA728C6-4193-4F35-8ED4-1911DC1B6E27}" type="pres">
      <dgm:prSet presAssocID="{6AB544D9-83C3-4C8B-AE69-DCCFD8BE797B}" presName="sp" presStyleCnt="0"/>
      <dgm:spPr/>
    </dgm:pt>
    <dgm:pt modelId="{AB2924E3-C6C3-48DF-B9E0-F3EE0747BF30}" type="pres">
      <dgm:prSet presAssocID="{D1E70C7C-D10D-4041-9AD4-17AC151E9116}" presName="linNode" presStyleCnt="0"/>
      <dgm:spPr/>
    </dgm:pt>
    <dgm:pt modelId="{3E21D3C6-7336-4835-A172-E3A206E0A90E}" type="pres">
      <dgm:prSet presAssocID="{D1E70C7C-D10D-4041-9AD4-17AC151E9116}" presName="parentText" presStyleLbl="node1" presStyleIdx="1" presStyleCnt="2" custScaleX="75747">
        <dgm:presLayoutVars>
          <dgm:chMax val="1"/>
          <dgm:bulletEnabled val="1"/>
        </dgm:presLayoutVars>
      </dgm:prSet>
      <dgm:spPr/>
    </dgm:pt>
    <dgm:pt modelId="{3B9ABD6A-BC44-46C9-8CD2-79253E5A1448}" type="pres">
      <dgm:prSet presAssocID="{D1E70C7C-D10D-4041-9AD4-17AC151E9116}" presName="descendantText" presStyleLbl="alignAccFollowNode1" presStyleIdx="1" presStyleCnt="2" custScaleY="113513">
        <dgm:presLayoutVars>
          <dgm:bulletEnabled val="1"/>
        </dgm:presLayoutVars>
      </dgm:prSet>
      <dgm:spPr/>
    </dgm:pt>
  </dgm:ptLst>
  <dgm:cxnLst>
    <dgm:cxn modelId="{D50BEA5F-06F9-4D14-948E-AD200CD8F7CA}" type="presOf" srcId="{52AC4F14-B275-4C40-B355-DCFFED40A9A8}" destId="{A9E609F6-B2BE-4C73-A102-49F2A0C25B37}" srcOrd="0" destOrd="0" presId="urn:microsoft.com/office/officeart/2005/8/layout/vList5"/>
    <dgm:cxn modelId="{16582364-030B-42FF-8AD8-D7E02CEE6721}" srcId="{D1E70C7C-D10D-4041-9AD4-17AC151E9116}" destId="{BA077B52-16C8-4CE3-BC70-FF6BD5E4D6DF}" srcOrd="0" destOrd="0" parTransId="{442F3454-DF45-41AC-B730-74A2B9DC1994}" sibTransId="{F7FB33C6-83C5-4B97-BEB1-04E445F833CE}"/>
    <dgm:cxn modelId="{36315E68-E30D-4EAC-B28C-77740937855F}" type="presOf" srcId="{B473A9C1-FAC8-4CC4-AD19-6CDADB8B4721}" destId="{F20EBF1D-C3F9-4EAC-A11B-A9DB35BF7CD8}" srcOrd="0" destOrd="0" presId="urn:microsoft.com/office/officeart/2005/8/layout/vList5"/>
    <dgm:cxn modelId="{220BBE6F-9EC8-4E13-BA7E-D020D0233466}" type="presOf" srcId="{F75C52AC-41C6-4831-8DD0-AE7469D90410}" destId="{3B9ABD6A-BC44-46C9-8CD2-79253E5A1448}" srcOrd="0" destOrd="1" presId="urn:microsoft.com/office/officeart/2005/8/layout/vList5"/>
    <dgm:cxn modelId="{5D1C4175-1F68-4CB3-9E01-F3B51A0A854D}" srcId="{5FF9ABE0-2038-473F-85C8-D5FD92BB9039}" destId="{B473A9C1-FAC8-4CC4-AD19-6CDADB8B4721}" srcOrd="0" destOrd="0" parTransId="{FB63C44D-9BF4-4E0F-8599-46C1C60C6581}" sibTransId="{6AB544D9-83C3-4C8B-AE69-DCCFD8BE797B}"/>
    <dgm:cxn modelId="{623C9759-1285-4771-A58C-06F5AF2B0A80}" srcId="{5FF9ABE0-2038-473F-85C8-D5FD92BB9039}" destId="{D1E70C7C-D10D-4041-9AD4-17AC151E9116}" srcOrd="1" destOrd="0" parTransId="{C3936F80-CBAD-4275-80D5-E70138883389}" sibTransId="{B8CBF757-C712-4AAD-B200-6018D8F62EA7}"/>
    <dgm:cxn modelId="{85C56696-CDE7-4780-BE78-4A39C8F48EE1}" type="presOf" srcId="{5FF9ABE0-2038-473F-85C8-D5FD92BB9039}" destId="{F08AC1AB-EEDA-426B-BE33-60F3FCD75C98}" srcOrd="0" destOrd="0" presId="urn:microsoft.com/office/officeart/2005/8/layout/vList5"/>
    <dgm:cxn modelId="{4DE26DC0-4B9B-4D55-A448-1DEA4AEA2B8F}" srcId="{D1E70C7C-D10D-4041-9AD4-17AC151E9116}" destId="{F75C52AC-41C6-4831-8DD0-AE7469D90410}" srcOrd="1" destOrd="0" parTransId="{CD6FC2C9-96DE-417E-8B06-80C71BD9180F}" sibTransId="{1AB10FED-5972-4250-A2D3-D3894C42B536}"/>
    <dgm:cxn modelId="{3D12A2CF-C881-482B-9150-8B68BD49E15B}" srcId="{B473A9C1-FAC8-4CC4-AD19-6CDADB8B4721}" destId="{52AC4F14-B275-4C40-B355-DCFFED40A9A8}" srcOrd="0" destOrd="0" parTransId="{B4AB7772-20B7-438E-959A-C327D3336B75}" sibTransId="{A45BF996-F724-478C-9504-30A058AD02C2}"/>
    <dgm:cxn modelId="{49AEAEF0-24E6-40CA-8928-7A0D73BE037E}" type="presOf" srcId="{BA077B52-16C8-4CE3-BC70-FF6BD5E4D6DF}" destId="{3B9ABD6A-BC44-46C9-8CD2-79253E5A1448}" srcOrd="0" destOrd="0" presId="urn:microsoft.com/office/officeart/2005/8/layout/vList5"/>
    <dgm:cxn modelId="{3ED584FC-CD91-42C4-8223-7FF9CC8ADB57}" type="presOf" srcId="{D1E70C7C-D10D-4041-9AD4-17AC151E9116}" destId="{3E21D3C6-7336-4835-A172-E3A206E0A90E}" srcOrd="0" destOrd="0" presId="urn:microsoft.com/office/officeart/2005/8/layout/vList5"/>
    <dgm:cxn modelId="{1F0DC8AB-034A-4B7A-A028-7F84A3B4CBD9}" type="presParOf" srcId="{F08AC1AB-EEDA-426B-BE33-60F3FCD75C98}" destId="{4B1811B4-574A-490B-97A4-C4656FAC4D2C}" srcOrd="0" destOrd="0" presId="urn:microsoft.com/office/officeart/2005/8/layout/vList5"/>
    <dgm:cxn modelId="{BF8EA681-32A7-49EF-9A67-C95EBE6E9545}" type="presParOf" srcId="{4B1811B4-574A-490B-97A4-C4656FAC4D2C}" destId="{F20EBF1D-C3F9-4EAC-A11B-A9DB35BF7CD8}" srcOrd="0" destOrd="0" presId="urn:microsoft.com/office/officeart/2005/8/layout/vList5"/>
    <dgm:cxn modelId="{5BE3D842-B851-4C66-9065-1085A04BA344}" type="presParOf" srcId="{4B1811B4-574A-490B-97A4-C4656FAC4D2C}" destId="{A9E609F6-B2BE-4C73-A102-49F2A0C25B37}" srcOrd="1" destOrd="0" presId="urn:microsoft.com/office/officeart/2005/8/layout/vList5"/>
    <dgm:cxn modelId="{1973BAD9-1D04-4BCE-9226-94B59241AC1A}" type="presParOf" srcId="{F08AC1AB-EEDA-426B-BE33-60F3FCD75C98}" destId="{0BA728C6-4193-4F35-8ED4-1911DC1B6E27}" srcOrd="1" destOrd="0" presId="urn:microsoft.com/office/officeart/2005/8/layout/vList5"/>
    <dgm:cxn modelId="{8A70C3A1-C56D-4347-871F-B7E603AD2C5A}" type="presParOf" srcId="{F08AC1AB-EEDA-426B-BE33-60F3FCD75C98}" destId="{AB2924E3-C6C3-48DF-B9E0-F3EE0747BF30}" srcOrd="2" destOrd="0" presId="urn:microsoft.com/office/officeart/2005/8/layout/vList5"/>
    <dgm:cxn modelId="{68A083D7-13C5-4B64-8F58-9E7AAB5DD3DD}" type="presParOf" srcId="{AB2924E3-C6C3-48DF-B9E0-F3EE0747BF30}" destId="{3E21D3C6-7336-4835-A172-E3A206E0A90E}" srcOrd="0" destOrd="0" presId="urn:microsoft.com/office/officeart/2005/8/layout/vList5"/>
    <dgm:cxn modelId="{EAD64E6F-6ADC-427A-9FC1-DC1D448DD800}" type="presParOf" srcId="{AB2924E3-C6C3-48DF-B9E0-F3EE0747BF30}" destId="{3B9ABD6A-BC44-46C9-8CD2-79253E5A144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AF593FD1-9016-EC47-A510-3D342BC502A0}" type="doc">
      <dgm:prSet loTypeId="urn:microsoft.com/office/officeart/2005/8/layout/chevron2" loCatId="process" qsTypeId="urn:microsoft.com/office/officeart/2005/8/quickstyle/simple4" qsCatId="simple" csTypeId="urn:microsoft.com/office/officeart/2005/8/colors/accent1_2" csCatId="accent1" phldr="1"/>
      <dgm:spPr/>
      <dgm:t>
        <a:bodyPr/>
        <a:lstStyle/>
        <a:p>
          <a:endParaRPr lang="en-US"/>
        </a:p>
      </dgm:t>
    </dgm:pt>
    <dgm:pt modelId="{4139551E-C321-3A45-806D-FC48C69264FB}">
      <dgm:prSet/>
      <dgm:spPr/>
      <dgm:t>
        <a:bodyPr/>
        <a:lstStyle/>
        <a:p>
          <a:pPr rtl="0"/>
          <a:r>
            <a:rPr lang="de-DE" dirty="0"/>
            <a:t>Ermittlung des Netto-Baraufwands, der sich in der Regel aus dem Rechnungspreis des geleasten Equipments abzüglich im Voraus geleisteter Leasingraten ergibt</a:t>
          </a:r>
          <a:endParaRPr lang="en-US" dirty="0"/>
        </a:p>
      </dgm:t>
    </dgm:pt>
    <dgm:pt modelId="{13A62100-0180-3A45-BCE6-B4231EACFF03}" type="parTrans" cxnId="{3D3DFB1C-D434-D94A-BE93-2BA3EFDC83AE}">
      <dgm:prSet/>
      <dgm:spPr/>
      <dgm:t>
        <a:bodyPr/>
        <a:lstStyle/>
        <a:p>
          <a:endParaRPr lang="en-US"/>
        </a:p>
      </dgm:t>
    </dgm:pt>
    <dgm:pt modelId="{A3562B84-6810-BB48-A192-F65812D9CA80}" type="sibTrans" cxnId="{3D3DFB1C-D434-D94A-BE93-2BA3EFDC83AE}">
      <dgm:prSet/>
      <dgm:spPr/>
      <dgm:t>
        <a:bodyPr/>
        <a:lstStyle/>
        <a:p>
          <a:endParaRPr lang="en-US"/>
        </a:p>
      </dgm:t>
    </dgm:pt>
    <dgm:pt modelId="{E88D11CA-732F-CB45-9982-020FA12AF880}">
      <dgm:prSet/>
      <dgm:spPr/>
      <dgm:t>
        <a:bodyPr/>
        <a:lstStyle/>
        <a:p>
          <a:r>
            <a:rPr lang="de-DE" dirty="0"/>
            <a:t>Schätzung des Restwertes des Leasingobjekts nach Steuern bei Ablauf des Leasingverhältnisses </a:t>
          </a:r>
          <a:endParaRPr lang="en-US" dirty="0"/>
        </a:p>
      </dgm:t>
    </dgm:pt>
    <dgm:pt modelId="{7E7D61EA-3CA3-8446-8C03-96A83B38CF0C}" type="parTrans" cxnId="{F735D5DD-3442-6B4A-81CB-8BA43522E06C}">
      <dgm:prSet/>
      <dgm:spPr/>
      <dgm:t>
        <a:bodyPr/>
        <a:lstStyle/>
        <a:p>
          <a:endParaRPr lang="en-US"/>
        </a:p>
      </dgm:t>
    </dgm:pt>
    <dgm:pt modelId="{02FABD2A-B78A-ED4B-9816-E58C8779C0C4}" type="sibTrans" cxnId="{F735D5DD-3442-6B4A-81CB-8BA43522E06C}">
      <dgm:prSet/>
      <dgm:spPr/>
      <dgm:t>
        <a:bodyPr/>
        <a:lstStyle/>
        <a:p>
          <a:endParaRPr lang="en-US"/>
        </a:p>
      </dgm:t>
    </dgm:pt>
    <dgm:pt modelId="{1AC6EB6C-F7BD-7246-9339-1AB06ABA8AE1}">
      <dgm:prSet/>
      <dgm:spPr/>
      <dgm:t>
        <a:bodyPr/>
        <a:lstStyle/>
        <a:p>
          <a:r>
            <a:rPr lang="de-DE" b="1" dirty="0"/>
            <a:t>Bestimmung, ob die Rendite des Leasingverhältnisses die Kapitalkosten des Leasinggebers übersteigt – oder ob der Kapitalwert (</a:t>
          </a:r>
          <a:r>
            <a:rPr lang="de-DE" b="1" i="1" dirty="0"/>
            <a:t>Net </a:t>
          </a:r>
          <a:r>
            <a:rPr lang="de-DE" b="1" i="1" dirty="0" err="1"/>
            <a:t>Present</a:t>
          </a:r>
          <a:r>
            <a:rPr lang="de-DE" b="1" i="1" dirty="0"/>
            <a:t> Value = NPV</a:t>
          </a:r>
          <a:r>
            <a:rPr lang="de-DE" b="1" dirty="0"/>
            <a:t>) des Leasingverhältnisses Null übersteigt</a:t>
          </a:r>
          <a:endParaRPr lang="en-US" b="1" dirty="0"/>
        </a:p>
      </dgm:t>
    </dgm:pt>
    <dgm:pt modelId="{1ADA9828-A04D-7B4F-A06A-E9528FEAAB07}" type="parTrans" cxnId="{0B1699B1-0AC5-9B4C-B4F3-6D53779EECAF}">
      <dgm:prSet/>
      <dgm:spPr/>
      <dgm:t>
        <a:bodyPr/>
        <a:lstStyle/>
        <a:p>
          <a:endParaRPr lang="en-US"/>
        </a:p>
      </dgm:t>
    </dgm:pt>
    <dgm:pt modelId="{DA963E4D-EA94-B241-AF6D-0BC1AD362A75}" type="sibTrans" cxnId="{0B1699B1-0AC5-9B4C-B4F3-6D53779EECAF}">
      <dgm:prSet/>
      <dgm:spPr/>
      <dgm:t>
        <a:bodyPr/>
        <a:lstStyle/>
        <a:p>
          <a:endParaRPr lang="en-US"/>
        </a:p>
      </dgm:t>
    </dgm:pt>
    <dgm:pt modelId="{0F0526EB-252E-A440-AFDE-67305358E366}">
      <dgm:prSet/>
      <dgm:spPr/>
      <dgm:t>
        <a:bodyPr/>
        <a:lstStyle/>
        <a:p>
          <a:pPr rtl="0"/>
          <a:r>
            <a:rPr lang="de-DE" dirty="0"/>
            <a:t>Ermittlung der periodischen Mittelzuflüsse, bestehend aus Leasingzahlungen abzüglich Einkommensteuer und etwaigen Instandhaltungsaufwendungen, die der Leasinggeber zu tragen hat </a:t>
          </a:r>
          <a:endParaRPr lang="en-US" dirty="0"/>
        </a:p>
      </dgm:t>
    </dgm:pt>
    <dgm:pt modelId="{7D77925D-A2BB-2B42-B2EC-B4846110D6E7}" type="parTrans" cxnId="{892DEC32-7A56-924E-AC8E-9B7C25AC20A6}">
      <dgm:prSet/>
      <dgm:spPr/>
      <dgm:t>
        <a:bodyPr/>
        <a:lstStyle/>
        <a:p>
          <a:endParaRPr lang="en-US"/>
        </a:p>
      </dgm:t>
    </dgm:pt>
    <dgm:pt modelId="{2FAD109F-8671-0F4A-8D0B-85CDFE220F09}" type="sibTrans" cxnId="{892DEC32-7A56-924E-AC8E-9B7C25AC20A6}">
      <dgm:prSet/>
      <dgm:spPr/>
      <dgm:t>
        <a:bodyPr/>
        <a:lstStyle/>
        <a:p>
          <a:endParaRPr lang="en-US"/>
        </a:p>
      </dgm:t>
    </dgm:pt>
    <dgm:pt modelId="{319EDE19-6039-6C42-A08E-93B002CE7C42}">
      <dgm:prSet/>
      <dgm:spPr/>
      <dgm:t>
        <a:bodyPr/>
        <a:lstStyle/>
        <a:p>
          <a:pPr rtl="0"/>
          <a:r>
            <a:rPr lang="en-US" dirty="0"/>
            <a:t>1.</a:t>
          </a:r>
        </a:p>
      </dgm:t>
    </dgm:pt>
    <dgm:pt modelId="{A21CD53C-6C1D-E541-AF48-B25FEF8632E1}" type="parTrans" cxnId="{23D208C3-2473-D44A-B720-9597A2A7E4B0}">
      <dgm:prSet/>
      <dgm:spPr/>
      <dgm:t>
        <a:bodyPr/>
        <a:lstStyle/>
        <a:p>
          <a:endParaRPr lang="en-US"/>
        </a:p>
      </dgm:t>
    </dgm:pt>
    <dgm:pt modelId="{2113CCB8-BDDF-994F-AE0A-D6FE3E1B5456}" type="sibTrans" cxnId="{23D208C3-2473-D44A-B720-9597A2A7E4B0}">
      <dgm:prSet/>
      <dgm:spPr/>
      <dgm:t>
        <a:bodyPr/>
        <a:lstStyle/>
        <a:p>
          <a:endParaRPr lang="en-US"/>
        </a:p>
      </dgm:t>
    </dgm:pt>
    <dgm:pt modelId="{E9A5A675-ADAC-DC45-A8A8-0D62DD579BDA}">
      <dgm:prSet/>
      <dgm:spPr/>
      <dgm:t>
        <a:bodyPr/>
        <a:lstStyle/>
        <a:p>
          <a:pPr rtl="0"/>
          <a:r>
            <a:rPr lang="en-US" dirty="0"/>
            <a:t>2.</a:t>
          </a:r>
        </a:p>
      </dgm:t>
    </dgm:pt>
    <dgm:pt modelId="{FA67E5BE-740C-2944-9DFD-AB610BBB025A}" type="parTrans" cxnId="{263147B7-9589-814A-9BEA-00BC0B0E2BF0}">
      <dgm:prSet/>
      <dgm:spPr/>
      <dgm:t>
        <a:bodyPr/>
        <a:lstStyle/>
        <a:p>
          <a:endParaRPr lang="en-US"/>
        </a:p>
      </dgm:t>
    </dgm:pt>
    <dgm:pt modelId="{D37C0E88-7745-4F4A-A2B9-CBE78251648C}" type="sibTrans" cxnId="{263147B7-9589-814A-9BEA-00BC0B0E2BF0}">
      <dgm:prSet/>
      <dgm:spPr/>
      <dgm:t>
        <a:bodyPr/>
        <a:lstStyle/>
        <a:p>
          <a:endParaRPr lang="en-US"/>
        </a:p>
      </dgm:t>
    </dgm:pt>
    <dgm:pt modelId="{25738E51-290B-7442-8FC7-A43115FA9C8A}">
      <dgm:prSet/>
      <dgm:spPr/>
      <dgm:t>
        <a:bodyPr/>
        <a:lstStyle/>
        <a:p>
          <a:r>
            <a:rPr lang="en-US" dirty="0"/>
            <a:t>3.</a:t>
          </a:r>
        </a:p>
      </dgm:t>
    </dgm:pt>
    <dgm:pt modelId="{4F6BA392-5489-3F43-A596-821165CC8F30}" type="parTrans" cxnId="{0F654202-D557-B047-952B-F20EB7737441}">
      <dgm:prSet/>
      <dgm:spPr/>
      <dgm:t>
        <a:bodyPr/>
        <a:lstStyle/>
        <a:p>
          <a:endParaRPr lang="en-US"/>
        </a:p>
      </dgm:t>
    </dgm:pt>
    <dgm:pt modelId="{6DDEEFFC-1B6F-594D-A642-7239346BCF53}" type="sibTrans" cxnId="{0F654202-D557-B047-952B-F20EB7737441}">
      <dgm:prSet/>
      <dgm:spPr/>
      <dgm:t>
        <a:bodyPr/>
        <a:lstStyle/>
        <a:p>
          <a:endParaRPr lang="en-US"/>
        </a:p>
      </dgm:t>
    </dgm:pt>
    <dgm:pt modelId="{56D238BD-9EE4-2141-853E-7BF071554A20}">
      <dgm:prSet/>
      <dgm:spPr/>
      <dgm:t>
        <a:bodyPr/>
        <a:lstStyle/>
        <a:p>
          <a:r>
            <a:rPr lang="en-US" dirty="0"/>
            <a:t>4.</a:t>
          </a:r>
        </a:p>
      </dgm:t>
    </dgm:pt>
    <dgm:pt modelId="{46FE5884-0598-244A-896C-91098681CCB8}" type="parTrans" cxnId="{E28ED95B-A7B4-BB49-A137-134EAD47C88E}">
      <dgm:prSet/>
      <dgm:spPr/>
      <dgm:t>
        <a:bodyPr/>
        <a:lstStyle/>
        <a:p>
          <a:endParaRPr lang="en-US"/>
        </a:p>
      </dgm:t>
    </dgm:pt>
    <dgm:pt modelId="{3E58CA12-EE1E-F346-9198-0234F7F42CF7}" type="sibTrans" cxnId="{E28ED95B-A7B4-BB49-A137-134EAD47C88E}">
      <dgm:prSet/>
      <dgm:spPr/>
      <dgm:t>
        <a:bodyPr/>
        <a:lstStyle/>
        <a:p>
          <a:endParaRPr lang="en-US"/>
        </a:p>
      </dgm:t>
    </dgm:pt>
    <dgm:pt modelId="{57904474-6E0F-8144-B3FE-93BE2DA0DA4D}" type="pres">
      <dgm:prSet presAssocID="{AF593FD1-9016-EC47-A510-3D342BC502A0}" presName="linearFlow" presStyleCnt="0">
        <dgm:presLayoutVars>
          <dgm:dir/>
          <dgm:animLvl val="lvl"/>
          <dgm:resizeHandles val="exact"/>
        </dgm:presLayoutVars>
      </dgm:prSet>
      <dgm:spPr/>
    </dgm:pt>
    <dgm:pt modelId="{797EB008-1FBD-1348-993B-A49A64D120E4}" type="pres">
      <dgm:prSet presAssocID="{319EDE19-6039-6C42-A08E-93B002CE7C42}" presName="composite" presStyleCnt="0"/>
      <dgm:spPr/>
    </dgm:pt>
    <dgm:pt modelId="{BFA4A001-6DB9-7D4A-AE19-56527551EAAD}" type="pres">
      <dgm:prSet presAssocID="{319EDE19-6039-6C42-A08E-93B002CE7C42}" presName="parentText" presStyleLbl="alignNode1" presStyleIdx="0" presStyleCnt="4">
        <dgm:presLayoutVars>
          <dgm:chMax val="1"/>
          <dgm:bulletEnabled val="1"/>
        </dgm:presLayoutVars>
      </dgm:prSet>
      <dgm:spPr/>
    </dgm:pt>
    <dgm:pt modelId="{B6FE5F15-273C-6147-9F00-AE22936422BB}" type="pres">
      <dgm:prSet presAssocID="{319EDE19-6039-6C42-A08E-93B002CE7C42}" presName="descendantText" presStyleLbl="alignAcc1" presStyleIdx="0" presStyleCnt="4">
        <dgm:presLayoutVars>
          <dgm:bulletEnabled val="1"/>
        </dgm:presLayoutVars>
      </dgm:prSet>
      <dgm:spPr/>
    </dgm:pt>
    <dgm:pt modelId="{30577E04-58FE-7743-9F9A-E74B46AAB350}" type="pres">
      <dgm:prSet presAssocID="{2113CCB8-BDDF-994F-AE0A-D6FE3E1B5456}" presName="sp" presStyleCnt="0"/>
      <dgm:spPr/>
    </dgm:pt>
    <dgm:pt modelId="{6F6AA487-0D4C-1749-999E-9DFB9A9ACE29}" type="pres">
      <dgm:prSet presAssocID="{E9A5A675-ADAC-DC45-A8A8-0D62DD579BDA}" presName="composite" presStyleCnt="0"/>
      <dgm:spPr/>
    </dgm:pt>
    <dgm:pt modelId="{36E52026-965E-9B4F-8F3A-25333EBB4C00}" type="pres">
      <dgm:prSet presAssocID="{E9A5A675-ADAC-DC45-A8A8-0D62DD579BDA}" presName="parentText" presStyleLbl="alignNode1" presStyleIdx="1" presStyleCnt="4">
        <dgm:presLayoutVars>
          <dgm:chMax val="1"/>
          <dgm:bulletEnabled val="1"/>
        </dgm:presLayoutVars>
      </dgm:prSet>
      <dgm:spPr/>
    </dgm:pt>
    <dgm:pt modelId="{EFDD5CE0-BB39-AC4A-94B3-D4C91FEA12B0}" type="pres">
      <dgm:prSet presAssocID="{E9A5A675-ADAC-DC45-A8A8-0D62DD579BDA}" presName="descendantText" presStyleLbl="alignAcc1" presStyleIdx="1" presStyleCnt="4">
        <dgm:presLayoutVars>
          <dgm:bulletEnabled val="1"/>
        </dgm:presLayoutVars>
      </dgm:prSet>
      <dgm:spPr/>
    </dgm:pt>
    <dgm:pt modelId="{36609002-503B-B943-B13A-06E9818AF697}" type="pres">
      <dgm:prSet presAssocID="{D37C0E88-7745-4F4A-A2B9-CBE78251648C}" presName="sp" presStyleCnt="0"/>
      <dgm:spPr/>
    </dgm:pt>
    <dgm:pt modelId="{7B21D7F2-098A-E049-97E4-3744D9B6018F}" type="pres">
      <dgm:prSet presAssocID="{25738E51-290B-7442-8FC7-A43115FA9C8A}" presName="composite" presStyleCnt="0"/>
      <dgm:spPr/>
    </dgm:pt>
    <dgm:pt modelId="{7FB09F7E-7311-8243-A5A2-1F4A1629CDBD}" type="pres">
      <dgm:prSet presAssocID="{25738E51-290B-7442-8FC7-A43115FA9C8A}" presName="parentText" presStyleLbl="alignNode1" presStyleIdx="2" presStyleCnt="4">
        <dgm:presLayoutVars>
          <dgm:chMax val="1"/>
          <dgm:bulletEnabled val="1"/>
        </dgm:presLayoutVars>
      </dgm:prSet>
      <dgm:spPr/>
    </dgm:pt>
    <dgm:pt modelId="{616D95CD-A762-7D4C-B7BB-AFB9D25A2937}" type="pres">
      <dgm:prSet presAssocID="{25738E51-290B-7442-8FC7-A43115FA9C8A}" presName="descendantText" presStyleLbl="alignAcc1" presStyleIdx="2" presStyleCnt="4">
        <dgm:presLayoutVars>
          <dgm:bulletEnabled val="1"/>
        </dgm:presLayoutVars>
      </dgm:prSet>
      <dgm:spPr/>
    </dgm:pt>
    <dgm:pt modelId="{E81E7F9A-1C3C-C94F-8546-2F9DC745ACAA}" type="pres">
      <dgm:prSet presAssocID="{6DDEEFFC-1B6F-594D-A642-7239346BCF53}" presName="sp" presStyleCnt="0"/>
      <dgm:spPr/>
    </dgm:pt>
    <dgm:pt modelId="{C6133299-E1E7-FC4D-8B9B-B811180C2132}" type="pres">
      <dgm:prSet presAssocID="{56D238BD-9EE4-2141-853E-7BF071554A20}" presName="composite" presStyleCnt="0"/>
      <dgm:spPr/>
    </dgm:pt>
    <dgm:pt modelId="{1442F085-854B-984F-997A-42BBEE5EC8E9}" type="pres">
      <dgm:prSet presAssocID="{56D238BD-9EE4-2141-853E-7BF071554A20}" presName="parentText" presStyleLbl="alignNode1" presStyleIdx="3" presStyleCnt="4">
        <dgm:presLayoutVars>
          <dgm:chMax val="1"/>
          <dgm:bulletEnabled val="1"/>
        </dgm:presLayoutVars>
      </dgm:prSet>
      <dgm:spPr/>
    </dgm:pt>
    <dgm:pt modelId="{072BD290-913D-194F-A0CF-B62CA9AE2FF5}" type="pres">
      <dgm:prSet presAssocID="{56D238BD-9EE4-2141-853E-7BF071554A20}" presName="descendantText" presStyleLbl="alignAcc1" presStyleIdx="3" presStyleCnt="4">
        <dgm:presLayoutVars>
          <dgm:bulletEnabled val="1"/>
        </dgm:presLayoutVars>
      </dgm:prSet>
      <dgm:spPr/>
    </dgm:pt>
  </dgm:ptLst>
  <dgm:cxnLst>
    <dgm:cxn modelId="{0F654202-D557-B047-952B-F20EB7737441}" srcId="{AF593FD1-9016-EC47-A510-3D342BC502A0}" destId="{25738E51-290B-7442-8FC7-A43115FA9C8A}" srcOrd="2" destOrd="0" parTransId="{4F6BA392-5489-3F43-A596-821165CC8F30}" sibTransId="{6DDEEFFC-1B6F-594D-A642-7239346BCF53}"/>
    <dgm:cxn modelId="{67915905-B402-FD48-B17B-2C1EDE02BF13}" type="presOf" srcId="{25738E51-290B-7442-8FC7-A43115FA9C8A}" destId="{7FB09F7E-7311-8243-A5A2-1F4A1629CDBD}" srcOrd="0" destOrd="0" presId="urn:microsoft.com/office/officeart/2005/8/layout/chevron2"/>
    <dgm:cxn modelId="{3D3DFB1C-D434-D94A-BE93-2BA3EFDC83AE}" srcId="{319EDE19-6039-6C42-A08E-93B002CE7C42}" destId="{4139551E-C321-3A45-806D-FC48C69264FB}" srcOrd="0" destOrd="0" parTransId="{13A62100-0180-3A45-BCE6-B4231EACFF03}" sibTransId="{A3562B84-6810-BB48-A192-F65812D9CA80}"/>
    <dgm:cxn modelId="{892DEC32-7A56-924E-AC8E-9B7C25AC20A6}" srcId="{E9A5A675-ADAC-DC45-A8A8-0D62DD579BDA}" destId="{0F0526EB-252E-A440-AFDE-67305358E366}" srcOrd="0" destOrd="0" parTransId="{7D77925D-A2BB-2B42-B2EC-B4846110D6E7}" sibTransId="{2FAD109F-8671-0F4A-8D0B-85CDFE220F09}"/>
    <dgm:cxn modelId="{83198D34-D93E-FF42-BA98-3AB70AB46CEA}" type="presOf" srcId="{4139551E-C321-3A45-806D-FC48C69264FB}" destId="{B6FE5F15-273C-6147-9F00-AE22936422BB}" srcOrd="0" destOrd="0" presId="urn:microsoft.com/office/officeart/2005/8/layout/chevron2"/>
    <dgm:cxn modelId="{C095005B-6A8F-5B45-A95C-CE8A7DCDF32B}" type="presOf" srcId="{AF593FD1-9016-EC47-A510-3D342BC502A0}" destId="{57904474-6E0F-8144-B3FE-93BE2DA0DA4D}" srcOrd="0" destOrd="0" presId="urn:microsoft.com/office/officeart/2005/8/layout/chevron2"/>
    <dgm:cxn modelId="{E28ED95B-A7B4-BB49-A137-134EAD47C88E}" srcId="{AF593FD1-9016-EC47-A510-3D342BC502A0}" destId="{56D238BD-9EE4-2141-853E-7BF071554A20}" srcOrd="3" destOrd="0" parTransId="{46FE5884-0598-244A-896C-91098681CCB8}" sibTransId="{3E58CA12-EE1E-F346-9198-0234F7F42CF7}"/>
    <dgm:cxn modelId="{F4F14B5E-F8BB-7746-AC6B-9D9EB85E6AD4}" type="presOf" srcId="{E88D11CA-732F-CB45-9982-020FA12AF880}" destId="{616D95CD-A762-7D4C-B7BB-AFB9D25A2937}" srcOrd="0" destOrd="0" presId="urn:microsoft.com/office/officeart/2005/8/layout/chevron2"/>
    <dgm:cxn modelId="{02AD0B64-BF72-F844-A7A2-34A594ED0537}" type="presOf" srcId="{1AC6EB6C-F7BD-7246-9339-1AB06ABA8AE1}" destId="{072BD290-913D-194F-A0CF-B62CA9AE2FF5}" srcOrd="0" destOrd="0" presId="urn:microsoft.com/office/officeart/2005/8/layout/chevron2"/>
    <dgm:cxn modelId="{737E1164-003D-CA47-8DD4-5C00631DED82}" type="presOf" srcId="{E9A5A675-ADAC-DC45-A8A8-0D62DD579BDA}" destId="{36E52026-965E-9B4F-8F3A-25333EBB4C00}" srcOrd="0" destOrd="0" presId="urn:microsoft.com/office/officeart/2005/8/layout/chevron2"/>
    <dgm:cxn modelId="{793B2D51-D506-694D-8A65-9AE146A69EFE}" type="presOf" srcId="{56D238BD-9EE4-2141-853E-7BF071554A20}" destId="{1442F085-854B-984F-997A-42BBEE5EC8E9}" srcOrd="0" destOrd="0" presId="urn:microsoft.com/office/officeart/2005/8/layout/chevron2"/>
    <dgm:cxn modelId="{0B1699B1-0AC5-9B4C-B4F3-6D53779EECAF}" srcId="{56D238BD-9EE4-2141-853E-7BF071554A20}" destId="{1AC6EB6C-F7BD-7246-9339-1AB06ABA8AE1}" srcOrd="0" destOrd="0" parTransId="{1ADA9828-A04D-7B4F-A06A-E9528FEAAB07}" sibTransId="{DA963E4D-EA94-B241-AF6D-0BC1AD362A75}"/>
    <dgm:cxn modelId="{263147B7-9589-814A-9BEA-00BC0B0E2BF0}" srcId="{AF593FD1-9016-EC47-A510-3D342BC502A0}" destId="{E9A5A675-ADAC-DC45-A8A8-0D62DD579BDA}" srcOrd="1" destOrd="0" parTransId="{FA67E5BE-740C-2944-9DFD-AB610BBB025A}" sibTransId="{D37C0E88-7745-4F4A-A2B9-CBE78251648C}"/>
    <dgm:cxn modelId="{CB59D2C1-F426-DA42-A847-313924AFC6FE}" type="presOf" srcId="{319EDE19-6039-6C42-A08E-93B002CE7C42}" destId="{BFA4A001-6DB9-7D4A-AE19-56527551EAAD}" srcOrd="0" destOrd="0" presId="urn:microsoft.com/office/officeart/2005/8/layout/chevron2"/>
    <dgm:cxn modelId="{10E540C2-FB18-4845-9D06-8DA906FE0ED2}" type="presOf" srcId="{0F0526EB-252E-A440-AFDE-67305358E366}" destId="{EFDD5CE0-BB39-AC4A-94B3-D4C91FEA12B0}" srcOrd="0" destOrd="0" presId="urn:microsoft.com/office/officeart/2005/8/layout/chevron2"/>
    <dgm:cxn modelId="{23D208C3-2473-D44A-B720-9597A2A7E4B0}" srcId="{AF593FD1-9016-EC47-A510-3D342BC502A0}" destId="{319EDE19-6039-6C42-A08E-93B002CE7C42}" srcOrd="0" destOrd="0" parTransId="{A21CD53C-6C1D-E541-AF48-B25FEF8632E1}" sibTransId="{2113CCB8-BDDF-994F-AE0A-D6FE3E1B5456}"/>
    <dgm:cxn modelId="{F735D5DD-3442-6B4A-81CB-8BA43522E06C}" srcId="{25738E51-290B-7442-8FC7-A43115FA9C8A}" destId="{E88D11CA-732F-CB45-9982-020FA12AF880}" srcOrd="0" destOrd="0" parTransId="{7E7D61EA-3CA3-8446-8C03-96A83B38CF0C}" sibTransId="{02FABD2A-B78A-ED4B-9816-E58C8779C0C4}"/>
    <dgm:cxn modelId="{C7251930-E8E1-5842-B4F0-4F4C74BABE5D}" type="presParOf" srcId="{57904474-6E0F-8144-B3FE-93BE2DA0DA4D}" destId="{797EB008-1FBD-1348-993B-A49A64D120E4}" srcOrd="0" destOrd="0" presId="urn:microsoft.com/office/officeart/2005/8/layout/chevron2"/>
    <dgm:cxn modelId="{664A254C-C00B-D34F-BF93-D23A2FFA4FC3}" type="presParOf" srcId="{797EB008-1FBD-1348-993B-A49A64D120E4}" destId="{BFA4A001-6DB9-7D4A-AE19-56527551EAAD}" srcOrd="0" destOrd="0" presId="urn:microsoft.com/office/officeart/2005/8/layout/chevron2"/>
    <dgm:cxn modelId="{53B0DD2F-984C-4046-988A-A6742678092A}" type="presParOf" srcId="{797EB008-1FBD-1348-993B-A49A64D120E4}" destId="{B6FE5F15-273C-6147-9F00-AE22936422BB}" srcOrd="1" destOrd="0" presId="urn:microsoft.com/office/officeart/2005/8/layout/chevron2"/>
    <dgm:cxn modelId="{94F6A99C-7A3A-6F48-B99F-DCC702108A85}" type="presParOf" srcId="{57904474-6E0F-8144-B3FE-93BE2DA0DA4D}" destId="{30577E04-58FE-7743-9F9A-E74B46AAB350}" srcOrd="1" destOrd="0" presId="urn:microsoft.com/office/officeart/2005/8/layout/chevron2"/>
    <dgm:cxn modelId="{D805337C-02A8-8445-9070-05FA4C0D56C0}" type="presParOf" srcId="{57904474-6E0F-8144-B3FE-93BE2DA0DA4D}" destId="{6F6AA487-0D4C-1749-999E-9DFB9A9ACE29}" srcOrd="2" destOrd="0" presId="urn:microsoft.com/office/officeart/2005/8/layout/chevron2"/>
    <dgm:cxn modelId="{E8C0675B-344A-2241-86F7-C8DCFBF49152}" type="presParOf" srcId="{6F6AA487-0D4C-1749-999E-9DFB9A9ACE29}" destId="{36E52026-965E-9B4F-8F3A-25333EBB4C00}" srcOrd="0" destOrd="0" presId="urn:microsoft.com/office/officeart/2005/8/layout/chevron2"/>
    <dgm:cxn modelId="{6A7DACB9-953D-BF40-A21C-45FE19129B53}" type="presParOf" srcId="{6F6AA487-0D4C-1749-999E-9DFB9A9ACE29}" destId="{EFDD5CE0-BB39-AC4A-94B3-D4C91FEA12B0}" srcOrd="1" destOrd="0" presId="urn:microsoft.com/office/officeart/2005/8/layout/chevron2"/>
    <dgm:cxn modelId="{5F6A1124-7D32-3948-AB51-A4F63B6DF497}" type="presParOf" srcId="{57904474-6E0F-8144-B3FE-93BE2DA0DA4D}" destId="{36609002-503B-B943-B13A-06E9818AF697}" srcOrd="3" destOrd="0" presId="urn:microsoft.com/office/officeart/2005/8/layout/chevron2"/>
    <dgm:cxn modelId="{8C36805A-03A5-CA46-A3A0-10E15563DDC2}" type="presParOf" srcId="{57904474-6E0F-8144-B3FE-93BE2DA0DA4D}" destId="{7B21D7F2-098A-E049-97E4-3744D9B6018F}" srcOrd="4" destOrd="0" presId="urn:microsoft.com/office/officeart/2005/8/layout/chevron2"/>
    <dgm:cxn modelId="{A5126A93-005B-3548-9450-A743FBD85CC6}" type="presParOf" srcId="{7B21D7F2-098A-E049-97E4-3744D9B6018F}" destId="{7FB09F7E-7311-8243-A5A2-1F4A1629CDBD}" srcOrd="0" destOrd="0" presId="urn:microsoft.com/office/officeart/2005/8/layout/chevron2"/>
    <dgm:cxn modelId="{906154A4-E312-7D4D-B7F4-FBA3BA64E928}" type="presParOf" srcId="{7B21D7F2-098A-E049-97E4-3744D9B6018F}" destId="{616D95CD-A762-7D4C-B7BB-AFB9D25A2937}" srcOrd="1" destOrd="0" presId="urn:microsoft.com/office/officeart/2005/8/layout/chevron2"/>
    <dgm:cxn modelId="{3DCB09C3-0870-F346-B714-52C88C91A192}" type="presParOf" srcId="{57904474-6E0F-8144-B3FE-93BE2DA0DA4D}" destId="{E81E7F9A-1C3C-C94F-8546-2F9DC745ACAA}" srcOrd="5" destOrd="0" presId="urn:microsoft.com/office/officeart/2005/8/layout/chevron2"/>
    <dgm:cxn modelId="{D9A69351-0E92-6A4B-BC2E-0422B751AD88}" type="presParOf" srcId="{57904474-6E0F-8144-B3FE-93BE2DA0DA4D}" destId="{C6133299-E1E7-FC4D-8B9B-B811180C2132}" srcOrd="6" destOrd="0" presId="urn:microsoft.com/office/officeart/2005/8/layout/chevron2"/>
    <dgm:cxn modelId="{4ED1F829-A810-8B45-A5AA-3EDABD2AA332}" type="presParOf" srcId="{C6133299-E1E7-FC4D-8B9B-B811180C2132}" destId="{1442F085-854B-984F-997A-42BBEE5EC8E9}" srcOrd="0" destOrd="0" presId="urn:microsoft.com/office/officeart/2005/8/layout/chevron2"/>
    <dgm:cxn modelId="{2546CB60-7407-584D-B915-E60FABECCF2D}" type="presParOf" srcId="{C6133299-E1E7-FC4D-8B9B-B811180C2132}" destId="{072BD290-913D-194F-A0CF-B62CA9AE2FF5}"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D94FC103-F400-4B87-AA97-3E9A1D9113E3}"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91859770-C1D2-40DC-A020-CCC5C83E6773}">
      <dgm:prSet/>
      <dgm:spPr/>
      <dgm:t>
        <a:bodyPr/>
        <a:lstStyle/>
        <a:p>
          <a:pPr rtl="0"/>
          <a:r>
            <a:rPr lang="en-US" dirty="0" err="1"/>
            <a:t>Steuerlast</a:t>
          </a:r>
          <a:r>
            <a:rPr lang="en-US" dirty="0"/>
            <a:t> </a:t>
          </a:r>
          <a:r>
            <a:rPr lang="en-US" dirty="0" err="1"/>
            <a:t>kann</a:t>
          </a:r>
          <a:r>
            <a:rPr lang="en-US" dirty="0"/>
            <a:t> </a:t>
          </a:r>
          <a:r>
            <a:rPr lang="en-US" dirty="0" err="1"/>
            <a:t>gesenkt</a:t>
          </a:r>
          <a:r>
            <a:rPr lang="en-US" dirty="0"/>
            <a:t> </a:t>
          </a:r>
          <a:r>
            <a:rPr lang="en-US" dirty="0" err="1"/>
            <a:t>werden</a:t>
          </a:r>
          <a:endParaRPr lang="en-US" dirty="0"/>
        </a:p>
      </dgm:t>
    </dgm:pt>
    <dgm:pt modelId="{687BC335-8349-4BEB-8718-B429CDC0643D}" type="parTrans" cxnId="{7A74BD59-0275-42E9-BC9A-561B5165A2AF}">
      <dgm:prSet/>
      <dgm:spPr/>
      <dgm:t>
        <a:bodyPr/>
        <a:lstStyle/>
        <a:p>
          <a:endParaRPr lang="en-US"/>
        </a:p>
      </dgm:t>
    </dgm:pt>
    <dgm:pt modelId="{5B7D6422-1F05-4C01-9230-E72769B6902F}" type="sibTrans" cxnId="{7A74BD59-0275-42E9-BC9A-561B5165A2AF}">
      <dgm:prSet/>
      <dgm:spPr/>
      <dgm:t>
        <a:bodyPr/>
        <a:lstStyle/>
        <a:p>
          <a:endParaRPr lang="en-US"/>
        </a:p>
      </dgm:t>
    </dgm:pt>
    <dgm:pt modelId="{998E3AEB-63DC-4324-95B1-B5A000F1ABB6}">
      <dgm:prSet/>
      <dgm:spPr/>
      <dgm:t>
        <a:bodyPr/>
        <a:lstStyle/>
        <a:p>
          <a:pPr rtl="0"/>
          <a:r>
            <a:rPr lang="de-DE" dirty="0"/>
            <a:t>Leasingvertrag kann Unsicherheiten reduzieren, die den Wert des Unternehmens mindern können</a:t>
          </a:r>
          <a:endParaRPr lang="en-US" dirty="0"/>
        </a:p>
      </dgm:t>
    </dgm:pt>
    <dgm:pt modelId="{637444FF-4BB1-4A75-854E-E5D4CFC2B65D}" type="parTrans" cxnId="{E79D606A-D82B-455F-BB73-9CB37FD12D2D}">
      <dgm:prSet/>
      <dgm:spPr/>
      <dgm:t>
        <a:bodyPr/>
        <a:lstStyle/>
        <a:p>
          <a:endParaRPr lang="en-US"/>
        </a:p>
      </dgm:t>
    </dgm:pt>
    <dgm:pt modelId="{03A4DA6D-67AB-4735-9E1A-6FB1E23B005D}" type="sibTrans" cxnId="{E79D606A-D82B-455F-BB73-9CB37FD12D2D}">
      <dgm:prSet/>
      <dgm:spPr/>
      <dgm:t>
        <a:bodyPr/>
        <a:lstStyle/>
        <a:p>
          <a:endParaRPr lang="en-US"/>
        </a:p>
      </dgm:t>
    </dgm:pt>
    <dgm:pt modelId="{E8558C83-9868-43E1-9E5A-91996DF967D8}">
      <dgm:prSet/>
      <dgm:spPr/>
      <dgm:t>
        <a:bodyPr/>
        <a:lstStyle/>
        <a:p>
          <a:pPr rtl="0"/>
          <a:r>
            <a:rPr lang="de-DE" dirty="0"/>
            <a:t>Die Transaktionskosten können bei einem Leasingvertrag niedriger sein als bei einem Kauf</a:t>
          </a:r>
          <a:endParaRPr lang="en-US" dirty="0"/>
        </a:p>
      </dgm:t>
    </dgm:pt>
    <dgm:pt modelId="{DE603B0B-5A6C-4F81-AAF6-4B5DD5AE532B}" type="parTrans" cxnId="{F8A3190F-5A3A-43D9-BC40-708E333E5F94}">
      <dgm:prSet/>
      <dgm:spPr/>
      <dgm:t>
        <a:bodyPr/>
        <a:lstStyle/>
        <a:p>
          <a:endParaRPr lang="en-US"/>
        </a:p>
      </dgm:t>
    </dgm:pt>
    <dgm:pt modelId="{ACB0F24C-4CBE-4A83-B5E6-27E510278CCE}" type="sibTrans" cxnId="{F8A3190F-5A3A-43D9-BC40-708E333E5F94}">
      <dgm:prSet/>
      <dgm:spPr/>
      <dgm:t>
        <a:bodyPr/>
        <a:lstStyle/>
        <a:p>
          <a:endParaRPr lang="en-US"/>
        </a:p>
      </dgm:t>
    </dgm:pt>
    <dgm:pt modelId="{4437BDB6-62EC-4BD5-A3D9-3399B68D6CE2}">
      <dgm:prSet/>
      <dgm:spPr/>
      <dgm:t>
        <a:bodyPr/>
        <a:lstStyle/>
        <a:p>
          <a:pPr rtl="0"/>
          <a:r>
            <a:rPr lang="de-DE" dirty="0"/>
            <a:t>Leasing kann im Vergleich zur gesicherten Kreditaufnahme weniger Auflagen mit sich bringen und weniger Vermögenswerte belasten</a:t>
          </a:r>
          <a:endParaRPr lang="en-US" dirty="0"/>
        </a:p>
      </dgm:t>
    </dgm:pt>
    <dgm:pt modelId="{8D54A712-BC9D-44B7-BC4B-267806A90E10}" type="parTrans" cxnId="{02CF5723-4990-45D5-B6C2-A9ED79A7090F}">
      <dgm:prSet/>
      <dgm:spPr/>
      <dgm:t>
        <a:bodyPr/>
        <a:lstStyle/>
        <a:p>
          <a:endParaRPr lang="en-US"/>
        </a:p>
      </dgm:t>
    </dgm:pt>
    <dgm:pt modelId="{75CCD179-2FBA-45F4-A565-3E906E789779}" type="sibTrans" cxnId="{02CF5723-4990-45D5-B6C2-A9ED79A7090F}">
      <dgm:prSet/>
      <dgm:spPr/>
      <dgm:t>
        <a:bodyPr/>
        <a:lstStyle/>
        <a:p>
          <a:endParaRPr lang="en-US"/>
        </a:p>
      </dgm:t>
    </dgm:pt>
    <dgm:pt modelId="{3978BC86-0D9F-4184-8E0B-5EFA9F5C2865}" type="pres">
      <dgm:prSet presAssocID="{D94FC103-F400-4B87-AA97-3E9A1D9113E3}" presName="Name0" presStyleCnt="0">
        <dgm:presLayoutVars>
          <dgm:chMax val="7"/>
          <dgm:chPref val="7"/>
          <dgm:dir/>
        </dgm:presLayoutVars>
      </dgm:prSet>
      <dgm:spPr/>
    </dgm:pt>
    <dgm:pt modelId="{1438130D-CEB3-43DF-89F6-8EFC22FA20DE}" type="pres">
      <dgm:prSet presAssocID="{D94FC103-F400-4B87-AA97-3E9A1D9113E3}" presName="Name1" presStyleCnt="0"/>
      <dgm:spPr/>
    </dgm:pt>
    <dgm:pt modelId="{B679CFBC-DAD3-42B8-B148-7F8D480EDFC9}" type="pres">
      <dgm:prSet presAssocID="{D94FC103-F400-4B87-AA97-3E9A1D9113E3}" presName="cycle" presStyleCnt="0"/>
      <dgm:spPr/>
    </dgm:pt>
    <dgm:pt modelId="{2FF2D8E0-0F6A-486B-80EE-EF16870BFAE3}" type="pres">
      <dgm:prSet presAssocID="{D94FC103-F400-4B87-AA97-3E9A1D9113E3}" presName="srcNode" presStyleLbl="node1" presStyleIdx="0" presStyleCnt="4"/>
      <dgm:spPr/>
    </dgm:pt>
    <dgm:pt modelId="{62726CA1-C00E-4E56-8A91-6CF4030BAFBB}" type="pres">
      <dgm:prSet presAssocID="{D94FC103-F400-4B87-AA97-3E9A1D9113E3}" presName="conn" presStyleLbl="parChTrans1D2" presStyleIdx="0" presStyleCnt="1"/>
      <dgm:spPr/>
    </dgm:pt>
    <dgm:pt modelId="{8F36E162-BFA1-495C-B2BA-B2D51C4336C9}" type="pres">
      <dgm:prSet presAssocID="{D94FC103-F400-4B87-AA97-3E9A1D9113E3}" presName="extraNode" presStyleLbl="node1" presStyleIdx="0" presStyleCnt="4"/>
      <dgm:spPr/>
    </dgm:pt>
    <dgm:pt modelId="{679EC03C-5D7E-4574-832E-3F9014D3BBFB}" type="pres">
      <dgm:prSet presAssocID="{D94FC103-F400-4B87-AA97-3E9A1D9113E3}" presName="dstNode" presStyleLbl="node1" presStyleIdx="0" presStyleCnt="4"/>
      <dgm:spPr/>
    </dgm:pt>
    <dgm:pt modelId="{7A0C4EF5-3F29-457D-AB0D-6941E57543B0}" type="pres">
      <dgm:prSet presAssocID="{91859770-C1D2-40DC-A020-CCC5C83E6773}" presName="text_1" presStyleLbl="node1" presStyleIdx="0" presStyleCnt="4">
        <dgm:presLayoutVars>
          <dgm:bulletEnabled val="1"/>
        </dgm:presLayoutVars>
      </dgm:prSet>
      <dgm:spPr/>
    </dgm:pt>
    <dgm:pt modelId="{66241051-6AAC-4F04-8ACA-CD6C98A3C364}" type="pres">
      <dgm:prSet presAssocID="{91859770-C1D2-40DC-A020-CCC5C83E6773}" presName="accent_1" presStyleCnt="0"/>
      <dgm:spPr/>
    </dgm:pt>
    <dgm:pt modelId="{83A7F5B0-4027-4FBF-BCA1-835981FA9B89}" type="pres">
      <dgm:prSet presAssocID="{91859770-C1D2-40DC-A020-CCC5C83E6773}" presName="accentRepeatNode" presStyleLbl="solidFgAcc1" presStyleIdx="0" presStyleCnt="4"/>
      <dgm:spPr/>
    </dgm:pt>
    <dgm:pt modelId="{10F216A3-CA59-49E2-841E-DE01861A76B6}" type="pres">
      <dgm:prSet presAssocID="{998E3AEB-63DC-4324-95B1-B5A000F1ABB6}" presName="text_2" presStyleLbl="node1" presStyleIdx="1" presStyleCnt="4">
        <dgm:presLayoutVars>
          <dgm:bulletEnabled val="1"/>
        </dgm:presLayoutVars>
      </dgm:prSet>
      <dgm:spPr/>
    </dgm:pt>
    <dgm:pt modelId="{5A252A4D-534B-4D28-A6F3-AFD79019C5BB}" type="pres">
      <dgm:prSet presAssocID="{998E3AEB-63DC-4324-95B1-B5A000F1ABB6}" presName="accent_2" presStyleCnt="0"/>
      <dgm:spPr/>
    </dgm:pt>
    <dgm:pt modelId="{851E46F6-F986-4B1A-AE19-AE8A6C597564}" type="pres">
      <dgm:prSet presAssocID="{998E3AEB-63DC-4324-95B1-B5A000F1ABB6}" presName="accentRepeatNode" presStyleLbl="solidFgAcc1" presStyleIdx="1" presStyleCnt="4"/>
      <dgm:spPr/>
    </dgm:pt>
    <dgm:pt modelId="{F2D2FFD8-67CA-4C3E-8548-793E2C9B05F9}" type="pres">
      <dgm:prSet presAssocID="{E8558C83-9868-43E1-9E5A-91996DF967D8}" presName="text_3" presStyleLbl="node1" presStyleIdx="2" presStyleCnt="4">
        <dgm:presLayoutVars>
          <dgm:bulletEnabled val="1"/>
        </dgm:presLayoutVars>
      </dgm:prSet>
      <dgm:spPr/>
    </dgm:pt>
    <dgm:pt modelId="{582D5BC1-93B5-485C-9658-A33C382D5C94}" type="pres">
      <dgm:prSet presAssocID="{E8558C83-9868-43E1-9E5A-91996DF967D8}" presName="accent_3" presStyleCnt="0"/>
      <dgm:spPr/>
    </dgm:pt>
    <dgm:pt modelId="{190EB667-2A58-4953-B254-3C415A774D14}" type="pres">
      <dgm:prSet presAssocID="{E8558C83-9868-43E1-9E5A-91996DF967D8}" presName="accentRepeatNode" presStyleLbl="solidFgAcc1" presStyleIdx="2" presStyleCnt="4"/>
      <dgm:spPr/>
    </dgm:pt>
    <dgm:pt modelId="{7492FE11-426B-44A4-9BCC-27D1C7AAB30D}" type="pres">
      <dgm:prSet presAssocID="{4437BDB6-62EC-4BD5-A3D9-3399B68D6CE2}" presName="text_4" presStyleLbl="node1" presStyleIdx="3" presStyleCnt="4">
        <dgm:presLayoutVars>
          <dgm:bulletEnabled val="1"/>
        </dgm:presLayoutVars>
      </dgm:prSet>
      <dgm:spPr/>
    </dgm:pt>
    <dgm:pt modelId="{2158D2F7-19A9-4888-B736-5825FC332135}" type="pres">
      <dgm:prSet presAssocID="{4437BDB6-62EC-4BD5-A3D9-3399B68D6CE2}" presName="accent_4" presStyleCnt="0"/>
      <dgm:spPr/>
    </dgm:pt>
    <dgm:pt modelId="{9C9B3DA5-D6A3-46B4-9075-09A1DD02CF58}" type="pres">
      <dgm:prSet presAssocID="{4437BDB6-62EC-4BD5-A3D9-3399B68D6CE2}" presName="accentRepeatNode" presStyleLbl="solidFgAcc1" presStyleIdx="3" presStyleCnt="4"/>
      <dgm:spPr/>
    </dgm:pt>
  </dgm:ptLst>
  <dgm:cxnLst>
    <dgm:cxn modelId="{F8A3190F-5A3A-43D9-BC40-708E333E5F94}" srcId="{D94FC103-F400-4B87-AA97-3E9A1D9113E3}" destId="{E8558C83-9868-43E1-9E5A-91996DF967D8}" srcOrd="2" destOrd="0" parTransId="{DE603B0B-5A6C-4F81-AAF6-4B5DD5AE532B}" sibTransId="{ACB0F24C-4CBE-4A83-B5E6-27E510278CCE}"/>
    <dgm:cxn modelId="{8B2EFF20-6D0E-40C0-BE25-8F96F78988A6}" type="presOf" srcId="{5B7D6422-1F05-4C01-9230-E72769B6902F}" destId="{62726CA1-C00E-4E56-8A91-6CF4030BAFBB}" srcOrd="0" destOrd="0" presId="urn:microsoft.com/office/officeart/2008/layout/VerticalCurvedList"/>
    <dgm:cxn modelId="{02CF5723-4990-45D5-B6C2-A9ED79A7090F}" srcId="{D94FC103-F400-4B87-AA97-3E9A1D9113E3}" destId="{4437BDB6-62EC-4BD5-A3D9-3399B68D6CE2}" srcOrd="3" destOrd="0" parTransId="{8D54A712-BC9D-44B7-BC4B-267806A90E10}" sibTransId="{75CCD179-2FBA-45F4-A565-3E906E789779}"/>
    <dgm:cxn modelId="{B9889167-FCC3-41B9-B9B7-CCA8A543CDB7}" type="presOf" srcId="{D94FC103-F400-4B87-AA97-3E9A1D9113E3}" destId="{3978BC86-0D9F-4184-8E0B-5EFA9F5C2865}" srcOrd="0" destOrd="0" presId="urn:microsoft.com/office/officeart/2008/layout/VerticalCurvedList"/>
    <dgm:cxn modelId="{E79D606A-D82B-455F-BB73-9CB37FD12D2D}" srcId="{D94FC103-F400-4B87-AA97-3E9A1D9113E3}" destId="{998E3AEB-63DC-4324-95B1-B5A000F1ABB6}" srcOrd="1" destOrd="0" parTransId="{637444FF-4BB1-4A75-854E-E5D4CFC2B65D}" sibTransId="{03A4DA6D-67AB-4735-9E1A-6FB1E23B005D}"/>
    <dgm:cxn modelId="{82E48754-669B-4C62-8A82-21EC3754B8D0}" type="presOf" srcId="{91859770-C1D2-40DC-A020-CCC5C83E6773}" destId="{7A0C4EF5-3F29-457D-AB0D-6941E57543B0}" srcOrd="0" destOrd="0" presId="urn:microsoft.com/office/officeart/2008/layout/VerticalCurvedList"/>
    <dgm:cxn modelId="{7A74BD59-0275-42E9-BC9A-561B5165A2AF}" srcId="{D94FC103-F400-4B87-AA97-3E9A1D9113E3}" destId="{91859770-C1D2-40DC-A020-CCC5C83E6773}" srcOrd="0" destOrd="0" parTransId="{687BC335-8349-4BEB-8718-B429CDC0643D}" sibTransId="{5B7D6422-1F05-4C01-9230-E72769B6902F}"/>
    <dgm:cxn modelId="{9D2AC582-BB13-4851-BAB0-64AD4D6EC662}" type="presOf" srcId="{4437BDB6-62EC-4BD5-A3D9-3399B68D6CE2}" destId="{7492FE11-426B-44A4-9BCC-27D1C7AAB30D}" srcOrd="0" destOrd="0" presId="urn:microsoft.com/office/officeart/2008/layout/VerticalCurvedList"/>
    <dgm:cxn modelId="{3E7713AE-BD5D-4010-957B-876E93BB227F}" type="presOf" srcId="{998E3AEB-63DC-4324-95B1-B5A000F1ABB6}" destId="{10F216A3-CA59-49E2-841E-DE01861A76B6}" srcOrd="0" destOrd="0" presId="urn:microsoft.com/office/officeart/2008/layout/VerticalCurvedList"/>
    <dgm:cxn modelId="{72477FB2-7F22-4DF3-AF6E-D8FF0B4673C5}" type="presOf" srcId="{E8558C83-9868-43E1-9E5A-91996DF967D8}" destId="{F2D2FFD8-67CA-4C3E-8548-793E2C9B05F9}" srcOrd="0" destOrd="0" presId="urn:microsoft.com/office/officeart/2008/layout/VerticalCurvedList"/>
    <dgm:cxn modelId="{F510D06C-8A75-4605-A682-983CEC40641D}" type="presParOf" srcId="{3978BC86-0D9F-4184-8E0B-5EFA9F5C2865}" destId="{1438130D-CEB3-43DF-89F6-8EFC22FA20DE}" srcOrd="0" destOrd="0" presId="urn:microsoft.com/office/officeart/2008/layout/VerticalCurvedList"/>
    <dgm:cxn modelId="{7438B567-512F-42F6-B960-9898EE5A19B8}" type="presParOf" srcId="{1438130D-CEB3-43DF-89F6-8EFC22FA20DE}" destId="{B679CFBC-DAD3-42B8-B148-7F8D480EDFC9}" srcOrd="0" destOrd="0" presId="urn:microsoft.com/office/officeart/2008/layout/VerticalCurvedList"/>
    <dgm:cxn modelId="{10C37598-E0DB-4D29-92E9-853D155FD647}" type="presParOf" srcId="{B679CFBC-DAD3-42B8-B148-7F8D480EDFC9}" destId="{2FF2D8E0-0F6A-486B-80EE-EF16870BFAE3}" srcOrd="0" destOrd="0" presId="urn:microsoft.com/office/officeart/2008/layout/VerticalCurvedList"/>
    <dgm:cxn modelId="{D6E2A01A-95DD-465F-BBAB-1644C3CAFD9B}" type="presParOf" srcId="{B679CFBC-DAD3-42B8-B148-7F8D480EDFC9}" destId="{62726CA1-C00E-4E56-8A91-6CF4030BAFBB}" srcOrd="1" destOrd="0" presId="urn:microsoft.com/office/officeart/2008/layout/VerticalCurvedList"/>
    <dgm:cxn modelId="{83D5446A-9342-464F-8121-8287190051EF}" type="presParOf" srcId="{B679CFBC-DAD3-42B8-B148-7F8D480EDFC9}" destId="{8F36E162-BFA1-495C-B2BA-B2D51C4336C9}" srcOrd="2" destOrd="0" presId="urn:microsoft.com/office/officeart/2008/layout/VerticalCurvedList"/>
    <dgm:cxn modelId="{8BE492D4-4F8B-4389-9407-D9BC7A26EC9E}" type="presParOf" srcId="{B679CFBC-DAD3-42B8-B148-7F8D480EDFC9}" destId="{679EC03C-5D7E-4574-832E-3F9014D3BBFB}" srcOrd="3" destOrd="0" presId="urn:microsoft.com/office/officeart/2008/layout/VerticalCurvedList"/>
    <dgm:cxn modelId="{559589DF-A15D-46B6-AFB5-4394A1EF4F9D}" type="presParOf" srcId="{1438130D-CEB3-43DF-89F6-8EFC22FA20DE}" destId="{7A0C4EF5-3F29-457D-AB0D-6941E57543B0}" srcOrd="1" destOrd="0" presId="urn:microsoft.com/office/officeart/2008/layout/VerticalCurvedList"/>
    <dgm:cxn modelId="{2FEFA2D8-D55B-497A-8954-F85571B24010}" type="presParOf" srcId="{1438130D-CEB3-43DF-89F6-8EFC22FA20DE}" destId="{66241051-6AAC-4F04-8ACA-CD6C98A3C364}" srcOrd="2" destOrd="0" presId="urn:microsoft.com/office/officeart/2008/layout/VerticalCurvedList"/>
    <dgm:cxn modelId="{1A4BB937-7D24-4AA6-A1B1-FAEAA00F253E}" type="presParOf" srcId="{66241051-6AAC-4F04-8ACA-CD6C98A3C364}" destId="{83A7F5B0-4027-4FBF-BCA1-835981FA9B89}" srcOrd="0" destOrd="0" presId="urn:microsoft.com/office/officeart/2008/layout/VerticalCurvedList"/>
    <dgm:cxn modelId="{0327191E-F694-4E2A-A682-FC799BAF485A}" type="presParOf" srcId="{1438130D-CEB3-43DF-89F6-8EFC22FA20DE}" destId="{10F216A3-CA59-49E2-841E-DE01861A76B6}" srcOrd="3" destOrd="0" presId="urn:microsoft.com/office/officeart/2008/layout/VerticalCurvedList"/>
    <dgm:cxn modelId="{DB1FA314-DF9A-42E0-88BB-B4701DC38E91}" type="presParOf" srcId="{1438130D-CEB3-43DF-89F6-8EFC22FA20DE}" destId="{5A252A4D-534B-4D28-A6F3-AFD79019C5BB}" srcOrd="4" destOrd="0" presId="urn:microsoft.com/office/officeart/2008/layout/VerticalCurvedList"/>
    <dgm:cxn modelId="{424AC342-229C-42A3-8419-8BC835DA73CE}" type="presParOf" srcId="{5A252A4D-534B-4D28-A6F3-AFD79019C5BB}" destId="{851E46F6-F986-4B1A-AE19-AE8A6C597564}" srcOrd="0" destOrd="0" presId="urn:microsoft.com/office/officeart/2008/layout/VerticalCurvedList"/>
    <dgm:cxn modelId="{463FAFC6-28CF-463B-8AF6-CDD4A3C8365E}" type="presParOf" srcId="{1438130D-CEB3-43DF-89F6-8EFC22FA20DE}" destId="{F2D2FFD8-67CA-4C3E-8548-793E2C9B05F9}" srcOrd="5" destOrd="0" presId="urn:microsoft.com/office/officeart/2008/layout/VerticalCurvedList"/>
    <dgm:cxn modelId="{92F976B7-A28F-4768-8751-C97E9EAFABEF}" type="presParOf" srcId="{1438130D-CEB3-43DF-89F6-8EFC22FA20DE}" destId="{582D5BC1-93B5-485C-9658-A33C382D5C94}" srcOrd="6" destOrd="0" presId="urn:microsoft.com/office/officeart/2008/layout/VerticalCurvedList"/>
    <dgm:cxn modelId="{CAACB489-2BA8-4419-B17A-676987A8A7C8}" type="presParOf" srcId="{582D5BC1-93B5-485C-9658-A33C382D5C94}" destId="{190EB667-2A58-4953-B254-3C415A774D14}" srcOrd="0" destOrd="0" presId="urn:microsoft.com/office/officeart/2008/layout/VerticalCurvedList"/>
    <dgm:cxn modelId="{1B58BB8C-EBB8-423E-95BE-12998DB8614E}" type="presParOf" srcId="{1438130D-CEB3-43DF-89F6-8EFC22FA20DE}" destId="{7492FE11-426B-44A4-9BCC-27D1C7AAB30D}" srcOrd="7" destOrd="0" presId="urn:microsoft.com/office/officeart/2008/layout/VerticalCurvedList"/>
    <dgm:cxn modelId="{5D6D6BB0-AD25-481E-8DD2-051CFB4886D1}" type="presParOf" srcId="{1438130D-CEB3-43DF-89F6-8EFC22FA20DE}" destId="{2158D2F7-19A9-4888-B736-5825FC332135}" srcOrd="8" destOrd="0" presId="urn:microsoft.com/office/officeart/2008/layout/VerticalCurvedList"/>
    <dgm:cxn modelId="{DAFEF3A8-94F0-4C19-A5DC-794327E77BB9}" type="presParOf" srcId="{2158D2F7-19A9-4888-B736-5825FC332135}" destId="{9C9B3DA5-D6A3-46B4-9075-09A1DD02CF58}"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58B6934-B10F-4D01-91D3-07CB3AF9BD0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0D6A4BD-3305-4127-9C5D-7E64A7C34A87}">
      <dgm:prSet custT="1"/>
      <dgm:spPr>
        <a:solidFill>
          <a:schemeClr val="accent1"/>
        </a:solidFill>
      </dgm:spPr>
      <dgm:t>
        <a:bodyPr/>
        <a:lstStyle/>
        <a:p>
          <a:pPr algn="ctr" rtl="0"/>
          <a:r>
            <a:rPr lang="en-US" sz="3200" dirty="0" err="1"/>
            <a:t>Steuervorteile</a:t>
          </a:r>
          <a:endParaRPr lang="en-US" sz="3200" dirty="0"/>
        </a:p>
      </dgm:t>
    </dgm:pt>
    <dgm:pt modelId="{BB52CF7C-1FCF-47FA-8A3D-7DC264F06C5E}" type="parTrans" cxnId="{4EB35CF8-9012-46EE-A579-5414D232E560}">
      <dgm:prSet/>
      <dgm:spPr/>
      <dgm:t>
        <a:bodyPr/>
        <a:lstStyle/>
        <a:p>
          <a:endParaRPr lang="en-US"/>
        </a:p>
      </dgm:t>
    </dgm:pt>
    <dgm:pt modelId="{BBD0D563-C093-4464-B51A-907F20E8C159}" type="sibTrans" cxnId="{4EB35CF8-9012-46EE-A579-5414D232E560}">
      <dgm:prSet/>
      <dgm:spPr/>
      <dgm:t>
        <a:bodyPr/>
        <a:lstStyle/>
        <a:p>
          <a:endParaRPr lang="en-US"/>
        </a:p>
      </dgm:t>
    </dgm:pt>
    <dgm:pt modelId="{7A7FF138-9CCC-4BC0-B03B-7ACE8C54EF6F}">
      <dgm:prSet custT="1"/>
      <dgm:spPr/>
      <dgm:t>
        <a:bodyPr/>
        <a:lstStyle/>
        <a:p>
          <a:pPr rtl="0"/>
          <a:r>
            <a:rPr lang="en-US" sz="1800" dirty="0" err="1"/>
            <a:t>Unternehmen</a:t>
          </a:r>
          <a:r>
            <a:rPr lang="en-US" sz="1800" dirty="0"/>
            <a:t> in </a:t>
          </a:r>
          <a:r>
            <a:rPr lang="en-US" sz="1800" dirty="0" err="1"/>
            <a:t>einer</a:t>
          </a:r>
          <a:r>
            <a:rPr lang="en-US" sz="1800" dirty="0"/>
            <a:t> </a:t>
          </a:r>
          <a:r>
            <a:rPr lang="en-US" sz="1800" dirty="0" err="1"/>
            <a:t>hohen</a:t>
          </a:r>
          <a:r>
            <a:rPr lang="en-US" sz="1800" dirty="0"/>
            <a:t> </a:t>
          </a:r>
          <a:r>
            <a:rPr lang="en-US" sz="1800" dirty="0" err="1"/>
            <a:t>Steuerklasse</a:t>
          </a:r>
          <a:r>
            <a:rPr lang="en-US" sz="1800" dirty="0"/>
            <a:t> </a:t>
          </a:r>
          <a:r>
            <a:rPr lang="en-US" sz="1800" dirty="0" err="1"/>
            <a:t>werden</a:t>
          </a:r>
          <a:r>
            <a:rPr lang="en-US" sz="1800" dirty="0"/>
            <a:t> </a:t>
          </a:r>
          <a:r>
            <a:rPr lang="en-US" sz="1800" dirty="0" err="1"/>
            <a:t>als</a:t>
          </a:r>
          <a:r>
            <a:rPr lang="en-US" sz="1800" dirty="0"/>
            <a:t> </a:t>
          </a:r>
          <a:r>
            <a:rPr lang="en-US" sz="1800" dirty="0" err="1"/>
            <a:t>Leasinggeber</a:t>
          </a:r>
          <a:r>
            <a:rPr lang="en-US" sz="1800" dirty="0"/>
            <a:t> </a:t>
          </a:r>
          <a:r>
            <a:rPr lang="en-US" sz="1800" dirty="0" err="1"/>
            <a:t>agieren</a:t>
          </a:r>
          <a:r>
            <a:rPr lang="en-US" sz="1800" dirty="0"/>
            <a:t> </a:t>
          </a:r>
          <a:r>
            <a:rPr lang="en-US" sz="1800" dirty="0" err="1"/>
            <a:t>wollen</a:t>
          </a:r>
          <a:endParaRPr lang="en-US" sz="1800" dirty="0"/>
        </a:p>
      </dgm:t>
    </dgm:pt>
    <dgm:pt modelId="{E867D977-EC53-48CF-BD6F-86DF77F60D2B}" type="parTrans" cxnId="{FEB2CE54-4E17-4B96-AD9D-717F127B641B}">
      <dgm:prSet/>
      <dgm:spPr/>
      <dgm:t>
        <a:bodyPr/>
        <a:lstStyle/>
        <a:p>
          <a:endParaRPr lang="en-US"/>
        </a:p>
      </dgm:t>
    </dgm:pt>
    <dgm:pt modelId="{C82CC5E9-CA3F-41CC-BFB9-59F40ED3967A}" type="sibTrans" cxnId="{FEB2CE54-4E17-4B96-AD9D-717F127B641B}">
      <dgm:prSet/>
      <dgm:spPr/>
      <dgm:t>
        <a:bodyPr/>
        <a:lstStyle/>
        <a:p>
          <a:endParaRPr lang="en-US"/>
        </a:p>
      </dgm:t>
    </dgm:pt>
    <dgm:pt modelId="{CF0FAB85-0513-4279-AD54-2CDAC1715092}">
      <dgm:prSet custT="1"/>
      <dgm:spPr/>
      <dgm:t>
        <a:bodyPr/>
        <a:lstStyle/>
        <a:p>
          <a:pPr rtl="0"/>
          <a:r>
            <a:rPr lang="de-DE" sz="1800" dirty="0"/>
            <a:t>Unternehmen in einer niedrigen Steuerklasse werden als Leasingnehmer agieren wollen</a:t>
          </a:r>
          <a:endParaRPr lang="en-US" sz="1800" dirty="0"/>
        </a:p>
      </dgm:t>
    </dgm:pt>
    <dgm:pt modelId="{84A9AAD1-6365-4E40-8B70-44A161327877}" type="parTrans" cxnId="{5261A15D-14F5-4103-93D4-7D513E2FB749}">
      <dgm:prSet/>
      <dgm:spPr/>
      <dgm:t>
        <a:bodyPr/>
        <a:lstStyle/>
        <a:p>
          <a:endParaRPr lang="en-US"/>
        </a:p>
      </dgm:t>
    </dgm:pt>
    <dgm:pt modelId="{5030BA0E-EEE0-47A3-9A78-0FA746B8D363}" type="sibTrans" cxnId="{5261A15D-14F5-4103-93D4-7D513E2FB749}">
      <dgm:prSet/>
      <dgm:spPr/>
      <dgm:t>
        <a:bodyPr/>
        <a:lstStyle/>
        <a:p>
          <a:endParaRPr lang="en-US"/>
        </a:p>
      </dgm:t>
    </dgm:pt>
    <dgm:pt modelId="{BD2E402E-1C1C-46CA-BD23-7135303CE124}">
      <dgm:prSet custT="1"/>
      <dgm:spPr/>
      <dgm:t>
        <a:bodyPr/>
        <a:lstStyle/>
        <a:p>
          <a:pPr rtl="0"/>
          <a:r>
            <a:rPr lang="de-DE" sz="1800" dirty="0"/>
            <a:t>potenzieller Steuerschutz (</a:t>
          </a:r>
          <a:r>
            <a:rPr lang="de-DE" sz="1800" i="1" dirty="0" err="1"/>
            <a:t>tax</a:t>
          </a:r>
          <a:r>
            <a:rPr lang="de-DE" sz="1800" i="1" dirty="0"/>
            <a:t> </a:t>
          </a:r>
          <a:r>
            <a:rPr lang="de-DE" sz="1800" i="1" dirty="0" err="1"/>
            <a:t>shield</a:t>
          </a:r>
          <a:r>
            <a:rPr lang="de-DE" sz="1800" dirty="0"/>
            <a:t>), der von einem Unternehmen nicht so effizient genutzt werden kann, kann durch Leasing auf ein anderes Unternehmen übertragen werden</a:t>
          </a:r>
          <a:endParaRPr lang="en-US" sz="1800" dirty="0"/>
        </a:p>
      </dgm:t>
    </dgm:pt>
    <dgm:pt modelId="{26A0C5D0-C982-4943-9210-42E67F42076C}" type="parTrans" cxnId="{91F25574-08E4-4F90-83CC-D7C9CC135D5D}">
      <dgm:prSet/>
      <dgm:spPr/>
      <dgm:t>
        <a:bodyPr/>
        <a:lstStyle/>
        <a:p>
          <a:endParaRPr lang="en-US"/>
        </a:p>
      </dgm:t>
    </dgm:pt>
    <dgm:pt modelId="{E616DB63-889B-41BA-9180-A25BA3DE67DB}" type="sibTrans" cxnId="{91F25574-08E4-4F90-83CC-D7C9CC135D5D}">
      <dgm:prSet/>
      <dgm:spPr/>
      <dgm:t>
        <a:bodyPr/>
        <a:lstStyle/>
        <a:p>
          <a:endParaRPr lang="en-US"/>
        </a:p>
      </dgm:t>
    </dgm:pt>
    <dgm:pt modelId="{FE7E7DB2-8329-4BAD-B3EA-2DD920078383}">
      <dgm:prSet custT="1"/>
      <dgm:spPr/>
      <dgm:t>
        <a:bodyPr/>
        <a:lstStyle/>
        <a:p>
          <a:pPr rtl="0"/>
          <a:r>
            <a:rPr lang="de-DE" sz="1800" dirty="0"/>
            <a:t>Leasingnehmer könnten die steuerlichen Vorteile im Zusammenhang mit Eigentum (z.B. Abschreibungen und Fremdfinanzierung) nicht so effizient nutzen, wie die Leasinggeber</a:t>
          </a:r>
        </a:p>
      </dgm:t>
    </dgm:pt>
    <dgm:pt modelId="{5A5A087C-8ECD-440E-9146-46C5FF4F08F3}" type="parTrans" cxnId="{14E5F211-3CBB-4EEB-9589-FCFC4DF1B527}">
      <dgm:prSet/>
      <dgm:spPr/>
      <dgm:t>
        <a:bodyPr/>
        <a:lstStyle/>
        <a:p>
          <a:endParaRPr lang="de-DE"/>
        </a:p>
      </dgm:t>
    </dgm:pt>
    <dgm:pt modelId="{69E3A434-44AA-4535-B4C4-0549AC4FEBE2}" type="sibTrans" cxnId="{14E5F211-3CBB-4EEB-9589-FCFC4DF1B527}">
      <dgm:prSet/>
      <dgm:spPr/>
      <dgm:t>
        <a:bodyPr/>
        <a:lstStyle/>
        <a:p>
          <a:endParaRPr lang="de-DE"/>
        </a:p>
      </dgm:t>
    </dgm:pt>
    <dgm:pt modelId="{4B2F2889-8709-4237-B0CC-129B3543F77C}" type="pres">
      <dgm:prSet presAssocID="{F58B6934-B10F-4D01-91D3-07CB3AF9BD03}" presName="linear" presStyleCnt="0">
        <dgm:presLayoutVars>
          <dgm:animLvl val="lvl"/>
          <dgm:resizeHandles val="exact"/>
        </dgm:presLayoutVars>
      </dgm:prSet>
      <dgm:spPr/>
    </dgm:pt>
    <dgm:pt modelId="{7CA730A6-04E6-4681-A068-2733AA4CFEFB}" type="pres">
      <dgm:prSet presAssocID="{20D6A4BD-3305-4127-9C5D-7E64A7C34A87}" presName="parentText" presStyleLbl="node1" presStyleIdx="0" presStyleCnt="1">
        <dgm:presLayoutVars>
          <dgm:chMax val="0"/>
          <dgm:bulletEnabled val="1"/>
        </dgm:presLayoutVars>
      </dgm:prSet>
      <dgm:spPr/>
    </dgm:pt>
    <dgm:pt modelId="{5F48BBF3-B6C9-4394-9E20-7B1F295AEC6B}" type="pres">
      <dgm:prSet presAssocID="{20D6A4BD-3305-4127-9C5D-7E64A7C34A87}" presName="childText" presStyleLbl="revTx" presStyleIdx="0" presStyleCnt="1">
        <dgm:presLayoutVars>
          <dgm:bulletEnabled val="1"/>
        </dgm:presLayoutVars>
      </dgm:prSet>
      <dgm:spPr/>
    </dgm:pt>
  </dgm:ptLst>
  <dgm:cxnLst>
    <dgm:cxn modelId="{33C16303-4194-4CBF-ADAD-F0F375CB67EC}" type="presOf" srcId="{BD2E402E-1C1C-46CA-BD23-7135303CE124}" destId="{5F48BBF3-B6C9-4394-9E20-7B1F295AEC6B}" srcOrd="0" destOrd="0" presId="urn:microsoft.com/office/officeart/2005/8/layout/vList2"/>
    <dgm:cxn modelId="{14E5F211-3CBB-4EEB-9589-FCFC4DF1B527}" srcId="{20D6A4BD-3305-4127-9C5D-7E64A7C34A87}" destId="{FE7E7DB2-8329-4BAD-B3EA-2DD920078383}" srcOrd="3" destOrd="0" parTransId="{5A5A087C-8ECD-440E-9146-46C5FF4F08F3}" sibTransId="{69E3A434-44AA-4535-B4C4-0549AC4FEBE2}"/>
    <dgm:cxn modelId="{AFD63329-3B96-4BA0-9EE6-A574832D2FB8}" type="presOf" srcId="{7A7FF138-9CCC-4BC0-B03B-7ACE8C54EF6F}" destId="{5F48BBF3-B6C9-4394-9E20-7B1F295AEC6B}" srcOrd="0" destOrd="1" presId="urn:microsoft.com/office/officeart/2005/8/layout/vList2"/>
    <dgm:cxn modelId="{09820F38-2E8A-4D80-B2DE-D456F559C733}" type="presOf" srcId="{CF0FAB85-0513-4279-AD54-2CDAC1715092}" destId="{5F48BBF3-B6C9-4394-9E20-7B1F295AEC6B}" srcOrd="0" destOrd="2" presId="urn:microsoft.com/office/officeart/2005/8/layout/vList2"/>
    <dgm:cxn modelId="{5261A15D-14F5-4103-93D4-7D513E2FB749}" srcId="{20D6A4BD-3305-4127-9C5D-7E64A7C34A87}" destId="{CF0FAB85-0513-4279-AD54-2CDAC1715092}" srcOrd="2" destOrd="0" parTransId="{84A9AAD1-6365-4E40-8B70-44A161327877}" sibTransId="{5030BA0E-EEE0-47A3-9A78-0FA746B8D363}"/>
    <dgm:cxn modelId="{FB9E9860-5C14-455A-AA02-B03246D91E44}" type="presOf" srcId="{F58B6934-B10F-4D01-91D3-07CB3AF9BD03}" destId="{4B2F2889-8709-4237-B0CC-129B3543F77C}" srcOrd="0" destOrd="0" presId="urn:microsoft.com/office/officeart/2005/8/layout/vList2"/>
    <dgm:cxn modelId="{91F25574-08E4-4F90-83CC-D7C9CC135D5D}" srcId="{20D6A4BD-3305-4127-9C5D-7E64A7C34A87}" destId="{BD2E402E-1C1C-46CA-BD23-7135303CE124}" srcOrd="0" destOrd="0" parTransId="{26A0C5D0-C982-4943-9210-42E67F42076C}" sibTransId="{E616DB63-889B-41BA-9180-A25BA3DE67DB}"/>
    <dgm:cxn modelId="{FEB2CE54-4E17-4B96-AD9D-717F127B641B}" srcId="{20D6A4BD-3305-4127-9C5D-7E64A7C34A87}" destId="{7A7FF138-9CCC-4BC0-B03B-7ACE8C54EF6F}" srcOrd="1" destOrd="0" parTransId="{E867D977-EC53-48CF-BD6F-86DF77F60D2B}" sibTransId="{C82CC5E9-CA3F-41CC-BFB9-59F40ED3967A}"/>
    <dgm:cxn modelId="{C3DC3295-EDB9-4D6D-B7F6-7C6A3E6764F0}" type="presOf" srcId="{FE7E7DB2-8329-4BAD-B3EA-2DD920078383}" destId="{5F48BBF3-B6C9-4394-9E20-7B1F295AEC6B}" srcOrd="0" destOrd="3" presId="urn:microsoft.com/office/officeart/2005/8/layout/vList2"/>
    <dgm:cxn modelId="{57B8EDF7-0667-486A-AFD0-B1E96EA4CC85}" type="presOf" srcId="{20D6A4BD-3305-4127-9C5D-7E64A7C34A87}" destId="{7CA730A6-04E6-4681-A068-2733AA4CFEFB}" srcOrd="0" destOrd="0" presId="urn:microsoft.com/office/officeart/2005/8/layout/vList2"/>
    <dgm:cxn modelId="{4EB35CF8-9012-46EE-A579-5414D232E560}" srcId="{F58B6934-B10F-4D01-91D3-07CB3AF9BD03}" destId="{20D6A4BD-3305-4127-9C5D-7E64A7C34A87}" srcOrd="0" destOrd="0" parTransId="{BB52CF7C-1FCF-47FA-8A3D-7DC264F06C5E}" sibTransId="{BBD0D563-C093-4464-B51A-907F20E8C159}"/>
    <dgm:cxn modelId="{2FBB07FA-F44B-4C39-A75E-BA3392B415DC}" type="presParOf" srcId="{4B2F2889-8709-4237-B0CC-129B3543F77C}" destId="{7CA730A6-04E6-4681-A068-2733AA4CFEFB}" srcOrd="0" destOrd="0" presId="urn:microsoft.com/office/officeart/2005/8/layout/vList2"/>
    <dgm:cxn modelId="{F2F8E746-1006-4B7A-8AEF-FDA9791CCEE3}" type="presParOf" srcId="{4B2F2889-8709-4237-B0CC-129B3543F77C}" destId="{5F48BBF3-B6C9-4394-9E20-7B1F295AEC6B}"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4F257C3E-3304-4EC0-993E-E7C19B3A2C4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5C94177-F3FD-44CB-AF46-D5EE1FFF5334}">
      <dgm:prSet/>
      <dgm:spPr/>
      <dgm:t>
        <a:bodyPr/>
        <a:lstStyle/>
        <a:p>
          <a:pPr rtl="0"/>
          <a:r>
            <a:rPr lang="de-DE" dirty="0"/>
            <a:t>Erhebliche Unsicherheit (Restwert des Vermögensgegenstandes)</a:t>
          </a:r>
          <a:endParaRPr lang="en-US" dirty="0"/>
        </a:p>
      </dgm:t>
    </dgm:pt>
    <dgm:pt modelId="{F1937D95-F0E0-49EA-BECF-5C3396F8306C}" type="parTrans" cxnId="{CBC954F5-A2C8-4DE7-B9C9-D0511F07A7B4}">
      <dgm:prSet/>
      <dgm:spPr/>
      <dgm:t>
        <a:bodyPr/>
        <a:lstStyle/>
        <a:p>
          <a:endParaRPr lang="en-US"/>
        </a:p>
      </dgm:t>
    </dgm:pt>
    <dgm:pt modelId="{E8F841D0-ACC7-4904-95A6-8FD3F72DD498}" type="sibTrans" cxnId="{CBC954F5-A2C8-4DE7-B9C9-D0511F07A7B4}">
      <dgm:prSet/>
      <dgm:spPr/>
      <dgm:t>
        <a:bodyPr/>
        <a:lstStyle/>
        <a:p>
          <a:endParaRPr lang="en-US"/>
        </a:p>
      </dgm:t>
    </dgm:pt>
    <dgm:pt modelId="{77A02F1A-D657-4D27-8D29-9C89FA9137A6}">
      <dgm:prSet/>
      <dgm:spPr/>
      <dgm:t>
        <a:bodyPr/>
        <a:lstStyle/>
        <a:p>
          <a:pPr rtl="0"/>
          <a:r>
            <a:rPr lang="de-DE" dirty="0"/>
            <a:t>Die Übertragung der Unsicherheit bzgl. des Restwertes eines Vermögenswertes auf den Leasinggeber ist sinnvoll, wenn der Leasinggeber das Risiko besser tragen kann. Wenn z.B. der Leasinggeber gleichzeitig Hersteller ist, kann er das mit dem Restwert verbundene Risiko besser einschätzen und steuern</a:t>
          </a:r>
          <a:endParaRPr lang="en-US" dirty="0"/>
        </a:p>
      </dgm:t>
    </dgm:pt>
    <dgm:pt modelId="{EC7A6831-491D-45F1-B35A-623BE49AB7E6}" type="parTrans" cxnId="{B547BC3F-AB17-4966-A5ED-3327F313758F}">
      <dgm:prSet/>
      <dgm:spPr/>
      <dgm:t>
        <a:bodyPr/>
        <a:lstStyle/>
        <a:p>
          <a:endParaRPr lang="en-US"/>
        </a:p>
      </dgm:t>
    </dgm:pt>
    <dgm:pt modelId="{70FDA468-E060-4E23-99DE-D9BF272D51B1}" type="sibTrans" cxnId="{B547BC3F-AB17-4966-A5ED-3327F313758F}">
      <dgm:prSet/>
      <dgm:spPr/>
      <dgm:t>
        <a:bodyPr/>
        <a:lstStyle/>
        <a:p>
          <a:endParaRPr lang="en-US"/>
        </a:p>
      </dgm:t>
    </dgm:pt>
    <dgm:pt modelId="{8AAB9032-FF10-4696-80C4-9D2C197C005E}">
      <dgm:prSet/>
      <dgm:spPr/>
      <dgm:t>
        <a:bodyPr/>
        <a:lstStyle/>
        <a:p>
          <a:pPr rtl="0"/>
          <a:r>
            <a:rPr lang="de-DE" dirty="0"/>
            <a:t>Die Kosten für den mehrfachen Eigentümerwechsel eines Vermögenswertes im Verlaufe seiner Nutzungsdauer sind häufig höher als die Kosten für die Erstellung eines Leasingvertrags</a:t>
          </a:r>
          <a:endParaRPr lang="en-US" dirty="0"/>
        </a:p>
      </dgm:t>
    </dgm:pt>
    <dgm:pt modelId="{977B2252-1847-4D07-B583-53D89CBA0CBE}" type="parTrans" cxnId="{23034A49-6CFB-41FB-8052-E1E3E70B9F9B}">
      <dgm:prSet/>
      <dgm:spPr/>
      <dgm:t>
        <a:bodyPr/>
        <a:lstStyle/>
        <a:p>
          <a:endParaRPr lang="en-US"/>
        </a:p>
      </dgm:t>
    </dgm:pt>
    <dgm:pt modelId="{6047198A-8520-4984-BCFE-1E0E3A89CD25}" type="sibTrans" cxnId="{23034A49-6CFB-41FB-8052-E1E3E70B9F9B}">
      <dgm:prSet/>
      <dgm:spPr/>
      <dgm:t>
        <a:bodyPr/>
        <a:lstStyle/>
        <a:p>
          <a:endParaRPr lang="en-US"/>
        </a:p>
      </dgm:t>
    </dgm:pt>
    <dgm:pt modelId="{C7FB4545-9DA7-4B77-B6AC-6CCD023EF09E}">
      <dgm:prSet custT="1"/>
      <dgm:spPr/>
      <dgm:t>
        <a:bodyPr/>
        <a:lstStyle/>
        <a:p>
          <a:pPr rtl="0"/>
          <a:r>
            <a:rPr lang="de-DE" sz="2800" b="1" dirty="0"/>
            <a:t>Weitergabe der Unsicherheit vom Leasingnehmer an den Leasinggeber</a:t>
          </a:r>
          <a:endParaRPr lang="en-US" sz="2800" b="1" dirty="0"/>
        </a:p>
      </dgm:t>
    </dgm:pt>
    <dgm:pt modelId="{59B29323-677A-48C0-AEF0-BA253D1359A9}" type="parTrans" cxnId="{BD5F96BB-DBA5-42F3-AFE3-46C9592CC816}">
      <dgm:prSet/>
      <dgm:spPr/>
      <dgm:t>
        <a:bodyPr/>
        <a:lstStyle/>
        <a:p>
          <a:endParaRPr lang="en-US"/>
        </a:p>
      </dgm:t>
    </dgm:pt>
    <dgm:pt modelId="{C9C4E2F3-FFF4-47CB-8420-95DB15113CDF}" type="sibTrans" cxnId="{BD5F96BB-DBA5-42F3-AFE3-46C9592CC816}">
      <dgm:prSet/>
      <dgm:spPr/>
      <dgm:t>
        <a:bodyPr/>
        <a:lstStyle/>
        <a:p>
          <a:endParaRPr lang="en-US"/>
        </a:p>
      </dgm:t>
    </dgm:pt>
    <dgm:pt modelId="{9DDD553E-DFEC-4477-A1B9-4A0288B6A6A8}">
      <dgm:prSet custT="1"/>
      <dgm:spPr/>
      <dgm:t>
        <a:bodyPr/>
        <a:lstStyle/>
        <a:p>
          <a:pPr rtl="0"/>
          <a:r>
            <a:rPr lang="en-US" sz="2800" b="1" dirty="0" err="1"/>
            <a:t>Transaktionskosten</a:t>
          </a:r>
          <a:endParaRPr lang="en-US" sz="2800" b="1" dirty="0"/>
        </a:p>
      </dgm:t>
    </dgm:pt>
    <dgm:pt modelId="{5096D5C0-98BE-46EE-873F-2AD41E710323}" type="parTrans" cxnId="{D7B85976-A3FD-42DB-B4C8-F2D6C4E469A6}">
      <dgm:prSet/>
      <dgm:spPr/>
      <dgm:t>
        <a:bodyPr/>
        <a:lstStyle/>
        <a:p>
          <a:endParaRPr lang="en-US"/>
        </a:p>
      </dgm:t>
    </dgm:pt>
    <dgm:pt modelId="{ACF8A7A2-A63A-4DA9-9A78-BF08B2E17084}" type="sibTrans" cxnId="{D7B85976-A3FD-42DB-B4C8-F2D6C4E469A6}">
      <dgm:prSet/>
      <dgm:spPr/>
      <dgm:t>
        <a:bodyPr/>
        <a:lstStyle/>
        <a:p>
          <a:endParaRPr lang="en-US"/>
        </a:p>
      </dgm:t>
    </dgm:pt>
    <dgm:pt modelId="{632A2479-D4C8-4576-AC4B-EC9E70306D29}">
      <dgm:prSet/>
      <dgm:spPr/>
      <dgm:t>
        <a:bodyPr/>
        <a:lstStyle/>
        <a:p>
          <a:pPr rtl="0"/>
          <a:r>
            <a:rPr lang="de-DE" dirty="0"/>
            <a:t>Geringere Transaktionskosten können der Hauptgrund für kurzfristige Leasingverträge (Operating-Leasing) sein </a:t>
          </a:r>
          <a:r>
            <a:rPr lang="de-DE" dirty="0">
              <a:sym typeface="Wingdings" panose="05000000000000000000" pitchFamily="2" charset="2"/>
            </a:rPr>
            <a:t> </a:t>
          </a:r>
          <a:r>
            <a:rPr lang="de-DE" dirty="0"/>
            <a:t>nicht der Hauptgrund für langfristige Leasingverträge</a:t>
          </a:r>
        </a:p>
      </dgm:t>
    </dgm:pt>
    <dgm:pt modelId="{8720CCE9-AA33-4D86-898E-4FD4D320F43C}" type="parTrans" cxnId="{B9EC55A4-2681-4EE1-A14F-2CD341FE46BD}">
      <dgm:prSet/>
      <dgm:spPr/>
      <dgm:t>
        <a:bodyPr/>
        <a:lstStyle/>
        <a:p>
          <a:endParaRPr lang="de-DE"/>
        </a:p>
      </dgm:t>
    </dgm:pt>
    <dgm:pt modelId="{076CF293-8E98-43CC-9CF7-07040BFE62CF}" type="sibTrans" cxnId="{B9EC55A4-2681-4EE1-A14F-2CD341FE46BD}">
      <dgm:prSet/>
      <dgm:spPr/>
      <dgm:t>
        <a:bodyPr/>
        <a:lstStyle/>
        <a:p>
          <a:endParaRPr lang="de-DE"/>
        </a:p>
      </dgm:t>
    </dgm:pt>
    <dgm:pt modelId="{D7C59E9A-6231-4764-B821-39A8BB90062C}" type="pres">
      <dgm:prSet presAssocID="{4F257C3E-3304-4EC0-993E-E7C19B3A2C49}" presName="Name0" presStyleCnt="0">
        <dgm:presLayoutVars>
          <dgm:dir/>
          <dgm:animLvl val="lvl"/>
          <dgm:resizeHandles val="exact"/>
        </dgm:presLayoutVars>
      </dgm:prSet>
      <dgm:spPr/>
    </dgm:pt>
    <dgm:pt modelId="{9B8B8B73-0B1C-4C97-807E-CFC210285C29}" type="pres">
      <dgm:prSet presAssocID="{C7FB4545-9DA7-4B77-B6AC-6CCD023EF09E}" presName="linNode" presStyleCnt="0"/>
      <dgm:spPr/>
    </dgm:pt>
    <dgm:pt modelId="{4A9B299D-4BA7-4943-833F-8067CAAB3F88}" type="pres">
      <dgm:prSet presAssocID="{C7FB4545-9DA7-4B77-B6AC-6CCD023EF09E}" presName="parentText" presStyleLbl="node1" presStyleIdx="0" presStyleCnt="2">
        <dgm:presLayoutVars>
          <dgm:chMax val="1"/>
          <dgm:bulletEnabled val="1"/>
        </dgm:presLayoutVars>
      </dgm:prSet>
      <dgm:spPr/>
    </dgm:pt>
    <dgm:pt modelId="{928A040D-B237-4643-812F-391AEC6D8446}" type="pres">
      <dgm:prSet presAssocID="{C7FB4545-9DA7-4B77-B6AC-6CCD023EF09E}" presName="descendantText" presStyleLbl="alignAccFollowNode1" presStyleIdx="0" presStyleCnt="2">
        <dgm:presLayoutVars>
          <dgm:bulletEnabled val="1"/>
        </dgm:presLayoutVars>
      </dgm:prSet>
      <dgm:spPr/>
    </dgm:pt>
    <dgm:pt modelId="{2C28645C-6E34-4793-A379-ACEF4F794752}" type="pres">
      <dgm:prSet presAssocID="{C9C4E2F3-FFF4-47CB-8420-95DB15113CDF}" presName="sp" presStyleCnt="0"/>
      <dgm:spPr/>
    </dgm:pt>
    <dgm:pt modelId="{832DE1E6-AE61-42D1-913A-70117B2C01B3}" type="pres">
      <dgm:prSet presAssocID="{9DDD553E-DFEC-4477-A1B9-4A0288B6A6A8}" presName="linNode" presStyleCnt="0"/>
      <dgm:spPr/>
    </dgm:pt>
    <dgm:pt modelId="{7A4E0298-DFDD-4C60-ABCF-D12BD0E49E3F}" type="pres">
      <dgm:prSet presAssocID="{9DDD553E-DFEC-4477-A1B9-4A0288B6A6A8}" presName="parentText" presStyleLbl="node1" presStyleIdx="1" presStyleCnt="2">
        <dgm:presLayoutVars>
          <dgm:chMax val="1"/>
          <dgm:bulletEnabled val="1"/>
        </dgm:presLayoutVars>
      </dgm:prSet>
      <dgm:spPr/>
    </dgm:pt>
    <dgm:pt modelId="{36B55DA9-8BD2-481C-A202-E81AA29751B7}" type="pres">
      <dgm:prSet presAssocID="{9DDD553E-DFEC-4477-A1B9-4A0288B6A6A8}" presName="descendantText" presStyleLbl="alignAccFollowNode1" presStyleIdx="1" presStyleCnt="2">
        <dgm:presLayoutVars>
          <dgm:bulletEnabled val="1"/>
        </dgm:presLayoutVars>
      </dgm:prSet>
      <dgm:spPr/>
    </dgm:pt>
  </dgm:ptLst>
  <dgm:cxnLst>
    <dgm:cxn modelId="{D3375205-6332-4C64-A468-7B25AE2D65E7}" type="presOf" srcId="{9DDD553E-DFEC-4477-A1B9-4A0288B6A6A8}" destId="{7A4E0298-DFDD-4C60-ABCF-D12BD0E49E3F}" srcOrd="0" destOrd="0" presId="urn:microsoft.com/office/officeart/2005/8/layout/vList5"/>
    <dgm:cxn modelId="{B547BC3F-AB17-4966-A5ED-3327F313758F}" srcId="{C7FB4545-9DA7-4B77-B6AC-6CCD023EF09E}" destId="{77A02F1A-D657-4D27-8D29-9C89FA9137A6}" srcOrd="1" destOrd="0" parTransId="{EC7A6831-491D-45F1-B35A-623BE49AB7E6}" sibTransId="{70FDA468-E060-4E23-99DE-D9BF272D51B1}"/>
    <dgm:cxn modelId="{23034A49-6CFB-41FB-8052-E1E3E70B9F9B}" srcId="{9DDD553E-DFEC-4477-A1B9-4A0288B6A6A8}" destId="{8AAB9032-FF10-4696-80C4-9D2C197C005E}" srcOrd="0" destOrd="0" parTransId="{977B2252-1847-4D07-B583-53D89CBA0CBE}" sibTransId="{6047198A-8520-4984-BCFE-1E0E3A89CD25}"/>
    <dgm:cxn modelId="{D7B85976-A3FD-42DB-B4C8-F2D6C4E469A6}" srcId="{4F257C3E-3304-4EC0-993E-E7C19B3A2C49}" destId="{9DDD553E-DFEC-4477-A1B9-4A0288B6A6A8}" srcOrd="1" destOrd="0" parTransId="{5096D5C0-98BE-46EE-873F-2AD41E710323}" sibTransId="{ACF8A7A2-A63A-4DA9-9A78-BF08B2E17084}"/>
    <dgm:cxn modelId="{7AF7B979-3E79-40E4-B672-300CC05937AD}" type="presOf" srcId="{8AAB9032-FF10-4696-80C4-9D2C197C005E}" destId="{36B55DA9-8BD2-481C-A202-E81AA29751B7}" srcOrd="0" destOrd="0" presId="urn:microsoft.com/office/officeart/2005/8/layout/vList5"/>
    <dgm:cxn modelId="{CF1F2183-B54E-4E5E-8E3F-DF6152B7BF59}" type="presOf" srcId="{4F257C3E-3304-4EC0-993E-E7C19B3A2C49}" destId="{D7C59E9A-6231-4764-B821-39A8BB90062C}" srcOrd="0" destOrd="0" presId="urn:microsoft.com/office/officeart/2005/8/layout/vList5"/>
    <dgm:cxn modelId="{B9EC55A4-2681-4EE1-A14F-2CD341FE46BD}" srcId="{9DDD553E-DFEC-4477-A1B9-4A0288B6A6A8}" destId="{632A2479-D4C8-4576-AC4B-EC9E70306D29}" srcOrd="1" destOrd="0" parTransId="{8720CCE9-AA33-4D86-898E-4FD4D320F43C}" sibTransId="{076CF293-8E98-43CC-9CF7-07040BFE62CF}"/>
    <dgm:cxn modelId="{BD5F96BB-DBA5-42F3-AFE3-46C9592CC816}" srcId="{4F257C3E-3304-4EC0-993E-E7C19B3A2C49}" destId="{C7FB4545-9DA7-4B77-B6AC-6CCD023EF09E}" srcOrd="0" destOrd="0" parTransId="{59B29323-677A-48C0-AEF0-BA253D1359A9}" sibTransId="{C9C4E2F3-FFF4-47CB-8420-95DB15113CDF}"/>
    <dgm:cxn modelId="{80F02CC7-2C7E-49A0-B03F-E6EDBF3D5223}" type="presOf" srcId="{B5C94177-F3FD-44CB-AF46-D5EE1FFF5334}" destId="{928A040D-B237-4643-812F-391AEC6D8446}" srcOrd="0" destOrd="0" presId="urn:microsoft.com/office/officeart/2005/8/layout/vList5"/>
    <dgm:cxn modelId="{E4E942CE-AF07-43BD-9058-5B2547028D3E}" type="presOf" srcId="{632A2479-D4C8-4576-AC4B-EC9E70306D29}" destId="{36B55DA9-8BD2-481C-A202-E81AA29751B7}" srcOrd="0" destOrd="1" presId="urn:microsoft.com/office/officeart/2005/8/layout/vList5"/>
    <dgm:cxn modelId="{5A11D7EE-062E-4EB0-9B55-A741BCF37AA8}" type="presOf" srcId="{C7FB4545-9DA7-4B77-B6AC-6CCD023EF09E}" destId="{4A9B299D-4BA7-4943-833F-8067CAAB3F88}" srcOrd="0" destOrd="0" presId="urn:microsoft.com/office/officeart/2005/8/layout/vList5"/>
    <dgm:cxn modelId="{CBC954F5-A2C8-4DE7-B9C9-D0511F07A7B4}" srcId="{C7FB4545-9DA7-4B77-B6AC-6CCD023EF09E}" destId="{B5C94177-F3FD-44CB-AF46-D5EE1FFF5334}" srcOrd="0" destOrd="0" parTransId="{F1937D95-F0E0-49EA-BECF-5C3396F8306C}" sibTransId="{E8F841D0-ACC7-4904-95A6-8FD3F72DD498}"/>
    <dgm:cxn modelId="{126573F7-D071-4723-BC15-798AF746638C}" type="presOf" srcId="{77A02F1A-D657-4D27-8D29-9C89FA9137A6}" destId="{928A040D-B237-4643-812F-391AEC6D8446}" srcOrd="0" destOrd="1" presId="urn:microsoft.com/office/officeart/2005/8/layout/vList5"/>
    <dgm:cxn modelId="{BE591415-B8C7-4823-9D54-1EAE1006BE21}" type="presParOf" srcId="{D7C59E9A-6231-4764-B821-39A8BB90062C}" destId="{9B8B8B73-0B1C-4C97-807E-CFC210285C29}" srcOrd="0" destOrd="0" presId="urn:microsoft.com/office/officeart/2005/8/layout/vList5"/>
    <dgm:cxn modelId="{8390EE47-4942-44DE-9F41-63DE020D08C4}" type="presParOf" srcId="{9B8B8B73-0B1C-4C97-807E-CFC210285C29}" destId="{4A9B299D-4BA7-4943-833F-8067CAAB3F88}" srcOrd="0" destOrd="0" presId="urn:microsoft.com/office/officeart/2005/8/layout/vList5"/>
    <dgm:cxn modelId="{0D52269D-1B5F-45B2-9C37-4DE87CAFD453}" type="presParOf" srcId="{9B8B8B73-0B1C-4C97-807E-CFC210285C29}" destId="{928A040D-B237-4643-812F-391AEC6D8446}" srcOrd="1" destOrd="0" presId="urn:microsoft.com/office/officeart/2005/8/layout/vList5"/>
    <dgm:cxn modelId="{FAC562F3-15A2-4C2F-9FB2-A5E9B5B10BE8}" type="presParOf" srcId="{D7C59E9A-6231-4764-B821-39A8BB90062C}" destId="{2C28645C-6E34-4793-A379-ACEF4F794752}" srcOrd="1" destOrd="0" presId="urn:microsoft.com/office/officeart/2005/8/layout/vList5"/>
    <dgm:cxn modelId="{5FD06288-6391-4B2E-A1D1-886241915569}" type="presParOf" srcId="{D7C59E9A-6231-4764-B821-39A8BB90062C}" destId="{832DE1E6-AE61-42D1-913A-70117B2C01B3}" srcOrd="2" destOrd="0" presId="urn:microsoft.com/office/officeart/2005/8/layout/vList5"/>
    <dgm:cxn modelId="{949572BB-49BF-4315-BA20-6DB9D1F1EEBD}" type="presParOf" srcId="{832DE1E6-AE61-42D1-913A-70117B2C01B3}" destId="{7A4E0298-DFDD-4C60-ABCF-D12BD0E49E3F}" srcOrd="0" destOrd="0" presId="urn:microsoft.com/office/officeart/2005/8/layout/vList5"/>
    <dgm:cxn modelId="{925EC935-705F-4075-90A8-904EF1CB707E}" type="presParOf" srcId="{832DE1E6-AE61-42D1-913A-70117B2C01B3}" destId="{36B55DA9-8BD2-481C-A202-E81AA29751B7}"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3A41916F-084F-410C-B08E-CB67419FAC4B}"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47DDB7D3-16CC-4E6F-B0BB-2ACA9BA51EA2}">
      <dgm:prSet/>
      <dgm:spPr/>
      <dgm:t>
        <a:bodyPr/>
        <a:lstStyle/>
        <a:p>
          <a:pPr rtl="0"/>
          <a:r>
            <a:rPr lang="de-DE" dirty="0"/>
            <a:t>Weniger Einschränkungen im Vergleich zur Kreditaufnahme (aber Vorsicht!)</a:t>
          </a:r>
          <a:endParaRPr lang="en-US" dirty="0"/>
        </a:p>
      </dgm:t>
    </dgm:pt>
    <dgm:pt modelId="{6B09F7AD-6144-4CB5-B3B6-23817BDEF486}" type="parTrans" cxnId="{3CBBFC31-C5BA-4C68-993C-D7C8001BF770}">
      <dgm:prSet/>
      <dgm:spPr/>
      <dgm:t>
        <a:bodyPr/>
        <a:lstStyle/>
        <a:p>
          <a:endParaRPr lang="en-US"/>
        </a:p>
      </dgm:t>
    </dgm:pt>
    <dgm:pt modelId="{04F61BAB-7E28-4AEF-86A6-79311A4C5F7B}" type="sibTrans" cxnId="{3CBBFC31-C5BA-4C68-993C-D7C8001BF770}">
      <dgm:prSet/>
      <dgm:spPr/>
      <dgm:t>
        <a:bodyPr/>
        <a:lstStyle/>
        <a:p>
          <a:endParaRPr lang="en-US"/>
        </a:p>
      </dgm:t>
    </dgm:pt>
    <dgm:pt modelId="{004A95F4-968C-4898-B9BF-2F422AAE90FC}">
      <dgm:prSet/>
      <dgm:spPr/>
      <dgm:t>
        <a:bodyPr/>
        <a:lstStyle/>
        <a:p>
          <a:pPr rtl="0"/>
          <a:r>
            <a:rPr lang="de-DE" dirty="0"/>
            <a:t>Der Kreditnehmer stimmt in der Regel einer Reihe von restriktiven Zusicherungen zu, die im Anleihevertrag oder Kreditvertrag festgelegt sind. </a:t>
          </a:r>
          <a:r>
            <a:rPr lang="de-DE" b="1" dirty="0"/>
            <a:t>Solche Einschränkungen finden sich in der Regel nicht in Leasingverträgen</a:t>
          </a:r>
          <a:r>
            <a:rPr lang="de-DE" dirty="0"/>
            <a:t>. Dies ist besonders für KMU in der Wachstumsphase sehr wichtig, wenn sie die Finanzierung ihrer Investitionsprogramme (CAPEX </a:t>
          </a:r>
          <a:r>
            <a:rPr lang="de-DE" dirty="0" err="1"/>
            <a:t>programs</a:t>
          </a:r>
          <a:r>
            <a:rPr lang="de-DE" dirty="0"/>
            <a:t>) sicherstellen müssen und Sicherheitsanforderungen ihr </a:t>
          </a:r>
          <a:r>
            <a:rPr lang="de-DE" b="1" dirty="0"/>
            <a:t>Wachstumspotenzial einschränken</a:t>
          </a:r>
          <a:r>
            <a:rPr lang="de-DE" dirty="0"/>
            <a:t>.</a:t>
          </a:r>
          <a:endParaRPr lang="en-US" dirty="0"/>
        </a:p>
      </dgm:t>
    </dgm:pt>
    <dgm:pt modelId="{953CADB2-A5F8-4DFC-8282-F59D075A6477}" type="parTrans" cxnId="{6FA32A5F-28B1-4B59-85BB-FEB936640DA0}">
      <dgm:prSet/>
      <dgm:spPr/>
      <dgm:t>
        <a:bodyPr/>
        <a:lstStyle/>
        <a:p>
          <a:endParaRPr lang="en-US"/>
        </a:p>
      </dgm:t>
    </dgm:pt>
    <dgm:pt modelId="{18EB5712-F41D-4138-B07A-FF817DF6A086}" type="sibTrans" cxnId="{6FA32A5F-28B1-4B59-85BB-FEB936640DA0}">
      <dgm:prSet/>
      <dgm:spPr/>
      <dgm:t>
        <a:bodyPr/>
        <a:lstStyle/>
        <a:p>
          <a:endParaRPr lang="en-US"/>
        </a:p>
      </dgm:t>
    </dgm:pt>
    <dgm:pt modelId="{A2B6E9ED-300F-49A5-AA37-D324648BC5B8}">
      <dgm:prSet/>
      <dgm:spPr/>
      <dgm:t>
        <a:bodyPr/>
        <a:lstStyle/>
        <a:p>
          <a:pPr rtl="0"/>
          <a:r>
            <a:rPr lang="de-DE" dirty="0"/>
            <a:t>Belastete Aktiva </a:t>
          </a:r>
          <a:br>
            <a:rPr lang="de-DE" dirty="0"/>
          </a:br>
          <a:r>
            <a:rPr lang="de-DE" dirty="0"/>
            <a:t>(Assets)</a:t>
          </a:r>
          <a:endParaRPr lang="en-US" dirty="0"/>
        </a:p>
      </dgm:t>
    </dgm:pt>
    <dgm:pt modelId="{4D98DF6B-9C36-4BA3-80C4-D40296332C95}" type="parTrans" cxnId="{7FFFE82A-7498-4FF4-98BF-FC439510560E}">
      <dgm:prSet/>
      <dgm:spPr/>
      <dgm:t>
        <a:bodyPr/>
        <a:lstStyle/>
        <a:p>
          <a:endParaRPr lang="en-US"/>
        </a:p>
      </dgm:t>
    </dgm:pt>
    <dgm:pt modelId="{35F06BE1-B7D9-448E-81D2-52A3E6098644}" type="sibTrans" cxnId="{7FFFE82A-7498-4FF4-98BF-FC439510560E}">
      <dgm:prSet/>
      <dgm:spPr/>
      <dgm:t>
        <a:bodyPr/>
        <a:lstStyle/>
        <a:p>
          <a:endParaRPr lang="en-US"/>
        </a:p>
      </dgm:t>
    </dgm:pt>
    <dgm:pt modelId="{B4D6BCB9-0E32-4353-84B9-697AC3798E09}">
      <dgm:prSet/>
      <dgm:spPr/>
      <dgm:t>
        <a:bodyPr/>
        <a:lstStyle/>
        <a:p>
          <a:pPr rtl="0"/>
          <a:r>
            <a:rPr lang="de-DE" dirty="0"/>
            <a:t>Bei einem gesicherten Kredit muss der Kreditnehmer möglicherweise andere Vermögenswerte als Sicherheit verpfänden. Bei einem Leasingverhältnis ist nur der Leasinggegenstand belastet. Leasinggesellschaften verwenden in der Regel </a:t>
          </a:r>
          <a:r>
            <a:rPr lang="de-DE" b="1" dirty="0"/>
            <a:t>geleaste Geräte/Maschinen als Sicherheit</a:t>
          </a:r>
          <a:r>
            <a:rPr lang="de-DE" dirty="0"/>
            <a:t>. </a:t>
          </a:r>
          <a:endParaRPr lang="en-US" b="1" dirty="0"/>
        </a:p>
      </dgm:t>
    </dgm:pt>
    <dgm:pt modelId="{A35E6AF6-15AA-4B0A-A5F2-A16A3292B5DA}" type="parTrans" cxnId="{29F78B58-C558-4BA0-9A51-F6F31A590240}">
      <dgm:prSet/>
      <dgm:spPr/>
      <dgm:t>
        <a:bodyPr/>
        <a:lstStyle/>
        <a:p>
          <a:endParaRPr lang="en-US"/>
        </a:p>
      </dgm:t>
    </dgm:pt>
    <dgm:pt modelId="{55CBA92D-6495-45D3-BC70-47360456E234}" type="sibTrans" cxnId="{29F78B58-C558-4BA0-9A51-F6F31A590240}">
      <dgm:prSet/>
      <dgm:spPr/>
      <dgm:t>
        <a:bodyPr/>
        <a:lstStyle/>
        <a:p>
          <a:endParaRPr lang="en-US"/>
        </a:p>
      </dgm:t>
    </dgm:pt>
    <dgm:pt modelId="{CEF2AA92-F49E-4C07-82E9-4C1697968A92}" type="pres">
      <dgm:prSet presAssocID="{3A41916F-084F-410C-B08E-CB67419FAC4B}" presName="linearFlow" presStyleCnt="0">
        <dgm:presLayoutVars>
          <dgm:dir/>
          <dgm:animLvl val="lvl"/>
          <dgm:resizeHandles val="exact"/>
        </dgm:presLayoutVars>
      </dgm:prSet>
      <dgm:spPr/>
    </dgm:pt>
    <dgm:pt modelId="{99738866-4CDD-4C93-8B64-9D828217A4B3}" type="pres">
      <dgm:prSet presAssocID="{47DDB7D3-16CC-4E6F-B0BB-2ACA9BA51EA2}" presName="composite" presStyleCnt="0"/>
      <dgm:spPr/>
    </dgm:pt>
    <dgm:pt modelId="{0C3056E5-0220-4974-B4AE-19B95FF4B97F}" type="pres">
      <dgm:prSet presAssocID="{47DDB7D3-16CC-4E6F-B0BB-2ACA9BA51EA2}" presName="parentText" presStyleLbl="alignNode1" presStyleIdx="0" presStyleCnt="2">
        <dgm:presLayoutVars>
          <dgm:chMax val="1"/>
          <dgm:bulletEnabled val="1"/>
        </dgm:presLayoutVars>
      </dgm:prSet>
      <dgm:spPr/>
    </dgm:pt>
    <dgm:pt modelId="{86E802A3-A9D9-4CF1-9FD4-B6319686F173}" type="pres">
      <dgm:prSet presAssocID="{47DDB7D3-16CC-4E6F-B0BB-2ACA9BA51EA2}" presName="descendantText" presStyleLbl="alignAcc1" presStyleIdx="0" presStyleCnt="2" custScaleY="145338">
        <dgm:presLayoutVars>
          <dgm:bulletEnabled val="1"/>
        </dgm:presLayoutVars>
      </dgm:prSet>
      <dgm:spPr/>
    </dgm:pt>
    <dgm:pt modelId="{7B0F2698-7C55-420A-AFAE-9FB8ED19CFAB}" type="pres">
      <dgm:prSet presAssocID="{04F61BAB-7E28-4AEF-86A6-79311A4C5F7B}" presName="sp" presStyleCnt="0"/>
      <dgm:spPr/>
    </dgm:pt>
    <dgm:pt modelId="{4D2EFA0D-C6A6-4F19-9D18-DC44EE10CC78}" type="pres">
      <dgm:prSet presAssocID="{A2B6E9ED-300F-49A5-AA37-D324648BC5B8}" presName="composite" presStyleCnt="0"/>
      <dgm:spPr/>
    </dgm:pt>
    <dgm:pt modelId="{2791BD37-986B-4638-A3AA-ACCC71A1CADC}" type="pres">
      <dgm:prSet presAssocID="{A2B6E9ED-300F-49A5-AA37-D324648BC5B8}" presName="parentText" presStyleLbl="alignNode1" presStyleIdx="1" presStyleCnt="2">
        <dgm:presLayoutVars>
          <dgm:chMax val="1"/>
          <dgm:bulletEnabled val="1"/>
        </dgm:presLayoutVars>
      </dgm:prSet>
      <dgm:spPr/>
    </dgm:pt>
    <dgm:pt modelId="{30AE2165-D05E-4C8B-99BB-2050F92F4D1F}" type="pres">
      <dgm:prSet presAssocID="{A2B6E9ED-300F-49A5-AA37-D324648BC5B8}" presName="descendantText" presStyleLbl="alignAcc1" presStyleIdx="1" presStyleCnt="2">
        <dgm:presLayoutVars>
          <dgm:bulletEnabled val="1"/>
        </dgm:presLayoutVars>
      </dgm:prSet>
      <dgm:spPr/>
    </dgm:pt>
  </dgm:ptLst>
  <dgm:cxnLst>
    <dgm:cxn modelId="{7FFFE82A-7498-4FF4-98BF-FC439510560E}" srcId="{3A41916F-084F-410C-B08E-CB67419FAC4B}" destId="{A2B6E9ED-300F-49A5-AA37-D324648BC5B8}" srcOrd="1" destOrd="0" parTransId="{4D98DF6B-9C36-4BA3-80C4-D40296332C95}" sibTransId="{35F06BE1-B7D9-448E-81D2-52A3E6098644}"/>
    <dgm:cxn modelId="{3CBBFC31-C5BA-4C68-993C-D7C8001BF770}" srcId="{3A41916F-084F-410C-B08E-CB67419FAC4B}" destId="{47DDB7D3-16CC-4E6F-B0BB-2ACA9BA51EA2}" srcOrd="0" destOrd="0" parTransId="{6B09F7AD-6144-4CB5-B3B6-23817BDEF486}" sibTransId="{04F61BAB-7E28-4AEF-86A6-79311A4C5F7B}"/>
    <dgm:cxn modelId="{6FA32A5F-28B1-4B59-85BB-FEB936640DA0}" srcId="{47DDB7D3-16CC-4E6F-B0BB-2ACA9BA51EA2}" destId="{004A95F4-968C-4898-B9BF-2F422AAE90FC}" srcOrd="0" destOrd="0" parTransId="{953CADB2-A5F8-4DFC-8282-F59D075A6477}" sibTransId="{18EB5712-F41D-4138-B07A-FF817DF6A086}"/>
    <dgm:cxn modelId="{A5061862-14A2-4D2C-A1C6-64AD7B3BA1C9}" type="presOf" srcId="{004A95F4-968C-4898-B9BF-2F422AAE90FC}" destId="{86E802A3-A9D9-4CF1-9FD4-B6319686F173}" srcOrd="0" destOrd="0" presId="urn:microsoft.com/office/officeart/2005/8/layout/chevron2"/>
    <dgm:cxn modelId="{29F78B58-C558-4BA0-9A51-F6F31A590240}" srcId="{A2B6E9ED-300F-49A5-AA37-D324648BC5B8}" destId="{B4D6BCB9-0E32-4353-84B9-697AC3798E09}" srcOrd="0" destOrd="0" parTransId="{A35E6AF6-15AA-4B0A-A5F2-A16A3292B5DA}" sibTransId="{55CBA92D-6495-45D3-BC70-47360456E234}"/>
    <dgm:cxn modelId="{A82D5586-F03F-47CE-AEE1-29C6B8FDAD00}" type="presOf" srcId="{3A41916F-084F-410C-B08E-CB67419FAC4B}" destId="{CEF2AA92-F49E-4C07-82E9-4C1697968A92}" srcOrd="0" destOrd="0" presId="urn:microsoft.com/office/officeart/2005/8/layout/chevron2"/>
    <dgm:cxn modelId="{13EE9296-F07A-4A0E-8E65-B546FC9ED29F}" type="presOf" srcId="{B4D6BCB9-0E32-4353-84B9-697AC3798E09}" destId="{30AE2165-D05E-4C8B-99BB-2050F92F4D1F}" srcOrd="0" destOrd="0" presId="urn:microsoft.com/office/officeart/2005/8/layout/chevron2"/>
    <dgm:cxn modelId="{9CB63197-803B-4434-9E06-10F3FEA39F52}" type="presOf" srcId="{A2B6E9ED-300F-49A5-AA37-D324648BC5B8}" destId="{2791BD37-986B-4638-A3AA-ACCC71A1CADC}" srcOrd="0" destOrd="0" presId="urn:microsoft.com/office/officeart/2005/8/layout/chevron2"/>
    <dgm:cxn modelId="{782CF5A4-6230-4A55-941A-1F152212C6C7}" type="presOf" srcId="{47DDB7D3-16CC-4E6F-B0BB-2ACA9BA51EA2}" destId="{0C3056E5-0220-4974-B4AE-19B95FF4B97F}" srcOrd="0" destOrd="0" presId="urn:microsoft.com/office/officeart/2005/8/layout/chevron2"/>
    <dgm:cxn modelId="{CF84A4C7-4B04-420A-A20B-E460C186D270}" type="presParOf" srcId="{CEF2AA92-F49E-4C07-82E9-4C1697968A92}" destId="{99738866-4CDD-4C93-8B64-9D828217A4B3}" srcOrd="0" destOrd="0" presId="urn:microsoft.com/office/officeart/2005/8/layout/chevron2"/>
    <dgm:cxn modelId="{79D201A5-8B59-4511-BB09-003095298B3D}" type="presParOf" srcId="{99738866-4CDD-4C93-8B64-9D828217A4B3}" destId="{0C3056E5-0220-4974-B4AE-19B95FF4B97F}" srcOrd="0" destOrd="0" presId="urn:microsoft.com/office/officeart/2005/8/layout/chevron2"/>
    <dgm:cxn modelId="{3C47039E-059A-49D9-8E55-6A59AA7DDC00}" type="presParOf" srcId="{99738866-4CDD-4C93-8B64-9D828217A4B3}" destId="{86E802A3-A9D9-4CF1-9FD4-B6319686F173}" srcOrd="1" destOrd="0" presId="urn:microsoft.com/office/officeart/2005/8/layout/chevron2"/>
    <dgm:cxn modelId="{446EE2F4-62A0-4269-A7AA-8CE25C595EB6}" type="presParOf" srcId="{CEF2AA92-F49E-4C07-82E9-4C1697968A92}" destId="{7B0F2698-7C55-420A-AFAE-9FB8ED19CFAB}" srcOrd="1" destOrd="0" presId="urn:microsoft.com/office/officeart/2005/8/layout/chevron2"/>
    <dgm:cxn modelId="{FA844FC0-1483-49C6-84BB-389A565981BA}" type="presParOf" srcId="{CEF2AA92-F49E-4C07-82E9-4C1697968A92}" destId="{4D2EFA0D-C6A6-4F19-9D18-DC44EE10CC78}" srcOrd="2" destOrd="0" presId="urn:microsoft.com/office/officeart/2005/8/layout/chevron2"/>
    <dgm:cxn modelId="{C56C7CDD-3D31-435D-8824-54B8A21C4C8B}" type="presParOf" srcId="{4D2EFA0D-C6A6-4F19-9D18-DC44EE10CC78}" destId="{2791BD37-986B-4638-A3AA-ACCC71A1CADC}" srcOrd="0" destOrd="0" presId="urn:microsoft.com/office/officeart/2005/8/layout/chevron2"/>
    <dgm:cxn modelId="{4DC76303-3039-452E-83F9-019ADA6C5393}" type="presParOf" srcId="{4D2EFA0D-C6A6-4F19-9D18-DC44EE10CC78}" destId="{30AE2165-D05E-4C8B-99BB-2050F92F4D1F}"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649B6296-3D12-47C7-AE0A-361A349B7D2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F8486A0-0FC1-4207-A8AA-6568FDB1956B}">
      <dgm:prSet/>
      <dgm:spPr/>
      <dgm:t>
        <a:bodyPr/>
        <a:lstStyle/>
        <a:p>
          <a:pPr rtl="0"/>
          <a:r>
            <a:rPr lang="de-DE" dirty="0"/>
            <a:t>Leasing kann eine rentable finanzielle Lösung für den Kauf/Ersatz von Equipment darstellen. </a:t>
          </a:r>
          <a:endParaRPr lang="en-US" dirty="0"/>
        </a:p>
      </dgm:t>
    </dgm:pt>
    <dgm:pt modelId="{448BAEA9-0D6A-4904-B742-EF5EC61686F9}" type="parTrans" cxnId="{FC7627C2-E7C7-4937-A93D-35FC1D7DD117}">
      <dgm:prSet/>
      <dgm:spPr/>
      <dgm:t>
        <a:bodyPr/>
        <a:lstStyle/>
        <a:p>
          <a:endParaRPr lang="en-US"/>
        </a:p>
      </dgm:t>
    </dgm:pt>
    <dgm:pt modelId="{5FABCB2C-5590-4C92-B84F-01C4C5909E88}" type="sibTrans" cxnId="{FC7627C2-E7C7-4937-A93D-35FC1D7DD117}">
      <dgm:prSet/>
      <dgm:spPr/>
      <dgm:t>
        <a:bodyPr/>
        <a:lstStyle/>
        <a:p>
          <a:endParaRPr lang="en-US"/>
        </a:p>
      </dgm:t>
    </dgm:pt>
    <dgm:pt modelId="{562496E8-E939-464E-91B4-EF09352AA707}">
      <dgm:prSet/>
      <dgm:spPr/>
      <dgm:t>
        <a:bodyPr/>
        <a:lstStyle/>
        <a:p>
          <a:pPr rtl="0"/>
          <a:r>
            <a:rPr lang="de-DE" dirty="0"/>
            <a:t>Darüber hinaus können EE-Projekte nationale oder internationale Unterstützung in Form von Steuerbefreiungen oder speziellen Finanzierungssätzen erhalten. </a:t>
          </a:r>
          <a:endParaRPr lang="en-US" dirty="0"/>
        </a:p>
      </dgm:t>
    </dgm:pt>
    <dgm:pt modelId="{90DEB8AE-93FE-4324-ACF8-B30A247B299A}" type="parTrans" cxnId="{8BDC5F38-DF65-4D6D-A38E-4B5EAEC46444}">
      <dgm:prSet/>
      <dgm:spPr/>
      <dgm:t>
        <a:bodyPr/>
        <a:lstStyle/>
        <a:p>
          <a:endParaRPr lang="en-US"/>
        </a:p>
      </dgm:t>
    </dgm:pt>
    <dgm:pt modelId="{19997861-6D56-428E-AAC9-A62215BD9FC9}" type="sibTrans" cxnId="{8BDC5F38-DF65-4D6D-A38E-4B5EAEC46444}">
      <dgm:prSet/>
      <dgm:spPr/>
      <dgm:t>
        <a:bodyPr/>
        <a:lstStyle/>
        <a:p>
          <a:endParaRPr lang="en-US"/>
        </a:p>
      </dgm:t>
    </dgm:pt>
    <dgm:pt modelId="{123B026B-1160-473D-B89D-CC869550EA21}">
      <dgm:prSet/>
      <dgm:spPr/>
      <dgm:t>
        <a:bodyPr/>
        <a:lstStyle/>
        <a:p>
          <a:pPr rtl="0"/>
          <a:r>
            <a:rPr lang="de-DE" dirty="0"/>
            <a:t>Unternehmen wie die </a:t>
          </a:r>
          <a:r>
            <a:rPr lang="de-DE" dirty="0" err="1"/>
            <a:t>Georgian</a:t>
          </a:r>
          <a:r>
            <a:rPr lang="de-DE" dirty="0"/>
            <a:t> Leasing Company in Georgien und die ACBA in Armenien bieten bereits spezielle Leasing-Dienstleistungen rund um energieeffiziente Geräte an.</a:t>
          </a:r>
          <a:endParaRPr lang="en-US" dirty="0"/>
        </a:p>
      </dgm:t>
    </dgm:pt>
    <dgm:pt modelId="{93BE7A37-FD29-49B5-B615-86AC07AECD42}" type="parTrans" cxnId="{25F49EE6-227B-45AA-85BA-8B05988EC74B}">
      <dgm:prSet/>
      <dgm:spPr/>
      <dgm:t>
        <a:bodyPr/>
        <a:lstStyle/>
        <a:p>
          <a:endParaRPr lang="en-US"/>
        </a:p>
      </dgm:t>
    </dgm:pt>
    <dgm:pt modelId="{313E6B74-BBCE-418A-9FE2-EC51853C7214}" type="sibTrans" cxnId="{25F49EE6-227B-45AA-85BA-8B05988EC74B}">
      <dgm:prSet/>
      <dgm:spPr/>
      <dgm:t>
        <a:bodyPr/>
        <a:lstStyle/>
        <a:p>
          <a:endParaRPr lang="en-US"/>
        </a:p>
      </dgm:t>
    </dgm:pt>
    <dgm:pt modelId="{C83AA29B-6E1B-445E-9C53-7D1FF87D3DA3}">
      <dgm:prSet/>
      <dgm:spPr/>
      <dgm:t>
        <a:bodyPr/>
        <a:lstStyle/>
        <a:p>
          <a:pPr rtl="0"/>
          <a:r>
            <a:rPr lang="de-DE" dirty="0"/>
            <a:t>In einigen Ländern können Unternehmen sogar Emissionsgutschriften (</a:t>
          </a:r>
          <a:r>
            <a:rPr lang="de-DE" i="1" dirty="0" err="1"/>
            <a:t>carbon</a:t>
          </a:r>
          <a:r>
            <a:rPr lang="de-DE" i="1" dirty="0"/>
            <a:t> </a:t>
          </a:r>
          <a:r>
            <a:rPr lang="de-DE" i="1" dirty="0" err="1"/>
            <a:t>credits</a:t>
          </a:r>
          <a:r>
            <a:rPr lang="de-DE" dirty="0"/>
            <a:t>) verwenden.</a:t>
          </a:r>
          <a:endParaRPr lang="en-US" dirty="0"/>
        </a:p>
      </dgm:t>
    </dgm:pt>
    <dgm:pt modelId="{0B17F456-FFD6-4806-B73D-42231B977285}" type="parTrans" cxnId="{6C8529F1-DA61-44C9-B35E-45F3D4C4FF00}">
      <dgm:prSet/>
      <dgm:spPr/>
      <dgm:t>
        <a:bodyPr/>
        <a:lstStyle/>
        <a:p>
          <a:endParaRPr lang="en-US"/>
        </a:p>
      </dgm:t>
    </dgm:pt>
    <dgm:pt modelId="{DBD5A77F-2D0F-424B-81D4-3DBB33304ECE}" type="sibTrans" cxnId="{6C8529F1-DA61-44C9-B35E-45F3D4C4FF00}">
      <dgm:prSet/>
      <dgm:spPr/>
      <dgm:t>
        <a:bodyPr/>
        <a:lstStyle/>
        <a:p>
          <a:endParaRPr lang="en-US"/>
        </a:p>
      </dgm:t>
    </dgm:pt>
    <dgm:pt modelId="{064E872E-A06C-416F-B6D2-22EDDAA3994D}" type="pres">
      <dgm:prSet presAssocID="{649B6296-3D12-47C7-AE0A-361A349B7D24}" presName="linear" presStyleCnt="0">
        <dgm:presLayoutVars>
          <dgm:animLvl val="lvl"/>
          <dgm:resizeHandles val="exact"/>
        </dgm:presLayoutVars>
      </dgm:prSet>
      <dgm:spPr/>
    </dgm:pt>
    <dgm:pt modelId="{54F42A39-C392-419D-8E2E-48DC9C6AC608}" type="pres">
      <dgm:prSet presAssocID="{1F8486A0-0FC1-4207-A8AA-6568FDB1956B}" presName="parentText" presStyleLbl="node1" presStyleIdx="0" presStyleCnt="1" custLinFactNeighborY="603">
        <dgm:presLayoutVars>
          <dgm:chMax val="0"/>
          <dgm:bulletEnabled val="1"/>
        </dgm:presLayoutVars>
      </dgm:prSet>
      <dgm:spPr/>
    </dgm:pt>
    <dgm:pt modelId="{A952F983-F34F-4276-B75B-5E6A5E079637}" type="pres">
      <dgm:prSet presAssocID="{1F8486A0-0FC1-4207-A8AA-6568FDB1956B}" presName="childText" presStyleLbl="revTx" presStyleIdx="0" presStyleCnt="1">
        <dgm:presLayoutVars>
          <dgm:bulletEnabled val="1"/>
        </dgm:presLayoutVars>
      </dgm:prSet>
      <dgm:spPr/>
    </dgm:pt>
  </dgm:ptLst>
  <dgm:cxnLst>
    <dgm:cxn modelId="{9FD7C901-82C8-46BC-88C8-B4AC6F08F79C}" type="presOf" srcId="{123B026B-1160-473D-B89D-CC869550EA21}" destId="{A952F983-F34F-4276-B75B-5E6A5E079637}" srcOrd="0" destOrd="1" presId="urn:microsoft.com/office/officeart/2005/8/layout/vList2"/>
    <dgm:cxn modelId="{8BDC5F38-DF65-4D6D-A38E-4B5EAEC46444}" srcId="{1F8486A0-0FC1-4207-A8AA-6568FDB1956B}" destId="{562496E8-E939-464E-91B4-EF09352AA707}" srcOrd="0" destOrd="0" parTransId="{90DEB8AE-93FE-4324-ACF8-B30A247B299A}" sibTransId="{19997861-6D56-428E-AAC9-A62215BD9FC9}"/>
    <dgm:cxn modelId="{92FBF577-A7E0-419A-8F49-85CBBA764C01}" type="presOf" srcId="{C83AA29B-6E1B-445E-9C53-7D1FF87D3DA3}" destId="{A952F983-F34F-4276-B75B-5E6A5E079637}" srcOrd="0" destOrd="2" presId="urn:microsoft.com/office/officeart/2005/8/layout/vList2"/>
    <dgm:cxn modelId="{0B235F8A-857B-4C2C-8CBF-E28D12462BB2}" type="presOf" srcId="{1F8486A0-0FC1-4207-A8AA-6568FDB1956B}" destId="{54F42A39-C392-419D-8E2E-48DC9C6AC608}" srcOrd="0" destOrd="0" presId="urn:microsoft.com/office/officeart/2005/8/layout/vList2"/>
    <dgm:cxn modelId="{AAF5D397-B69A-46A3-9F52-5EAFE458C3DA}" type="presOf" srcId="{649B6296-3D12-47C7-AE0A-361A349B7D24}" destId="{064E872E-A06C-416F-B6D2-22EDDAA3994D}" srcOrd="0" destOrd="0" presId="urn:microsoft.com/office/officeart/2005/8/layout/vList2"/>
    <dgm:cxn modelId="{FC7627C2-E7C7-4937-A93D-35FC1D7DD117}" srcId="{649B6296-3D12-47C7-AE0A-361A349B7D24}" destId="{1F8486A0-0FC1-4207-A8AA-6568FDB1956B}" srcOrd="0" destOrd="0" parTransId="{448BAEA9-0D6A-4904-B742-EF5EC61686F9}" sibTransId="{5FABCB2C-5590-4C92-B84F-01C4C5909E88}"/>
    <dgm:cxn modelId="{C9678ADF-5BCA-4FC6-9C7F-85317370E2FD}" type="presOf" srcId="{562496E8-E939-464E-91B4-EF09352AA707}" destId="{A952F983-F34F-4276-B75B-5E6A5E079637}" srcOrd="0" destOrd="0" presId="urn:microsoft.com/office/officeart/2005/8/layout/vList2"/>
    <dgm:cxn modelId="{25F49EE6-227B-45AA-85BA-8B05988EC74B}" srcId="{1F8486A0-0FC1-4207-A8AA-6568FDB1956B}" destId="{123B026B-1160-473D-B89D-CC869550EA21}" srcOrd="1" destOrd="0" parTransId="{93BE7A37-FD29-49B5-B615-86AC07AECD42}" sibTransId="{313E6B74-BBCE-418A-9FE2-EC51853C7214}"/>
    <dgm:cxn modelId="{6C8529F1-DA61-44C9-B35E-45F3D4C4FF00}" srcId="{1F8486A0-0FC1-4207-A8AA-6568FDB1956B}" destId="{C83AA29B-6E1B-445E-9C53-7D1FF87D3DA3}" srcOrd="2" destOrd="0" parTransId="{0B17F456-FFD6-4806-B73D-42231B977285}" sibTransId="{DBD5A77F-2D0F-424B-81D4-3DBB33304ECE}"/>
    <dgm:cxn modelId="{2E3E0C6E-E91D-43C8-9649-5F5EE566A599}" type="presParOf" srcId="{064E872E-A06C-416F-B6D2-22EDDAA3994D}" destId="{54F42A39-C392-419D-8E2E-48DC9C6AC608}" srcOrd="0" destOrd="0" presId="urn:microsoft.com/office/officeart/2005/8/layout/vList2"/>
    <dgm:cxn modelId="{1EE51330-4773-4396-A69E-9D56EF9F5ACA}" type="presParOf" srcId="{064E872E-A06C-416F-B6D2-22EDDAA3994D}" destId="{A952F983-F34F-4276-B75B-5E6A5E07963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F593FD1-9016-EC47-A510-3D342BC502A0}" type="doc">
      <dgm:prSet loTypeId="urn:microsoft.com/office/officeart/2005/8/layout/chevron2" loCatId="process" qsTypeId="urn:microsoft.com/office/officeart/2005/8/quickstyle/simple4" qsCatId="simple" csTypeId="urn:microsoft.com/office/officeart/2005/8/colors/accent1_2" csCatId="accent1" phldr="1"/>
      <dgm:spPr/>
      <dgm:t>
        <a:bodyPr/>
        <a:lstStyle/>
        <a:p>
          <a:endParaRPr lang="en-US"/>
        </a:p>
      </dgm:t>
    </dgm:pt>
    <dgm:pt modelId="{A696DA40-FE1B-6B49-A2F0-B8B8F6CD4490}">
      <dgm:prSet/>
      <dgm:spPr/>
      <dgm:t>
        <a:bodyPr/>
        <a:lstStyle/>
        <a:p>
          <a:pPr rtl="0"/>
          <a:r>
            <a:rPr lang="de-DE" dirty="0"/>
            <a:t>Der Leasinggeber ist entweder der Hersteller des Vermögenswertes oder eine unabhängige Leasinggesellschaft. Ist der Leasinggeber eine unabhängige Leasinggesellschaft, muss er den Vermögenswert von einem Hersteller kaufen.</a:t>
          </a:r>
          <a:endParaRPr lang="en-US" dirty="0"/>
        </a:p>
      </dgm:t>
    </dgm:pt>
    <dgm:pt modelId="{1C58B5A9-7BF6-2545-B373-942F171DB288}" type="parTrans" cxnId="{37A924B6-56BF-0645-9D03-6BADF1C85CC9}">
      <dgm:prSet/>
      <dgm:spPr/>
      <dgm:t>
        <a:bodyPr/>
        <a:lstStyle/>
        <a:p>
          <a:endParaRPr lang="en-US"/>
        </a:p>
      </dgm:t>
    </dgm:pt>
    <dgm:pt modelId="{D25C286A-0F8E-2341-B186-A0196FFE54A9}" type="sibTrans" cxnId="{37A924B6-56BF-0645-9D03-6BADF1C85CC9}">
      <dgm:prSet/>
      <dgm:spPr/>
      <dgm:t>
        <a:bodyPr/>
        <a:lstStyle/>
        <a:p>
          <a:endParaRPr lang="en-US"/>
        </a:p>
      </dgm:t>
    </dgm:pt>
    <dgm:pt modelId="{83589D99-80AF-BF48-85A1-CF07005BF3FB}">
      <dgm:prSet/>
      <dgm:spPr/>
      <dgm:t>
        <a:bodyPr/>
        <a:lstStyle/>
        <a:p>
          <a:pPr rtl="0"/>
          <a:r>
            <a:rPr lang="de-DE" dirty="0"/>
            <a:t>Anschließend überlässt der Leasinggeber den Vermögenswert dem Leasingnehmer. Das Leasingverhältnis tritt in Kraft. </a:t>
          </a:r>
          <a:endParaRPr lang="en-US" dirty="0"/>
        </a:p>
      </dgm:t>
    </dgm:pt>
    <dgm:pt modelId="{8EF8B0EF-0DF6-C44C-B601-7CD6A85A1F7D}" type="parTrans" cxnId="{816DDD6D-5436-7E46-A06E-0801B54E6FA8}">
      <dgm:prSet/>
      <dgm:spPr/>
      <dgm:t>
        <a:bodyPr/>
        <a:lstStyle/>
        <a:p>
          <a:endParaRPr lang="en-US"/>
        </a:p>
      </dgm:t>
    </dgm:pt>
    <dgm:pt modelId="{E40BDF9E-964E-C946-924B-BB78373E298A}" type="sibTrans" cxnId="{816DDD6D-5436-7E46-A06E-0801B54E6FA8}">
      <dgm:prSet/>
      <dgm:spPr/>
      <dgm:t>
        <a:bodyPr/>
        <a:lstStyle/>
        <a:p>
          <a:endParaRPr lang="en-US"/>
        </a:p>
      </dgm:t>
    </dgm:pt>
    <dgm:pt modelId="{8E471DCF-9D60-E74E-A00D-E6367C67075C}">
      <dgm:prSet/>
      <dgm:spPr/>
      <dgm:t>
        <a:bodyPr/>
        <a:lstStyle/>
        <a:p>
          <a:pPr rtl="0"/>
          <a:r>
            <a:rPr lang="de-DE" dirty="0"/>
            <a:t>Während des Leasingverhältnisses nutzt der Leasingnehmer den Vermögenswert, besitzt ihn aber nicht. </a:t>
          </a:r>
          <a:endParaRPr lang="en-US" dirty="0"/>
        </a:p>
      </dgm:t>
    </dgm:pt>
    <dgm:pt modelId="{FDD1468A-1AEB-9246-992B-6454EF455773}" type="parTrans" cxnId="{3200B766-BBDC-A64B-83E0-530A5F87C607}">
      <dgm:prSet/>
      <dgm:spPr/>
      <dgm:t>
        <a:bodyPr/>
        <a:lstStyle/>
        <a:p>
          <a:endParaRPr lang="en-US"/>
        </a:p>
      </dgm:t>
    </dgm:pt>
    <dgm:pt modelId="{ACF1D6D1-56DA-EF47-A713-40EBA1E60115}" type="sibTrans" cxnId="{3200B766-BBDC-A64B-83E0-530A5F87C607}">
      <dgm:prSet/>
      <dgm:spPr/>
      <dgm:t>
        <a:bodyPr/>
        <a:lstStyle/>
        <a:p>
          <a:endParaRPr lang="en-US"/>
        </a:p>
      </dgm:t>
    </dgm:pt>
    <dgm:pt modelId="{4139551E-C321-3A45-806D-FC48C69264FB}">
      <dgm:prSet/>
      <dgm:spPr/>
      <dgm:t>
        <a:bodyPr/>
        <a:lstStyle/>
        <a:p>
          <a:pPr rtl="0"/>
          <a:endParaRPr lang="en-US" dirty="0"/>
        </a:p>
      </dgm:t>
    </dgm:pt>
    <dgm:pt modelId="{13A62100-0180-3A45-BCE6-B4231EACFF03}" type="parTrans" cxnId="{3D3DFB1C-D434-D94A-BE93-2BA3EFDC83AE}">
      <dgm:prSet/>
      <dgm:spPr/>
      <dgm:t>
        <a:bodyPr/>
        <a:lstStyle/>
        <a:p>
          <a:endParaRPr lang="en-US"/>
        </a:p>
      </dgm:t>
    </dgm:pt>
    <dgm:pt modelId="{A3562B84-6810-BB48-A192-F65812D9CA80}" type="sibTrans" cxnId="{3D3DFB1C-D434-D94A-BE93-2BA3EFDC83AE}">
      <dgm:prSet/>
      <dgm:spPr/>
      <dgm:t>
        <a:bodyPr/>
        <a:lstStyle/>
        <a:p>
          <a:endParaRPr lang="en-US"/>
        </a:p>
      </dgm:t>
    </dgm:pt>
    <dgm:pt modelId="{604DE8CF-D593-3E4C-A316-7600A8449134}">
      <dgm:prSet/>
      <dgm:spPr/>
      <dgm:t>
        <a:bodyPr/>
        <a:lstStyle/>
        <a:p>
          <a:pPr rtl="0"/>
          <a:endParaRPr lang="en-US" dirty="0"/>
        </a:p>
      </dgm:t>
    </dgm:pt>
    <dgm:pt modelId="{C3792056-0AE2-4741-9DB7-93E3153E8C86}" type="parTrans" cxnId="{5FD8A47D-A10E-FE46-B616-EB36932336DC}">
      <dgm:prSet/>
      <dgm:spPr/>
      <dgm:t>
        <a:bodyPr/>
        <a:lstStyle/>
        <a:p>
          <a:endParaRPr lang="en-US"/>
        </a:p>
      </dgm:t>
    </dgm:pt>
    <dgm:pt modelId="{6524FA5B-4914-EC49-B29C-3F1BD9EDF30B}" type="sibTrans" cxnId="{5FD8A47D-A10E-FE46-B616-EB36932336DC}">
      <dgm:prSet/>
      <dgm:spPr/>
      <dgm:t>
        <a:bodyPr/>
        <a:lstStyle/>
        <a:p>
          <a:endParaRPr lang="en-US"/>
        </a:p>
      </dgm:t>
    </dgm:pt>
    <dgm:pt modelId="{82352981-99C0-8D40-99A9-C56B081D63E8}">
      <dgm:prSet/>
      <dgm:spPr/>
      <dgm:t>
        <a:bodyPr/>
        <a:lstStyle/>
        <a:p>
          <a:pPr rtl="0"/>
          <a:endParaRPr lang="en-US" dirty="0"/>
        </a:p>
      </dgm:t>
    </dgm:pt>
    <dgm:pt modelId="{3A6F0050-8473-E649-B223-22A824082308}" type="parTrans" cxnId="{1EC5BA90-935F-2945-B801-B12CE6FB85DF}">
      <dgm:prSet/>
      <dgm:spPr/>
      <dgm:t>
        <a:bodyPr/>
        <a:lstStyle/>
        <a:p>
          <a:endParaRPr lang="en-US"/>
        </a:p>
      </dgm:t>
    </dgm:pt>
    <dgm:pt modelId="{458FEC51-5014-4941-AB5B-F048893B36D8}" type="sibTrans" cxnId="{1EC5BA90-935F-2945-B801-B12CE6FB85DF}">
      <dgm:prSet/>
      <dgm:spPr/>
      <dgm:t>
        <a:bodyPr/>
        <a:lstStyle/>
        <a:p>
          <a:endParaRPr lang="en-US"/>
        </a:p>
      </dgm:t>
    </dgm:pt>
    <dgm:pt modelId="{DB8400B8-13F5-4640-89C9-29C270513A28}">
      <dgm:prSet/>
      <dgm:spPr/>
      <dgm:t>
        <a:bodyPr/>
        <a:lstStyle/>
        <a:p>
          <a:pPr rtl="0"/>
          <a:r>
            <a:rPr lang="de-DE" dirty="0"/>
            <a:t>Dem Leasingnehmer wird die Nutzung des Vermögenswertes für eine oder mehrere Leasing- oder Mietzahlungen überlassen.</a:t>
          </a:r>
          <a:endParaRPr lang="en-US" dirty="0"/>
        </a:p>
      </dgm:t>
    </dgm:pt>
    <dgm:pt modelId="{0867E14D-9161-5347-BFA7-E7E689984B74}" type="parTrans" cxnId="{DD58994B-C384-A74B-A011-F659F7700B71}">
      <dgm:prSet/>
      <dgm:spPr/>
      <dgm:t>
        <a:bodyPr/>
        <a:lstStyle/>
        <a:p>
          <a:endParaRPr lang="en-US"/>
        </a:p>
      </dgm:t>
    </dgm:pt>
    <dgm:pt modelId="{DF26D535-E7E7-1046-94EB-8E4A0081ABF0}" type="sibTrans" cxnId="{DD58994B-C384-A74B-A011-F659F7700B71}">
      <dgm:prSet/>
      <dgm:spPr/>
      <dgm:t>
        <a:bodyPr/>
        <a:lstStyle/>
        <a:p>
          <a:endParaRPr lang="en-US"/>
        </a:p>
      </dgm:t>
    </dgm:pt>
    <dgm:pt modelId="{866CC726-B3EA-8B40-8AB6-90C81F86A1A8}">
      <dgm:prSet/>
      <dgm:spPr/>
      <dgm:t>
        <a:bodyPr/>
        <a:lstStyle/>
        <a:p>
          <a:pPr rtl="0"/>
          <a:endParaRPr lang="en-US" dirty="0"/>
        </a:p>
      </dgm:t>
    </dgm:pt>
    <dgm:pt modelId="{C2CD2594-CACA-E940-AABD-4B2B2CF63914}" type="parTrans" cxnId="{2CD42B03-678D-B442-AB1E-93B257D792C1}">
      <dgm:prSet/>
      <dgm:spPr/>
      <dgm:t>
        <a:bodyPr/>
        <a:lstStyle/>
        <a:p>
          <a:endParaRPr lang="en-US"/>
        </a:p>
      </dgm:t>
    </dgm:pt>
    <dgm:pt modelId="{3AE8DBD5-634B-F342-BDC6-5CCE34B9A524}" type="sibTrans" cxnId="{2CD42B03-678D-B442-AB1E-93B257D792C1}">
      <dgm:prSet/>
      <dgm:spPr/>
      <dgm:t>
        <a:bodyPr/>
        <a:lstStyle/>
        <a:p>
          <a:endParaRPr lang="en-US"/>
        </a:p>
      </dgm:t>
    </dgm:pt>
    <dgm:pt modelId="{57904474-6E0F-8144-B3FE-93BE2DA0DA4D}" type="pres">
      <dgm:prSet presAssocID="{AF593FD1-9016-EC47-A510-3D342BC502A0}" presName="linearFlow" presStyleCnt="0">
        <dgm:presLayoutVars>
          <dgm:dir/>
          <dgm:animLvl val="lvl"/>
          <dgm:resizeHandles val="exact"/>
        </dgm:presLayoutVars>
      </dgm:prSet>
      <dgm:spPr/>
    </dgm:pt>
    <dgm:pt modelId="{1CD03A38-8DB8-1743-B932-6212EADF0F9D}" type="pres">
      <dgm:prSet presAssocID="{4139551E-C321-3A45-806D-FC48C69264FB}" presName="composite" presStyleCnt="0"/>
      <dgm:spPr/>
    </dgm:pt>
    <dgm:pt modelId="{D9C842AF-EFB8-BE4C-8C81-05B1CAE3769C}" type="pres">
      <dgm:prSet presAssocID="{4139551E-C321-3A45-806D-FC48C69264FB}" presName="parentText" presStyleLbl="alignNode1" presStyleIdx="0" presStyleCnt="4">
        <dgm:presLayoutVars>
          <dgm:chMax val="1"/>
          <dgm:bulletEnabled val="1"/>
        </dgm:presLayoutVars>
      </dgm:prSet>
      <dgm:spPr/>
    </dgm:pt>
    <dgm:pt modelId="{762D2063-287E-4640-A25C-A304676B0FCC}" type="pres">
      <dgm:prSet presAssocID="{4139551E-C321-3A45-806D-FC48C69264FB}" presName="descendantText" presStyleLbl="alignAcc1" presStyleIdx="0" presStyleCnt="4">
        <dgm:presLayoutVars>
          <dgm:bulletEnabled val="1"/>
        </dgm:presLayoutVars>
      </dgm:prSet>
      <dgm:spPr/>
    </dgm:pt>
    <dgm:pt modelId="{53CF2BDF-0402-0242-8615-ECF285A65389}" type="pres">
      <dgm:prSet presAssocID="{A3562B84-6810-BB48-A192-F65812D9CA80}" presName="sp" presStyleCnt="0"/>
      <dgm:spPr/>
    </dgm:pt>
    <dgm:pt modelId="{25A29F12-D4A6-9F4D-8417-1881C1788189}" type="pres">
      <dgm:prSet presAssocID="{82352981-99C0-8D40-99A9-C56B081D63E8}" presName="composite" presStyleCnt="0"/>
      <dgm:spPr/>
    </dgm:pt>
    <dgm:pt modelId="{146B5EF8-D139-5C44-B940-8357247DE44A}" type="pres">
      <dgm:prSet presAssocID="{82352981-99C0-8D40-99A9-C56B081D63E8}" presName="parentText" presStyleLbl="alignNode1" presStyleIdx="1" presStyleCnt="4">
        <dgm:presLayoutVars>
          <dgm:chMax val="1"/>
          <dgm:bulletEnabled val="1"/>
        </dgm:presLayoutVars>
      </dgm:prSet>
      <dgm:spPr/>
    </dgm:pt>
    <dgm:pt modelId="{391C75A3-4BBE-5843-B860-1A0A64AE099C}" type="pres">
      <dgm:prSet presAssocID="{82352981-99C0-8D40-99A9-C56B081D63E8}" presName="descendantText" presStyleLbl="alignAcc1" presStyleIdx="1" presStyleCnt="4">
        <dgm:presLayoutVars>
          <dgm:bulletEnabled val="1"/>
        </dgm:presLayoutVars>
      </dgm:prSet>
      <dgm:spPr/>
    </dgm:pt>
    <dgm:pt modelId="{697B5D9F-DFC4-CA44-856F-7A8E0BCE73C6}" type="pres">
      <dgm:prSet presAssocID="{458FEC51-5014-4941-AB5B-F048893B36D8}" presName="sp" presStyleCnt="0"/>
      <dgm:spPr/>
    </dgm:pt>
    <dgm:pt modelId="{8B1392DB-B84A-4E49-AA0F-F17CA5ACEF5B}" type="pres">
      <dgm:prSet presAssocID="{866CC726-B3EA-8B40-8AB6-90C81F86A1A8}" presName="composite" presStyleCnt="0"/>
      <dgm:spPr/>
    </dgm:pt>
    <dgm:pt modelId="{0879D0D0-3B6C-C140-BE67-D54CB588AF41}" type="pres">
      <dgm:prSet presAssocID="{866CC726-B3EA-8B40-8AB6-90C81F86A1A8}" presName="parentText" presStyleLbl="alignNode1" presStyleIdx="2" presStyleCnt="4">
        <dgm:presLayoutVars>
          <dgm:chMax val="1"/>
          <dgm:bulletEnabled val="1"/>
        </dgm:presLayoutVars>
      </dgm:prSet>
      <dgm:spPr/>
    </dgm:pt>
    <dgm:pt modelId="{AF5D8B10-E4D2-2D4B-95B4-7CE1BD814931}" type="pres">
      <dgm:prSet presAssocID="{866CC726-B3EA-8B40-8AB6-90C81F86A1A8}" presName="descendantText" presStyleLbl="alignAcc1" presStyleIdx="2" presStyleCnt="4">
        <dgm:presLayoutVars>
          <dgm:bulletEnabled val="1"/>
        </dgm:presLayoutVars>
      </dgm:prSet>
      <dgm:spPr/>
    </dgm:pt>
    <dgm:pt modelId="{BB5A8012-AAF2-0346-980D-C33B27A7DD68}" type="pres">
      <dgm:prSet presAssocID="{3AE8DBD5-634B-F342-BDC6-5CCE34B9A524}" presName="sp" presStyleCnt="0"/>
      <dgm:spPr/>
    </dgm:pt>
    <dgm:pt modelId="{E2E89DD4-2CD9-974D-B9C4-1136AA0A758B}" type="pres">
      <dgm:prSet presAssocID="{604DE8CF-D593-3E4C-A316-7600A8449134}" presName="composite" presStyleCnt="0"/>
      <dgm:spPr/>
    </dgm:pt>
    <dgm:pt modelId="{D0F12AF7-1D65-6441-A42D-FE5A947029BA}" type="pres">
      <dgm:prSet presAssocID="{604DE8CF-D593-3E4C-A316-7600A8449134}" presName="parentText" presStyleLbl="alignNode1" presStyleIdx="3" presStyleCnt="4">
        <dgm:presLayoutVars>
          <dgm:chMax val="1"/>
          <dgm:bulletEnabled val="1"/>
        </dgm:presLayoutVars>
      </dgm:prSet>
      <dgm:spPr/>
    </dgm:pt>
    <dgm:pt modelId="{9813722D-08DC-1940-A8DE-A72500BB9F7E}" type="pres">
      <dgm:prSet presAssocID="{604DE8CF-D593-3E4C-A316-7600A8449134}" presName="descendantText" presStyleLbl="alignAcc1" presStyleIdx="3" presStyleCnt="4">
        <dgm:presLayoutVars>
          <dgm:bulletEnabled val="1"/>
        </dgm:presLayoutVars>
      </dgm:prSet>
      <dgm:spPr/>
    </dgm:pt>
  </dgm:ptLst>
  <dgm:cxnLst>
    <dgm:cxn modelId="{2CD42B03-678D-B442-AB1E-93B257D792C1}" srcId="{AF593FD1-9016-EC47-A510-3D342BC502A0}" destId="{866CC726-B3EA-8B40-8AB6-90C81F86A1A8}" srcOrd="2" destOrd="0" parTransId="{C2CD2594-CACA-E940-AABD-4B2B2CF63914}" sibTransId="{3AE8DBD5-634B-F342-BDC6-5CCE34B9A524}"/>
    <dgm:cxn modelId="{3D3DFB1C-D434-D94A-BE93-2BA3EFDC83AE}" srcId="{AF593FD1-9016-EC47-A510-3D342BC502A0}" destId="{4139551E-C321-3A45-806D-FC48C69264FB}" srcOrd="0" destOrd="0" parTransId="{13A62100-0180-3A45-BCE6-B4231EACFF03}" sibTransId="{A3562B84-6810-BB48-A192-F65812D9CA80}"/>
    <dgm:cxn modelId="{9B423E1F-7CA2-D840-A6B9-D39AFBDBD7DC}" type="presOf" srcId="{AF593FD1-9016-EC47-A510-3D342BC502A0}" destId="{57904474-6E0F-8144-B3FE-93BE2DA0DA4D}" srcOrd="0" destOrd="0" presId="urn:microsoft.com/office/officeart/2005/8/layout/chevron2"/>
    <dgm:cxn modelId="{AF69FD28-A3E4-0D45-9735-79DD92FBC50D}" type="presOf" srcId="{DB8400B8-13F5-4640-89C9-29C270513A28}" destId="{AF5D8B10-E4D2-2D4B-95B4-7CE1BD814931}" srcOrd="0" destOrd="0" presId="urn:microsoft.com/office/officeart/2005/8/layout/chevron2"/>
    <dgm:cxn modelId="{3200B766-BBDC-A64B-83E0-530A5F87C607}" srcId="{604DE8CF-D593-3E4C-A316-7600A8449134}" destId="{8E471DCF-9D60-E74E-A00D-E6367C67075C}" srcOrd="0" destOrd="0" parTransId="{FDD1468A-1AEB-9246-992B-6454EF455773}" sibTransId="{ACF1D6D1-56DA-EF47-A713-40EBA1E60115}"/>
    <dgm:cxn modelId="{FDA6A049-8C0A-8149-8F6D-49B1DD00A466}" type="presOf" srcId="{A696DA40-FE1B-6B49-A2F0-B8B8F6CD4490}" destId="{762D2063-287E-4640-A25C-A304676B0FCC}" srcOrd="0" destOrd="0" presId="urn:microsoft.com/office/officeart/2005/8/layout/chevron2"/>
    <dgm:cxn modelId="{DD58994B-C384-A74B-A011-F659F7700B71}" srcId="{866CC726-B3EA-8B40-8AB6-90C81F86A1A8}" destId="{DB8400B8-13F5-4640-89C9-29C270513A28}" srcOrd="0" destOrd="0" parTransId="{0867E14D-9161-5347-BFA7-E7E689984B74}" sibTransId="{DF26D535-E7E7-1046-94EB-8E4A0081ABF0}"/>
    <dgm:cxn modelId="{816DDD6D-5436-7E46-A06E-0801B54E6FA8}" srcId="{82352981-99C0-8D40-99A9-C56B081D63E8}" destId="{83589D99-80AF-BF48-85A1-CF07005BF3FB}" srcOrd="0" destOrd="0" parTransId="{8EF8B0EF-0DF6-C44C-B601-7CD6A85A1F7D}" sibTransId="{E40BDF9E-964E-C946-924B-BB78373E298A}"/>
    <dgm:cxn modelId="{96F69A7B-4399-DC42-AC3D-29178098803A}" type="presOf" srcId="{82352981-99C0-8D40-99A9-C56B081D63E8}" destId="{146B5EF8-D139-5C44-B940-8357247DE44A}" srcOrd="0" destOrd="0" presId="urn:microsoft.com/office/officeart/2005/8/layout/chevron2"/>
    <dgm:cxn modelId="{5FD8A47D-A10E-FE46-B616-EB36932336DC}" srcId="{AF593FD1-9016-EC47-A510-3D342BC502A0}" destId="{604DE8CF-D593-3E4C-A316-7600A8449134}" srcOrd="3" destOrd="0" parTransId="{C3792056-0AE2-4741-9DB7-93E3153E8C86}" sibTransId="{6524FA5B-4914-EC49-B29C-3F1BD9EDF30B}"/>
    <dgm:cxn modelId="{1EC5BA90-935F-2945-B801-B12CE6FB85DF}" srcId="{AF593FD1-9016-EC47-A510-3D342BC502A0}" destId="{82352981-99C0-8D40-99A9-C56B081D63E8}" srcOrd="1" destOrd="0" parTransId="{3A6F0050-8473-E649-B223-22A824082308}" sibTransId="{458FEC51-5014-4941-AB5B-F048893B36D8}"/>
    <dgm:cxn modelId="{2168A39A-1B35-F546-8BEF-32EA7D3C7E18}" type="presOf" srcId="{604DE8CF-D593-3E4C-A316-7600A8449134}" destId="{D0F12AF7-1D65-6441-A42D-FE5A947029BA}" srcOrd="0" destOrd="0" presId="urn:microsoft.com/office/officeart/2005/8/layout/chevron2"/>
    <dgm:cxn modelId="{C1BE04AD-B177-CB40-ACD9-74817EF16B60}" type="presOf" srcId="{866CC726-B3EA-8B40-8AB6-90C81F86A1A8}" destId="{0879D0D0-3B6C-C140-BE67-D54CB588AF41}" srcOrd="0" destOrd="0" presId="urn:microsoft.com/office/officeart/2005/8/layout/chevron2"/>
    <dgm:cxn modelId="{37A924B6-56BF-0645-9D03-6BADF1C85CC9}" srcId="{4139551E-C321-3A45-806D-FC48C69264FB}" destId="{A696DA40-FE1B-6B49-A2F0-B8B8F6CD4490}" srcOrd="0" destOrd="0" parTransId="{1C58B5A9-7BF6-2545-B373-942F171DB288}" sibTransId="{D25C286A-0F8E-2341-B186-A0196FFE54A9}"/>
    <dgm:cxn modelId="{4031F6CD-95A3-CA46-A91D-8066167F7126}" type="presOf" srcId="{4139551E-C321-3A45-806D-FC48C69264FB}" destId="{D9C842AF-EFB8-BE4C-8C81-05B1CAE3769C}" srcOrd="0" destOrd="0" presId="urn:microsoft.com/office/officeart/2005/8/layout/chevron2"/>
    <dgm:cxn modelId="{CBC81AE1-EB5B-3548-A2C4-19210BCB13DB}" type="presOf" srcId="{83589D99-80AF-BF48-85A1-CF07005BF3FB}" destId="{391C75A3-4BBE-5843-B860-1A0A64AE099C}" srcOrd="0" destOrd="0" presId="urn:microsoft.com/office/officeart/2005/8/layout/chevron2"/>
    <dgm:cxn modelId="{AD95F5E1-4E69-3543-A6EA-0972ED8A4B50}" type="presOf" srcId="{8E471DCF-9D60-E74E-A00D-E6367C67075C}" destId="{9813722D-08DC-1940-A8DE-A72500BB9F7E}" srcOrd="0" destOrd="0" presId="urn:microsoft.com/office/officeart/2005/8/layout/chevron2"/>
    <dgm:cxn modelId="{167092CA-2522-604E-B40B-EC5EBA058D54}" type="presParOf" srcId="{57904474-6E0F-8144-B3FE-93BE2DA0DA4D}" destId="{1CD03A38-8DB8-1743-B932-6212EADF0F9D}" srcOrd="0" destOrd="0" presId="urn:microsoft.com/office/officeart/2005/8/layout/chevron2"/>
    <dgm:cxn modelId="{A2591DC2-BFD6-B344-8BB7-C633688FC945}" type="presParOf" srcId="{1CD03A38-8DB8-1743-B932-6212EADF0F9D}" destId="{D9C842AF-EFB8-BE4C-8C81-05B1CAE3769C}" srcOrd="0" destOrd="0" presId="urn:microsoft.com/office/officeart/2005/8/layout/chevron2"/>
    <dgm:cxn modelId="{C6B3193E-6901-3048-8339-1BABD6654F8D}" type="presParOf" srcId="{1CD03A38-8DB8-1743-B932-6212EADF0F9D}" destId="{762D2063-287E-4640-A25C-A304676B0FCC}" srcOrd="1" destOrd="0" presId="urn:microsoft.com/office/officeart/2005/8/layout/chevron2"/>
    <dgm:cxn modelId="{4C920AD8-923E-C543-A4A9-3B9C121E3423}" type="presParOf" srcId="{57904474-6E0F-8144-B3FE-93BE2DA0DA4D}" destId="{53CF2BDF-0402-0242-8615-ECF285A65389}" srcOrd="1" destOrd="0" presId="urn:microsoft.com/office/officeart/2005/8/layout/chevron2"/>
    <dgm:cxn modelId="{CE4F6D1D-4200-3240-AAEB-C08F07A5EB72}" type="presParOf" srcId="{57904474-6E0F-8144-B3FE-93BE2DA0DA4D}" destId="{25A29F12-D4A6-9F4D-8417-1881C1788189}" srcOrd="2" destOrd="0" presId="urn:microsoft.com/office/officeart/2005/8/layout/chevron2"/>
    <dgm:cxn modelId="{FADCE9AB-08E5-1748-98A2-194C8285B0B2}" type="presParOf" srcId="{25A29F12-D4A6-9F4D-8417-1881C1788189}" destId="{146B5EF8-D139-5C44-B940-8357247DE44A}" srcOrd="0" destOrd="0" presId="urn:microsoft.com/office/officeart/2005/8/layout/chevron2"/>
    <dgm:cxn modelId="{C79991EA-0B37-6F4B-984F-AC1EE4C8134D}" type="presParOf" srcId="{25A29F12-D4A6-9F4D-8417-1881C1788189}" destId="{391C75A3-4BBE-5843-B860-1A0A64AE099C}" srcOrd="1" destOrd="0" presId="urn:microsoft.com/office/officeart/2005/8/layout/chevron2"/>
    <dgm:cxn modelId="{780DCA56-35F8-B24A-BD30-73B30C0C3E45}" type="presParOf" srcId="{57904474-6E0F-8144-B3FE-93BE2DA0DA4D}" destId="{697B5D9F-DFC4-CA44-856F-7A8E0BCE73C6}" srcOrd="3" destOrd="0" presId="urn:microsoft.com/office/officeart/2005/8/layout/chevron2"/>
    <dgm:cxn modelId="{74551895-F4F2-AC4E-A15A-6E649AAD25C5}" type="presParOf" srcId="{57904474-6E0F-8144-B3FE-93BE2DA0DA4D}" destId="{8B1392DB-B84A-4E49-AA0F-F17CA5ACEF5B}" srcOrd="4" destOrd="0" presId="urn:microsoft.com/office/officeart/2005/8/layout/chevron2"/>
    <dgm:cxn modelId="{4DD8EF39-97AE-D543-B85F-964F88FC0B41}" type="presParOf" srcId="{8B1392DB-B84A-4E49-AA0F-F17CA5ACEF5B}" destId="{0879D0D0-3B6C-C140-BE67-D54CB588AF41}" srcOrd="0" destOrd="0" presId="urn:microsoft.com/office/officeart/2005/8/layout/chevron2"/>
    <dgm:cxn modelId="{560724CB-DEDE-584F-8439-BCE5079C4219}" type="presParOf" srcId="{8B1392DB-B84A-4E49-AA0F-F17CA5ACEF5B}" destId="{AF5D8B10-E4D2-2D4B-95B4-7CE1BD814931}" srcOrd="1" destOrd="0" presId="urn:microsoft.com/office/officeart/2005/8/layout/chevron2"/>
    <dgm:cxn modelId="{93D9FF03-DE03-BC41-8B6A-3ADA459B2EC7}" type="presParOf" srcId="{57904474-6E0F-8144-B3FE-93BE2DA0DA4D}" destId="{BB5A8012-AAF2-0346-980D-C33B27A7DD68}" srcOrd="5" destOrd="0" presId="urn:microsoft.com/office/officeart/2005/8/layout/chevron2"/>
    <dgm:cxn modelId="{8B65E4F9-72D9-1740-897A-789CCFE164B6}" type="presParOf" srcId="{57904474-6E0F-8144-B3FE-93BE2DA0DA4D}" destId="{E2E89DD4-2CD9-974D-B9C4-1136AA0A758B}" srcOrd="6" destOrd="0" presId="urn:microsoft.com/office/officeart/2005/8/layout/chevron2"/>
    <dgm:cxn modelId="{789A51D5-9E53-E848-BE7A-8BBF50E7B876}" type="presParOf" srcId="{E2E89DD4-2CD9-974D-B9C4-1136AA0A758B}" destId="{D0F12AF7-1D65-6441-A42D-FE5A947029BA}" srcOrd="0" destOrd="0" presId="urn:microsoft.com/office/officeart/2005/8/layout/chevron2"/>
    <dgm:cxn modelId="{F84CFE28-F8B5-AE40-B299-838A083D502C}" type="presParOf" srcId="{E2E89DD4-2CD9-974D-B9C4-1136AA0A758B}" destId="{9813722D-08DC-1940-A8DE-A72500BB9F7E}"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432F6CC-EFD3-894B-A6C7-DA44352C0625}" type="doc">
      <dgm:prSet loTypeId="urn:microsoft.com/office/officeart/2005/8/layout/vList5" loCatId="" qsTypeId="urn:microsoft.com/office/officeart/2005/8/quickstyle/simple4" qsCatId="simple" csTypeId="urn:microsoft.com/office/officeart/2005/8/colors/accent1_2" csCatId="accent1" phldr="1"/>
      <dgm:spPr/>
      <dgm:t>
        <a:bodyPr/>
        <a:lstStyle/>
        <a:p>
          <a:endParaRPr lang="en-US"/>
        </a:p>
      </dgm:t>
    </dgm:pt>
    <dgm:pt modelId="{140E39F6-9B6F-E043-924B-1CD681C8C804}">
      <dgm:prSet/>
      <dgm:spPr/>
      <dgm:t>
        <a:bodyPr/>
        <a:lstStyle/>
        <a:p>
          <a:pPr rtl="0"/>
          <a:r>
            <a:rPr lang="de-DE" dirty="0"/>
            <a:t>Die Laufzeit des Vertrages ist kürzer als die wirtschaftliche Nutzungsdauer des Vermögenswertes</a:t>
          </a:r>
          <a:endParaRPr lang="en-US" dirty="0"/>
        </a:p>
      </dgm:t>
    </dgm:pt>
    <dgm:pt modelId="{9B5DCBF5-823E-4B4E-B48A-E9FA8B091E3B}" type="parTrans" cxnId="{79908ADB-144E-3A49-9BC4-4EDA42A12E3C}">
      <dgm:prSet/>
      <dgm:spPr/>
      <dgm:t>
        <a:bodyPr/>
        <a:lstStyle/>
        <a:p>
          <a:endParaRPr lang="en-US"/>
        </a:p>
      </dgm:t>
    </dgm:pt>
    <dgm:pt modelId="{D67425AD-7184-C34F-BABF-CE87463E6324}" type="sibTrans" cxnId="{79908ADB-144E-3A49-9BC4-4EDA42A12E3C}">
      <dgm:prSet/>
      <dgm:spPr/>
      <dgm:t>
        <a:bodyPr/>
        <a:lstStyle/>
        <a:p>
          <a:endParaRPr lang="en-US"/>
        </a:p>
      </dgm:t>
    </dgm:pt>
    <dgm:pt modelId="{F22E5490-330D-9540-BC02-197BC2790B9A}">
      <dgm:prSet/>
      <dgm:spPr/>
      <dgm:t>
        <a:bodyPr/>
        <a:lstStyle/>
        <a:p>
          <a:pPr rtl="0"/>
          <a:r>
            <a:rPr lang="de-DE" dirty="0"/>
            <a:t>Kündigungsklausel </a:t>
          </a:r>
          <a:endParaRPr lang="en-US" dirty="0"/>
        </a:p>
      </dgm:t>
    </dgm:pt>
    <dgm:pt modelId="{46D4A1EC-FF44-B54F-9589-A19047AF8F3B}" type="parTrans" cxnId="{70F0AFAC-5FE3-0246-9234-5C6CD63140A3}">
      <dgm:prSet/>
      <dgm:spPr/>
      <dgm:t>
        <a:bodyPr/>
        <a:lstStyle/>
        <a:p>
          <a:endParaRPr lang="en-US"/>
        </a:p>
      </dgm:t>
    </dgm:pt>
    <dgm:pt modelId="{5C0D8CA9-DD6A-0748-94B0-60B71C3A348A}" type="sibTrans" cxnId="{70F0AFAC-5FE3-0246-9234-5C6CD63140A3}">
      <dgm:prSet/>
      <dgm:spPr/>
      <dgm:t>
        <a:bodyPr/>
        <a:lstStyle/>
        <a:p>
          <a:endParaRPr lang="en-US"/>
        </a:p>
      </dgm:t>
    </dgm:pt>
    <dgm:pt modelId="{0E370D4A-5E23-B046-9813-8F2F95A218C2}">
      <dgm:prSet/>
      <dgm:spPr/>
      <dgm:t>
        <a:bodyPr/>
        <a:lstStyle/>
        <a:p>
          <a:pPr rtl="0"/>
          <a:r>
            <a:rPr lang="de-DE" dirty="0"/>
            <a:t>Der Vermögenswert kann zurückgegeben werden, wenn er nicht mehr dem technologischen Standard entspricht oder wenn er aufgrund einer Änderung im Geschäft des Leasingnehmers nicht mehr benötigt wird. Ein Abbruch des Leasingverhältnisses kann jedoch zu Strafgebühren für den Leasingnehmer führen.</a:t>
          </a:r>
          <a:endParaRPr lang="en-US" dirty="0"/>
        </a:p>
      </dgm:t>
    </dgm:pt>
    <dgm:pt modelId="{E7902D74-B172-7741-B89B-5D359CE3751E}" type="sibTrans" cxnId="{59BB7948-343E-AB4A-8700-04B664F6F44E}">
      <dgm:prSet/>
      <dgm:spPr/>
      <dgm:t>
        <a:bodyPr/>
        <a:lstStyle/>
        <a:p>
          <a:endParaRPr lang="en-US"/>
        </a:p>
      </dgm:t>
    </dgm:pt>
    <dgm:pt modelId="{30ED1F53-677C-A045-9F4D-A9874A0B55C2}" type="parTrans" cxnId="{59BB7948-343E-AB4A-8700-04B664F6F44E}">
      <dgm:prSet/>
      <dgm:spPr/>
      <dgm:t>
        <a:bodyPr/>
        <a:lstStyle/>
        <a:p>
          <a:endParaRPr lang="en-US"/>
        </a:p>
      </dgm:t>
    </dgm:pt>
    <dgm:pt modelId="{F1D7940F-9F68-2549-BEE9-9233BA036867}">
      <dgm:prSet/>
      <dgm:spPr/>
      <dgm:t>
        <a:bodyPr/>
        <a:lstStyle/>
        <a:p>
          <a:pPr rtl="0"/>
          <a:r>
            <a:rPr lang="de-DE" dirty="0"/>
            <a:t>Die im Rahmen des Leasingvertrags geforderten Mietzahlungen reichen nicht aus, um dem Leasinggeber die vollen Kosten des Vermögenswertes zu ersetzen.</a:t>
          </a:r>
          <a:endParaRPr lang="en-US" dirty="0"/>
        </a:p>
      </dgm:t>
    </dgm:pt>
    <dgm:pt modelId="{3CFB682F-6256-644F-BE1E-605712D934B9}" type="sibTrans" cxnId="{2FE898B0-D23A-0749-95A0-51F8E6933AC9}">
      <dgm:prSet/>
      <dgm:spPr/>
      <dgm:t>
        <a:bodyPr/>
        <a:lstStyle/>
        <a:p>
          <a:endParaRPr lang="en-US"/>
        </a:p>
      </dgm:t>
    </dgm:pt>
    <dgm:pt modelId="{E2021037-4C86-2644-9233-6329D43D10D4}" type="parTrans" cxnId="{2FE898B0-D23A-0749-95A0-51F8E6933AC9}">
      <dgm:prSet/>
      <dgm:spPr/>
      <dgm:t>
        <a:bodyPr/>
        <a:lstStyle/>
        <a:p>
          <a:endParaRPr lang="en-US"/>
        </a:p>
      </dgm:t>
    </dgm:pt>
    <dgm:pt modelId="{05EEC8B4-712E-F042-A6A0-37A0745050CE}">
      <dgm:prSet/>
      <dgm:spPr/>
      <dgm:t>
        <a:bodyPr/>
        <a:lstStyle/>
        <a:p>
          <a:pPr rtl="0"/>
          <a:r>
            <a:rPr lang="de-DE" dirty="0"/>
            <a:t>Der Leasinggeber kann davon ausgehen, dass er alle Kosten entweder durch Verlängerungszahlungen, durch die Weitervermietung des Vermögenswertes an einen anderen Leasingnehmer oder durch den Verkauf des Vermögenswertes deckt.</a:t>
          </a:r>
          <a:endParaRPr lang="en-US" dirty="0"/>
        </a:p>
      </dgm:t>
    </dgm:pt>
    <dgm:pt modelId="{BC40FB0A-05DD-CD47-88FE-E92BEDC17D30}" type="sibTrans" cxnId="{55A60C60-29C7-B74C-9CF1-2348B039AB0B}">
      <dgm:prSet/>
      <dgm:spPr/>
      <dgm:t>
        <a:bodyPr/>
        <a:lstStyle/>
        <a:p>
          <a:endParaRPr lang="en-US"/>
        </a:p>
      </dgm:t>
    </dgm:pt>
    <dgm:pt modelId="{C8E061F7-427F-7446-961B-B097E90D7DBC}" type="parTrans" cxnId="{55A60C60-29C7-B74C-9CF1-2348B039AB0B}">
      <dgm:prSet/>
      <dgm:spPr/>
      <dgm:t>
        <a:bodyPr/>
        <a:lstStyle/>
        <a:p>
          <a:endParaRPr lang="en-US"/>
        </a:p>
      </dgm:t>
    </dgm:pt>
    <dgm:pt modelId="{24F065BD-C605-F64A-9842-8672CC0026DC}">
      <dgm:prSet/>
      <dgm:spPr/>
      <dgm:t>
        <a:bodyPr/>
        <a:lstStyle/>
        <a:p>
          <a:pPr rtl="0"/>
          <a:r>
            <a:rPr lang="en-US" dirty="0" err="1"/>
            <a:t>Nicht</a:t>
          </a:r>
          <a:r>
            <a:rPr lang="en-US" dirty="0"/>
            <a:t> </a:t>
          </a:r>
          <a:r>
            <a:rPr lang="en-US" dirty="0" err="1"/>
            <a:t>vollständig</a:t>
          </a:r>
          <a:r>
            <a:rPr lang="en-US" dirty="0"/>
            <a:t> </a:t>
          </a:r>
          <a:r>
            <a:rPr lang="en-US" dirty="0" err="1"/>
            <a:t>abgeschrieben</a:t>
          </a:r>
          <a:endParaRPr lang="en-US" dirty="0"/>
        </a:p>
      </dgm:t>
    </dgm:pt>
    <dgm:pt modelId="{39AD77AB-F628-5949-A9B3-B5FA517AA1AB}" type="sibTrans" cxnId="{EBC87760-A521-EE44-98DE-7DFE5C88E99B}">
      <dgm:prSet/>
      <dgm:spPr/>
      <dgm:t>
        <a:bodyPr/>
        <a:lstStyle/>
        <a:p>
          <a:endParaRPr lang="en-US"/>
        </a:p>
      </dgm:t>
    </dgm:pt>
    <dgm:pt modelId="{B3934F08-DDD2-AD4C-B6B7-1DD41B4DB9B9}" type="parTrans" cxnId="{EBC87760-A521-EE44-98DE-7DFE5C88E99B}">
      <dgm:prSet/>
      <dgm:spPr/>
      <dgm:t>
        <a:bodyPr/>
        <a:lstStyle/>
        <a:p>
          <a:endParaRPr lang="en-US"/>
        </a:p>
      </dgm:t>
    </dgm:pt>
    <dgm:pt modelId="{7B4C34C6-322A-364D-A43A-F6DE7ADA0268}" type="pres">
      <dgm:prSet presAssocID="{3432F6CC-EFD3-894B-A6C7-DA44352C0625}" presName="Name0" presStyleCnt="0">
        <dgm:presLayoutVars>
          <dgm:dir/>
          <dgm:animLvl val="lvl"/>
          <dgm:resizeHandles val="exact"/>
        </dgm:presLayoutVars>
      </dgm:prSet>
      <dgm:spPr/>
    </dgm:pt>
    <dgm:pt modelId="{60D887AE-A1C6-CD4D-850B-20E6FC333013}" type="pres">
      <dgm:prSet presAssocID="{24F065BD-C605-F64A-9842-8672CC0026DC}" presName="linNode" presStyleCnt="0"/>
      <dgm:spPr/>
    </dgm:pt>
    <dgm:pt modelId="{ACCA0F94-0F09-5C42-8A03-50DD994B302F}" type="pres">
      <dgm:prSet presAssocID="{24F065BD-C605-F64A-9842-8672CC0026DC}" presName="parentText" presStyleLbl="node1" presStyleIdx="0" presStyleCnt="3">
        <dgm:presLayoutVars>
          <dgm:chMax val="1"/>
          <dgm:bulletEnabled val="1"/>
        </dgm:presLayoutVars>
      </dgm:prSet>
      <dgm:spPr/>
    </dgm:pt>
    <dgm:pt modelId="{8D1BC3B5-874D-B446-A495-89D32FB6C9D8}" type="pres">
      <dgm:prSet presAssocID="{24F065BD-C605-F64A-9842-8672CC0026DC}" presName="descendantText" presStyleLbl="alignAccFollowNode1" presStyleIdx="0" presStyleCnt="3">
        <dgm:presLayoutVars>
          <dgm:bulletEnabled val="1"/>
        </dgm:presLayoutVars>
      </dgm:prSet>
      <dgm:spPr/>
    </dgm:pt>
    <dgm:pt modelId="{0ABFE533-EC7B-4E4E-BB64-1C598CCA94C4}" type="pres">
      <dgm:prSet presAssocID="{39AD77AB-F628-5949-A9B3-B5FA517AA1AB}" presName="sp" presStyleCnt="0"/>
      <dgm:spPr/>
    </dgm:pt>
    <dgm:pt modelId="{69AA2410-9E07-414F-9FB2-64B2B06BE7AD}" type="pres">
      <dgm:prSet presAssocID="{140E39F6-9B6F-E043-924B-1CD681C8C804}" presName="linNode" presStyleCnt="0"/>
      <dgm:spPr/>
    </dgm:pt>
    <dgm:pt modelId="{2F64CADF-722F-274A-A5B8-4E081074399B}" type="pres">
      <dgm:prSet presAssocID="{140E39F6-9B6F-E043-924B-1CD681C8C804}" presName="parentText" presStyleLbl="node1" presStyleIdx="1" presStyleCnt="3">
        <dgm:presLayoutVars>
          <dgm:chMax val="1"/>
          <dgm:bulletEnabled val="1"/>
        </dgm:presLayoutVars>
      </dgm:prSet>
      <dgm:spPr/>
    </dgm:pt>
    <dgm:pt modelId="{98D2A790-36E3-244F-8E90-2C11CC8421D6}" type="pres">
      <dgm:prSet presAssocID="{140E39F6-9B6F-E043-924B-1CD681C8C804}" presName="descendantText" presStyleLbl="alignAccFollowNode1" presStyleIdx="1" presStyleCnt="3">
        <dgm:presLayoutVars>
          <dgm:bulletEnabled val="1"/>
        </dgm:presLayoutVars>
      </dgm:prSet>
      <dgm:spPr/>
    </dgm:pt>
    <dgm:pt modelId="{C7E25055-5D61-4041-BF04-102FBDA8D0C1}" type="pres">
      <dgm:prSet presAssocID="{D67425AD-7184-C34F-BABF-CE87463E6324}" presName="sp" presStyleCnt="0"/>
      <dgm:spPr/>
    </dgm:pt>
    <dgm:pt modelId="{467401CC-B2CB-D040-ADAF-CB0C70685E5F}" type="pres">
      <dgm:prSet presAssocID="{F22E5490-330D-9540-BC02-197BC2790B9A}" presName="linNode" presStyleCnt="0"/>
      <dgm:spPr/>
    </dgm:pt>
    <dgm:pt modelId="{6F4DA4F5-EAE3-4447-8938-AEECFBAFC2B8}" type="pres">
      <dgm:prSet presAssocID="{F22E5490-330D-9540-BC02-197BC2790B9A}" presName="parentText" presStyleLbl="node1" presStyleIdx="2" presStyleCnt="3">
        <dgm:presLayoutVars>
          <dgm:chMax val="1"/>
          <dgm:bulletEnabled val="1"/>
        </dgm:presLayoutVars>
      </dgm:prSet>
      <dgm:spPr/>
    </dgm:pt>
    <dgm:pt modelId="{FF024EA0-437D-3744-946D-E0D94321C55B}" type="pres">
      <dgm:prSet presAssocID="{F22E5490-330D-9540-BC02-197BC2790B9A}" presName="descendantText" presStyleLbl="alignAccFollowNode1" presStyleIdx="2" presStyleCnt="3">
        <dgm:presLayoutVars>
          <dgm:bulletEnabled val="1"/>
        </dgm:presLayoutVars>
      </dgm:prSet>
      <dgm:spPr/>
    </dgm:pt>
  </dgm:ptLst>
  <dgm:cxnLst>
    <dgm:cxn modelId="{F8BA4414-6CE4-5E43-B860-86A54B443433}" type="presOf" srcId="{24F065BD-C605-F64A-9842-8672CC0026DC}" destId="{ACCA0F94-0F09-5C42-8A03-50DD994B302F}" srcOrd="0" destOrd="0" presId="urn:microsoft.com/office/officeart/2005/8/layout/vList5"/>
    <dgm:cxn modelId="{ECDA9122-57A3-2847-983A-FDD1B7272101}" type="presOf" srcId="{F22E5490-330D-9540-BC02-197BC2790B9A}" destId="{6F4DA4F5-EAE3-4447-8938-AEECFBAFC2B8}" srcOrd="0" destOrd="0" presId="urn:microsoft.com/office/officeart/2005/8/layout/vList5"/>
    <dgm:cxn modelId="{55A60C60-29C7-B74C-9CF1-2348B039AB0B}" srcId="{140E39F6-9B6F-E043-924B-1CD681C8C804}" destId="{05EEC8B4-712E-F042-A6A0-37A0745050CE}" srcOrd="0" destOrd="0" parTransId="{C8E061F7-427F-7446-961B-B097E90D7DBC}" sibTransId="{BC40FB0A-05DD-CD47-88FE-E92BEDC17D30}"/>
    <dgm:cxn modelId="{EBC87760-A521-EE44-98DE-7DFE5C88E99B}" srcId="{3432F6CC-EFD3-894B-A6C7-DA44352C0625}" destId="{24F065BD-C605-F64A-9842-8672CC0026DC}" srcOrd="0" destOrd="0" parTransId="{B3934F08-DDD2-AD4C-B6B7-1DD41B4DB9B9}" sibTransId="{39AD77AB-F628-5949-A9B3-B5FA517AA1AB}"/>
    <dgm:cxn modelId="{59BB7948-343E-AB4A-8700-04B664F6F44E}" srcId="{F22E5490-330D-9540-BC02-197BC2790B9A}" destId="{0E370D4A-5E23-B046-9813-8F2F95A218C2}" srcOrd="0" destOrd="0" parTransId="{30ED1F53-677C-A045-9F4D-A9874A0B55C2}" sibTransId="{E7902D74-B172-7741-B89B-5D359CE3751E}"/>
    <dgm:cxn modelId="{8AF69052-5622-D742-A452-F094F5C359C8}" type="presOf" srcId="{05EEC8B4-712E-F042-A6A0-37A0745050CE}" destId="{98D2A790-36E3-244F-8E90-2C11CC8421D6}" srcOrd="0" destOrd="0" presId="urn:microsoft.com/office/officeart/2005/8/layout/vList5"/>
    <dgm:cxn modelId="{C0385E9F-AAEF-8246-AAFB-AC1E0637AE7E}" type="presOf" srcId="{0E370D4A-5E23-B046-9813-8F2F95A218C2}" destId="{FF024EA0-437D-3744-946D-E0D94321C55B}" srcOrd="0" destOrd="0" presId="urn:microsoft.com/office/officeart/2005/8/layout/vList5"/>
    <dgm:cxn modelId="{4FF531A9-D85A-E24B-97CE-8C1E28E0486E}" type="presOf" srcId="{F1D7940F-9F68-2549-BEE9-9233BA036867}" destId="{8D1BC3B5-874D-B446-A495-89D32FB6C9D8}" srcOrd="0" destOrd="0" presId="urn:microsoft.com/office/officeart/2005/8/layout/vList5"/>
    <dgm:cxn modelId="{0C66D6AA-96F1-9E4E-86AD-A5D19F3E9038}" type="presOf" srcId="{3432F6CC-EFD3-894B-A6C7-DA44352C0625}" destId="{7B4C34C6-322A-364D-A43A-F6DE7ADA0268}" srcOrd="0" destOrd="0" presId="urn:microsoft.com/office/officeart/2005/8/layout/vList5"/>
    <dgm:cxn modelId="{70F0AFAC-5FE3-0246-9234-5C6CD63140A3}" srcId="{3432F6CC-EFD3-894B-A6C7-DA44352C0625}" destId="{F22E5490-330D-9540-BC02-197BC2790B9A}" srcOrd="2" destOrd="0" parTransId="{46D4A1EC-FF44-B54F-9589-A19047AF8F3B}" sibTransId="{5C0D8CA9-DD6A-0748-94B0-60B71C3A348A}"/>
    <dgm:cxn modelId="{2FE898B0-D23A-0749-95A0-51F8E6933AC9}" srcId="{24F065BD-C605-F64A-9842-8672CC0026DC}" destId="{F1D7940F-9F68-2549-BEE9-9233BA036867}" srcOrd="0" destOrd="0" parTransId="{E2021037-4C86-2644-9233-6329D43D10D4}" sibTransId="{3CFB682F-6256-644F-BE1E-605712D934B9}"/>
    <dgm:cxn modelId="{79908ADB-144E-3A49-9BC4-4EDA42A12E3C}" srcId="{3432F6CC-EFD3-894B-A6C7-DA44352C0625}" destId="{140E39F6-9B6F-E043-924B-1CD681C8C804}" srcOrd="1" destOrd="0" parTransId="{9B5DCBF5-823E-4B4E-B48A-E9FA8B091E3B}" sibTransId="{D67425AD-7184-C34F-BABF-CE87463E6324}"/>
    <dgm:cxn modelId="{A97FCFDF-0E86-B740-ADB6-689D62071889}" type="presOf" srcId="{140E39F6-9B6F-E043-924B-1CD681C8C804}" destId="{2F64CADF-722F-274A-A5B8-4E081074399B}" srcOrd="0" destOrd="0" presId="urn:microsoft.com/office/officeart/2005/8/layout/vList5"/>
    <dgm:cxn modelId="{44E4FE53-D025-3842-B455-762F94B246DE}" type="presParOf" srcId="{7B4C34C6-322A-364D-A43A-F6DE7ADA0268}" destId="{60D887AE-A1C6-CD4D-850B-20E6FC333013}" srcOrd="0" destOrd="0" presId="urn:microsoft.com/office/officeart/2005/8/layout/vList5"/>
    <dgm:cxn modelId="{5F96D829-1C9F-F94C-80D5-CE79720C5455}" type="presParOf" srcId="{60D887AE-A1C6-CD4D-850B-20E6FC333013}" destId="{ACCA0F94-0F09-5C42-8A03-50DD994B302F}" srcOrd="0" destOrd="0" presId="urn:microsoft.com/office/officeart/2005/8/layout/vList5"/>
    <dgm:cxn modelId="{59212E70-CAC1-A548-99A0-97F0D3EE86B9}" type="presParOf" srcId="{60D887AE-A1C6-CD4D-850B-20E6FC333013}" destId="{8D1BC3B5-874D-B446-A495-89D32FB6C9D8}" srcOrd="1" destOrd="0" presId="urn:microsoft.com/office/officeart/2005/8/layout/vList5"/>
    <dgm:cxn modelId="{B3F1E2E5-14C6-E644-A58C-67255178723F}" type="presParOf" srcId="{7B4C34C6-322A-364D-A43A-F6DE7ADA0268}" destId="{0ABFE533-EC7B-4E4E-BB64-1C598CCA94C4}" srcOrd="1" destOrd="0" presId="urn:microsoft.com/office/officeart/2005/8/layout/vList5"/>
    <dgm:cxn modelId="{07ECC335-F503-4346-82F0-22B627E26768}" type="presParOf" srcId="{7B4C34C6-322A-364D-A43A-F6DE7ADA0268}" destId="{69AA2410-9E07-414F-9FB2-64B2B06BE7AD}" srcOrd="2" destOrd="0" presId="urn:microsoft.com/office/officeart/2005/8/layout/vList5"/>
    <dgm:cxn modelId="{669B6421-1FE5-FB47-A9FA-53D6BDA2EA63}" type="presParOf" srcId="{69AA2410-9E07-414F-9FB2-64B2B06BE7AD}" destId="{2F64CADF-722F-274A-A5B8-4E081074399B}" srcOrd="0" destOrd="0" presId="urn:microsoft.com/office/officeart/2005/8/layout/vList5"/>
    <dgm:cxn modelId="{BF69B888-0402-4C42-ADC8-A0F7675C5241}" type="presParOf" srcId="{69AA2410-9E07-414F-9FB2-64B2B06BE7AD}" destId="{98D2A790-36E3-244F-8E90-2C11CC8421D6}" srcOrd="1" destOrd="0" presId="urn:microsoft.com/office/officeart/2005/8/layout/vList5"/>
    <dgm:cxn modelId="{4A2EE5C3-50C2-B047-9B89-E3D8AE08CB09}" type="presParOf" srcId="{7B4C34C6-322A-364D-A43A-F6DE7ADA0268}" destId="{C7E25055-5D61-4041-BF04-102FBDA8D0C1}" srcOrd="3" destOrd="0" presId="urn:microsoft.com/office/officeart/2005/8/layout/vList5"/>
    <dgm:cxn modelId="{BC36CFEB-BD60-C74B-90FC-AB6A85CCCE82}" type="presParOf" srcId="{7B4C34C6-322A-364D-A43A-F6DE7ADA0268}" destId="{467401CC-B2CB-D040-ADAF-CB0C70685E5F}" srcOrd="4" destOrd="0" presId="urn:microsoft.com/office/officeart/2005/8/layout/vList5"/>
    <dgm:cxn modelId="{3BB2CFE3-E73D-E642-9D54-B2DEDF87861A}" type="presParOf" srcId="{467401CC-B2CB-D040-ADAF-CB0C70685E5F}" destId="{6F4DA4F5-EAE3-4447-8938-AEECFBAFC2B8}" srcOrd="0" destOrd="0" presId="urn:microsoft.com/office/officeart/2005/8/layout/vList5"/>
    <dgm:cxn modelId="{22C6BD3D-2679-0B44-8144-3B45AA1413E1}" type="presParOf" srcId="{467401CC-B2CB-D040-ADAF-CB0C70685E5F}" destId="{FF024EA0-437D-3744-946D-E0D94321C55B}"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D6F93CF-41B8-D743-A560-FEE0C5F0059B}"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D1B68D25-2CDC-8F42-A605-9E16F159276D}">
      <dgm:prSet/>
      <dgm:spPr/>
      <dgm:t>
        <a:bodyPr/>
        <a:lstStyle/>
        <a:p>
          <a:pPr rtl="0"/>
          <a:r>
            <a:rPr lang="en-US" dirty="0" err="1"/>
            <a:t>Finanzierungs</a:t>
          </a:r>
          <a:r>
            <a:rPr lang="en-US" dirty="0"/>
            <a:t>-Leasing (</a:t>
          </a:r>
          <a:r>
            <a:rPr lang="en-US" dirty="0" err="1"/>
            <a:t>auch</a:t>
          </a:r>
          <a:r>
            <a:rPr lang="en-US" dirty="0"/>
            <a:t> Kapital-Leasing) </a:t>
          </a:r>
          <a:r>
            <a:rPr lang="en-US" dirty="0" err="1"/>
            <a:t>unterscheidet</a:t>
          </a:r>
          <a:r>
            <a:rPr lang="en-US" dirty="0"/>
            <a:t> </a:t>
          </a:r>
          <a:r>
            <a:rPr lang="en-US" dirty="0" err="1"/>
            <a:t>sich</a:t>
          </a:r>
          <a:r>
            <a:rPr lang="en-US" dirty="0"/>
            <a:t> </a:t>
          </a:r>
          <a:r>
            <a:rPr lang="en-US" dirty="0" err="1"/>
            <a:t>vom</a:t>
          </a:r>
          <a:r>
            <a:rPr lang="en-US" dirty="0"/>
            <a:t> Operating-Leasing </a:t>
          </a:r>
          <a:r>
            <a:rPr lang="en-US" dirty="0" err="1"/>
            <a:t>wie</a:t>
          </a:r>
          <a:r>
            <a:rPr lang="en-US" dirty="0"/>
            <a:t> </a:t>
          </a:r>
          <a:r>
            <a:rPr lang="en-US" dirty="0" err="1"/>
            <a:t>folgt</a:t>
          </a:r>
          <a:r>
            <a:rPr lang="en-US" dirty="0"/>
            <a:t>:</a:t>
          </a:r>
        </a:p>
      </dgm:t>
    </dgm:pt>
    <dgm:pt modelId="{1D0C290C-CA57-6646-9550-BB9ACAC4096F}" type="parTrans" cxnId="{2D8E4CBC-8966-5C49-AC13-1DFF162633CC}">
      <dgm:prSet/>
      <dgm:spPr/>
      <dgm:t>
        <a:bodyPr/>
        <a:lstStyle/>
        <a:p>
          <a:endParaRPr lang="en-US"/>
        </a:p>
      </dgm:t>
    </dgm:pt>
    <dgm:pt modelId="{1CBA7CD4-34EA-8042-AE93-25DC1B4FF0E5}" type="sibTrans" cxnId="{2D8E4CBC-8966-5C49-AC13-1DFF162633CC}">
      <dgm:prSet/>
      <dgm:spPr/>
      <dgm:t>
        <a:bodyPr/>
        <a:lstStyle/>
        <a:p>
          <a:endParaRPr lang="en-US"/>
        </a:p>
      </dgm:t>
    </dgm:pt>
    <dgm:pt modelId="{5EB7A4A5-6E66-8C4C-9556-AF7816165B9D}">
      <dgm:prSet/>
      <dgm:spPr/>
      <dgm:t>
        <a:bodyPr/>
        <a:lstStyle/>
        <a:p>
          <a:pPr rtl="0"/>
          <a:r>
            <a:rPr lang="en-US" altLang="de-DE" dirty="0" err="1">
              <a:solidFill>
                <a:prstClr val="black"/>
              </a:solidFill>
            </a:rPr>
            <a:t>kein</a:t>
          </a:r>
          <a:r>
            <a:rPr lang="en-US" altLang="de-DE" dirty="0">
              <a:solidFill>
                <a:prstClr val="black"/>
              </a:solidFill>
            </a:rPr>
            <a:t> </a:t>
          </a:r>
          <a:r>
            <a:rPr lang="en-US" altLang="de-DE" dirty="0" err="1">
              <a:solidFill>
                <a:prstClr val="black"/>
              </a:solidFill>
            </a:rPr>
            <a:t>Wartungsdienst</a:t>
          </a:r>
          <a:r>
            <a:rPr lang="en-US" altLang="de-DE" dirty="0">
              <a:solidFill>
                <a:prstClr val="black"/>
              </a:solidFill>
            </a:rPr>
            <a:t> </a:t>
          </a:r>
          <a:r>
            <a:rPr lang="en-US" altLang="de-DE" dirty="0" err="1">
              <a:solidFill>
                <a:prstClr val="black"/>
              </a:solidFill>
            </a:rPr>
            <a:t>inbegriffen</a:t>
          </a:r>
          <a:endParaRPr lang="en-US" dirty="0"/>
        </a:p>
      </dgm:t>
    </dgm:pt>
    <dgm:pt modelId="{A3BD2027-5E93-424F-8511-4C2B32238E9F}" type="parTrans" cxnId="{D110BE04-E04F-1647-96B0-5C0F76B6D71D}">
      <dgm:prSet/>
      <dgm:spPr/>
      <dgm:t>
        <a:bodyPr/>
        <a:lstStyle/>
        <a:p>
          <a:endParaRPr lang="en-US"/>
        </a:p>
      </dgm:t>
    </dgm:pt>
    <dgm:pt modelId="{71639F12-C1D1-C446-999E-264DA1C8A61B}" type="sibTrans" cxnId="{D110BE04-E04F-1647-96B0-5C0F76B6D71D}">
      <dgm:prSet/>
      <dgm:spPr/>
      <dgm:t>
        <a:bodyPr/>
        <a:lstStyle/>
        <a:p>
          <a:endParaRPr lang="en-US"/>
        </a:p>
      </dgm:t>
    </dgm:pt>
    <dgm:pt modelId="{A9B5279B-28B4-4DE7-8070-C05B6E14B1C8}">
      <dgm:prSet/>
      <dgm:spPr/>
      <dgm:t>
        <a:bodyPr/>
        <a:lstStyle/>
        <a:p>
          <a:pPr rtl="0"/>
          <a:r>
            <a:rPr lang="en-US" altLang="de-DE" dirty="0" err="1">
              <a:solidFill>
                <a:prstClr val="black"/>
              </a:solidFill>
            </a:rPr>
            <a:t>nicht</a:t>
          </a:r>
          <a:r>
            <a:rPr lang="en-US" altLang="de-DE" dirty="0">
              <a:solidFill>
                <a:prstClr val="black"/>
              </a:solidFill>
            </a:rPr>
            <a:t> </a:t>
          </a:r>
          <a:r>
            <a:rPr lang="en-US" altLang="de-DE" dirty="0" err="1">
              <a:solidFill>
                <a:prstClr val="black"/>
              </a:solidFill>
            </a:rPr>
            <a:t>kündbar</a:t>
          </a:r>
          <a:endParaRPr lang="en-US" altLang="de-DE" dirty="0">
            <a:solidFill>
              <a:prstClr val="black"/>
            </a:solidFill>
          </a:endParaRPr>
        </a:p>
      </dgm:t>
    </dgm:pt>
    <dgm:pt modelId="{140B809F-8E70-4F2F-B20D-E97938370998}" type="parTrans" cxnId="{46A36C29-291D-49DB-92C6-C75D7113445A}">
      <dgm:prSet/>
      <dgm:spPr/>
      <dgm:t>
        <a:bodyPr/>
        <a:lstStyle/>
        <a:p>
          <a:endParaRPr lang="de-DE"/>
        </a:p>
      </dgm:t>
    </dgm:pt>
    <dgm:pt modelId="{0FDD4650-FB4C-4260-A77D-292DDBD18657}" type="sibTrans" cxnId="{46A36C29-291D-49DB-92C6-C75D7113445A}">
      <dgm:prSet/>
      <dgm:spPr/>
      <dgm:t>
        <a:bodyPr/>
        <a:lstStyle/>
        <a:p>
          <a:endParaRPr lang="de-DE"/>
        </a:p>
      </dgm:t>
    </dgm:pt>
    <dgm:pt modelId="{5A81BE1E-B771-4C32-BF66-BAF8BC6D72B3}">
      <dgm:prSet/>
      <dgm:spPr/>
      <dgm:t>
        <a:bodyPr/>
        <a:lstStyle/>
        <a:p>
          <a:pPr rtl="0"/>
          <a:r>
            <a:rPr lang="de-DE" altLang="de-DE" dirty="0">
              <a:solidFill>
                <a:prstClr val="black"/>
              </a:solidFill>
            </a:rPr>
            <a:t>vollständig amortisiert (der Leasinggeber erhält Mietzahlungen in Höhe des vollen Preises des geleasten Equipments zzgl. einer Verzinsung des investierten Kapitals)</a:t>
          </a:r>
        </a:p>
      </dgm:t>
    </dgm:pt>
    <dgm:pt modelId="{75D303E6-E5DF-46A7-BFBE-BB7D870577B1}" type="parTrans" cxnId="{E0691AD1-6E3A-4382-8294-972E030FADDA}">
      <dgm:prSet/>
      <dgm:spPr/>
      <dgm:t>
        <a:bodyPr/>
        <a:lstStyle/>
        <a:p>
          <a:endParaRPr lang="de-DE"/>
        </a:p>
      </dgm:t>
    </dgm:pt>
    <dgm:pt modelId="{4D3E63AF-7C24-497A-AD1C-1B4102F64173}" type="sibTrans" cxnId="{E0691AD1-6E3A-4382-8294-972E030FADDA}">
      <dgm:prSet/>
      <dgm:spPr/>
      <dgm:t>
        <a:bodyPr/>
        <a:lstStyle/>
        <a:p>
          <a:endParaRPr lang="de-DE"/>
        </a:p>
      </dgm:t>
    </dgm:pt>
    <dgm:pt modelId="{AA154D89-A54A-7647-A57B-668D153C44A8}" type="pres">
      <dgm:prSet presAssocID="{8D6F93CF-41B8-D743-A560-FEE0C5F0059B}" presName="linear" presStyleCnt="0">
        <dgm:presLayoutVars>
          <dgm:animLvl val="lvl"/>
          <dgm:resizeHandles val="exact"/>
        </dgm:presLayoutVars>
      </dgm:prSet>
      <dgm:spPr/>
    </dgm:pt>
    <dgm:pt modelId="{B04126EA-A2F0-6347-B5F0-F2342DCE92E4}" type="pres">
      <dgm:prSet presAssocID="{D1B68D25-2CDC-8F42-A605-9E16F159276D}" presName="parentText" presStyleLbl="node1" presStyleIdx="0" presStyleCnt="1">
        <dgm:presLayoutVars>
          <dgm:chMax val="0"/>
          <dgm:bulletEnabled val="1"/>
        </dgm:presLayoutVars>
      </dgm:prSet>
      <dgm:spPr/>
    </dgm:pt>
    <dgm:pt modelId="{97F715DB-7C51-A94D-836A-4C482C0FBABD}" type="pres">
      <dgm:prSet presAssocID="{D1B68D25-2CDC-8F42-A605-9E16F159276D}" presName="childText" presStyleLbl="revTx" presStyleIdx="0" presStyleCnt="1">
        <dgm:presLayoutVars>
          <dgm:bulletEnabled val="1"/>
        </dgm:presLayoutVars>
      </dgm:prSet>
      <dgm:spPr/>
    </dgm:pt>
  </dgm:ptLst>
  <dgm:cxnLst>
    <dgm:cxn modelId="{D110BE04-E04F-1647-96B0-5C0F76B6D71D}" srcId="{D1B68D25-2CDC-8F42-A605-9E16F159276D}" destId="{5EB7A4A5-6E66-8C4C-9556-AF7816165B9D}" srcOrd="0" destOrd="0" parTransId="{A3BD2027-5E93-424F-8511-4C2B32238E9F}" sibTransId="{71639F12-C1D1-C446-999E-264DA1C8A61B}"/>
    <dgm:cxn modelId="{BD720A25-C617-4D7D-AF3D-8A1628C8BD47}" type="presOf" srcId="{A9B5279B-28B4-4DE7-8070-C05B6E14B1C8}" destId="{97F715DB-7C51-A94D-836A-4C482C0FBABD}" srcOrd="0" destOrd="1" presId="urn:microsoft.com/office/officeart/2005/8/layout/vList2"/>
    <dgm:cxn modelId="{46A36C29-291D-49DB-92C6-C75D7113445A}" srcId="{D1B68D25-2CDC-8F42-A605-9E16F159276D}" destId="{A9B5279B-28B4-4DE7-8070-C05B6E14B1C8}" srcOrd="1" destOrd="0" parTransId="{140B809F-8E70-4F2F-B20D-E97938370998}" sibTransId="{0FDD4650-FB4C-4260-A77D-292DDBD18657}"/>
    <dgm:cxn modelId="{84935B72-992F-8048-88D9-33EF737F3825}" type="presOf" srcId="{D1B68D25-2CDC-8F42-A605-9E16F159276D}" destId="{B04126EA-A2F0-6347-B5F0-F2342DCE92E4}" srcOrd="0" destOrd="0" presId="urn:microsoft.com/office/officeart/2005/8/layout/vList2"/>
    <dgm:cxn modelId="{92567157-40C8-0A44-9050-7B0F5FC7D795}" type="presOf" srcId="{5EB7A4A5-6E66-8C4C-9556-AF7816165B9D}" destId="{97F715DB-7C51-A94D-836A-4C482C0FBABD}" srcOrd="0" destOrd="0" presId="urn:microsoft.com/office/officeart/2005/8/layout/vList2"/>
    <dgm:cxn modelId="{2D8E4CBC-8966-5C49-AC13-1DFF162633CC}" srcId="{8D6F93CF-41B8-D743-A560-FEE0C5F0059B}" destId="{D1B68D25-2CDC-8F42-A605-9E16F159276D}" srcOrd="0" destOrd="0" parTransId="{1D0C290C-CA57-6646-9550-BB9ACAC4096F}" sibTransId="{1CBA7CD4-34EA-8042-AE93-25DC1B4FF0E5}"/>
    <dgm:cxn modelId="{E0691AD1-6E3A-4382-8294-972E030FADDA}" srcId="{D1B68D25-2CDC-8F42-A605-9E16F159276D}" destId="{5A81BE1E-B771-4C32-BF66-BAF8BC6D72B3}" srcOrd="2" destOrd="0" parTransId="{75D303E6-E5DF-46A7-BFBE-BB7D870577B1}" sibTransId="{4D3E63AF-7C24-497A-AD1C-1B4102F64173}"/>
    <dgm:cxn modelId="{26F78EDA-BE59-4582-8050-E3C468DA053A}" type="presOf" srcId="{5A81BE1E-B771-4C32-BF66-BAF8BC6D72B3}" destId="{97F715DB-7C51-A94D-836A-4C482C0FBABD}" srcOrd="0" destOrd="2" presId="urn:microsoft.com/office/officeart/2005/8/layout/vList2"/>
    <dgm:cxn modelId="{DE2EFFF6-2C3D-A346-B631-E457A7958572}" type="presOf" srcId="{8D6F93CF-41B8-D743-A560-FEE0C5F0059B}" destId="{AA154D89-A54A-7647-A57B-668D153C44A8}" srcOrd="0" destOrd="0" presId="urn:microsoft.com/office/officeart/2005/8/layout/vList2"/>
    <dgm:cxn modelId="{10CE3E77-F128-304E-A977-78B33A20CECF}" type="presParOf" srcId="{AA154D89-A54A-7647-A57B-668D153C44A8}" destId="{B04126EA-A2F0-6347-B5F0-F2342DCE92E4}" srcOrd="0" destOrd="0" presId="urn:microsoft.com/office/officeart/2005/8/layout/vList2"/>
    <dgm:cxn modelId="{01E13D78-E440-0E41-B6BF-C6C3D29BE41B}" type="presParOf" srcId="{AA154D89-A54A-7647-A57B-668D153C44A8}" destId="{97F715DB-7C51-A94D-836A-4C482C0FBABD}"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60C8F0F-510B-C846-BE86-76813C715847}" type="doc">
      <dgm:prSet loTypeId="urn:microsoft.com/office/officeart/2005/8/layout/vProcess5" loCatId="" qsTypeId="urn:microsoft.com/office/officeart/2005/8/quickstyle/simple4" qsCatId="simple" csTypeId="urn:microsoft.com/office/officeart/2005/8/colors/accent1_2" csCatId="accent1" phldr="1"/>
      <dgm:spPr/>
      <dgm:t>
        <a:bodyPr/>
        <a:lstStyle/>
        <a:p>
          <a:endParaRPr lang="en-US"/>
        </a:p>
      </dgm:t>
    </dgm:pt>
    <dgm:pt modelId="{6B096EA6-8739-8840-BD34-86AB48C52B44}">
      <dgm:prSet custT="1"/>
      <dgm:spPr/>
      <dgm:t>
        <a:bodyPr/>
        <a:lstStyle/>
        <a:p>
          <a:pPr rtl="0"/>
          <a:r>
            <a:rPr lang="de-DE" sz="1400" dirty="0"/>
            <a:t>Der Leasingnehmer wählt die gewünschten Objekte aus und verhandelt den Preis mit dem Hersteller.</a:t>
          </a:r>
          <a:endParaRPr lang="en-US" sz="1400" dirty="0"/>
        </a:p>
      </dgm:t>
    </dgm:pt>
    <dgm:pt modelId="{6758925F-B4AF-5444-8891-A41CE811EC0D}" type="parTrans" cxnId="{05C3DBA9-B4D1-E948-B169-628B170BFF80}">
      <dgm:prSet/>
      <dgm:spPr/>
      <dgm:t>
        <a:bodyPr/>
        <a:lstStyle/>
        <a:p>
          <a:endParaRPr lang="en-US"/>
        </a:p>
      </dgm:t>
    </dgm:pt>
    <dgm:pt modelId="{55451BBF-FE96-5642-84CB-7CFD60399D41}" type="sibTrans" cxnId="{05C3DBA9-B4D1-E948-B169-628B170BFF80}">
      <dgm:prSet/>
      <dgm:spPr/>
      <dgm:t>
        <a:bodyPr/>
        <a:lstStyle/>
        <a:p>
          <a:endParaRPr lang="en-US"/>
        </a:p>
      </dgm:t>
    </dgm:pt>
    <dgm:pt modelId="{282BEEFC-A677-A743-BC24-5C41F3F937B5}">
      <dgm:prSet custT="1"/>
      <dgm:spPr/>
      <dgm:t>
        <a:bodyPr/>
        <a:lstStyle/>
        <a:p>
          <a:pPr rtl="0"/>
          <a:r>
            <a:rPr lang="de-DE" sz="1400" dirty="0"/>
            <a:t>Der Leasingnehmer (= Benutzerfirma) organisiert eine Leasinggesellschaft (Leasinggeber), die die Geräte vom Hersteller kauft und arbeitet gleichzeitig einen Leasingvertrag aus. </a:t>
          </a:r>
          <a:endParaRPr lang="en-US" sz="1400" dirty="0"/>
        </a:p>
      </dgm:t>
    </dgm:pt>
    <dgm:pt modelId="{5F0CE951-EACE-6B4F-940D-ED22B4EB7A06}" type="parTrans" cxnId="{47262EC9-00B4-0D47-8FA4-AD7A14B6153F}">
      <dgm:prSet/>
      <dgm:spPr/>
      <dgm:t>
        <a:bodyPr/>
        <a:lstStyle/>
        <a:p>
          <a:endParaRPr lang="en-US"/>
        </a:p>
      </dgm:t>
    </dgm:pt>
    <dgm:pt modelId="{8F8B5D40-4711-6D46-A717-6AD0412D003C}" type="sibTrans" cxnId="{47262EC9-00B4-0D47-8FA4-AD7A14B6153F}">
      <dgm:prSet/>
      <dgm:spPr/>
      <dgm:t>
        <a:bodyPr/>
        <a:lstStyle/>
        <a:p>
          <a:endParaRPr lang="en-US"/>
        </a:p>
      </dgm:t>
    </dgm:pt>
    <dgm:pt modelId="{390B97A3-DF0C-9B4F-B1CC-04C4B445BA64}">
      <dgm:prSet custT="1"/>
      <dgm:spPr/>
      <dgm:t>
        <a:bodyPr/>
        <a:lstStyle/>
        <a:p>
          <a:pPr rtl="0"/>
          <a:r>
            <a:rPr lang="de-DE" sz="1400" dirty="0"/>
            <a:t>Generell beinhaltet der Vertrag die vollständige Amortisation der Investition des Leasinggebers sowie eine Rendite auf den nicht abgeschriebenen Buchwert. Diese Rendite entspricht in etwas dem Prozentsatz, den der Leasingnehmer für einen abgesicherten Kredit gezahlt hätte.</a:t>
          </a:r>
          <a:endParaRPr lang="en-US" sz="1400" dirty="0"/>
        </a:p>
      </dgm:t>
    </dgm:pt>
    <dgm:pt modelId="{E2AC8368-BE6F-294D-B553-5B30ABD10870}" type="parTrans" cxnId="{9475A7DA-3D12-EE4A-BC14-A88B66CA502F}">
      <dgm:prSet/>
      <dgm:spPr/>
      <dgm:t>
        <a:bodyPr/>
        <a:lstStyle/>
        <a:p>
          <a:endParaRPr lang="en-US"/>
        </a:p>
      </dgm:t>
    </dgm:pt>
    <dgm:pt modelId="{78D0B0AD-D552-024A-A49E-460D68819FAA}" type="sibTrans" cxnId="{9475A7DA-3D12-EE4A-BC14-A88B66CA502F}">
      <dgm:prSet/>
      <dgm:spPr/>
      <dgm:t>
        <a:bodyPr/>
        <a:lstStyle/>
        <a:p>
          <a:endParaRPr lang="en-US"/>
        </a:p>
      </dgm:t>
    </dgm:pt>
    <dgm:pt modelId="{581FE79F-2736-F847-9C90-381EDCA265A0}">
      <dgm:prSet custT="1"/>
      <dgm:spPr/>
      <dgm:t>
        <a:bodyPr/>
        <a:lstStyle/>
        <a:p>
          <a:pPr rtl="0"/>
          <a:r>
            <a:rPr lang="de-DE" sz="1400" dirty="0"/>
            <a:t>Dem Leasingnehmer wird grundsätzlich die Möglichkeit eingeräumt, den Vertrag nach Ablauf der Grundmietzeit zu einer reduzierten Rate zu verlängern. In der Regel kann der Basisvertrag nur dann gekündigt werden, wenn der Leasinggeber vollständig bezahlt ist.</a:t>
          </a:r>
          <a:endParaRPr lang="en-US" sz="1400" dirty="0"/>
        </a:p>
      </dgm:t>
    </dgm:pt>
    <dgm:pt modelId="{4A9284B0-93F3-7C48-9327-EA9231CACD1D}" type="parTrans" cxnId="{B5DFFA78-AE9A-BE43-AFF9-B80D6FC12E30}">
      <dgm:prSet/>
      <dgm:spPr/>
      <dgm:t>
        <a:bodyPr/>
        <a:lstStyle/>
        <a:p>
          <a:endParaRPr lang="en-US"/>
        </a:p>
      </dgm:t>
    </dgm:pt>
    <dgm:pt modelId="{6CAFB4A3-16CF-994F-9398-4491CC3074C0}" type="sibTrans" cxnId="{B5DFFA78-AE9A-BE43-AFF9-B80D6FC12E30}">
      <dgm:prSet/>
      <dgm:spPr/>
      <dgm:t>
        <a:bodyPr/>
        <a:lstStyle/>
        <a:p>
          <a:endParaRPr lang="en-US"/>
        </a:p>
      </dgm:t>
    </dgm:pt>
    <dgm:pt modelId="{8EC02041-755B-FA4F-B33C-52C61042DEE3}">
      <dgm:prSet custT="1"/>
      <dgm:spPr/>
      <dgm:t>
        <a:bodyPr/>
        <a:lstStyle/>
        <a:p>
          <a:pPr rtl="0"/>
          <a:r>
            <a:rPr lang="de-DE" sz="1400" dirty="0"/>
            <a:t>Der Leasingnehmer zahlt eine Versicherung für das geleaste Objekt und kann zur Zahlung der Grundsteuer verpflichtet werden.</a:t>
          </a:r>
          <a:endParaRPr lang="en-US" sz="1400" dirty="0"/>
        </a:p>
      </dgm:t>
    </dgm:pt>
    <dgm:pt modelId="{F9D9A7C8-A835-9949-AF9A-5A304435FC0F}" type="parTrans" cxnId="{EBB2ACC0-6CB6-2B41-B2D3-B85F59775298}">
      <dgm:prSet/>
      <dgm:spPr/>
      <dgm:t>
        <a:bodyPr/>
        <a:lstStyle/>
        <a:p>
          <a:endParaRPr lang="en-US"/>
        </a:p>
      </dgm:t>
    </dgm:pt>
    <dgm:pt modelId="{4B74A660-327A-454C-8BD5-264875428E90}" type="sibTrans" cxnId="{EBB2ACC0-6CB6-2B41-B2D3-B85F59775298}">
      <dgm:prSet/>
      <dgm:spPr/>
      <dgm:t>
        <a:bodyPr/>
        <a:lstStyle/>
        <a:p>
          <a:endParaRPr lang="en-US"/>
        </a:p>
      </dgm:t>
    </dgm:pt>
    <dgm:pt modelId="{3D70BCC1-D65B-0440-B7D5-7BE34D468A8A}" type="pres">
      <dgm:prSet presAssocID="{E60C8F0F-510B-C846-BE86-76813C715847}" presName="outerComposite" presStyleCnt="0">
        <dgm:presLayoutVars>
          <dgm:chMax val="5"/>
          <dgm:dir/>
          <dgm:resizeHandles val="exact"/>
        </dgm:presLayoutVars>
      </dgm:prSet>
      <dgm:spPr/>
    </dgm:pt>
    <dgm:pt modelId="{7BDD8DD6-26F9-404C-82BF-B83A53C18F42}" type="pres">
      <dgm:prSet presAssocID="{E60C8F0F-510B-C846-BE86-76813C715847}" presName="dummyMaxCanvas" presStyleCnt="0">
        <dgm:presLayoutVars/>
      </dgm:prSet>
      <dgm:spPr/>
    </dgm:pt>
    <dgm:pt modelId="{4F115ADE-A9CB-E746-A8C5-9DE6F09AE3E4}" type="pres">
      <dgm:prSet presAssocID="{E60C8F0F-510B-C846-BE86-76813C715847}" presName="FiveNodes_1" presStyleLbl="node1" presStyleIdx="0" presStyleCnt="5">
        <dgm:presLayoutVars>
          <dgm:bulletEnabled val="1"/>
        </dgm:presLayoutVars>
      </dgm:prSet>
      <dgm:spPr/>
    </dgm:pt>
    <dgm:pt modelId="{F068A7AD-4BB8-804C-AAEE-58B63E0DA5AE}" type="pres">
      <dgm:prSet presAssocID="{E60C8F0F-510B-C846-BE86-76813C715847}" presName="FiveNodes_2" presStyleLbl="node1" presStyleIdx="1" presStyleCnt="5">
        <dgm:presLayoutVars>
          <dgm:bulletEnabled val="1"/>
        </dgm:presLayoutVars>
      </dgm:prSet>
      <dgm:spPr/>
    </dgm:pt>
    <dgm:pt modelId="{2365BFB7-DBD5-0143-8261-2ADD75F7F78A}" type="pres">
      <dgm:prSet presAssocID="{E60C8F0F-510B-C846-BE86-76813C715847}" presName="FiveNodes_3" presStyleLbl="node1" presStyleIdx="2" presStyleCnt="5">
        <dgm:presLayoutVars>
          <dgm:bulletEnabled val="1"/>
        </dgm:presLayoutVars>
      </dgm:prSet>
      <dgm:spPr/>
    </dgm:pt>
    <dgm:pt modelId="{242B43C3-EDE4-E14F-9A3D-6844CE0B7152}" type="pres">
      <dgm:prSet presAssocID="{E60C8F0F-510B-C846-BE86-76813C715847}" presName="FiveNodes_4" presStyleLbl="node1" presStyleIdx="3" presStyleCnt="5">
        <dgm:presLayoutVars>
          <dgm:bulletEnabled val="1"/>
        </dgm:presLayoutVars>
      </dgm:prSet>
      <dgm:spPr/>
    </dgm:pt>
    <dgm:pt modelId="{75A44913-2A52-1144-A24E-A6CC73354E60}" type="pres">
      <dgm:prSet presAssocID="{E60C8F0F-510B-C846-BE86-76813C715847}" presName="FiveNodes_5" presStyleLbl="node1" presStyleIdx="4" presStyleCnt="5">
        <dgm:presLayoutVars>
          <dgm:bulletEnabled val="1"/>
        </dgm:presLayoutVars>
      </dgm:prSet>
      <dgm:spPr/>
    </dgm:pt>
    <dgm:pt modelId="{DEB24AD6-BC07-514C-8572-B1CF51FC7A14}" type="pres">
      <dgm:prSet presAssocID="{E60C8F0F-510B-C846-BE86-76813C715847}" presName="FiveConn_1-2" presStyleLbl="fgAccFollowNode1" presStyleIdx="0" presStyleCnt="4">
        <dgm:presLayoutVars>
          <dgm:bulletEnabled val="1"/>
        </dgm:presLayoutVars>
      </dgm:prSet>
      <dgm:spPr/>
    </dgm:pt>
    <dgm:pt modelId="{5E8989F1-26B7-B64D-89D2-B3E086FA6FA9}" type="pres">
      <dgm:prSet presAssocID="{E60C8F0F-510B-C846-BE86-76813C715847}" presName="FiveConn_2-3" presStyleLbl="fgAccFollowNode1" presStyleIdx="1" presStyleCnt="4">
        <dgm:presLayoutVars>
          <dgm:bulletEnabled val="1"/>
        </dgm:presLayoutVars>
      </dgm:prSet>
      <dgm:spPr/>
    </dgm:pt>
    <dgm:pt modelId="{9D122507-DAE5-904E-8301-77FD3F5C2C85}" type="pres">
      <dgm:prSet presAssocID="{E60C8F0F-510B-C846-BE86-76813C715847}" presName="FiveConn_3-4" presStyleLbl="fgAccFollowNode1" presStyleIdx="2" presStyleCnt="4">
        <dgm:presLayoutVars>
          <dgm:bulletEnabled val="1"/>
        </dgm:presLayoutVars>
      </dgm:prSet>
      <dgm:spPr/>
    </dgm:pt>
    <dgm:pt modelId="{C60A2A76-E8EE-D04C-B019-3EBAB01BE323}" type="pres">
      <dgm:prSet presAssocID="{E60C8F0F-510B-C846-BE86-76813C715847}" presName="FiveConn_4-5" presStyleLbl="fgAccFollowNode1" presStyleIdx="3" presStyleCnt="4">
        <dgm:presLayoutVars>
          <dgm:bulletEnabled val="1"/>
        </dgm:presLayoutVars>
      </dgm:prSet>
      <dgm:spPr/>
    </dgm:pt>
    <dgm:pt modelId="{5DC4CDBD-A380-504A-B8B3-29400EED60D8}" type="pres">
      <dgm:prSet presAssocID="{E60C8F0F-510B-C846-BE86-76813C715847}" presName="FiveNodes_1_text" presStyleLbl="node1" presStyleIdx="4" presStyleCnt="5">
        <dgm:presLayoutVars>
          <dgm:bulletEnabled val="1"/>
        </dgm:presLayoutVars>
      </dgm:prSet>
      <dgm:spPr/>
    </dgm:pt>
    <dgm:pt modelId="{22E71174-A986-F343-BB67-D6DFF7006B1F}" type="pres">
      <dgm:prSet presAssocID="{E60C8F0F-510B-C846-BE86-76813C715847}" presName="FiveNodes_2_text" presStyleLbl="node1" presStyleIdx="4" presStyleCnt="5">
        <dgm:presLayoutVars>
          <dgm:bulletEnabled val="1"/>
        </dgm:presLayoutVars>
      </dgm:prSet>
      <dgm:spPr/>
    </dgm:pt>
    <dgm:pt modelId="{BB21EE55-A999-B54E-849C-54D6A8727D02}" type="pres">
      <dgm:prSet presAssocID="{E60C8F0F-510B-C846-BE86-76813C715847}" presName="FiveNodes_3_text" presStyleLbl="node1" presStyleIdx="4" presStyleCnt="5">
        <dgm:presLayoutVars>
          <dgm:bulletEnabled val="1"/>
        </dgm:presLayoutVars>
      </dgm:prSet>
      <dgm:spPr/>
    </dgm:pt>
    <dgm:pt modelId="{22593C8D-6F10-F240-A56A-96EE8586DAEB}" type="pres">
      <dgm:prSet presAssocID="{E60C8F0F-510B-C846-BE86-76813C715847}" presName="FiveNodes_4_text" presStyleLbl="node1" presStyleIdx="4" presStyleCnt="5">
        <dgm:presLayoutVars>
          <dgm:bulletEnabled val="1"/>
        </dgm:presLayoutVars>
      </dgm:prSet>
      <dgm:spPr/>
    </dgm:pt>
    <dgm:pt modelId="{A35F7749-537C-A241-B996-8239EC03776C}" type="pres">
      <dgm:prSet presAssocID="{E60C8F0F-510B-C846-BE86-76813C715847}" presName="FiveNodes_5_text" presStyleLbl="node1" presStyleIdx="4" presStyleCnt="5">
        <dgm:presLayoutVars>
          <dgm:bulletEnabled val="1"/>
        </dgm:presLayoutVars>
      </dgm:prSet>
      <dgm:spPr/>
    </dgm:pt>
  </dgm:ptLst>
  <dgm:cxnLst>
    <dgm:cxn modelId="{F042EA02-957C-0C44-B3FF-ED201C655388}" type="presOf" srcId="{8EC02041-755B-FA4F-B33C-52C61042DEE3}" destId="{A35F7749-537C-A241-B996-8239EC03776C}" srcOrd="1" destOrd="0" presId="urn:microsoft.com/office/officeart/2005/8/layout/vProcess5"/>
    <dgm:cxn modelId="{175D3614-9BF3-004F-976E-778590E4EE07}" type="presOf" srcId="{282BEEFC-A677-A743-BC24-5C41F3F937B5}" destId="{F068A7AD-4BB8-804C-AAEE-58B63E0DA5AE}" srcOrd="0" destOrd="0" presId="urn:microsoft.com/office/officeart/2005/8/layout/vProcess5"/>
    <dgm:cxn modelId="{D3876343-8062-0447-9AD2-85634D1EF543}" type="presOf" srcId="{8EC02041-755B-FA4F-B33C-52C61042DEE3}" destId="{75A44913-2A52-1144-A24E-A6CC73354E60}" srcOrd="0" destOrd="0" presId="urn:microsoft.com/office/officeart/2005/8/layout/vProcess5"/>
    <dgm:cxn modelId="{E4565151-28EF-7B45-B9A3-4796CC4DEECA}" type="presOf" srcId="{55451BBF-FE96-5642-84CB-7CFD60399D41}" destId="{DEB24AD6-BC07-514C-8572-B1CF51FC7A14}" srcOrd="0" destOrd="0" presId="urn:microsoft.com/office/officeart/2005/8/layout/vProcess5"/>
    <dgm:cxn modelId="{EE9BE274-50C7-384E-959B-D9172549AA53}" type="presOf" srcId="{390B97A3-DF0C-9B4F-B1CC-04C4B445BA64}" destId="{2365BFB7-DBD5-0143-8261-2ADD75F7F78A}" srcOrd="0" destOrd="0" presId="urn:microsoft.com/office/officeart/2005/8/layout/vProcess5"/>
    <dgm:cxn modelId="{86270D77-925F-0249-A546-38C5AF10CCA7}" type="presOf" srcId="{E60C8F0F-510B-C846-BE86-76813C715847}" destId="{3D70BCC1-D65B-0440-B7D5-7BE34D468A8A}" srcOrd="0" destOrd="0" presId="urn:microsoft.com/office/officeart/2005/8/layout/vProcess5"/>
    <dgm:cxn modelId="{B5DFFA78-AE9A-BE43-AFF9-B80D6FC12E30}" srcId="{E60C8F0F-510B-C846-BE86-76813C715847}" destId="{581FE79F-2736-F847-9C90-381EDCA265A0}" srcOrd="3" destOrd="0" parTransId="{4A9284B0-93F3-7C48-9327-EA9231CACD1D}" sibTransId="{6CAFB4A3-16CF-994F-9398-4491CC3074C0}"/>
    <dgm:cxn modelId="{3226B180-3C64-3A46-BBC9-6846DE909CEE}" type="presOf" srcId="{6B096EA6-8739-8840-BD34-86AB48C52B44}" destId="{5DC4CDBD-A380-504A-B8B3-29400EED60D8}" srcOrd="1" destOrd="0" presId="urn:microsoft.com/office/officeart/2005/8/layout/vProcess5"/>
    <dgm:cxn modelId="{45837096-C1CE-004C-AF2B-0451CD80F53F}" type="presOf" srcId="{8F8B5D40-4711-6D46-A717-6AD0412D003C}" destId="{5E8989F1-26B7-B64D-89D2-B3E086FA6FA9}" srcOrd="0" destOrd="0" presId="urn:microsoft.com/office/officeart/2005/8/layout/vProcess5"/>
    <dgm:cxn modelId="{C6F52FA9-564E-6142-AE87-7F78DB3248E9}" type="presOf" srcId="{282BEEFC-A677-A743-BC24-5C41F3F937B5}" destId="{22E71174-A986-F343-BB67-D6DFF7006B1F}" srcOrd="1" destOrd="0" presId="urn:microsoft.com/office/officeart/2005/8/layout/vProcess5"/>
    <dgm:cxn modelId="{05C3DBA9-B4D1-E948-B169-628B170BFF80}" srcId="{E60C8F0F-510B-C846-BE86-76813C715847}" destId="{6B096EA6-8739-8840-BD34-86AB48C52B44}" srcOrd="0" destOrd="0" parTransId="{6758925F-B4AF-5444-8891-A41CE811EC0D}" sibTransId="{55451BBF-FE96-5642-84CB-7CFD60399D41}"/>
    <dgm:cxn modelId="{F28712B1-883E-AC40-957E-2D981BBF5978}" type="presOf" srcId="{78D0B0AD-D552-024A-A49E-460D68819FAA}" destId="{9D122507-DAE5-904E-8301-77FD3F5C2C85}" srcOrd="0" destOrd="0" presId="urn:microsoft.com/office/officeart/2005/8/layout/vProcess5"/>
    <dgm:cxn modelId="{D5EF26BC-3732-7947-9826-CE8385D796B7}" type="presOf" srcId="{6CAFB4A3-16CF-994F-9398-4491CC3074C0}" destId="{C60A2A76-E8EE-D04C-B019-3EBAB01BE323}" srcOrd="0" destOrd="0" presId="urn:microsoft.com/office/officeart/2005/8/layout/vProcess5"/>
    <dgm:cxn modelId="{A3D7EEBD-DF27-C846-A8A7-42F09FFA495F}" type="presOf" srcId="{581FE79F-2736-F847-9C90-381EDCA265A0}" destId="{22593C8D-6F10-F240-A56A-96EE8586DAEB}" srcOrd="1" destOrd="0" presId="urn:microsoft.com/office/officeart/2005/8/layout/vProcess5"/>
    <dgm:cxn modelId="{EBB2ACC0-6CB6-2B41-B2D3-B85F59775298}" srcId="{E60C8F0F-510B-C846-BE86-76813C715847}" destId="{8EC02041-755B-FA4F-B33C-52C61042DEE3}" srcOrd="4" destOrd="0" parTransId="{F9D9A7C8-A835-9949-AF9A-5A304435FC0F}" sibTransId="{4B74A660-327A-454C-8BD5-264875428E90}"/>
    <dgm:cxn modelId="{47262EC9-00B4-0D47-8FA4-AD7A14B6153F}" srcId="{E60C8F0F-510B-C846-BE86-76813C715847}" destId="{282BEEFC-A677-A743-BC24-5C41F3F937B5}" srcOrd="1" destOrd="0" parTransId="{5F0CE951-EACE-6B4F-940D-ED22B4EB7A06}" sibTransId="{8F8B5D40-4711-6D46-A717-6AD0412D003C}"/>
    <dgm:cxn modelId="{A2D316D9-2810-7A4E-B0FC-0CDD8E9301EB}" type="presOf" srcId="{390B97A3-DF0C-9B4F-B1CC-04C4B445BA64}" destId="{BB21EE55-A999-B54E-849C-54D6A8727D02}" srcOrd="1" destOrd="0" presId="urn:microsoft.com/office/officeart/2005/8/layout/vProcess5"/>
    <dgm:cxn modelId="{2E2BBED9-2519-7045-8F16-AC8DD85717B3}" type="presOf" srcId="{6B096EA6-8739-8840-BD34-86AB48C52B44}" destId="{4F115ADE-A9CB-E746-A8C5-9DE6F09AE3E4}" srcOrd="0" destOrd="0" presId="urn:microsoft.com/office/officeart/2005/8/layout/vProcess5"/>
    <dgm:cxn modelId="{9475A7DA-3D12-EE4A-BC14-A88B66CA502F}" srcId="{E60C8F0F-510B-C846-BE86-76813C715847}" destId="{390B97A3-DF0C-9B4F-B1CC-04C4B445BA64}" srcOrd="2" destOrd="0" parTransId="{E2AC8368-BE6F-294D-B553-5B30ABD10870}" sibTransId="{78D0B0AD-D552-024A-A49E-460D68819FAA}"/>
    <dgm:cxn modelId="{B511FAFC-EF41-024E-9DE7-39258773D8BC}" type="presOf" srcId="{581FE79F-2736-F847-9C90-381EDCA265A0}" destId="{242B43C3-EDE4-E14F-9A3D-6844CE0B7152}" srcOrd="0" destOrd="0" presId="urn:microsoft.com/office/officeart/2005/8/layout/vProcess5"/>
    <dgm:cxn modelId="{F1BD106C-C601-1A4D-8CE5-8E63E667CAF8}" type="presParOf" srcId="{3D70BCC1-D65B-0440-B7D5-7BE34D468A8A}" destId="{7BDD8DD6-26F9-404C-82BF-B83A53C18F42}" srcOrd="0" destOrd="0" presId="urn:microsoft.com/office/officeart/2005/8/layout/vProcess5"/>
    <dgm:cxn modelId="{6521975C-5199-594F-A686-AF72D5E532B0}" type="presParOf" srcId="{3D70BCC1-D65B-0440-B7D5-7BE34D468A8A}" destId="{4F115ADE-A9CB-E746-A8C5-9DE6F09AE3E4}" srcOrd="1" destOrd="0" presId="urn:microsoft.com/office/officeart/2005/8/layout/vProcess5"/>
    <dgm:cxn modelId="{AD3832E0-034C-3348-A573-1EF0B6B6B35F}" type="presParOf" srcId="{3D70BCC1-D65B-0440-B7D5-7BE34D468A8A}" destId="{F068A7AD-4BB8-804C-AAEE-58B63E0DA5AE}" srcOrd="2" destOrd="0" presId="urn:microsoft.com/office/officeart/2005/8/layout/vProcess5"/>
    <dgm:cxn modelId="{60916D52-950B-B043-A25D-F8FFC912443A}" type="presParOf" srcId="{3D70BCC1-D65B-0440-B7D5-7BE34D468A8A}" destId="{2365BFB7-DBD5-0143-8261-2ADD75F7F78A}" srcOrd="3" destOrd="0" presId="urn:microsoft.com/office/officeart/2005/8/layout/vProcess5"/>
    <dgm:cxn modelId="{D47F9AC2-756E-A24A-AC3F-58F7613B58AA}" type="presParOf" srcId="{3D70BCC1-D65B-0440-B7D5-7BE34D468A8A}" destId="{242B43C3-EDE4-E14F-9A3D-6844CE0B7152}" srcOrd="4" destOrd="0" presId="urn:microsoft.com/office/officeart/2005/8/layout/vProcess5"/>
    <dgm:cxn modelId="{C6F96EAA-0FC0-B743-8535-FF887B49D4C2}" type="presParOf" srcId="{3D70BCC1-D65B-0440-B7D5-7BE34D468A8A}" destId="{75A44913-2A52-1144-A24E-A6CC73354E60}" srcOrd="5" destOrd="0" presId="urn:microsoft.com/office/officeart/2005/8/layout/vProcess5"/>
    <dgm:cxn modelId="{D19A87A5-FB10-054F-A243-126113A97F80}" type="presParOf" srcId="{3D70BCC1-D65B-0440-B7D5-7BE34D468A8A}" destId="{DEB24AD6-BC07-514C-8572-B1CF51FC7A14}" srcOrd="6" destOrd="0" presId="urn:microsoft.com/office/officeart/2005/8/layout/vProcess5"/>
    <dgm:cxn modelId="{2F3AAD1B-07F6-494F-8150-58CD1B51C2B1}" type="presParOf" srcId="{3D70BCC1-D65B-0440-B7D5-7BE34D468A8A}" destId="{5E8989F1-26B7-B64D-89D2-B3E086FA6FA9}" srcOrd="7" destOrd="0" presId="urn:microsoft.com/office/officeart/2005/8/layout/vProcess5"/>
    <dgm:cxn modelId="{D1A1AB70-F414-FC4A-987F-FF8E24B9B94F}" type="presParOf" srcId="{3D70BCC1-D65B-0440-B7D5-7BE34D468A8A}" destId="{9D122507-DAE5-904E-8301-77FD3F5C2C85}" srcOrd="8" destOrd="0" presId="urn:microsoft.com/office/officeart/2005/8/layout/vProcess5"/>
    <dgm:cxn modelId="{D723B7EC-3AAA-3745-B3AD-8C8BE62F9F2A}" type="presParOf" srcId="{3D70BCC1-D65B-0440-B7D5-7BE34D468A8A}" destId="{C60A2A76-E8EE-D04C-B019-3EBAB01BE323}" srcOrd="9" destOrd="0" presId="urn:microsoft.com/office/officeart/2005/8/layout/vProcess5"/>
    <dgm:cxn modelId="{2FEF9DBB-384B-434C-8802-69A171E34E1B}" type="presParOf" srcId="{3D70BCC1-D65B-0440-B7D5-7BE34D468A8A}" destId="{5DC4CDBD-A380-504A-B8B3-29400EED60D8}" srcOrd="10" destOrd="0" presId="urn:microsoft.com/office/officeart/2005/8/layout/vProcess5"/>
    <dgm:cxn modelId="{BEFD7469-E181-644F-A820-6CDDAA8D2A06}" type="presParOf" srcId="{3D70BCC1-D65B-0440-B7D5-7BE34D468A8A}" destId="{22E71174-A986-F343-BB67-D6DFF7006B1F}" srcOrd="11" destOrd="0" presId="urn:microsoft.com/office/officeart/2005/8/layout/vProcess5"/>
    <dgm:cxn modelId="{5CABC422-4BF7-6746-A53A-24C0C6A81623}" type="presParOf" srcId="{3D70BCC1-D65B-0440-B7D5-7BE34D468A8A}" destId="{BB21EE55-A999-B54E-849C-54D6A8727D02}" srcOrd="12" destOrd="0" presId="urn:microsoft.com/office/officeart/2005/8/layout/vProcess5"/>
    <dgm:cxn modelId="{7D2D4762-9CCD-D447-90C3-8D018C8ABDB1}" type="presParOf" srcId="{3D70BCC1-D65B-0440-B7D5-7BE34D468A8A}" destId="{22593C8D-6F10-F240-A56A-96EE8586DAEB}" srcOrd="13" destOrd="0" presId="urn:microsoft.com/office/officeart/2005/8/layout/vProcess5"/>
    <dgm:cxn modelId="{3F725A06-4281-DE46-990F-7E39F02B4C97}" type="presParOf" srcId="{3D70BCC1-D65B-0440-B7D5-7BE34D468A8A}" destId="{A35F7749-537C-A241-B996-8239EC03776C}"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BF32797-E17F-4881-8CE7-586EA59D1DC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0650DB88-C5CA-445F-9120-8674D0A2A363}">
      <dgm:prSet custT="1"/>
      <dgm:spPr/>
      <dgm:t>
        <a:bodyPr/>
        <a:lstStyle/>
        <a:p>
          <a:pPr rtl="0"/>
          <a:r>
            <a:rPr lang="en-GB" sz="2400" b="1" dirty="0" err="1"/>
            <a:t>Kombination</a:t>
          </a:r>
          <a:r>
            <a:rPr lang="en-GB" sz="2400" b="1" dirty="0"/>
            <a:t> (</a:t>
          </a:r>
          <a:r>
            <a:rPr lang="en-GB" sz="2400" b="1" i="1" dirty="0"/>
            <a:t>Combination Leases</a:t>
          </a:r>
          <a:r>
            <a:rPr lang="en-GB" sz="2400" b="1" dirty="0"/>
            <a:t>)</a:t>
          </a:r>
          <a:endParaRPr lang="en-US" sz="2400" dirty="0"/>
        </a:p>
      </dgm:t>
    </dgm:pt>
    <dgm:pt modelId="{B5B5A62F-2BBB-4036-B920-CAE634791A98}" type="parTrans" cxnId="{37465952-41E3-4733-9D4B-12848BD7C81D}">
      <dgm:prSet/>
      <dgm:spPr/>
      <dgm:t>
        <a:bodyPr/>
        <a:lstStyle/>
        <a:p>
          <a:endParaRPr lang="en-US" sz="1200"/>
        </a:p>
      </dgm:t>
    </dgm:pt>
    <dgm:pt modelId="{FE91D5FE-4CA8-4C67-AC7B-18D9803FA1C7}" type="sibTrans" cxnId="{37465952-41E3-4733-9D4B-12848BD7C81D}">
      <dgm:prSet/>
      <dgm:spPr/>
      <dgm:t>
        <a:bodyPr/>
        <a:lstStyle/>
        <a:p>
          <a:endParaRPr lang="en-US" sz="1200"/>
        </a:p>
      </dgm:t>
    </dgm:pt>
    <dgm:pt modelId="{8CC38FAA-A689-466F-8CA5-C51B93A652DD}">
      <dgm:prSet custT="1"/>
      <dgm:spPr/>
      <dgm:t>
        <a:bodyPr/>
        <a:lstStyle/>
        <a:p>
          <a:pPr rtl="0"/>
          <a:r>
            <a:rPr lang="de-DE" sz="2000" dirty="0"/>
            <a:t>Kündigungsklauseln existieren in der Regel in Operating-Leasingverhältnissen. </a:t>
          </a:r>
          <a:endParaRPr lang="en-US" sz="2000" dirty="0"/>
        </a:p>
      </dgm:t>
    </dgm:pt>
    <dgm:pt modelId="{A525F6CE-ED9E-49C9-A5A7-842CAA31F5CD}" type="parTrans" cxnId="{7B2EDCBD-A0D9-4171-AA34-85C04D2486BF}">
      <dgm:prSet/>
      <dgm:spPr/>
      <dgm:t>
        <a:bodyPr/>
        <a:lstStyle/>
        <a:p>
          <a:endParaRPr lang="en-US" sz="1200"/>
        </a:p>
      </dgm:t>
    </dgm:pt>
    <dgm:pt modelId="{0F594DE2-12C4-430F-8144-DAD71A7EE799}" type="sibTrans" cxnId="{7B2EDCBD-A0D9-4171-AA34-85C04D2486BF}">
      <dgm:prSet/>
      <dgm:spPr/>
      <dgm:t>
        <a:bodyPr/>
        <a:lstStyle/>
        <a:p>
          <a:endParaRPr lang="en-US" sz="1200"/>
        </a:p>
      </dgm:t>
    </dgm:pt>
    <dgm:pt modelId="{7600CBA8-A6CF-4948-B24C-150C449DF928}">
      <dgm:prSet custT="1"/>
      <dgm:spPr/>
      <dgm:t>
        <a:bodyPr/>
        <a:lstStyle/>
        <a:p>
          <a:pPr rtl="0"/>
          <a:r>
            <a:rPr lang="de-DE" sz="2000" dirty="0"/>
            <a:t>Heutige Finanzierungs-Leasingverträge enthalten auch Kündigungsklauseln. </a:t>
          </a:r>
        </a:p>
      </dgm:t>
    </dgm:pt>
    <dgm:pt modelId="{4C5002B7-6DCF-47C8-9BD1-F4F40DAE1D57}" type="parTrans" cxnId="{5FA3C1C0-688C-4FA9-B760-5EBE1F8FE2C6}">
      <dgm:prSet/>
      <dgm:spPr/>
      <dgm:t>
        <a:bodyPr/>
        <a:lstStyle/>
        <a:p>
          <a:endParaRPr lang="de-DE"/>
        </a:p>
      </dgm:t>
    </dgm:pt>
    <dgm:pt modelId="{C9D2DE19-B52D-4360-90C6-87CC451826B3}" type="sibTrans" cxnId="{5FA3C1C0-688C-4FA9-B760-5EBE1F8FE2C6}">
      <dgm:prSet/>
      <dgm:spPr/>
      <dgm:t>
        <a:bodyPr/>
        <a:lstStyle/>
        <a:p>
          <a:endParaRPr lang="de-DE"/>
        </a:p>
      </dgm:t>
    </dgm:pt>
    <dgm:pt modelId="{05E3BFF9-E95A-483D-86C6-4597113E02C6}">
      <dgm:prSet custT="1"/>
      <dgm:spPr/>
      <dgm:t>
        <a:bodyPr/>
        <a:lstStyle/>
        <a:p>
          <a:pPr rtl="0"/>
          <a:r>
            <a:rPr lang="de-DE" sz="2000" dirty="0"/>
            <a:t>Diese Klauseln beinhalten in der Regel Vorfälligkeiten (</a:t>
          </a:r>
          <a:r>
            <a:rPr lang="de-DE" sz="2000" i="1" dirty="0" err="1"/>
            <a:t>prepayment</a:t>
          </a:r>
          <a:r>
            <a:rPr lang="de-DE" sz="2000" i="1" dirty="0"/>
            <a:t> </a:t>
          </a:r>
          <a:r>
            <a:rPr lang="de-DE" sz="2000" i="1" dirty="0" err="1"/>
            <a:t>provisions</a:t>
          </a:r>
          <a:r>
            <a:rPr lang="de-DE" sz="2000" dirty="0"/>
            <a:t>).</a:t>
          </a:r>
        </a:p>
      </dgm:t>
    </dgm:pt>
    <dgm:pt modelId="{B846E75D-0BDC-4343-A351-0F32D93FAB48}" type="parTrans" cxnId="{6303D955-3AE0-41D7-AEA6-205B70CBCAE3}">
      <dgm:prSet/>
      <dgm:spPr/>
      <dgm:t>
        <a:bodyPr/>
        <a:lstStyle/>
        <a:p>
          <a:endParaRPr lang="de-DE"/>
        </a:p>
      </dgm:t>
    </dgm:pt>
    <dgm:pt modelId="{1D7BC917-D296-4C0B-8900-E773D931C2BA}" type="sibTrans" cxnId="{6303D955-3AE0-41D7-AEA6-205B70CBCAE3}">
      <dgm:prSet/>
      <dgm:spPr/>
      <dgm:t>
        <a:bodyPr/>
        <a:lstStyle/>
        <a:p>
          <a:endParaRPr lang="de-DE"/>
        </a:p>
      </dgm:t>
    </dgm:pt>
    <dgm:pt modelId="{E2975D29-1318-4D66-859A-1DE11580C1B3}">
      <dgm:prSet custT="1"/>
      <dgm:spPr/>
      <dgm:t>
        <a:bodyPr/>
        <a:lstStyle/>
        <a:p>
          <a:pPr rtl="0"/>
          <a:r>
            <a:rPr lang="de-DE" sz="2000" dirty="0"/>
            <a:t>Die Strafzahlungen müssen so bemessen sein, dass der Leasinggeber in der Lage ist, die noch nicht abgeschriebenen Kosten des Leasingobjektes sowie die noch nicht erzielten möglichen Einnahmen zu decken.</a:t>
          </a:r>
        </a:p>
      </dgm:t>
    </dgm:pt>
    <dgm:pt modelId="{6823C2CF-BD75-4D02-BB98-550734971B01}" type="parTrans" cxnId="{17AC999E-4896-4C29-9F7E-56D1EAE7C41A}">
      <dgm:prSet/>
      <dgm:spPr/>
      <dgm:t>
        <a:bodyPr/>
        <a:lstStyle/>
        <a:p>
          <a:endParaRPr lang="de-DE"/>
        </a:p>
      </dgm:t>
    </dgm:pt>
    <dgm:pt modelId="{55AE7C7C-8B11-4D4C-9151-617BBE25E3F4}" type="sibTrans" cxnId="{17AC999E-4896-4C29-9F7E-56D1EAE7C41A}">
      <dgm:prSet/>
      <dgm:spPr/>
      <dgm:t>
        <a:bodyPr/>
        <a:lstStyle/>
        <a:p>
          <a:endParaRPr lang="de-DE"/>
        </a:p>
      </dgm:t>
    </dgm:pt>
    <dgm:pt modelId="{7EDB3287-372F-4A7D-8597-B83ED9EF693E}" type="pres">
      <dgm:prSet presAssocID="{0BF32797-E17F-4881-8CE7-586EA59D1DCF}" presName="linear" presStyleCnt="0">
        <dgm:presLayoutVars>
          <dgm:animLvl val="lvl"/>
          <dgm:resizeHandles val="exact"/>
        </dgm:presLayoutVars>
      </dgm:prSet>
      <dgm:spPr/>
    </dgm:pt>
    <dgm:pt modelId="{02CD067A-BFEF-40D1-B6C3-87BC75DCE063}" type="pres">
      <dgm:prSet presAssocID="{0650DB88-C5CA-445F-9120-8674D0A2A363}" presName="parentText" presStyleLbl="node1" presStyleIdx="0" presStyleCnt="1" custScaleY="69211">
        <dgm:presLayoutVars>
          <dgm:chMax val="0"/>
          <dgm:bulletEnabled val="1"/>
        </dgm:presLayoutVars>
      </dgm:prSet>
      <dgm:spPr/>
    </dgm:pt>
    <dgm:pt modelId="{8AA334F8-67E8-4FD4-B169-66B945161182}" type="pres">
      <dgm:prSet presAssocID="{0650DB88-C5CA-445F-9120-8674D0A2A363}" presName="childText" presStyleLbl="revTx" presStyleIdx="0" presStyleCnt="1">
        <dgm:presLayoutVars>
          <dgm:bulletEnabled val="1"/>
        </dgm:presLayoutVars>
      </dgm:prSet>
      <dgm:spPr/>
    </dgm:pt>
  </dgm:ptLst>
  <dgm:cxnLst>
    <dgm:cxn modelId="{BCBDC60F-5E94-4EBE-8F3A-8D537E2D2EA4}" type="presOf" srcId="{7600CBA8-A6CF-4948-B24C-150C449DF928}" destId="{8AA334F8-67E8-4FD4-B169-66B945161182}" srcOrd="0" destOrd="1" presId="urn:microsoft.com/office/officeart/2005/8/layout/vList2"/>
    <dgm:cxn modelId="{82CF1628-E8F6-4980-9F91-2AC90AB6FADC}" type="presOf" srcId="{05E3BFF9-E95A-483D-86C6-4597113E02C6}" destId="{8AA334F8-67E8-4FD4-B169-66B945161182}" srcOrd="0" destOrd="2" presId="urn:microsoft.com/office/officeart/2005/8/layout/vList2"/>
    <dgm:cxn modelId="{9CC06351-77EC-4CF9-9F6D-178368B32654}" type="presOf" srcId="{0650DB88-C5CA-445F-9120-8674D0A2A363}" destId="{02CD067A-BFEF-40D1-B6C3-87BC75DCE063}" srcOrd="0" destOrd="0" presId="urn:microsoft.com/office/officeart/2005/8/layout/vList2"/>
    <dgm:cxn modelId="{37465952-41E3-4733-9D4B-12848BD7C81D}" srcId="{0BF32797-E17F-4881-8CE7-586EA59D1DCF}" destId="{0650DB88-C5CA-445F-9120-8674D0A2A363}" srcOrd="0" destOrd="0" parTransId="{B5B5A62F-2BBB-4036-B920-CAE634791A98}" sibTransId="{FE91D5FE-4CA8-4C67-AC7B-18D9803FA1C7}"/>
    <dgm:cxn modelId="{6303D955-3AE0-41D7-AEA6-205B70CBCAE3}" srcId="{0650DB88-C5CA-445F-9120-8674D0A2A363}" destId="{05E3BFF9-E95A-483D-86C6-4597113E02C6}" srcOrd="2" destOrd="0" parTransId="{B846E75D-0BDC-4343-A351-0F32D93FAB48}" sibTransId="{1D7BC917-D296-4C0B-8900-E773D931C2BA}"/>
    <dgm:cxn modelId="{17AC999E-4896-4C29-9F7E-56D1EAE7C41A}" srcId="{0650DB88-C5CA-445F-9120-8674D0A2A363}" destId="{E2975D29-1318-4D66-859A-1DE11580C1B3}" srcOrd="3" destOrd="0" parTransId="{6823C2CF-BD75-4D02-BB98-550734971B01}" sibTransId="{55AE7C7C-8B11-4D4C-9151-617BBE25E3F4}"/>
    <dgm:cxn modelId="{253464AC-D205-412B-B568-080605593DD3}" type="presOf" srcId="{E2975D29-1318-4D66-859A-1DE11580C1B3}" destId="{8AA334F8-67E8-4FD4-B169-66B945161182}" srcOrd="0" destOrd="3" presId="urn:microsoft.com/office/officeart/2005/8/layout/vList2"/>
    <dgm:cxn modelId="{7B2EDCBD-A0D9-4171-AA34-85C04D2486BF}" srcId="{0650DB88-C5CA-445F-9120-8674D0A2A363}" destId="{8CC38FAA-A689-466F-8CA5-C51B93A652DD}" srcOrd="0" destOrd="0" parTransId="{A525F6CE-ED9E-49C9-A5A7-842CAA31F5CD}" sibTransId="{0F594DE2-12C4-430F-8144-DAD71A7EE799}"/>
    <dgm:cxn modelId="{5FA3C1C0-688C-4FA9-B760-5EBE1F8FE2C6}" srcId="{0650DB88-C5CA-445F-9120-8674D0A2A363}" destId="{7600CBA8-A6CF-4948-B24C-150C449DF928}" srcOrd="1" destOrd="0" parTransId="{4C5002B7-6DCF-47C8-9BD1-F4F40DAE1D57}" sibTransId="{C9D2DE19-B52D-4360-90C6-87CC451826B3}"/>
    <dgm:cxn modelId="{442932D0-227E-45AD-8269-8C903EA39213}" type="presOf" srcId="{0BF32797-E17F-4881-8CE7-586EA59D1DCF}" destId="{7EDB3287-372F-4A7D-8597-B83ED9EF693E}" srcOrd="0" destOrd="0" presId="urn:microsoft.com/office/officeart/2005/8/layout/vList2"/>
    <dgm:cxn modelId="{D5D7D5EF-3BB2-4B9B-86F9-6CDA21369D49}" type="presOf" srcId="{8CC38FAA-A689-466F-8CA5-C51B93A652DD}" destId="{8AA334F8-67E8-4FD4-B169-66B945161182}" srcOrd="0" destOrd="0" presId="urn:microsoft.com/office/officeart/2005/8/layout/vList2"/>
    <dgm:cxn modelId="{DF0B8736-90F1-49C6-ABA1-64E9A285B2A7}" type="presParOf" srcId="{7EDB3287-372F-4A7D-8597-B83ED9EF693E}" destId="{02CD067A-BFEF-40D1-B6C3-87BC75DCE063}" srcOrd="0" destOrd="0" presId="urn:microsoft.com/office/officeart/2005/8/layout/vList2"/>
    <dgm:cxn modelId="{E8E23009-D45E-4E7E-82C4-36425A8C59AD}" type="presParOf" srcId="{7EDB3287-372F-4A7D-8597-B83ED9EF693E}" destId="{8AA334F8-67E8-4FD4-B169-66B945161182}" srcOrd="1"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4C20356-038C-4132-8294-4BB766862A3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42849E50-5B23-4A64-A6EA-0ABD93B3997C}">
      <dgm:prSet custT="1"/>
      <dgm:spPr/>
      <dgm:t>
        <a:bodyPr/>
        <a:lstStyle/>
        <a:p>
          <a:pPr rtl="0"/>
          <a:r>
            <a:rPr lang="en-US" sz="2400" dirty="0" err="1"/>
            <a:t>Wesentliche</a:t>
          </a:r>
          <a:r>
            <a:rPr lang="en-US" sz="2400" dirty="0"/>
            <a:t> </a:t>
          </a:r>
          <a:r>
            <a:rPr lang="en-US" sz="2400" dirty="0" err="1"/>
            <a:t>Änderung</a:t>
          </a:r>
          <a:r>
            <a:rPr lang="en-US" sz="2400" dirty="0"/>
            <a:t> in der </a:t>
          </a:r>
          <a:r>
            <a:rPr lang="en-US" sz="2400" dirty="0" err="1"/>
            <a:t>Bilanzierung</a:t>
          </a:r>
          <a:r>
            <a:rPr lang="en-US" sz="2400" dirty="0"/>
            <a:t> von </a:t>
          </a:r>
          <a:r>
            <a:rPr lang="en-US" sz="2400" dirty="0" err="1"/>
            <a:t>Leasingaktivitäten</a:t>
          </a:r>
          <a:r>
            <a:rPr lang="en-US" sz="2400" dirty="0"/>
            <a:t> (IAS 17):</a:t>
          </a:r>
        </a:p>
      </dgm:t>
    </dgm:pt>
    <dgm:pt modelId="{014A7D67-07F2-4BC9-BFFB-413ABBE3FF72}" type="parTrans" cxnId="{B745E62E-DE87-44FC-8657-82267CC7EBFF}">
      <dgm:prSet/>
      <dgm:spPr/>
      <dgm:t>
        <a:bodyPr/>
        <a:lstStyle/>
        <a:p>
          <a:endParaRPr lang="en-US"/>
        </a:p>
      </dgm:t>
    </dgm:pt>
    <dgm:pt modelId="{F4ACE14B-6609-48A6-8AD7-D1C254B5E833}" type="sibTrans" cxnId="{B745E62E-DE87-44FC-8657-82267CC7EBFF}">
      <dgm:prSet/>
      <dgm:spPr/>
      <dgm:t>
        <a:bodyPr/>
        <a:lstStyle/>
        <a:p>
          <a:endParaRPr lang="en-US"/>
        </a:p>
      </dgm:t>
    </dgm:pt>
    <dgm:pt modelId="{BCD86CEC-5B80-4824-A515-6AB2D856E736}">
      <dgm:prSet custT="1"/>
      <dgm:spPr/>
      <dgm:t>
        <a:bodyPr/>
        <a:lstStyle/>
        <a:p>
          <a:pPr rtl="0"/>
          <a:r>
            <a:rPr lang="de-DE" sz="2000" dirty="0"/>
            <a:t>Leasingzahlungen als </a:t>
          </a:r>
          <a:r>
            <a:rPr lang="de-DE" sz="2000" b="1" dirty="0"/>
            <a:t>Finanzierungskosten und Abschreibungen, nicht als operativer Cashflow</a:t>
          </a:r>
          <a:r>
            <a:rPr lang="de-DE" sz="2000" dirty="0"/>
            <a:t>. Dies wirkt sich auf die Leistungsindikatoren (</a:t>
          </a:r>
          <a:r>
            <a:rPr lang="de-DE" sz="2000" i="1" dirty="0"/>
            <a:t>Key Performance </a:t>
          </a:r>
          <a:r>
            <a:rPr lang="de-DE" sz="2000" i="1" dirty="0" err="1"/>
            <a:t>Indicator</a:t>
          </a:r>
          <a:r>
            <a:rPr lang="de-DE" sz="2000" i="1" dirty="0"/>
            <a:t> = KPI</a:t>
          </a:r>
          <a:r>
            <a:rPr lang="de-DE" sz="2000" dirty="0"/>
            <a:t>) aus.</a:t>
          </a:r>
          <a:endParaRPr lang="en-US" sz="2000" b="1" dirty="0"/>
        </a:p>
      </dgm:t>
    </dgm:pt>
    <dgm:pt modelId="{8B251D2C-B16C-40AD-9412-E77A36AA4017}" type="parTrans" cxnId="{FE4E1FFB-C56D-4E3A-8574-93AA8586E5DF}">
      <dgm:prSet/>
      <dgm:spPr/>
      <dgm:t>
        <a:bodyPr/>
        <a:lstStyle/>
        <a:p>
          <a:endParaRPr lang="en-US"/>
        </a:p>
      </dgm:t>
    </dgm:pt>
    <dgm:pt modelId="{17AC7299-5C42-4746-A89E-A6CA53B4F6C1}" type="sibTrans" cxnId="{FE4E1FFB-C56D-4E3A-8574-93AA8586E5DF}">
      <dgm:prSet/>
      <dgm:spPr/>
      <dgm:t>
        <a:bodyPr/>
        <a:lstStyle/>
        <a:p>
          <a:endParaRPr lang="en-US"/>
        </a:p>
      </dgm:t>
    </dgm:pt>
    <dgm:pt modelId="{C2B8668E-11E3-4254-9293-CD5B609B1B51}">
      <dgm:prSet custT="1"/>
      <dgm:spPr/>
      <dgm:t>
        <a:bodyPr/>
        <a:lstStyle/>
        <a:p>
          <a:pPr marL="228600" lvl="1" indent="-228600" algn="l" defTabSz="889000" rtl="0">
            <a:lnSpc>
              <a:spcPct val="90000"/>
            </a:lnSpc>
            <a:spcBef>
              <a:spcPct val="0"/>
            </a:spcBef>
            <a:spcAft>
              <a:spcPct val="20000"/>
            </a:spcAft>
            <a:buChar char="•"/>
          </a:pPr>
          <a:r>
            <a:rPr lang="de-DE" sz="1600" kern="1200" dirty="0">
              <a:solidFill>
                <a:prstClr val="black">
                  <a:hueOff val="0"/>
                  <a:satOff val="0"/>
                  <a:lumOff val="0"/>
                  <a:alphaOff val="0"/>
                </a:prstClr>
              </a:solidFill>
              <a:latin typeface="Calibri" panose="020F0502020204030204"/>
              <a:ea typeface="+mn-ea"/>
              <a:cs typeface="+mn-cs"/>
            </a:rPr>
            <a:t>Steigerung des EBITDA</a:t>
          </a:r>
          <a:endParaRPr lang="en-US" sz="1600" kern="1200" dirty="0">
            <a:solidFill>
              <a:prstClr val="black">
                <a:hueOff val="0"/>
                <a:satOff val="0"/>
                <a:lumOff val="0"/>
                <a:alphaOff val="0"/>
              </a:prstClr>
            </a:solidFill>
            <a:latin typeface="Calibri" panose="020F0502020204030204"/>
            <a:ea typeface="+mn-ea"/>
            <a:cs typeface="+mn-cs"/>
          </a:endParaRPr>
        </a:p>
      </dgm:t>
    </dgm:pt>
    <dgm:pt modelId="{60B6BF89-E707-4C7B-BEB4-D202F6731495}" type="parTrans" cxnId="{F995B574-298F-4DDE-B433-482293ADDB81}">
      <dgm:prSet/>
      <dgm:spPr/>
      <dgm:t>
        <a:bodyPr/>
        <a:lstStyle/>
        <a:p>
          <a:endParaRPr lang="en-US"/>
        </a:p>
      </dgm:t>
    </dgm:pt>
    <dgm:pt modelId="{5F35B290-6EE1-4BF0-894E-4437C708131B}" type="sibTrans" cxnId="{F995B574-298F-4DDE-B433-482293ADDB81}">
      <dgm:prSet/>
      <dgm:spPr/>
      <dgm:t>
        <a:bodyPr/>
        <a:lstStyle/>
        <a:p>
          <a:endParaRPr lang="en-US"/>
        </a:p>
      </dgm:t>
    </dgm:pt>
    <dgm:pt modelId="{5D4F8ED9-A3E6-4148-8AF6-F1A7103FCFC7}">
      <dgm:prSet custT="1"/>
      <dgm:spPr/>
      <dgm:t>
        <a:bodyPr/>
        <a:lstStyle/>
        <a:p>
          <a:pPr marL="228600" lvl="1" indent="-228600" algn="l" defTabSz="889000" rtl="0">
            <a:lnSpc>
              <a:spcPct val="90000"/>
            </a:lnSpc>
            <a:spcBef>
              <a:spcPct val="0"/>
            </a:spcBef>
            <a:spcAft>
              <a:spcPct val="20000"/>
            </a:spcAft>
            <a:buChar char="•"/>
          </a:pPr>
          <a:r>
            <a:rPr lang="de-DE" sz="1600" kern="1200" dirty="0">
              <a:solidFill>
                <a:prstClr val="black">
                  <a:hueOff val="0"/>
                  <a:satOff val="0"/>
                  <a:lumOff val="0"/>
                  <a:alphaOff val="0"/>
                </a:prstClr>
              </a:solidFill>
              <a:latin typeface="Calibri" panose="020F0502020204030204"/>
              <a:ea typeface="+mn-ea"/>
              <a:cs typeface="+mn-cs"/>
            </a:rPr>
            <a:t>für Leasingnehmer keine weitere Unterscheidung zwischen Operating- &amp; Finanzierungs-Leasing (in den meisten Fällen)</a:t>
          </a:r>
          <a:endParaRPr lang="en-US" sz="1600" kern="1200" dirty="0">
            <a:solidFill>
              <a:prstClr val="black">
                <a:hueOff val="0"/>
                <a:satOff val="0"/>
                <a:lumOff val="0"/>
                <a:alphaOff val="0"/>
              </a:prstClr>
            </a:solidFill>
            <a:latin typeface="Calibri" panose="020F0502020204030204"/>
            <a:ea typeface="+mn-ea"/>
            <a:cs typeface="+mn-cs"/>
          </a:endParaRPr>
        </a:p>
      </dgm:t>
    </dgm:pt>
    <dgm:pt modelId="{3206227A-6361-43DF-A064-506843345652}" type="sibTrans" cxnId="{3747CCDF-DBFB-4669-9028-5B62EE43A56C}">
      <dgm:prSet/>
      <dgm:spPr/>
      <dgm:t>
        <a:bodyPr/>
        <a:lstStyle/>
        <a:p>
          <a:endParaRPr lang="en-US"/>
        </a:p>
      </dgm:t>
    </dgm:pt>
    <dgm:pt modelId="{8B8EA1AF-72DD-4222-832B-CF18E7BC4389}" type="parTrans" cxnId="{3747CCDF-DBFB-4669-9028-5B62EE43A56C}">
      <dgm:prSet/>
      <dgm:spPr/>
      <dgm:t>
        <a:bodyPr/>
        <a:lstStyle/>
        <a:p>
          <a:endParaRPr lang="en-US"/>
        </a:p>
      </dgm:t>
    </dgm:pt>
    <dgm:pt modelId="{5FA9565F-A783-4110-A661-DBD6AB18B9CA}">
      <dgm:prSet custT="1"/>
      <dgm:spPr/>
      <dgm:t>
        <a:bodyPr/>
        <a:lstStyle/>
        <a:p>
          <a:pPr marL="228600" lvl="1" indent="0" algn="l" defTabSz="889000" rtl="0">
            <a:lnSpc>
              <a:spcPct val="90000"/>
            </a:lnSpc>
            <a:spcBef>
              <a:spcPct val="0"/>
            </a:spcBef>
            <a:spcAft>
              <a:spcPct val="20000"/>
            </a:spcAft>
          </a:pPr>
          <a:endParaRPr lang="en-US" sz="2000" kern="1200" dirty="0"/>
        </a:p>
      </dgm:t>
    </dgm:pt>
    <dgm:pt modelId="{0698937F-466B-4A41-B5B6-0AC6BE81017F}" type="parTrans" cxnId="{B6E84061-3438-4B25-9D30-321363F3644B}">
      <dgm:prSet/>
      <dgm:spPr/>
      <dgm:t>
        <a:bodyPr/>
        <a:lstStyle/>
        <a:p>
          <a:endParaRPr lang="en-US"/>
        </a:p>
      </dgm:t>
    </dgm:pt>
    <dgm:pt modelId="{B4FD0DA8-7EBC-451F-AD64-B8129899345A}" type="sibTrans" cxnId="{B6E84061-3438-4B25-9D30-321363F3644B}">
      <dgm:prSet/>
      <dgm:spPr/>
      <dgm:t>
        <a:bodyPr/>
        <a:lstStyle/>
        <a:p>
          <a:endParaRPr lang="en-US"/>
        </a:p>
      </dgm:t>
    </dgm:pt>
    <dgm:pt modelId="{3F89A820-1520-42A8-9936-4E39D0DE746B}">
      <dgm:prSet custT="1"/>
      <dgm:spPr/>
      <dgm:t>
        <a:bodyPr/>
        <a:lstStyle/>
        <a:p>
          <a:pPr marL="228600" lvl="1" indent="-228600" algn="l" defTabSz="889000" rtl="0">
            <a:lnSpc>
              <a:spcPct val="90000"/>
            </a:lnSpc>
            <a:spcBef>
              <a:spcPct val="0"/>
            </a:spcBef>
            <a:spcAft>
              <a:spcPct val="20000"/>
            </a:spcAft>
            <a:buChar char="•"/>
          </a:pPr>
          <a:r>
            <a:rPr lang="de-DE" sz="1600" kern="1200" dirty="0">
              <a:solidFill>
                <a:prstClr val="black">
                  <a:hueOff val="0"/>
                  <a:satOff val="0"/>
                  <a:lumOff val="0"/>
                  <a:alphaOff val="0"/>
                </a:prstClr>
              </a:solidFill>
              <a:latin typeface="Calibri" panose="020F0502020204030204"/>
              <a:ea typeface="+mn-ea"/>
              <a:cs typeface="+mn-cs"/>
            </a:rPr>
            <a:t>leichte Steigerung des EBIT</a:t>
          </a:r>
        </a:p>
      </dgm:t>
    </dgm:pt>
    <dgm:pt modelId="{0A96176C-0903-49B5-9D46-5494F1B5D372}" type="parTrans" cxnId="{5DB07225-BB44-457E-958E-ED147F117200}">
      <dgm:prSet/>
      <dgm:spPr/>
      <dgm:t>
        <a:bodyPr/>
        <a:lstStyle/>
        <a:p>
          <a:endParaRPr lang="de-DE"/>
        </a:p>
      </dgm:t>
    </dgm:pt>
    <dgm:pt modelId="{2D7BB298-41B8-4E19-973A-D9A0B8A4B979}" type="sibTrans" cxnId="{5DB07225-BB44-457E-958E-ED147F117200}">
      <dgm:prSet/>
      <dgm:spPr/>
      <dgm:t>
        <a:bodyPr/>
        <a:lstStyle/>
        <a:p>
          <a:endParaRPr lang="de-DE"/>
        </a:p>
      </dgm:t>
    </dgm:pt>
    <dgm:pt modelId="{11F0CA28-60C9-4E3E-BFD9-A0580AEDC00B}">
      <dgm:prSet custT="1"/>
      <dgm:spPr/>
      <dgm:t>
        <a:bodyPr/>
        <a:lstStyle/>
        <a:p>
          <a:pPr marL="228600" lvl="1" indent="-228600" algn="l" defTabSz="889000" rtl="0">
            <a:lnSpc>
              <a:spcPct val="90000"/>
            </a:lnSpc>
            <a:spcBef>
              <a:spcPct val="0"/>
            </a:spcBef>
            <a:spcAft>
              <a:spcPct val="20000"/>
            </a:spcAft>
            <a:buChar char="•"/>
          </a:pPr>
          <a:r>
            <a:rPr lang="de-DE" sz="1600" kern="1200" dirty="0">
              <a:solidFill>
                <a:prstClr val="black">
                  <a:hueOff val="0"/>
                  <a:satOff val="0"/>
                  <a:lumOff val="0"/>
                  <a:alphaOff val="0"/>
                </a:prstClr>
              </a:solidFill>
              <a:latin typeface="Calibri" panose="020F0502020204030204"/>
              <a:ea typeface="+mn-ea"/>
              <a:cs typeface="+mn-cs"/>
            </a:rPr>
            <a:t>Steigerung des Operating-Cashflows / Senkung des Finanzierungs-Cashflows</a:t>
          </a:r>
        </a:p>
      </dgm:t>
    </dgm:pt>
    <dgm:pt modelId="{C5DB6713-B72F-46A2-AF17-922DD692B15C}" type="parTrans" cxnId="{B494F4AB-8B6E-4364-953E-FA0CE68EF5D2}">
      <dgm:prSet/>
      <dgm:spPr/>
      <dgm:t>
        <a:bodyPr/>
        <a:lstStyle/>
        <a:p>
          <a:endParaRPr lang="de-DE"/>
        </a:p>
      </dgm:t>
    </dgm:pt>
    <dgm:pt modelId="{B0842C7B-6A2E-4ED8-B96E-0E07A156A3D2}" type="sibTrans" cxnId="{B494F4AB-8B6E-4364-953E-FA0CE68EF5D2}">
      <dgm:prSet/>
      <dgm:spPr/>
      <dgm:t>
        <a:bodyPr/>
        <a:lstStyle/>
        <a:p>
          <a:endParaRPr lang="de-DE"/>
        </a:p>
      </dgm:t>
    </dgm:pt>
    <dgm:pt modelId="{C1618016-3114-4272-B270-5940CD0E79CA}">
      <dgm:prSet custT="1"/>
      <dgm:spPr/>
      <dgm:t>
        <a:bodyPr/>
        <a:lstStyle/>
        <a:p>
          <a:pPr marL="228600" lvl="1" indent="-228600" algn="l" defTabSz="889000" rtl="0">
            <a:lnSpc>
              <a:spcPct val="90000"/>
            </a:lnSpc>
            <a:spcBef>
              <a:spcPct val="0"/>
            </a:spcBef>
            <a:spcAft>
              <a:spcPct val="20000"/>
            </a:spcAft>
            <a:buChar char="•"/>
          </a:pPr>
          <a:r>
            <a:rPr lang="de-DE" sz="1600" kern="1200" dirty="0">
              <a:solidFill>
                <a:prstClr val="black">
                  <a:hueOff val="0"/>
                  <a:satOff val="0"/>
                  <a:lumOff val="0"/>
                  <a:alphaOff val="0"/>
                </a:prstClr>
              </a:solidFill>
              <a:latin typeface="Calibri" panose="020F0502020204030204"/>
              <a:ea typeface="+mn-ea"/>
              <a:cs typeface="+mn-cs"/>
            </a:rPr>
            <a:t>Senkung der Eigenkapitalquote</a:t>
          </a:r>
        </a:p>
      </dgm:t>
    </dgm:pt>
    <dgm:pt modelId="{FFC019B1-741C-41ED-89E1-9D1CA737C60A}" type="parTrans" cxnId="{91C48E75-C273-4AFD-B9CA-B930635534CA}">
      <dgm:prSet/>
      <dgm:spPr/>
      <dgm:t>
        <a:bodyPr/>
        <a:lstStyle/>
        <a:p>
          <a:endParaRPr lang="de-DE"/>
        </a:p>
      </dgm:t>
    </dgm:pt>
    <dgm:pt modelId="{DD88566F-288B-446A-94F3-F269A5FAA377}" type="sibTrans" cxnId="{91C48E75-C273-4AFD-B9CA-B930635534CA}">
      <dgm:prSet/>
      <dgm:spPr/>
      <dgm:t>
        <a:bodyPr/>
        <a:lstStyle/>
        <a:p>
          <a:endParaRPr lang="de-DE"/>
        </a:p>
      </dgm:t>
    </dgm:pt>
    <dgm:pt modelId="{E97DB670-E8AC-458F-B59B-2E3BF180FDCC}">
      <dgm:prSet custT="1"/>
      <dgm:spPr/>
      <dgm:t>
        <a:bodyPr/>
        <a:lstStyle/>
        <a:p>
          <a:pPr marL="228600" lvl="1" indent="-228600" algn="l" defTabSz="889000" rtl="0">
            <a:lnSpc>
              <a:spcPct val="90000"/>
            </a:lnSpc>
            <a:spcBef>
              <a:spcPct val="0"/>
            </a:spcBef>
            <a:spcAft>
              <a:spcPct val="20000"/>
            </a:spcAft>
            <a:buChar char="•"/>
          </a:pPr>
          <a:r>
            <a:rPr lang="de-DE" sz="1600" kern="1200" dirty="0">
              <a:solidFill>
                <a:prstClr val="black">
                  <a:hueOff val="0"/>
                  <a:satOff val="0"/>
                  <a:lumOff val="0"/>
                  <a:alphaOff val="0"/>
                </a:prstClr>
              </a:solidFill>
              <a:latin typeface="Calibri" panose="020F0502020204030204"/>
              <a:ea typeface="+mn-ea"/>
              <a:cs typeface="+mn-cs"/>
            </a:rPr>
            <a:t>Senkung von Verschuldung / Verschuldungsgrad</a:t>
          </a:r>
        </a:p>
      </dgm:t>
    </dgm:pt>
    <dgm:pt modelId="{185A8F6B-A9FD-4761-A68A-9D453A388F52}" type="parTrans" cxnId="{43035922-5F74-4F4F-AEF2-3059F468DEE3}">
      <dgm:prSet/>
      <dgm:spPr/>
      <dgm:t>
        <a:bodyPr/>
        <a:lstStyle/>
        <a:p>
          <a:endParaRPr lang="de-DE"/>
        </a:p>
      </dgm:t>
    </dgm:pt>
    <dgm:pt modelId="{6DD26F94-6CD6-4AE5-959D-B200520A8F7A}" type="sibTrans" cxnId="{43035922-5F74-4F4F-AEF2-3059F468DEE3}">
      <dgm:prSet/>
      <dgm:spPr/>
      <dgm:t>
        <a:bodyPr/>
        <a:lstStyle/>
        <a:p>
          <a:endParaRPr lang="de-DE"/>
        </a:p>
      </dgm:t>
    </dgm:pt>
    <dgm:pt modelId="{32794FED-CB64-41DC-97A2-E4DB0BB79E6B}">
      <dgm:prSet custT="1"/>
      <dgm:spPr/>
      <dgm:t>
        <a:bodyPr/>
        <a:lstStyle/>
        <a:p>
          <a:pPr marL="228600" lvl="1" indent="-228600" algn="l" defTabSz="889000" rtl="0">
            <a:lnSpc>
              <a:spcPct val="90000"/>
            </a:lnSpc>
            <a:spcBef>
              <a:spcPct val="0"/>
            </a:spcBef>
            <a:spcAft>
              <a:spcPct val="20000"/>
            </a:spcAft>
            <a:buChar char="•"/>
          </a:pPr>
          <a:r>
            <a:rPr lang="de-DE" sz="1600" kern="1200" dirty="0">
              <a:solidFill>
                <a:prstClr val="black">
                  <a:hueOff val="0"/>
                  <a:satOff val="0"/>
                  <a:lumOff val="0"/>
                  <a:alphaOff val="0"/>
                </a:prstClr>
              </a:solidFill>
              <a:latin typeface="Calibri" panose="020F0502020204030204"/>
              <a:ea typeface="+mn-ea"/>
              <a:cs typeface="+mn-cs"/>
              <a:sym typeface="Wingdings" panose="05000000000000000000" pitchFamily="2" charset="2"/>
            </a:rPr>
            <a:t> w</a:t>
          </a:r>
          <a:r>
            <a:rPr lang="de-DE" sz="1600" kern="1200" dirty="0">
              <a:solidFill>
                <a:prstClr val="black">
                  <a:hueOff val="0"/>
                  <a:satOff val="0"/>
                  <a:lumOff val="0"/>
                  <a:alphaOff val="0"/>
                </a:prstClr>
              </a:solidFill>
              <a:latin typeface="Calibri" panose="020F0502020204030204"/>
              <a:ea typeface="+mn-ea"/>
              <a:cs typeface="+mn-cs"/>
            </a:rPr>
            <a:t>ahrscheinlich Notwendigkeit der Neuverhandlung von Kreditverträgen</a:t>
          </a:r>
        </a:p>
      </dgm:t>
    </dgm:pt>
    <dgm:pt modelId="{366D221A-C06B-420D-948E-3C2885B525AC}" type="parTrans" cxnId="{DF5E3DC8-FFBA-4872-BFD9-2AED5E975C2D}">
      <dgm:prSet/>
      <dgm:spPr/>
      <dgm:t>
        <a:bodyPr/>
        <a:lstStyle/>
        <a:p>
          <a:endParaRPr lang="de-DE"/>
        </a:p>
      </dgm:t>
    </dgm:pt>
    <dgm:pt modelId="{E5D02E7D-9C6B-4D1C-88A8-D2B661D064B9}" type="sibTrans" cxnId="{DF5E3DC8-FFBA-4872-BFD9-2AED5E975C2D}">
      <dgm:prSet/>
      <dgm:spPr/>
      <dgm:t>
        <a:bodyPr/>
        <a:lstStyle/>
        <a:p>
          <a:endParaRPr lang="de-DE"/>
        </a:p>
      </dgm:t>
    </dgm:pt>
    <dgm:pt modelId="{ED465C9A-BCE7-4887-A416-129BA185510C}">
      <dgm:prSet custT="1"/>
      <dgm:spPr/>
      <dgm:t>
        <a:bodyPr/>
        <a:lstStyle/>
        <a:p>
          <a:pPr marL="228600" lvl="1" indent="-228600" algn="l" defTabSz="889000" rtl="0">
            <a:lnSpc>
              <a:spcPct val="90000"/>
            </a:lnSpc>
            <a:spcBef>
              <a:spcPct val="0"/>
            </a:spcBef>
            <a:spcAft>
              <a:spcPct val="20000"/>
            </a:spcAft>
            <a:buChar char="•"/>
          </a:pPr>
          <a:r>
            <a:rPr lang="de-DE" sz="1600" kern="1200" dirty="0">
              <a:solidFill>
                <a:prstClr val="black">
                  <a:hueOff val="0"/>
                  <a:satOff val="0"/>
                  <a:lumOff val="0"/>
                  <a:alphaOff val="0"/>
                </a:prstClr>
              </a:solidFill>
              <a:latin typeface="Calibri" panose="020F0502020204030204"/>
              <a:ea typeface="+mn-ea"/>
              <a:cs typeface="+mn-cs"/>
            </a:rPr>
            <a:t>Leasingverhältnisse sind analog zum Finanzierungs-Leasing nach IAS 17 zu bilanzieren</a:t>
          </a:r>
        </a:p>
      </dgm:t>
    </dgm:pt>
    <dgm:pt modelId="{4575AC30-A0A9-4334-AB42-5090BC071238}" type="parTrans" cxnId="{427C2EB2-A18B-4C8B-97EF-512D18E06FD6}">
      <dgm:prSet/>
      <dgm:spPr/>
      <dgm:t>
        <a:bodyPr/>
        <a:lstStyle/>
        <a:p>
          <a:endParaRPr lang="de-DE"/>
        </a:p>
      </dgm:t>
    </dgm:pt>
    <dgm:pt modelId="{42DE448F-D81C-42E9-9915-59F955905B33}" type="sibTrans" cxnId="{427C2EB2-A18B-4C8B-97EF-512D18E06FD6}">
      <dgm:prSet/>
      <dgm:spPr/>
      <dgm:t>
        <a:bodyPr/>
        <a:lstStyle/>
        <a:p>
          <a:endParaRPr lang="de-DE"/>
        </a:p>
      </dgm:t>
    </dgm:pt>
    <dgm:pt modelId="{8D16698A-520B-477A-8D48-06FDE5252260}">
      <dgm:prSet custT="1"/>
      <dgm:spPr/>
      <dgm:t>
        <a:bodyPr/>
        <a:lstStyle/>
        <a:p>
          <a:pPr marL="228600" lvl="1" indent="-228600" algn="l" defTabSz="889000" rtl="0">
            <a:lnSpc>
              <a:spcPct val="90000"/>
            </a:lnSpc>
            <a:spcBef>
              <a:spcPct val="0"/>
            </a:spcBef>
            <a:spcAft>
              <a:spcPct val="20000"/>
            </a:spcAft>
            <a:buChar char="•"/>
          </a:pPr>
          <a:r>
            <a:rPr lang="de-DE" sz="1600" kern="1200" dirty="0">
              <a:solidFill>
                <a:prstClr val="black">
                  <a:hueOff val="0"/>
                  <a:satOff val="0"/>
                  <a:lumOff val="0"/>
                  <a:alphaOff val="0"/>
                </a:prstClr>
              </a:solidFill>
              <a:latin typeface="Calibri" panose="020F0502020204030204"/>
              <a:ea typeface="+mn-ea"/>
              <a:cs typeface="+mn-cs"/>
              <a:sym typeface="Wingdings" panose="05000000000000000000" pitchFamily="2" charset="2"/>
            </a:rPr>
            <a:t> </a:t>
          </a:r>
          <a:r>
            <a:rPr lang="de-DE" sz="1600" kern="1200" dirty="0">
              <a:solidFill>
                <a:prstClr val="black">
                  <a:hueOff val="0"/>
                  <a:satOff val="0"/>
                  <a:lumOff val="0"/>
                  <a:alphaOff val="0"/>
                </a:prstClr>
              </a:solidFill>
              <a:latin typeface="Calibri" panose="020F0502020204030204"/>
              <a:ea typeface="+mn-ea"/>
              <a:cs typeface="+mn-cs"/>
            </a:rPr>
            <a:t>Leasingnehmer muss sämtliche Leasingverhältnisse in der Bilanz ausweisen</a:t>
          </a:r>
        </a:p>
      </dgm:t>
    </dgm:pt>
    <dgm:pt modelId="{C7194A17-338F-4C9A-BACF-73B6A407E4D6}" type="parTrans" cxnId="{E9344CFE-52F8-4966-B425-B5ACE54C6AA6}">
      <dgm:prSet/>
      <dgm:spPr/>
      <dgm:t>
        <a:bodyPr/>
        <a:lstStyle/>
        <a:p>
          <a:endParaRPr lang="de-DE"/>
        </a:p>
      </dgm:t>
    </dgm:pt>
    <dgm:pt modelId="{0D119C5E-2713-43EA-B89F-193626E10C50}" type="sibTrans" cxnId="{E9344CFE-52F8-4966-B425-B5ACE54C6AA6}">
      <dgm:prSet/>
      <dgm:spPr/>
      <dgm:t>
        <a:bodyPr/>
        <a:lstStyle/>
        <a:p>
          <a:endParaRPr lang="de-DE"/>
        </a:p>
      </dgm:t>
    </dgm:pt>
    <dgm:pt modelId="{1715AEA1-14D1-42F8-AE5F-2B150024703B}" type="pres">
      <dgm:prSet presAssocID="{04C20356-038C-4132-8294-4BB766862A31}" presName="linear" presStyleCnt="0">
        <dgm:presLayoutVars>
          <dgm:animLvl val="lvl"/>
          <dgm:resizeHandles val="exact"/>
        </dgm:presLayoutVars>
      </dgm:prSet>
      <dgm:spPr/>
    </dgm:pt>
    <dgm:pt modelId="{377CEAE9-3974-4270-8013-2D1AFCA2A492}" type="pres">
      <dgm:prSet presAssocID="{42849E50-5B23-4A64-A6EA-0ABD93B3997C}" presName="parentText" presStyleLbl="node1" presStyleIdx="0" presStyleCnt="2" custScaleY="57040">
        <dgm:presLayoutVars>
          <dgm:chMax val="0"/>
          <dgm:bulletEnabled val="1"/>
        </dgm:presLayoutVars>
      </dgm:prSet>
      <dgm:spPr/>
    </dgm:pt>
    <dgm:pt modelId="{1E6A8148-EC8C-45B3-8F8E-D813076C59E9}" type="pres">
      <dgm:prSet presAssocID="{42849E50-5B23-4A64-A6EA-0ABD93B3997C}" presName="childText" presStyleLbl="revTx" presStyleIdx="0" presStyleCnt="2">
        <dgm:presLayoutVars>
          <dgm:bulletEnabled val="1"/>
        </dgm:presLayoutVars>
      </dgm:prSet>
      <dgm:spPr/>
    </dgm:pt>
    <dgm:pt modelId="{2B7AEEA5-ABF4-4923-A1BD-D315D35361CF}" type="pres">
      <dgm:prSet presAssocID="{BCD86CEC-5B80-4824-A515-6AB2D856E736}" presName="parentText" presStyleLbl="node1" presStyleIdx="1" presStyleCnt="2" custScaleY="61240">
        <dgm:presLayoutVars>
          <dgm:chMax val="0"/>
          <dgm:bulletEnabled val="1"/>
        </dgm:presLayoutVars>
      </dgm:prSet>
      <dgm:spPr/>
    </dgm:pt>
    <dgm:pt modelId="{26FEFB21-A94E-4916-B300-D0A7FC4770AB}" type="pres">
      <dgm:prSet presAssocID="{BCD86CEC-5B80-4824-A515-6AB2D856E736}" presName="childText" presStyleLbl="revTx" presStyleIdx="1" presStyleCnt="2">
        <dgm:presLayoutVars>
          <dgm:bulletEnabled val="1"/>
        </dgm:presLayoutVars>
      </dgm:prSet>
      <dgm:spPr/>
    </dgm:pt>
  </dgm:ptLst>
  <dgm:cxnLst>
    <dgm:cxn modelId="{38FDFA1C-715B-487C-BE66-9A105B3A8DC1}" type="presOf" srcId="{42849E50-5B23-4A64-A6EA-0ABD93B3997C}" destId="{377CEAE9-3974-4270-8013-2D1AFCA2A492}" srcOrd="0" destOrd="0" presId="urn:microsoft.com/office/officeart/2005/8/layout/vList2"/>
    <dgm:cxn modelId="{43035922-5F74-4F4F-AEF2-3059F468DEE3}" srcId="{BCD86CEC-5B80-4824-A515-6AB2D856E736}" destId="{E97DB670-E8AC-458F-B59B-2E3BF180FDCC}" srcOrd="4" destOrd="0" parTransId="{185A8F6B-A9FD-4761-A68A-9D453A388F52}" sibTransId="{6DD26F94-6CD6-4AE5-959D-B200520A8F7A}"/>
    <dgm:cxn modelId="{5DB07225-BB44-457E-958E-ED147F117200}" srcId="{BCD86CEC-5B80-4824-A515-6AB2D856E736}" destId="{3F89A820-1520-42A8-9936-4E39D0DE746B}" srcOrd="1" destOrd="0" parTransId="{0A96176C-0903-49B5-9D46-5494F1B5D372}" sibTransId="{2D7BB298-41B8-4E19-973A-D9A0B8A4B979}"/>
    <dgm:cxn modelId="{B745E62E-DE87-44FC-8657-82267CC7EBFF}" srcId="{04C20356-038C-4132-8294-4BB766862A31}" destId="{42849E50-5B23-4A64-A6EA-0ABD93B3997C}" srcOrd="0" destOrd="0" parTransId="{014A7D67-07F2-4BC9-BFFB-413ABBE3FF72}" sibTransId="{F4ACE14B-6609-48A6-8AD7-D1C254B5E833}"/>
    <dgm:cxn modelId="{B6E84061-3438-4B25-9D30-321363F3644B}" srcId="{BCD86CEC-5B80-4824-A515-6AB2D856E736}" destId="{5FA9565F-A783-4110-A661-DBD6AB18B9CA}" srcOrd="6" destOrd="0" parTransId="{0698937F-466B-4A41-B5B6-0AC6BE81017F}" sibTransId="{B4FD0DA8-7EBC-451F-AD64-B8129899345A}"/>
    <dgm:cxn modelId="{B29D1B6E-F87D-439E-8E5E-21FC9F5F91F9}" type="presOf" srcId="{04C20356-038C-4132-8294-4BB766862A31}" destId="{1715AEA1-14D1-42F8-AE5F-2B150024703B}" srcOrd="0" destOrd="0" presId="urn:microsoft.com/office/officeart/2005/8/layout/vList2"/>
    <dgm:cxn modelId="{19710C73-7D1E-4BAB-87F1-A224D547D71A}" type="presOf" srcId="{3F89A820-1520-42A8-9936-4E39D0DE746B}" destId="{26FEFB21-A94E-4916-B300-D0A7FC4770AB}" srcOrd="0" destOrd="1" presId="urn:microsoft.com/office/officeart/2005/8/layout/vList2"/>
    <dgm:cxn modelId="{F995B574-298F-4DDE-B433-482293ADDB81}" srcId="{BCD86CEC-5B80-4824-A515-6AB2D856E736}" destId="{C2B8668E-11E3-4254-9293-CD5B609B1B51}" srcOrd="0" destOrd="0" parTransId="{60B6BF89-E707-4C7B-BEB4-D202F6731495}" sibTransId="{5F35B290-6EE1-4BF0-894E-4437C708131B}"/>
    <dgm:cxn modelId="{91C48E75-C273-4AFD-B9CA-B930635534CA}" srcId="{BCD86CEC-5B80-4824-A515-6AB2D856E736}" destId="{C1618016-3114-4272-B270-5940CD0E79CA}" srcOrd="3" destOrd="0" parTransId="{FFC019B1-741C-41ED-89E1-9D1CA737C60A}" sibTransId="{DD88566F-288B-446A-94F3-F269A5FAA377}"/>
    <dgm:cxn modelId="{7D75E657-C59B-4D30-B434-4F0293B55640}" type="presOf" srcId="{C1618016-3114-4272-B270-5940CD0E79CA}" destId="{26FEFB21-A94E-4916-B300-D0A7FC4770AB}" srcOrd="0" destOrd="3" presId="urn:microsoft.com/office/officeart/2005/8/layout/vList2"/>
    <dgm:cxn modelId="{02398C86-50AB-4291-BFAC-7F2DF4089776}" type="presOf" srcId="{5D4F8ED9-A3E6-4148-8AF6-F1A7103FCFC7}" destId="{1E6A8148-EC8C-45B3-8F8E-D813076C59E9}" srcOrd="0" destOrd="0" presId="urn:microsoft.com/office/officeart/2005/8/layout/vList2"/>
    <dgm:cxn modelId="{6F9C9FA7-1D79-4EAD-B0D4-DE65765A8E3C}" type="presOf" srcId="{32794FED-CB64-41DC-97A2-E4DB0BB79E6B}" destId="{26FEFB21-A94E-4916-B300-D0A7FC4770AB}" srcOrd="0" destOrd="5" presId="urn:microsoft.com/office/officeart/2005/8/layout/vList2"/>
    <dgm:cxn modelId="{B494F4AB-8B6E-4364-953E-FA0CE68EF5D2}" srcId="{BCD86CEC-5B80-4824-A515-6AB2D856E736}" destId="{11F0CA28-60C9-4E3E-BFD9-A0580AEDC00B}" srcOrd="2" destOrd="0" parTransId="{C5DB6713-B72F-46A2-AF17-922DD692B15C}" sibTransId="{B0842C7B-6A2E-4ED8-B96E-0E07A156A3D2}"/>
    <dgm:cxn modelId="{230067AF-4A35-4730-A0BD-7A0BEE6F167C}" type="presOf" srcId="{5FA9565F-A783-4110-A661-DBD6AB18B9CA}" destId="{26FEFB21-A94E-4916-B300-D0A7FC4770AB}" srcOrd="0" destOrd="6" presId="urn:microsoft.com/office/officeart/2005/8/layout/vList2"/>
    <dgm:cxn modelId="{427C2EB2-A18B-4C8B-97EF-512D18E06FD6}" srcId="{42849E50-5B23-4A64-A6EA-0ABD93B3997C}" destId="{ED465C9A-BCE7-4887-A416-129BA185510C}" srcOrd="1" destOrd="0" parTransId="{4575AC30-A0A9-4334-AB42-5090BC071238}" sibTransId="{42DE448F-D81C-42E9-9915-59F955905B33}"/>
    <dgm:cxn modelId="{305D8BB2-E503-44D1-8547-D154A68763C7}" type="presOf" srcId="{11F0CA28-60C9-4E3E-BFD9-A0580AEDC00B}" destId="{26FEFB21-A94E-4916-B300-D0A7FC4770AB}" srcOrd="0" destOrd="2" presId="urn:microsoft.com/office/officeart/2005/8/layout/vList2"/>
    <dgm:cxn modelId="{3AD95AB9-0F4B-4869-9984-4516F1C38350}" type="presOf" srcId="{C2B8668E-11E3-4254-9293-CD5B609B1B51}" destId="{26FEFB21-A94E-4916-B300-D0A7FC4770AB}" srcOrd="0" destOrd="0" presId="urn:microsoft.com/office/officeart/2005/8/layout/vList2"/>
    <dgm:cxn modelId="{DF5E3DC8-FFBA-4872-BFD9-2AED5E975C2D}" srcId="{BCD86CEC-5B80-4824-A515-6AB2D856E736}" destId="{32794FED-CB64-41DC-97A2-E4DB0BB79E6B}" srcOrd="5" destOrd="0" parTransId="{366D221A-C06B-420D-948E-3C2885B525AC}" sibTransId="{E5D02E7D-9C6B-4D1C-88A8-D2B661D064B9}"/>
    <dgm:cxn modelId="{8B6975C8-A28F-4D30-9F79-AF593015E51F}" type="presOf" srcId="{BCD86CEC-5B80-4824-A515-6AB2D856E736}" destId="{2B7AEEA5-ABF4-4923-A1BD-D315D35361CF}" srcOrd="0" destOrd="0" presId="urn:microsoft.com/office/officeart/2005/8/layout/vList2"/>
    <dgm:cxn modelId="{9618DCCA-EDC8-4336-B9AD-1EECB12C4F02}" type="presOf" srcId="{ED465C9A-BCE7-4887-A416-129BA185510C}" destId="{1E6A8148-EC8C-45B3-8F8E-D813076C59E9}" srcOrd="0" destOrd="1" presId="urn:microsoft.com/office/officeart/2005/8/layout/vList2"/>
    <dgm:cxn modelId="{3747CCDF-DBFB-4669-9028-5B62EE43A56C}" srcId="{42849E50-5B23-4A64-A6EA-0ABD93B3997C}" destId="{5D4F8ED9-A3E6-4148-8AF6-F1A7103FCFC7}" srcOrd="0" destOrd="0" parTransId="{8B8EA1AF-72DD-4222-832B-CF18E7BC4389}" sibTransId="{3206227A-6361-43DF-A064-506843345652}"/>
    <dgm:cxn modelId="{FCD73AE6-9681-421E-AFA0-936C38D9FD3F}" type="presOf" srcId="{8D16698A-520B-477A-8D48-06FDE5252260}" destId="{1E6A8148-EC8C-45B3-8F8E-D813076C59E9}" srcOrd="0" destOrd="2" presId="urn:microsoft.com/office/officeart/2005/8/layout/vList2"/>
    <dgm:cxn modelId="{73308EF9-2DB3-4632-B101-CE8AC9E1C3C9}" type="presOf" srcId="{E97DB670-E8AC-458F-B59B-2E3BF180FDCC}" destId="{26FEFB21-A94E-4916-B300-D0A7FC4770AB}" srcOrd="0" destOrd="4" presId="urn:microsoft.com/office/officeart/2005/8/layout/vList2"/>
    <dgm:cxn modelId="{FE4E1FFB-C56D-4E3A-8574-93AA8586E5DF}" srcId="{04C20356-038C-4132-8294-4BB766862A31}" destId="{BCD86CEC-5B80-4824-A515-6AB2D856E736}" srcOrd="1" destOrd="0" parTransId="{8B251D2C-B16C-40AD-9412-E77A36AA4017}" sibTransId="{17AC7299-5C42-4746-A89E-A6CA53B4F6C1}"/>
    <dgm:cxn modelId="{E9344CFE-52F8-4966-B425-B5ACE54C6AA6}" srcId="{42849E50-5B23-4A64-A6EA-0ABD93B3997C}" destId="{8D16698A-520B-477A-8D48-06FDE5252260}" srcOrd="2" destOrd="0" parTransId="{C7194A17-338F-4C9A-BACF-73B6A407E4D6}" sibTransId="{0D119C5E-2713-43EA-B89F-193626E10C50}"/>
    <dgm:cxn modelId="{2EB814D3-D9C6-49D9-B57A-81B8D4178F0A}" type="presParOf" srcId="{1715AEA1-14D1-42F8-AE5F-2B150024703B}" destId="{377CEAE9-3974-4270-8013-2D1AFCA2A492}" srcOrd="0" destOrd="0" presId="urn:microsoft.com/office/officeart/2005/8/layout/vList2"/>
    <dgm:cxn modelId="{6084A54F-2AAC-4108-A886-ED34049366A5}" type="presParOf" srcId="{1715AEA1-14D1-42F8-AE5F-2B150024703B}" destId="{1E6A8148-EC8C-45B3-8F8E-D813076C59E9}" srcOrd="1" destOrd="0" presId="urn:microsoft.com/office/officeart/2005/8/layout/vList2"/>
    <dgm:cxn modelId="{BD6DB7C8-449E-42E4-BF8B-4110C34B1F8E}" type="presParOf" srcId="{1715AEA1-14D1-42F8-AE5F-2B150024703B}" destId="{2B7AEEA5-ABF4-4923-A1BD-D315D35361CF}" srcOrd="2" destOrd="0" presId="urn:microsoft.com/office/officeart/2005/8/layout/vList2"/>
    <dgm:cxn modelId="{95223D81-B724-4E53-A4AC-5861D46538EB}" type="presParOf" srcId="{1715AEA1-14D1-42F8-AE5F-2B150024703B}" destId="{26FEFB21-A94E-4916-B300-D0A7FC4770AB}"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775C110-093A-4290-A4CF-33A1E264BCDD}" type="doc">
      <dgm:prSet loTypeId="urn:microsoft.com/office/officeart/2005/8/layout/lProcess1" loCatId="process" qsTypeId="urn:microsoft.com/office/officeart/2005/8/quickstyle/simple1" qsCatId="simple" csTypeId="urn:microsoft.com/office/officeart/2005/8/colors/accent1_2" csCatId="accent1" phldr="1"/>
      <dgm:spPr/>
      <dgm:t>
        <a:bodyPr/>
        <a:lstStyle/>
        <a:p>
          <a:endParaRPr lang="en-US"/>
        </a:p>
      </dgm:t>
    </dgm:pt>
    <dgm:pt modelId="{A690750B-21EA-4EB4-A558-D8489817CF6A}">
      <dgm:prSet/>
      <dgm:spPr/>
      <dgm:t>
        <a:bodyPr/>
        <a:lstStyle/>
        <a:p>
          <a:pPr rtl="0"/>
          <a:r>
            <a:rPr lang="de-DE" dirty="0"/>
            <a:t>Die Frage, ob der Vermögenswert erworben werden soll oder nicht, ist nicht Bestandteil der Leasinganalyse.</a:t>
          </a:r>
          <a:endParaRPr lang="en-US" dirty="0"/>
        </a:p>
      </dgm:t>
    </dgm:pt>
    <dgm:pt modelId="{65A16391-C3EF-44C6-85FC-1EEBBC5930E5}" type="parTrans" cxnId="{331D643A-6B65-4DC2-84EE-3968E2847CF6}">
      <dgm:prSet/>
      <dgm:spPr/>
      <dgm:t>
        <a:bodyPr/>
        <a:lstStyle/>
        <a:p>
          <a:endParaRPr lang="en-US"/>
        </a:p>
      </dgm:t>
    </dgm:pt>
    <dgm:pt modelId="{B58134D7-3ACD-4B2B-A996-3E5233417B5F}" type="sibTrans" cxnId="{331D643A-6B65-4DC2-84EE-3968E2847CF6}">
      <dgm:prSet/>
      <dgm:spPr/>
      <dgm:t>
        <a:bodyPr/>
        <a:lstStyle/>
        <a:p>
          <a:endParaRPr lang="en-US"/>
        </a:p>
      </dgm:t>
    </dgm:pt>
    <dgm:pt modelId="{63ADCED9-7094-4073-AE63-B53612281C7C}">
      <dgm:prSet/>
      <dgm:spPr/>
      <dgm:t>
        <a:bodyPr/>
        <a:lstStyle/>
        <a:p>
          <a:pPr rtl="0"/>
          <a:r>
            <a:rPr lang="de-DE" dirty="0"/>
            <a:t>Im Allgemeinen verfügen Unternehmen nicht über überschüssige liquide Mittel. Kapital zur Finanzierung neuer Vermögenswerte kann aus internen Cashflows, durch Fremdkapitalaufnahme/Kredit oder durch den Verkauf von neuem Eigenkapital bezogen werden. Alternativ kann der Vermögenswert geleast werden. </a:t>
          </a:r>
          <a:endParaRPr lang="en-US" dirty="0"/>
        </a:p>
      </dgm:t>
    </dgm:pt>
    <dgm:pt modelId="{441A1E91-AA06-4E79-A29E-4B8B29DE69E6}" type="parTrans" cxnId="{4FD9F757-A2E5-4432-AEA6-D85CBD2F663E}">
      <dgm:prSet/>
      <dgm:spPr/>
      <dgm:t>
        <a:bodyPr/>
        <a:lstStyle/>
        <a:p>
          <a:endParaRPr lang="en-US"/>
        </a:p>
      </dgm:t>
    </dgm:pt>
    <dgm:pt modelId="{1AC17EBC-537A-47BE-9962-CE1A3A30DF53}" type="sibTrans" cxnId="{4FD9F757-A2E5-4432-AEA6-D85CBD2F663E}">
      <dgm:prSet/>
      <dgm:spPr/>
      <dgm:t>
        <a:bodyPr/>
        <a:lstStyle/>
        <a:p>
          <a:endParaRPr lang="en-US"/>
        </a:p>
      </dgm:t>
    </dgm:pt>
    <dgm:pt modelId="{1D8C8836-B0C4-4503-AE4F-53912D55BDA8}">
      <dgm:prSet custT="1"/>
      <dgm:spPr/>
      <dgm:t>
        <a:bodyPr/>
        <a:lstStyle/>
        <a:p>
          <a:pPr rtl="0"/>
          <a:r>
            <a:rPr lang="de-DE" sz="2400" b="1" dirty="0"/>
            <a:t>Angemessener Vergleich: Leasing vs. Fremdfinanzierung/Kreditkauf</a:t>
          </a:r>
          <a:endParaRPr lang="en-US" sz="2400" dirty="0"/>
        </a:p>
      </dgm:t>
    </dgm:pt>
    <dgm:pt modelId="{90A1DE22-0B74-4631-B05D-EA3141187CFC}" type="parTrans" cxnId="{50F6EC22-AC65-493B-AB5F-886FB269B362}">
      <dgm:prSet/>
      <dgm:spPr/>
      <dgm:t>
        <a:bodyPr/>
        <a:lstStyle/>
        <a:p>
          <a:endParaRPr lang="en-US"/>
        </a:p>
      </dgm:t>
    </dgm:pt>
    <dgm:pt modelId="{35238458-C55A-427B-BF7B-4C6E116EDA71}" type="sibTrans" cxnId="{50F6EC22-AC65-493B-AB5F-886FB269B362}">
      <dgm:prSet/>
      <dgm:spPr/>
      <dgm:t>
        <a:bodyPr/>
        <a:lstStyle/>
        <a:p>
          <a:endParaRPr lang="en-US"/>
        </a:p>
      </dgm:t>
    </dgm:pt>
    <dgm:pt modelId="{8D1304D2-5D07-48AD-86FA-AC36C1D8FAEB}">
      <dgm:prSet/>
      <dgm:spPr/>
      <dgm:t>
        <a:bodyPr/>
        <a:lstStyle/>
        <a:p>
          <a:pPr rtl="0"/>
          <a:r>
            <a:rPr lang="de-DE" dirty="0"/>
            <a:t>Die Leasinganalyse konzentriert sich ausschließlich darauf, ob sich ein bestimmter Vermögenswert durch Leasing oder durch Kauf/Eigentumserwerb angeeignet werden soll. </a:t>
          </a:r>
          <a:endParaRPr lang="en-US" dirty="0"/>
        </a:p>
      </dgm:t>
    </dgm:pt>
    <dgm:pt modelId="{FEDBC91D-F20B-4CFD-A28D-FCE82C905D3F}" type="parTrans" cxnId="{B443B58D-2C9D-4710-B3C0-19C4EF480709}">
      <dgm:prSet/>
      <dgm:spPr/>
      <dgm:t>
        <a:bodyPr/>
        <a:lstStyle/>
        <a:p>
          <a:endParaRPr lang="en-US"/>
        </a:p>
      </dgm:t>
    </dgm:pt>
    <dgm:pt modelId="{DEC0F473-A6E4-40CD-9D37-D7B71E644036}" type="sibTrans" cxnId="{B443B58D-2C9D-4710-B3C0-19C4EF480709}">
      <dgm:prSet/>
      <dgm:spPr/>
      <dgm:t>
        <a:bodyPr/>
        <a:lstStyle/>
        <a:p>
          <a:endParaRPr lang="en-US"/>
        </a:p>
      </dgm:t>
    </dgm:pt>
    <dgm:pt modelId="{A2949882-5633-4ABA-919B-DA027CB61668}" type="pres">
      <dgm:prSet presAssocID="{9775C110-093A-4290-A4CF-33A1E264BCDD}" presName="Name0" presStyleCnt="0">
        <dgm:presLayoutVars>
          <dgm:dir/>
          <dgm:animLvl val="lvl"/>
          <dgm:resizeHandles val="exact"/>
        </dgm:presLayoutVars>
      </dgm:prSet>
      <dgm:spPr/>
    </dgm:pt>
    <dgm:pt modelId="{F4C4ABB0-EF9F-4592-99F8-810549037A98}" type="pres">
      <dgm:prSet presAssocID="{A690750B-21EA-4EB4-A558-D8489817CF6A}" presName="vertFlow" presStyleCnt="0"/>
      <dgm:spPr/>
    </dgm:pt>
    <dgm:pt modelId="{9B810409-CFAE-4699-ABDC-E0882112D657}" type="pres">
      <dgm:prSet presAssocID="{A690750B-21EA-4EB4-A558-D8489817CF6A}" presName="header" presStyleLbl="node1" presStyleIdx="0" presStyleCnt="1" custScaleX="285646" custLinFactNeighborY="-5538"/>
      <dgm:spPr/>
    </dgm:pt>
    <dgm:pt modelId="{BC4330F4-4536-4ADA-BC1F-F3A663350AAE}" type="pres">
      <dgm:prSet presAssocID="{FEDBC91D-F20B-4CFD-A28D-FCE82C905D3F}" presName="parTrans" presStyleLbl="sibTrans2D1" presStyleIdx="0" presStyleCnt="3"/>
      <dgm:spPr/>
    </dgm:pt>
    <dgm:pt modelId="{FB1E0CF7-97BD-4F4F-AEF7-FA420E554CF0}" type="pres">
      <dgm:prSet presAssocID="{8D1304D2-5D07-48AD-86FA-AC36C1D8FAEB}" presName="child" presStyleLbl="alignAccFollowNode1" presStyleIdx="0" presStyleCnt="3" custScaleX="285646">
        <dgm:presLayoutVars>
          <dgm:chMax val="0"/>
          <dgm:bulletEnabled val="1"/>
        </dgm:presLayoutVars>
      </dgm:prSet>
      <dgm:spPr/>
    </dgm:pt>
    <dgm:pt modelId="{CE3B813B-2F38-47F1-8491-1A7F86302004}" type="pres">
      <dgm:prSet presAssocID="{DEC0F473-A6E4-40CD-9D37-D7B71E644036}" presName="sibTrans" presStyleLbl="sibTrans2D1" presStyleIdx="1" presStyleCnt="3"/>
      <dgm:spPr/>
    </dgm:pt>
    <dgm:pt modelId="{8279F845-6CC0-4836-8377-7B0980538C71}" type="pres">
      <dgm:prSet presAssocID="{63ADCED9-7094-4073-AE63-B53612281C7C}" presName="child" presStyleLbl="alignAccFollowNode1" presStyleIdx="1" presStyleCnt="3" custScaleX="285646">
        <dgm:presLayoutVars>
          <dgm:chMax val="0"/>
          <dgm:bulletEnabled val="1"/>
        </dgm:presLayoutVars>
      </dgm:prSet>
      <dgm:spPr/>
    </dgm:pt>
    <dgm:pt modelId="{9B61628F-FD7C-46FB-9EE5-3B798583F585}" type="pres">
      <dgm:prSet presAssocID="{1AC17EBC-537A-47BE-9962-CE1A3A30DF53}" presName="sibTrans" presStyleLbl="sibTrans2D1" presStyleIdx="2" presStyleCnt="3"/>
      <dgm:spPr/>
    </dgm:pt>
    <dgm:pt modelId="{D9AA34A9-7590-4F40-8D4C-E2B325AE3C8B}" type="pres">
      <dgm:prSet presAssocID="{1D8C8836-B0C4-4503-AE4F-53912D55BDA8}" presName="child" presStyleLbl="alignAccFollowNode1" presStyleIdx="2" presStyleCnt="3" custScaleX="285646">
        <dgm:presLayoutVars>
          <dgm:chMax val="0"/>
          <dgm:bulletEnabled val="1"/>
        </dgm:presLayoutVars>
      </dgm:prSet>
      <dgm:spPr/>
    </dgm:pt>
  </dgm:ptLst>
  <dgm:cxnLst>
    <dgm:cxn modelId="{D375F620-F0C0-4979-99B9-347F2036E682}" type="presOf" srcId="{8D1304D2-5D07-48AD-86FA-AC36C1D8FAEB}" destId="{FB1E0CF7-97BD-4F4F-AEF7-FA420E554CF0}" srcOrd="0" destOrd="0" presId="urn:microsoft.com/office/officeart/2005/8/layout/lProcess1"/>
    <dgm:cxn modelId="{50F6EC22-AC65-493B-AB5F-886FB269B362}" srcId="{A690750B-21EA-4EB4-A558-D8489817CF6A}" destId="{1D8C8836-B0C4-4503-AE4F-53912D55BDA8}" srcOrd="2" destOrd="0" parTransId="{90A1DE22-0B74-4631-B05D-EA3141187CFC}" sibTransId="{35238458-C55A-427B-BF7B-4C6E116EDA71}"/>
    <dgm:cxn modelId="{331D643A-6B65-4DC2-84EE-3968E2847CF6}" srcId="{9775C110-093A-4290-A4CF-33A1E264BCDD}" destId="{A690750B-21EA-4EB4-A558-D8489817CF6A}" srcOrd="0" destOrd="0" parTransId="{65A16391-C3EF-44C6-85FC-1EEBBC5930E5}" sibTransId="{B58134D7-3ACD-4B2B-A996-3E5233417B5F}"/>
    <dgm:cxn modelId="{ACAAA93A-751E-4FB3-88AC-455A98CCEE3D}" type="presOf" srcId="{63ADCED9-7094-4073-AE63-B53612281C7C}" destId="{8279F845-6CC0-4836-8377-7B0980538C71}" srcOrd="0" destOrd="0" presId="urn:microsoft.com/office/officeart/2005/8/layout/lProcess1"/>
    <dgm:cxn modelId="{289F6A65-E2E7-47FB-88FA-24EF333881E0}" type="presOf" srcId="{FEDBC91D-F20B-4CFD-A28D-FCE82C905D3F}" destId="{BC4330F4-4536-4ADA-BC1F-F3A663350AAE}" srcOrd="0" destOrd="0" presId="urn:microsoft.com/office/officeart/2005/8/layout/lProcess1"/>
    <dgm:cxn modelId="{4FD9F757-A2E5-4432-AEA6-D85CBD2F663E}" srcId="{A690750B-21EA-4EB4-A558-D8489817CF6A}" destId="{63ADCED9-7094-4073-AE63-B53612281C7C}" srcOrd="1" destOrd="0" parTransId="{441A1E91-AA06-4E79-A29E-4B8B29DE69E6}" sibTransId="{1AC17EBC-537A-47BE-9962-CE1A3A30DF53}"/>
    <dgm:cxn modelId="{028DCA7D-7B1E-472C-B638-A9BB2B90F1AF}" type="presOf" srcId="{1D8C8836-B0C4-4503-AE4F-53912D55BDA8}" destId="{D9AA34A9-7590-4F40-8D4C-E2B325AE3C8B}" srcOrd="0" destOrd="0" presId="urn:microsoft.com/office/officeart/2005/8/layout/lProcess1"/>
    <dgm:cxn modelId="{0B1EED81-7C0E-46F1-8B58-03267CB3A0D2}" type="presOf" srcId="{A690750B-21EA-4EB4-A558-D8489817CF6A}" destId="{9B810409-CFAE-4699-ABDC-E0882112D657}" srcOrd="0" destOrd="0" presId="urn:microsoft.com/office/officeart/2005/8/layout/lProcess1"/>
    <dgm:cxn modelId="{03FC3183-15BB-4428-A2CD-C4AE9B28E547}" type="presOf" srcId="{DEC0F473-A6E4-40CD-9D37-D7B71E644036}" destId="{CE3B813B-2F38-47F1-8491-1A7F86302004}" srcOrd="0" destOrd="0" presId="urn:microsoft.com/office/officeart/2005/8/layout/lProcess1"/>
    <dgm:cxn modelId="{B443B58D-2C9D-4710-B3C0-19C4EF480709}" srcId="{A690750B-21EA-4EB4-A558-D8489817CF6A}" destId="{8D1304D2-5D07-48AD-86FA-AC36C1D8FAEB}" srcOrd="0" destOrd="0" parTransId="{FEDBC91D-F20B-4CFD-A28D-FCE82C905D3F}" sibTransId="{DEC0F473-A6E4-40CD-9D37-D7B71E644036}"/>
    <dgm:cxn modelId="{4385D1A1-BB0E-447A-A61D-40733A345898}" type="presOf" srcId="{9775C110-093A-4290-A4CF-33A1E264BCDD}" destId="{A2949882-5633-4ABA-919B-DA027CB61668}" srcOrd="0" destOrd="0" presId="urn:microsoft.com/office/officeart/2005/8/layout/lProcess1"/>
    <dgm:cxn modelId="{527F87ED-D158-477B-8F2C-B680A5DC9EE8}" type="presOf" srcId="{1AC17EBC-537A-47BE-9962-CE1A3A30DF53}" destId="{9B61628F-FD7C-46FB-9EE5-3B798583F585}" srcOrd="0" destOrd="0" presId="urn:microsoft.com/office/officeart/2005/8/layout/lProcess1"/>
    <dgm:cxn modelId="{12A3C349-5FAA-48F1-B2E7-B21D6E0B65BE}" type="presParOf" srcId="{A2949882-5633-4ABA-919B-DA027CB61668}" destId="{F4C4ABB0-EF9F-4592-99F8-810549037A98}" srcOrd="0" destOrd="0" presId="urn:microsoft.com/office/officeart/2005/8/layout/lProcess1"/>
    <dgm:cxn modelId="{2EB4EB84-8796-4725-B529-7821CADAF63D}" type="presParOf" srcId="{F4C4ABB0-EF9F-4592-99F8-810549037A98}" destId="{9B810409-CFAE-4699-ABDC-E0882112D657}" srcOrd="0" destOrd="0" presId="urn:microsoft.com/office/officeart/2005/8/layout/lProcess1"/>
    <dgm:cxn modelId="{547F50D8-CD3D-4F3C-A76E-A3D17299BBAD}" type="presParOf" srcId="{F4C4ABB0-EF9F-4592-99F8-810549037A98}" destId="{BC4330F4-4536-4ADA-BC1F-F3A663350AAE}" srcOrd="1" destOrd="0" presId="urn:microsoft.com/office/officeart/2005/8/layout/lProcess1"/>
    <dgm:cxn modelId="{E2EA8A02-68AD-43C9-A45F-28CCF5F7E4C3}" type="presParOf" srcId="{F4C4ABB0-EF9F-4592-99F8-810549037A98}" destId="{FB1E0CF7-97BD-4F4F-AEF7-FA420E554CF0}" srcOrd="2" destOrd="0" presId="urn:microsoft.com/office/officeart/2005/8/layout/lProcess1"/>
    <dgm:cxn modelId="{36B3977B-F0C3-46CE-A5F9-105B41BFBCC1}" type="presParOf" srcId="{F4C4ABB0-EF9F-4592-99F8-810549037A98}" destId="{CE3B813B-2F38-47F1-8491-1A7F86302004}" srcOrd="3" destOrd="0" presId="urn:microsoft.com/office/officeart/2005/8/layout/lProcess1"/>
    <dgm:cxn modelId="{F2253388-E69E-4716-A679-F1390949FA7F}" type="presParOf" srcId="{F4C4ABB0-EF9F-4592-99F8-810549037A98}" destId="{8279F845-6CC0-4836-8377-7B0980538C71}" srcOrd="4" destOrd="0" presId="urn:microsoft.com/office/officeart/2005/8/layout/lProcess1"/>
    <dgm:cxn modelId="{10480685-2D1B-439B-B22B-B7B07D86D3CC}" type="presParOf" srcId="{F4C4ABB0-EF9F-4592-99F8-810549037A98}" destId="{9B61628F-FD7C-46FB-9EE5-3B798583F585}" srcOrd="5" destOrd="0" presId="urn:microsoft.com/office/officeart/2005/8/layout/lProcess1"/>
    <dgm:cxn modelId="{3B690EBA-028B-4F79-8A2A-1C40B7509633}" type="presParOf" srcId="{F4C4ABB0-EF9F-4592-99F8-810549037A98}" destId="{D9AA34A9-7590-4F40-8D4C-E2B325AE3C8B}" srcOrd="6"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1C7E2DD-BBED-4C17-AA49-98DB80A6260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6458320-BBA3-48E9-936A-A31490D26A9A}">
      <dgm:prSet custT="1"/>
      <dgm:spPr/>
      <dgm:t>
        <a:bodyPr/>
        <a:lstStyle/>
        <a:p>
          <a:pPr rtl="0"/>
          <a:r>
            <a:rPr lang="de-DE" sz="2400" dirty="0"/>
            <a:t>Die Analyse der Entscheidung Leasing vs. Kreditkauf beinhaltet: </a:t>
          </a:r>
          <a:endParaRPr lang="en-US" sz="2400" dirty="0"/>
        </a:p>
      </dgm:t>
    </dgm:pt>
    <dgm:pt modelId="{C1E05F17-3385-4A5C-A644-AF2A17E466A6}" type="parTrans" cxnId="{5303AEBD-3D45-4670-A50A-9231EDBF6C0D}">
      <dgm:prSet/>
      <dgm:spPr/>
      <dgm:t>
        <a:bodyPr/>
        <a:lstStyle/>
        <a:p>
          <a:endParaRPr lang="en-US"/>
        </a:p>
      </dgm:t>
    </dgm:pt>
    <dgm:pt modelId="{797D4B43-D988-433B-812B-785895367793}" type="sibTrans" cxnId="{5303AEBD-3D45-4670-A50A-9231EDBF6C0D}">
      <dgm:prSet/>
      <dgm:spPr/>
      <dgm:t>
        <a:bodyPr/>
        <a:lstStyle/>
        <a:p>
          <a:endParaRPr lang="en-US"/>
        </a:p>
      </dgm:t>
    </dgm:pt>
    <dgm:pt modelId="{C1465706-004C-4A3C-9E4B-469ED3CB0E20}">
      <dgm:prSet custT="1"/>
      <dgm:spPr/>
      <dgm:t>
        <a:bodyPr/>
        <a:lstStyle/>
        <a:p>
          <a:pPr rtl="0"/>
          <a:r>
            <a:rPr lang="de-DE" sz="2000" dirty="0"/>
            <a:t>Vergleich der beiden Finanzierungsmethoden, um festzustellen, welche vorzuziehen ist</a:t>
          </a:r>
          <a:endParaRPr lang="en-US" sz="2000" dirty="0"/>
        </a:p>
      </dgm:t>
    </dgm:pt>
    <dgm:pt modelId="{1F7BA8FE-20F6-48C1-BF09-B9A99BC469DD}" type="parTrans" cxnId="{24EE0AFE-9E9B-4DC6-BB33-748B6C752C79}">
      <dgm:prSet/>
      <dgm:spPr/>
      <dgm:t>
        <a:bodyPr/>
        <a:lstStyle/>
        <a:p>
          <a:endParaRPr lang="en-US"/>
        </a:p>
      </dgm:t>
    </dgm:pt>
    <dgm:pt modelId="{88750278-E94B-4436-A688-8A0B322C85ED}" type="sibTrans" cxnId="{24EE0AFE-9E9B-4DC6-BB33-748B6C752C79}">
      <dgm:prSet/>
      <dgm:spPr/>
      <dgm:t>
        <a:bodyPr/>
        <a:lstStyle/>
        <a:p>
          <a:endParaRPr lang="en-US"/>
        </a:p>
      </dgm:t>
    </dgm:pt>
    <dgm:pt modelId="{FA5E33E4-2E07-4DA3-801C-D01968DBA644}">
      <dgm:prSet custT="1"/>
      <dgm:spPr/>
      <dgm:t>
        <a:bodyPr/>
        <a:lstStyle/>
        <a:p>
          <a:pPr rtl="0"/>
          <a:r>
            <a:rPr lang="de-DE" sz="2000" dirty="0"/>
            <a:t>Schätzung der Cashflows im Zusammenhang mit dem Leasing des Vermögenswertes</a:t>
          </a:r>
          <a:endParaRPr lang="en-US" sz="2000" dirty="0"/>
        </a:p>
      </dgm:t>
    </dgm:pt>
    <dgm:pt modelId="{8C695E75-7BCD-4DAA-9805-E0E7310457E2}" type="parTrans" cxnId="{00D2D017-D4F1-4985-8B8B-21A0311AE9C5}">
      <dgm:prSet/>
      <dgm:spPr/>
      <dgm:t>
        <a:bodyPr/>
        <a:lstStyle/>
        <a:p>
          <a:endParaRPr lang="de-DE"/>
        </a:p>
      </dgm:t>
    </dgm:pt>
    <dgm:pt modelId="{7E38CD75-1F09-41A9-B374-3D038678EF7F}" type="sibTrans" cxnId="{00D2D017-D4F1-4985-8B8B-21A0311AE9C5}">
      <dgm:prSet/>
      <dgm:spPr/>
      <dgm:t>
        <a:bodyPr/>
        <a:lstStyle/>
        <a:p>
          <a:endParaRPr lang="de-DE"/>
        </a:p>
      </dgm:t>
    </dgm:pt>
    <dgm:pt modelId="{3F6DE979-0F9F-473B-AE97-D03D5379DB1B}">
      <dgm:prSet custT="1"/>
      <dgm:spPr/>
      <dgm:t>
        <a:bodyPr/>
        <a:lstStyle/>
        <a:p>
          <a:pPr rtl="0"/>
          <a:r>
            <a:rPr lang="de-DE" sz="2000" dirty="0"/>
            <a:t>Schätzung der Cashflows im Zusammenhang mit Fremdfinanzierung und Kauf des Vermögenswertes (kreditfinanzierter Kauf, kurz: Kreditkauf)</a:t>
          </a:r>
          <a:endParaRPr lang="en-US" sz="2000" dirty="0"/>
        </a:p>
      </dgm:t>
    </dgm:pt>
    <dgm:pt modelId="{C14BEA6F-E8D7-462A-BD62-EF981C45CC73}" type="parTrans" cxnId="{42B7523D-9AC9-49FF-A627-098E6E47621B}">
      <dgm:prSet/>
      <dgm:spPr/>
      <dgm:t>
        <a:bodyPr/>
        <a:lstStyle/>
        <a:p>
          <a:endParaRPr lang="de-DE"/>
        </a:p>
      </dgm:t>
    </dgm:pt>
    <dgm:pt modelId="{6F606BE0-D0B4-4895-9E89-92D8F27D886F}" type="sibTrans" cxnId="{42B7523D-9AC9-49FF-A627-098E6E47621B}">
      <dgm:prSet/>
      <dgm:spPr/>
      <dgm:t>
        <a:bodyPr/>
        <a:lstStyle/>
        <a:p>
          <a:endParaRPr lang="de-DE"/>
        </a:p>
      </dgm:t>
    </dgm:pt>
    <dgm:pt modelId="{E61867D2-57D0-4242-BFD2-C9DEBA390FB9}" type="pres">
      <dgm:prSet presAssocID="{41C7E2DD-BBED-4C17-AA49-98DB80A62601}" presName="linear" presStyleCnt="0">
        <dgm:presLayoutVars>
          <dgm:animLvl val="lvl"/>
          <dgm:resizeHandles val="exact"/>
        </dgm:presLayoutVars>
      </dgm:prSet>
      <dgm:spPr/>
    </dgm:pt>
    <dgm:pt modelId="{26EDBB78-6B3A-4BF8-BE6F-65834EF78636}" type="pres">
      <dgm:prSet presAssocID="{D6458320-BBA3-48E9-936A-A31490D26A9A}" presName="parentText" presStyleLbl="node1" presStyleIdx="0" presStyleCnt="1" custScaleY="83552">
        <dgm:presLayoutVars>
          <dgm:chMax val="0"/>
          <dgm:bulletEnabled val="1"/>
        </dgm:presLayoutVars>
      </dgm:prSet>
      <dgm:spPr/>
    </dgm:pt>
    <dgm:pt modelId="{508E47A7-5080-4DC4-AA0C-4E6773B92171}" type="pres">
      <dgm:prSet presAssocID="{D6458320-BBA3-48E9-936A-A31490D26A9A}" presName="childText" presStyleLbl="revTx" presStyleIdx="0" presStyleCnt="1" custScaleY="70905">
        <dgm:presLayoutVars>
          <dgm:bulletEnabled val="1"/>
        </dgm:presLayoutVars>
      </dgm:prSet>
      <dgm:spPr/>
    </dgm:pt>
  </dgm:ptLst>
  <dgm:cxnLst>
    <dgm:cxn modelId="{B7F3710E-45B1-4BB6-9B41-5275E4E1D993}" type="presOf" srcId="{FA5E33E4-2E07-4DA3-801C-D01968DBA644}" destId="{508E47A7-5080-4DC4-AA0C-4E6773B92171}" srcOrd="0" destOrd="1" presId="urn:microsoft.com/office/officeart/2005/8/layout/vList2"/>
    <dgm:cxn modelId="{00D2D017-D4F1-4985-8B8B-21A0311AE9C5}" srcId="{D6458320-BBA3-48E9-936A-A31490D26A9A}" destId="{FA5E33E4-2E07-4DA3-801C-D01968DBA644}" srcOrd="1" destOrd="0" parTransId="{8C695E75-7BCD-4DAA-9805-E0E7310457E2}" sibTransId="{7E38CD75-1F09-41A9-B374-3D038678EF7F}"/>
    <dgm:cxn modelId="{42B7523D-9AC9-49FF-A627-098E6E47621B}" srcId="{D6458320-BBA3-48E9-936A-A31490D26A9A}" destId="{3F6DE979-0F9F-473B-AE97-D03D5379DB1B}" srcOrd="0" destOrd="0" parTransId="{C14BEA6F-E8D7-462A-BD62-EF981C45CC73}" sibTransId="{6F606BE0-D0B4-4895-9E89-92D8F27D886F}"/>
    <dgm:cxn modelId="{8BA8B966-AD5E-4E3C-A383-523BAC7EEDE4}" type="presOf" srcId="{41C7E2DD-BBED-4C17-AA49-98DB80A62601}" destId="{E61867D2-57D0-4242-BFD2-C9DEBA390FB9}" srcOrd="0" destOrd="0" presId="urn:microsoft.com/office/officeart/2005/8/layout/vList2"/>
    <dgm:cxn modelId="{02398A70-E6BF-41B4-8FAF-54DD548E51CC}" type="presOf" srcId="{D6458320-BBA3-48E9-936A-A31490D26A9A}" destId="{26EDBB78-6B3A-4BF8-BE6F-65834EF78636}" srcOrd="0" destOrd="0" presId="urn:microsoft.com/office/officeart/2005/8/layout/vList2"/>
    <dgm:cxn modelId="{5303AEBD-3D45-4670-A50A-9231EDBF6C0D}" srcId="{41C7E2DD-BBED-4C17-AA49-98DB80A62601}" destId="{D6458320-BBA3-48E9-936A-A31490D26A9A}" srcOrd="0" destOrd="0" parTransId="{C1E05F17-3385-4A5C-A644-AF2A17E466A6}" sibTransId="{797D4B43-D988-433B-812B-785895367793}"/>
    <dgm:cxn modelId="{588A27CD-8657-4805-BA69-CBAB0A834B37}" type="presOf" srcId="{C1465706-004C-4A3C-9E4B-469ED3CB0E20}" destId="{508E47A7-5080-4DC4-AA0C-4E6773B92171}" srcOrd="0" destOrd="2" presId="urn:microsoft.com/office/officeart/2005/8/layout/vList2"/>
    <dgm:cxn modelId="{31AE9FD4-0E81-474F-973A-9E82DE00638F}" type="presOf" srcId="{3F6DE979-0F9F-473B-AE97-D03D5379DB1B}" destId="{508E47A7-5080-4DC4-AA0C-4E6773B92171}" srcOrd="0" destOrd="0" presId="urn:microsoft.com/office/officeart/2005/8/layout/vList2"/>
    <dgm:cxn modelId="{24EE0AFE-9E9B-4DC6-BB33-748B6C752C79}" srcId="{D6458320-BBA3-48E9-936A-A31490D26A9A}" destId="{C1465706-004C-4A3C-9E4B-469ED3CB0E20}" srcOrd="2" destOrd="0" parTransId="{1F7BA8FE-20F6-48C1-BF09-B9A99BC469DD}" sibTransId="{88750278-E94B-4436-A688-8A0B322C85ED}"/>
    <dgm:cxn modelId="{C82CE821-5242-40DD-9399-765AF06BA244}" type="presParOf" srcId="{E61867D2-57D0-4242-BFD2-C9DEBA390FB9}" destId="{26EDBB78-6B3A-4BF8-BE6F-65834EF78636}" srcOrd="0" destOrd="0" presId="urn:microsoft.com/office/officeart/2005/8/layout/vList2"/>
    <dgm:cxn modelId="{6B84C37A-1E87-45D5-9A87-C67B13BEBC5F}" type="presParOf" srcId="{E61867D2-57D0-4242-BFD2-C9DEBA390FB9}" destId="{508E47A7-5080-4DC4-AA0C-4E6773B92171}"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F2B5F2-28AC-4840-89D7-9FF4C65187CA}">
      <dsp:nvSpPr>
        <dsp:cNvPr id="0" name=""/>
        <dsp:cNvSpPr/>
      </dsp:nvSpPr>
      <dsp:spPr>
        <a:xfrm>
          <a:off x="4877" y="771307"/>
          <a:ext cx="2839417" cy="1135766"/>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2007" tIns="17336" rIns="17336" bIns="17336" numCol="1" spcCol="1270" anchor="ctr" anchorCtr="0">
          <a:noAutofit/>
        </a:bodyPr>
        <a:lstStyle/>
        <a:p>
          <a:pPr marL="0" lvl="0" indent="0" algn="ctr" defTabSz="577850">
            <a:lnSpc>
              <a:spcPct val="90000"/>
            </a:lnSpc>
            <a:spcBef>
              <a:spcPct val="0"/>
            </a:spcBef>
            <a:spcAft>
              <a:spcPct val="35000"/>
            </a:spcAft>
            <a:buNone/>
          </a:pPr>
          <a:r>
            <a:rPr lang="en-US" sz="1300" kern="1200" dirty="0" err="1"/>
            <a:t>Leasingnehmer</a:t>
          </a:r>
          <a:r>
            <a:rPr lang="en-US" sz="1300" kern="1200" dirty="0"/>
            <a:t> </a:t>
          </a:r>
          <a:r>
            <a:rPr lang="en-US" sz="1300" kern="1200" dirty="0" err="1"/>
            <a:t>wählt</a:t>
          </a:r>
          <a:r>
            <a:rPr lang="en-US" sz="1300" kern="1200" dirty="0"/>
            <a:t> </a:t>
          </a:r>
          <a:r>
            <a:rPr lang="en-US" sz="1300" kern="1200" dirty="0" err="1"/>
            <a:t>Lieferanten</a:t>
          </a:r>
          <a:r>
            <a:rPr lang="en-US" sz="1300" kern="1200" dirty="0"/>
            <a:t> und Equipment, </a:t>
          </a:r>
          <a:r>
            <a:rPr lang="en-US" sz="1300" kern="1200" dirty="0" err="1"/>
            <a:t>z.B</a:t>
          </a:r>
          <a:r>
            <a:rPr lang="en-US" sz="1300" kern="1200" dirty="0"/>
            <a:t>. </a:t>
          </a:r>
          <a:r>
            <a:rPr lang="en-US" sz="1300" kern="1200" dirty="0" err="1"/>
            <a:t>Gerät</a:t>
          </a:r>
          <a:r>
            <a:rPr lang="en-US" sz="1300" kern="1200" dirty="0"/>
            <a:t>, </a:t>
          </a:r>
          <a:r>
            <a:rPr lang="en-US" sz="1300" kern="1200" dirty="0" err="1"/>
            <a:t>Fahrzeug</a:t>
          </a:r>
          <a:r>
            <a:rPr lang="en-US" sz="1300" kern="1200" dirty="0"/>
            <a:t> etc. </a:t>
          </a:r>
        </a:p>
      </dsp:txBody>
      <dsp:txXfrm>
        <a:off x="572760" y="771307"/>
        <a:ext cx="1703651" cy="1135766"/>
      </dsp:txXfrm>
    </dsp:sp>
    <dsp:sp modelId="{8B6937AD-9C8C-B346-AA17-9756398EF5C3}">
      <dsp:nvSpPr>
        <dsp:cNvPr id="0" name=""/>
        <dsp:cNvSpPr/>
      </dsp:nvSpPr>
      <dsp:spPr>
        <a:xfrm>
          <a:off x="2560353" y="771307"/>
          <a:ext cx="2839417" cy="1135766"/>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2007" tIns="17336" rIns="17336" bIns="17336" numCol="1" spcCol="1270" anchor="ctr" anchorCtr="0">
          <a:noAutofit/>
        </a:bodyPr>
        <a:lstStyle/>
        <a:p>
          <a:pPr marL="0" lvl="0" indent="0" algn="ctr" defTabSz="577850">
            <a:lnSpc>
              <a:spcPct val="90000"/>
            </a:lnSpc>
            <a:spcBef>
              <a:spcPct val="0"/>
            </a:spcBef>
            <a:spcAft>
              <a:spcPct val="35000"/>
            </a:spcAft>
            <a:buNone/>
          </a:pPr>
          <a:r>
            <a:rPr lang="de-DE" sz="1300" kern="1200" dirty="0"/>
            <a:t>Leasingnehmer beantragt Leasingverhältnis beim Leasinggeber. Leasinggeber prüft Leasingantrag</a:t>
          </a:r>
          <a:endParaRPr lang="en-US" sz="1300" kern="1200" dirty="0"/>
        </a:p>
      </dsp:txBody>
      <dsp:txXfrm>
        <a:off x="3128236" y="771307"/>
        <a:ext cx="1703651" cy="1135766"/>
      </dsp:txXfrm>
    </dsp:sp>
    <dsp:sp modelId="{0EB8EE9E-DEAD-FB43-AE75-1ABBB9B41CC8}">
      <dsp:nvSpPr>
        <dsp:cNvPr id="0" name=""/>
        <dsp:cNvSpPr/>
      </dsp:nvSpPr>
      <dsp:spPr>
        <a:xfrm>
          <a:off x="5115828" y="771307"/>
          <a:ext cx="2839417" cy="1135766"/>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2007" tIns="17336" rIns="17336" bIns="17336" numCol="1" spcCol="1270" anchor="ctr" anchorCtr="0">
          <a:noAutofit/>
        </a:bodyPr>
        <a:lstStyle/>
        <a:p>
          <a:pPr marL="0" lvl="0" indent="0" algn="ctr" defTabSz="577850">
            <a:lnSpc>
              <a:spcPct val="90000"/>
            </a:lnSpc>
            <a:spcBef>
              <a:spcPct val="0"/>
            </a:spcBef>
            <a:spcAft>
              <a:spcPct val="35000"/>
            </a:spcAft>
            <a:buNone/>
          </a:pPr>
          <a:r>
            <a:rPr lang="de-DE" sz="1300" kern="1200" dirty="0"/>
            <a:t>Leasinggeber kauft Leasingobjekt und stellt es Leasingnehmer zur Verfügung</a:t>
          </a:r>
          <a:endParaRPr lang="en-US" sz="1300" kern="1200" dirty="0"/>
        </a:p>
      </dsp:txBody>
      <dsp:txXfrm>
        <a:off x="5683711" y="771307"/>
        <a:ext cx="1703651" cy="1135766"/>
      </dsp:txXfrm>
    </dsp:sp>
    <dsp:sp modelId="{2F94AB1D-49A2-6949-9E6D-973FB2A3D794}">
      <dsp:nvSpPr>
        <dsp:cNvPr id="0" name=""/>
        <dsp:cNvSpPr/>
      </dsp:nvSpPr>
      <dsp:spPr>
        <a:xfrm>
          <a:off x="7671304" y="771307"/>
          <a:ext cx="2839417" cy="1135766"/>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2007" tIns="17336" rIns="17336" bIns="17336" numCol="1" spcCol="1270" anchor="ctr" anchorCtr="0">
          <a:noAutofit/>
        </a:bodyPr>
        <a:lstStyle/>
        <a:p>
          <a:pPr marL="0" lvl="0" indent="0" algn="ctr" defTabSz="577850">
            <a:lnSpc>
              <a:spcPct val="90000"/>
            </a:lnSpc>
            <a:spcBef>
              <a:spcPct val="0"/>
            </a:spcBef>
            <a:spcAft>
              <a:spcPct val="35000"/>
            </a:spcAft>
            <a:buNone/>
          </a:pPr>
          <a:r>
            <a:rPr lang="de-DE" sz="1300" kern="1200" dirty="0"/>
            <a:t>Leasingnehmer leistet Zahlungen (Leasingraten) nach einem Zeitplan</a:t>
          </a:r>
          <a:endParaRPr lang="en-US" sz="1300" kern="1200" dirty="0"/>
        </a:p>
      </dsp:txBody>
      <dsp:txXfrm>
        <a:off x="8239187" y="771307"/>
        <a:ext cx="1703651" cy="113576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AC8514-4B93-48D1-BFAD-962A775CB3EB}">
      <dsp:nvSpPr>
        <dsp:cNvPr id="0" name=""/>
        <dsp:cNvSpPr/>
      </dsp:nvSpPr>
      <dsp:spPr>
        <a:xfrm>
          <a:off x="0" y="5737"/>
          <a:ext cx="10515600" cy="128668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de-DE" sz="2400" kern="1200" dirty="0"/>
            <a:t>Wenn der NAL positiv ist, ist Leasing vorzuziehen; wenn der NAL negativ ist, ist Kreditaufnahme und Kauf (Eigentumserwerb) vorzuziehen. Dies entspricht dem Kapitalwertverfahren der Investitionsplanung.</a:t>
          </a:r>
          <a:endParaRPr lang="en-US" sz="2400" kern="1200" dirty="0"/>
        </a:p>
      </dsp:txBody>
      <dsp:txXfrm>
        <a:off x="62811" y="68548"/>
        <a:ext cx="10389978" cy="1161067"/>
      </dsp:txXfrm>
    </dsp:sp>
    <dsp:sp modelId="{AB3948F2-D5E1-4F47-856B-040B9DEB37ED}">
      <dsp:nvSpPr>
        <dsp:cNvPr id="0" name=""/>
        <dsp:cNvSpPr/>
      </dsp:nvSpPr>
      <dsp:spPr>
        <a:xfrm>
          <a:off x="0" y="1292426"/>
          <a:ext cx="10515600" cy="1010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5400" rIns="142240" bIns="25400" numCol="1" spcCol="1270" anchor="t" anchorCtr="0">
          <a:noAutofit/>
        </a:bodyPr>
        <a:lstStyle/>
        <a:p>
          <a:pPr marL="228600" lvl="1" indent="-228600" algn="l" defTabSz="889000" rtl="0">
            <a:lnSpc>
              <a:spcPct val="90000"/>
            </a:lnSpc>
            <a:spcBef>
              <a:spcPct val="0"/>
            </a:spcBef>
            <a:spcAft>
              <a:spcPct val="20000"/>
            </a:spcAft>
            <a:buChar char="•"/>
          </a:pPr>
          <a:r>
            <a:rPr lang="de-DE" sz="2000" kern="1200" dirty="0"/>
            <a:t>Damit die Cashflows vergleichbar sind, müssen die jeweiligen Kapitalwerte berechnet werden. Der Nettovorteil Leasing (NAL) entspricht:	</a:t>
          </a:r>
          <a:endParaRPr lang="en-US" sz="2000" kern="1200" dirty="0"/>
        </a:p>
        <a:p>
          <a:pPr marL="228600" lvl="1" indent="-228600" algn="l" defTabSz="889000" rtl="0">
            <a:lnSpc>
              <a:spcPct val="90000"/>
            </a:lnSpc>
            <a:spcBef>
              <a:spcPct val="0"/>
            </a:spcBef>
            <a:spcAft>
              <a:spcPct val="20000"/>
            </a:spcAft>
            <a:buChar char="•"/>
          </a:pPr>
          <a:r>
            <a:rPr lang="en-US" sz="2000" kern="1200" dirty="0"/>
            <a:t>NAL = </a:t>
          </a:r>
          <a:r>
            <a:rPr lang="en-US" sz="2000" kern="1200" dirty="0" err="1"/>
            <a:t>Kapitalwert</a:t>
          </a:r>
          <a:r>
            <a:rPr lang="en-US" sz="2000" kern="1200" dirty="0"/>
            <a:t> Leasing − </a:t>
          </a:r>
          <a:r>
            <a:rPr lang="en-US" sz="2000" kern="1200" dirty="0" err="1"/>
            <a:t>Kapitalwert</a:t>
          </a:r>
          <a:r>
            <a:rPr lang="en-US" sz="2000" kern="1200" dirty="0"/>
            <a:t> </a:t>
          </a:r>
          <a:r>
            <a:rPr lang="en-US" sz="2000" kern="1200" dirty="0" err="1"/>
            <a:t>Kreditkauf</a:t>
          </a:r>
          <a:endParaRPr lang="en-US" sz="2000" kern="1200" dirty="0"/>
        </a:p>
      </dsp:txBody>
      <dsp:txXfrm>
        <a:off x="0" y="1292426"/>
        <a:ext cx="10515600" cy="101016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E609F6-B2BE-4C73-A102-49F2A0C25B37}">
      <dsp:nvSpPr>
        <dsp:cNvPr id="0" name=""/>
        <dsp:cNvSpPr/>
      </dsp:nvSpPr>
      <dsp:spPr>
        <a:xfrm rot="5400000">
          <a:off x="6268485" y="-2474587"/>
          <a:ext cx="1813887" cy="7216647"/>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53340" rIns="106680" bIns="53340" numCol="1" spcCol="1270" anchor="ctr" anchorCtr="0">
          <a:noAutofit/>
        </a:bodyPr>
        <a:lstStyle/>
        <a:p>
          <a:pPr marL="228600" lvl="1" indent="-228600" algn="l" defTabSz="889000" rtl="0">
            <a:lnSpc>
              <a:spcPct val="90000"/>
            </a:lnSpc>
            <a:spcBef>
              <a:spcPct val="0"/>
            </a:spcBef>
            <a:spcAft>
              <a:spcPct val="15000"/>
            </a:spcAft>
            <a:buChar char="•"/>
          </a:pPr>
          <a:r>
            <a:rPr lang="de-DE" sz="2000" kern="1200" dirty="0"/>
            <a:t>Der Leasinggeber ist in der Regel eine spezialisierte Leasinggesellschaft, eine Bank oder ein Bank-Partner, eine Einzelperson oder eine Gruppe von Einzelpersonen oder ein Hersteller, der Leasing als Verkaufstool einsetzt. </a:t>
          </a:r>
          <a:endParaRPr lang="en-US" sz="2000" kern="1200" dirty="0"/>
        </a:p>
      </dsp:txBody>
      <dsp:txXfrm rot="-5400000">
        <a:off x="3567106" y="315339"/>
        <a:ext cx="7128100" cy="1636793"/>
      </dsp:txXfrm>
    </dsp:sp>
    <dsp:sp modelId="{F20EBF1D-C3F9-4EAC-A11B-A9DB35BF7CD8}">
      <dsp:nvSpPr>
        <dsp:cNvPr id="0" name=""/>
        <dsp:cNvSpPr/>
      </dsp:nvSpPr>
      <dsp:spPr>
        <a:xfrm>
          <a:off x="492258" y="56"/>
          <a:ext cx="3074846" cy="226735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rtl="0">
            <a:lnSpc>
              <a:spcPct val="90000"/>
            </a:lnSpc>
            <a:spcBef>
              <a:spcPct val="0"/>
            </a:spcBef>
            <a:spcAft>
              <a:spcPct val="35000"/>
            </a:spcAft>
            <a:buNone/>
          </a:pPr>
          <a:r>
            <a:rPr lang="en-US" sz="2800" kern="1200" dirty="0" err="1"/>
            <a:t>Wer</a:t>
          </a:r>
          <a:r>
            <a:rPr lang="en-US" sz="2800" kern="1200" dirty="0"/>
            <a:t> </a:t>
          </a:r>
          <a:r>
            <a:rPr lang="en-US" sz="2800" kern="1200" dirty="0" err="1"/>
            <a:t>ist</a:t>
          </a:r>
          <a:r>
            <a:rPr lang="en-US" sz="2800" kern="1200" dirty="0"/>
            <a:t> der </a:t>
          </a:r>
          <a:r>
            <a:rPr lang="en-US" sz="2800" kern="1200" dirty="0" err="1"/>
            <a:t>Leasinggeber</a:t>
          </a:r>
          <a:r>
            <a:rPr lang="en-US" sz="2800" kern="1200" dirty="0"/>
            <a:t>?</a:t>
          </a:r>
        </a:p>
      </dsp:txBody>
      <dsp:txXfrm>
        <a:off x="602941" y="110739"/>
        <a:ext cx="2853480" cy="2045993"/>
      </dsp:txXfrm>
    </dsp:sp>
    <dsp:sp modelId="{3B9ABD6A-BC44-46C9-8CD2-79253E5A1448}">
      <dsp:nvSpPr>
        <dsp:cNvPr id="0" name=""/>
        <dsp:cNvSpPr/>
      </dsp:nvSpPr>
      <dsp:spPr>
        <a:xfrm rot="5400000">
          <a:off x="6145930" y="-93860"/>
          <a:ext cx="2058998" cy="7216647"/>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rtl="0">
            <a:lnSpc>
              <a:spcPct val="90000"/>
            </a:lnSpc>
            <a:spcBef>
              <a:spcPct val="0"/>
            </a:spcBef>
            <a:spcAft>
              <a:spcPct val="15000"/>
            </a:spcAft>
            <a:buChar char="•"/>
          </a:pPr>
          <a:r>
            <a:rPr lang="de-DE" sz="1900" kern="1200" dirty="0"/>
            <a:t>Leasing ist eine Alternative zum Kreditkauf. Jeder potenzielle Leasinggeber sollte die Rendite auf das in den Leasingvertrag investierte Kapital kennen.</a:t>
          </a:r>
          <a:endParaRPr lang="en-US" sz="1900" kern="1200" dirty="0"/>
        </a:p>
        <a:p>
          <a:pPr marL="171450" lvl="1" indent="-171450" algn="l" defTabSz="844550" rtl="0">
            <a:lnSpc>
              <a:spcPct val="90000"/>
            </a:lnSpc>
            <a:spcBef>
              <a:spcPct val="0"/>
            </a:spcBef>
            <a:spcAft>
              <a:spcPct val="15000"/>
            </a:spcAft>
            <a:buChar char="•"/>
          </a:pPr>
          <a:r>
            <a:rPr lang="de-DE" sz="1900" kern="1200" dirty="0"/>
            <a:t>Nützliche Informationen für den zukünftigen Leasingnehmer: Die Leasingkonditionen werden in der Regel ausgehandelt, also sollte der Leasingnehmer wissen, welche Rendite der Leasinggeber erzielt.</a:t>
          </a:r>
        </a:p>
      </dsp:txBody>
      <dsp:txXfrm rot="-5400000">
        <a:off x="3567106" y="2585476"/>
        <a:ext cx="7116135" cy="1857974"/>
      </dsp:txXfrm>
    </dsp:sp>
    <dsp:sp modelId="{3E21D3C6-7336-4835-A172-E3A206E0A90E}">
      <dsp:nvSpPr>
        <dsp:cNvPr id="0" name=""/>
        <dsp:cNvSpPr/>
      </dsp:nvSpPr>
      <dsp:spPr>
        <a:xfrm>
          <a:off x="492258" y="2380783"/>
          <a:ext cx="3074846" cy="226735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rtl="0">
            <a:lnSpc>
              <a:spcPct val="90000"/>
            </a:lnSpc>
            <a:spcBef>
              <a:spcPct val="0"/>
            </a:spcBef>
            <a:spcAft>
              <a:spcPct val="35000"/>
            </a:spcAft>
            <a:buNone/>
          </a:pPr>
          <a:r>
            <a:rPr lang="en-US" sz="2800" kern="1200" dirty="0"/>
            <a:t>Wie </a:t>
          </a:r>
          <a:r>
            <a:rPr lang="en-US" sz="2800" kern="1200" dirty="0" err="1"/>
            <a:t>bewerten</a:t>
          </a:r>
          <a:r>
            <a:rPr lang="en-US" sz="2800" kern="1200" dirty="0"/>
            <a:t> </a:t>
          </a:r>
          <a:r>
            <a:rPr lang="en-US" sz="2800" kern="1200" dirty="0" err="1"/>
            <a:t>Leasinggeber</a:t>
          </a:r>
          <a:r>
            <a:rPr lang="en-US" sz="2800" kern="1200" dirty="0"/>
            <a:t> </a:t>
          </a:r>
          <a:r>
            <a:rPr lang="en-US" sz="2800" kern="1200" dirty="0" err="1"/>
            <a:t>eine</a:t>
          </a:r>
          <a:r>
            <a:rPr lang="en-US" sz="2800" kern="1200" dirty="0"/>
            <a:t> Leasing-</a:t>
          </a:r>
          <a:r>
            <a:rPr lang="en-US" sz="2800" kern="1200"/>
            <a:t>Entscheidung</a:t>
          </a:r>
          <a:r>
            <a:rPr lang="en-US" sz="2800" kern="1200" dirty="0"/>
            <a:t>?</a:t>
          </a:r>
        </a:p>
      </dsp:txBody>
      <dsp:txXfrm>
        <a:off x="602941" y="2491466"/>
        <a:ext cx="2853480" cy="2045993"/>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A4A001-6DB9-7D4A-AE19-56527551EAAD}">
      <dsp:nvSpPr>
        <dsp:cNvPr id="0" name=""/>
        <dsp:cNvSpPr/>
      </dsp:nvSpPr>
      <dsp:spPr>
        <a:xfrm rot="5400000">
          <a:off x="-160994" y="163220"/>
          <a:ext cx="1073296" cy="751307"/>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rtl="0">
            <a:lnSpc>
              <a:spcPct val="90000"/>
            </a:lnSpc>
            <a:spcBef>
              <a:spcPct val="0"/>
            </a:spcBef>
            <a:spcAft>
              <a:spcPct val="35000"/>
            </a:spcAft>
            <a:buNone/>
          </a:pPr>
          <a:r>
            <a:rPr lang="en-US" sz="2100" kern="1200" dirty="0"/>
            <a:t>1.</a:t>
          </a:r>
        </a:p>
      </dsp:txBody>
      <dsp:txXfrm rot="-5400000">
        <a:off x="1" y="377880"/>
        <a:ext cx="751307" cy="321989"/>
      </dsp:txXfrm>
    </dsp:sp>
    <dsp:sp modelId="{B6FE5F15-273C-6147-9F00-AE22936422BB}">
      <dsp:nvSpPr>
        <dsp:cNvPr id="0" name=""/>
        <dsp:cNvSpPr/>
      </dsp:nvSpPr>
      <dsp:spPr>
        <a:xfrm rot="5400000">
          <a:off x="5284632" y="-4531098"/>
          <a:ext cx="697642" cy="9764292"/>
        </a:xfrm>
        <a:prstGeom prst="round2Same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rtl="0">
            <a:lnSpc>
              <a:spcPct val="90000"/>
            </a:lnSpc>
            <a:spcBef>
              <a:spcPct val="0"/>
            </a:spcBef>
            <a:spcAft>
              <a:spcPct val="15000"/>
            </a:spcAft>
            <a:buChar char="•"/>
          </a:pPr>
          <a:r>
            <a:rPr lang="de-DE" sz="1700" kern="1200" dirty="0"/>
            <a:t>Ermittlung des Netto-Baraufwands, der sich in der Regel aus dem Rechnungspreis des geleasten Equipments abzüglich im Voraus geleisteter Leasingraten ergibt</a:t>
          </a:r>
          <a:endParaRPr lang="en-US" sz="1700" kern="1200" dirty="0"/>
        </a:p>
      </dsp:txBody>
      <dsp:txXfrm rot="-5400000">
        <a:off x="751307" y="36283"/>
        <a:ext cx="9730236" cy="629530"/>
      </dsp:txXfrm>
    </dsp:sp>
    <dsp:sp modelId="{36E52026-965E-9B4F-8F3A-25333EBB4C00}">
      <dsp:nvSpPr>
        <dsp:cNvPr id="0" name=""/>
        <dsp:cNvSpPr/>
      </dsp:nvSpPr>
      <dsp:spPr>
        <a:xfrm rot="5400000">
          <a:off x="-160994" y="1087165"/>
          <a:ext cx="1073296" cy="751307"/>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rtl="0">
            <a:lnSpc>
              <a:spcPct val="90000"/>
            </a:lnSpc>
            <a:spcBef>
              <a:spcPct val="0"/>
            </a:spcBef>
            <a:spcAft>
              <a:spcPct val="35000"/>
            </a:spcAft>
            <a:buNone/>
          </a:pPr>
          <a:r>
            <a:rPr lang="en-US" sz="2100" kern="1200" dirty="0"/>
            <a:t>2.</a:t>
          </a:r>
        </a:p>
      </dsp:txBody>
      <dsp:txXfrm rot="-5400000">
        <a:off x="1" y="1301825"/>
        <a:ext cx="751307" cy="321989"/>
      </dsp:txXfrm>
    </dsp:sp>
    <dsp:sp modelId="{EFDD5CE0-BB39-AC4A-94B3-D4C91FEA12B0}">
      <dsp:nvSpPr>
        <dsp:cNvPr id="0" name=""/>
        <dsp:cNvSpPr/>
      </dsp:nvSpPr>
      <dsp:spPr>
        <a:xfrm rot="5400000">
          <a:off x="5284632" y="-3607153"/>
          <a:ext cx="697642" cy="9764292"/>
        </a:xfrm>
        <a:prstGeom prst="round2Same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rtl="0">
            <a:lnSpc>
              <a:spcPct val="90000"/>
            </a:lnSpc>
            <a:spcBef>
              <a:spcPct val="0"/>
            </a:spcBef>
            <a:spcAft>
              <a:spcPct val="15000"/>
            </a:spcAft>
            <a:buChar char="•"/>
          </a:pPr>
          <a:r>
            <a:rPr lang="de-DE" sz="1700" kern="1200" dirty="0"/>
            <a:t>Ermittlung der periodischen Mittelzuflüsse, bestehend aus Leasingzahlungen abzüglich Einkommensteuer und etwaigen Instandhaltungsaufwendungen, die der Leasinggeber zu tragen hat </a:t>
          </a:r>
          <a:endParaRPr lang="en-US" sz="1700" kern="1200" dirty="0"/>
        </a:p>
      </dsp:txBody>
      <dsp:txXfrm rot="-5400000">
        <a:off x="751307" y="960228"/>
        <a:ext cx="9730236" cy="629530"/>
      </dsp:txXfrm>
    </dsp:sp>
    <dsp:sp modelId="{7FB09F7E-7311-8243-A5A2-1F4A1629CDBD}">
      <dsp:nvSpPr>
        <dsp:cNvPr id="0" name=""/>
        <dsp:cNvSpPr/>
      </dsp:nvSpPr>
      <dsp:spPr>
        <a:xfrm rot="5400000">
          <a:off x="-160994" y="2011109"/>
          <a:ext cx="1073296" cy="751307"/>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US" sz="2100" kern="1200" dirty="0"/>
            <a:t>3.</a:t>
          </a:r>
        </a:p>
      </dsp:txBody>
      <dsp:txXfrm rot="-5400000">
        <a:off x="1" y="2225769"/>
        <a:ext cx="751307" cy="321989"/>
      </dsp:txXfrm>
    </dsp:sp>
    <dsp:sp modelId="{616D95CD-A762-7D4C-B7BB-AFB9D25A2937}">
      <dsp:nvSpPr>
        <dsp:cNvPr id="0" name=""/>
        <dsp:cNvSpPr/>
      </dsp:nvSpPr>
      <dsp:spPr>
        <a:xfrm rot="5400000">
          <a:off x="5284632" y="-2683209"/>
          <a:ext cx="697642" cy="9764292"/>
        </a:xfrm>
        <a:prstGeom prst="round2Same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de-DE" sz="1700" kern="1200" dirty="0"/>
            <a:t>Schätzung des Restwertes des Leasingobjekts nach Steuern bei Ablauf des Leasingverhältnisses </a:t>
          </a:r>
          <a:endParaRPr lang="en-US" sz="1700" kern="1200" dirty="0"/>
        </a:p>
      </dsp:txBody>
      <dsp:txXfrm rot="-5400000">
        <a:off x="751307" y="1884172"/>
        <a:ext cx="9730236" cy="629530"/>
      </dsp:txXfrm>
    </dsp:sp>
    <dsp:sp modelId="{1442F085-854B-984F-997A-42BBEE5EC8E9}">
      <dsp:nvSpPr>
        <dsp:cNvPr id="0" name=""/>
        <dsp:cNvSpPr/>
      </dsp:nvSpPr>
      <dsp:spPr>
        <a:xfrm rot="5400000">
          <a:off x="-160994" y="2935054"/>
          <a:ext cx="1073296" cy="751307"/>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US" sz="2100" kern="1200" dirty="0"/>
            <a:t>4.</a:t>
          </a:r>
        </a:p>
      </dsp:txBody>
      <dsp:txXfrm rot="-5400000">
        <a:off x="1" y="3149714"/>
        <a:ext cx="751307" cy="321989"/>
      </dsp:txXfrm>
    </dsp:sp>
    <dsp:sp modelId="{072BD290-913D-194F-A0CF-B62CA9AE2FF5}">
      <dsp:nvSpPr>
        <dsp:cNvPr id="0" name=""/>
        <dsp:cNvSpPr/>
      </dsp:nvSpPr>
      <dsp:spPr>
        <a:xfrm rot="5400000">
          <a:off x="5284632" y="-1759264"/>
          <a:ext cx="697642" cy="9764292"/>
        </a:xfrm>
        <a:prstGeom prst="round2Same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de-DE" sz="1700" b="1" kern="1200" dirty="0"/>
            <a:t>Bestimmung, ob die Rendite des Leasingverhältnisses die Kapitalkosten des Leasinggebers übersteigt – oder ob der Kapitalwert (</a:t>
          </a:r>
          <a:r>
            <a:rPr lang="de-DE" sz="1700" b="1" i="1" kern="1200" dirty="0"/>
            <a:t>Net </a:t>
          </a:r>
          <a:r>
            <a:rPr lang="de-DE" sz="1700" b="1" i="1" kern="1200" dirty="0" err="1"/>
            <a:t>Present</a:t>
          </a:r>
          <a:r>
            <a:rPr lang="de-DE" sz="1700" b="1" i="1" kern="1200" dirty="0"/>
            <a:t> Value = NPV</a:t>
          </a:r>
          <a:r>
            <a:rPr lang="de-DE" sz="1700" b="1" kern="1200" dirty="0"/>
            <a:t>) des Leasingverhältnisses Null übersteigt</a:t>
          </a:r>
          <a:endParaRPr lang="en-US" sz="1700" b="1" kern="1200" dirty="0"/>
        </a:p>
      </dsp:txBody>
      <dsp:txXfrm rot="-5400000">
        <a:off x="751307" y="2808117"/>
        <a:ext cx="9730236" cy="62953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726CA1-C00E-4E56-8A91-6CF4030BAFBB}">
      <dsp:nvSpPr>
        <dsp:cNvPr id="0" name=""/>
        <dsp:cNvSpPr/>
      </dsp:nvSpPr>
      <dsp:spPr>
        <a:xfrm>
          <a:off x="-5255288" y="-804890"/>
          <a:ext cx="6257980" cy="6257980"/>
        </a:xfrm>
        <a:prstGeom prst="blockArc">
          <a:avLst>
            <a:gd name="adj1" fmla="val 18900000"/>
            <a:gd name="adj2" fmla="val 2700000"/>
            <a:gd name="adj3" fmla="val 345"/>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A0C4EF5-3F29-457D-AB0D-6941E57543B0}">
      <dsp:nvSpPr>
        <dsp:cNvPr id="0" name=""/>
        <dsp:cNvSpPr/>
      </dsp:nvSpPr>
      <dsp:spPr>
        <a:xfrm>
          <a:off x="524978" y="357353"/>
          <a:ext cx="9926208" cy="71507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7594" tIns="53340" rIns="53340" bIns="53340" numCol="1" spcCol="1270" anchor="ctr" anchorCtr="0">
          <a:noAutofit/>
        </a:bodyPr>
        <a:lstStyle/>
        <a:p>
          <a:pPr marL="0" lvl="0" indent="0" algn="l" defTabSz="933450" rtl="0">
            <a:lnSpc>
              <a:spcPct val="90000"/>
            </a:lnSpc>
            <a:spcBef>
              <a:spcPct val="0"/>
            </a:spcBef>
            <a:spcAft>
              <a:spcPct val="35000"/>
            </a:spcAft>
            <a:buNone/>
          </a:pPr>
          <a:r>
            <a:rPr lang="en-US" sz="2100" kern="1200" dirty="0" err="1"/>
            <a:t>Steuerlast</a:t>
          </a:r>
          <a:r>
            <a:rPr lang="en-US" sz="2100" kern="1200" dirty="0"/>
            <a:t> </a:t>
          </a:r>
          <a:r>
            <a:rPr lang="en-US" sz="2100" kern="1200" dirty="0" err="1"/>
            <a:t>kann</a:t>
          </a:r>
          <a:r>
            <a:rPr lang="en-US" sz="2100" kern="1200" dirty="0"/>
            <a:t> </a:t>
          </a:r>
          <a:r>
            <a:rPr lang="en-US" sz="2100" kern="1200" dirty="0" err="1"/>
            <a:t>gesenkt</a:t>
          </a:r>
          <a:r>
            <a:rPr lang="en-US" sz="2100" kern="1200" dirty="0"/>
            <a:t> </a:t>
          </a:r>
          <a:r>
            <a:rPr lang="en-US" sz="2100" kern="1200" dirty="0" err="1"/>
            <a:t>werden</a:t>
          </a:r>
          <a:endParaRPr lang="en-US" sz="2100" kern="1200" dirty="0"/>
        </a:p>
      </dsp:txBody>
      <dsp:txXfrm>
        <a:off x="524978" y="357353"/>
        <a:ext cx="9926208" cy="715079"/>
      </dsp:txXfrm>
    </dsp:sp>
    <dsp:sp modelId="{83A7F5B0-4027-4FBF-BCA1-835981FA9B89}">
      <dsp:nvSpPr>
        <dsp:cNvPr id="0" name=""/>
        <dsp:cNvSpPr/>
      </dsp:nvSpPr>
      <dsp:spPr>
        <a:xfrm>
          <a:off x="78053" y="267968"/>
          <a:ext cx="893848" cy="89384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0F216A3-CA59-49E2-841E-DE01861A76B6}">
      <dsp:nvSpPr>
        <dsp:cNvPr id="0" name=""/>
        <dsp:cNvSpPr/>
      </dsp:nvSpPr>
      <dsp:spPr>
        <a:xfrm>
          <a:off x="934949" y="1430158"/>
          <a:ext cx="9516237" cy="71507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7594" tIns="53340" rIns="53340" bIns="53340" numCol="1" spcCol="1270" anchor="ctr" anchorCtr="0">
          <a:noAutofit/>
        </a:bodyPr>
        <a:lstStyle/>
        <a:p>
          <a:pPr marL="0" lvl="0" indent="0" algn="l" defTabSz="933450" rtl="0">
            <a:lnSpc>
              <a:spcPct val="90000"/>
            </a:lnSpc>
            <a:spcBef>
              <a:spcPct val="0"/>
            </a:spcBef>
            <a:spcAft>
              <a:spcPct val="35000"/>
            </a:spcAft>
            <a:buNone/>
          </a:pPr>
          <a:r>
            <a:rPr lang="de-DE" sz="2100" kern="1200" dirty="0"/>
            <a:t>Leasingvertrag kann Unsicherheiten reduzieren, die den Wert des Unternehmens mindern können</a:t>
          </a:r>
          <a:endParaRPr lang="en-US" sz="2100" kern="1200" dirty="0"/>
        </a:p>
      </dsp:txBody>
      <dsp:txXfrm>
        <a:off x="934949" y="1430158"/>
        <a:ext cx="9516237" cy="715079"/>
      </dsp:txXfrm>
    </dsp:sp>
    <dsp:sp modelId="{851E46F6-F986-4B1A-AE19-AE8A6C597564}">
      <dsp:nvSpPr>
        <dsp:cNvPr id="0" name=""/>
        <dsp:cNvSpPr/>
      </dsp:nvSpPr>
      <dsp:spPr>
        <a:xfrm>
          <a:off x="488025" y="1340773"/>
          <a:ext cx="893848" cy="89384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2D2FFD8-67CA-4C3E-8548-793E2C9B05F9}">
      <dsp:nvSpPr>
        <dsp:cNvPr id="0" name=""/>
        <dsp:cNvSpPr/>
      </dsp:nvSpPr>
      <dsp:spPr>
        <a:xfrm>
          <a:off x="934949" y="2502962"/>
          <a:ext cx="9516237" cy="71507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7594" tIns="53340" rIns="53340" bIns="53340" numCol="1" spcCol="1270" anchor="ctr" anchorCtr="0">
          <a:noAutofit/>
        </a:bodyPr>
        <a:lstStyle/>
        <a:p>
          <a:pPr marL="0" lvl="0" indent="0" algn="l" defTabSz="933450" rtl="0">
            <a:lnSpc>
              <a:spcPct val="90000"/>
            </a:lnSpc>
            <a:spcBef>
              <a:spcPct val="0"/>
            </a:spcBef>
            <a:spcAft>
              <a:spcPct val="35000"/>
            </a:spcAft>
            <a:buNone/>
          </a:pPr>
          <a:r>
            <a:rPr lang="de-DE" sz="2100" kern="1200" dirty="0"/>
            <a:t>Die Transaktionskosten können bei einem Leasingvertrag niedriger sein als bei einem Kauf</a:t>
          </a:r>
          <a:endParaRPr lang="en-US" sz="2100" kern="1200" dirty="0"/>
        </a:p>
      </dsp:txBody>
      <dsp:txXfrm>
        <a:off x="934949" y="2502962"/>
        <a:ext cx="9516237" cy="715079"/>
      </dsp:txXfrm>
    </dsp:sp>
    <dsp:sp modelId="{190EB667-2A58-4953-B254-3C415A774D14}">
      <dsp:nvSpPr>
        <dsp:cNvPr id="0" name=""/>
        <dsp:cNvSpPr/>
      </dsp:nvSpPr>
      <dsp:spPr>
        <a:xfrm>
          <a:off x="488025" y="2413577"/>
          <a:ext cx="893848" cy="89384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492FE11-426B-44A4-9BCC-27D1C7AAB30D}">
      <dsp:nvSpPr>
        <dsp:cNvPr id="0" name=""/>
        <dsp:cNvSpPr/>
      </dsp:nvSpPr>
      <dsp:spPr>
        <a:xfrm>
          <a:off x="524978" y="3575767"/>
          <a:ext cx="9926208" cy="71507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7594" tIns="53340" rIns="53340" bIns="53340" numCol="1" spcCol="1270" anchor="ctr" anchorCtr="0">
          <a:noAutofit/>
        </a:bodyPr>
        <a:lstStyle/>
        <a:p>
          <a:pPr marL="0" lvl="0" indent="0" algn="l" defTabSz="933450" rtl="0">
            <a:lnSpc>
              <a:spcPct val="90000"/>
            </a:lnSpc>
            <a:spcBef>
              <a:spcPct val="0"/>
            </a:spcBef>
            <a:spcAft>
              <a:spcPct val="35000"/>
            </a:spcAft>
            <a:buNone/>
          </a:pPr>
          <a:r>
            <a:rPr lang="de-DE" sz="2100" kern="1200" dirty="0"/>
            <a:t>Leasing kann im Vergleich zur gesicherten Kreditaufnahme weniger Auflagen mit sich bringen und weniger Vermögenswerte belasten</a:t>
          </a:r>
          <a:endParaRPr lang="en-US" sz="2100" kern="1200" dirty="0"/>
        </a:p>
      </dsp:txBody>
      <dsp:txXfrm>
        <a:off x="524978" y="3575767"/>
        <a:ext cx="9926208" cy="715079"/>
      </dsp:txXfrm>
    </dsp:sp>
    <dsp:sp modelId="{9C9B3DA5-D6A3-46B4-9075-09A1DD02CF58}">
      <dsp:nvSpPr>
        <dsp:cNvPr id="0" name=""/>
        <dsp:cNvSpPr/>
      </dsp:nvSpPr>
      <dsp:spPr>
        <a:xfrm>
          <a:off x="78053" y="3486382"/>
          <a:ext cx="893848" cy="89384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A730A6-04E6-4681-A068-2733AA4CFEFB}">
      <dsp:nvSpPr>
        <dsp:cNvPr id="0" name=""/>
        <dsp:cNvSpPr/>
      </dsp:nvSpPr>
      <dsp:spPr>
        <a:xfrm>
          <a:off x="0" y="7954"/>
          <a:ext cx="10789920" cy="842400"/>
        </a:xfrm>
        <a:prstGeom prst="roundRect">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r>
            <a:rPr lang="en-US" sz="3200" kern="1200" dirty="0" err="1"/>
            <a:t>Steuervorteile</a:t>
          </a:r>
          <a:endParaRPr lang="en-US" sz="3200" kern="1200" dirty="0"/>
        </a:p>
      </dsp:txBody>
      <dsp:txXfrm>
        <a:off x="41123" y="49077"/>
        <a:ext cx="10707674" cy="760154"/>
      </dsp:txXfrm>
    </dsp:sp>
    <dsp:sp modelId="{5F48BBF3-B6C9-4394-9E20-7B1F295AEC6B}">
      <dsp:nvSpPr>
        <dsp:cNvPr id="0" name=""/>
        <dsp:cNvSpPr/>
      </dsp:nvSpPr>
      <dsp:spPr>
        <a:xfrm>
          <a:off x="0" y="850354"/>
          <a:ext cx="10789920" cy="17232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580" tIns="22860" rIns="128016" bIns="22860" numCol="1" spcCol="1270" anchor="t" anchorCtr="0">
          <a:noAutofit/>
        </a:bodyPr>
        <a:lstStyle/>
        <a:p>
          <a:pPr marL="171450" lvl="1" indent="-171450" algn="l" defTabSz="800100" rtl="0">
            <a:lnSpc>
              <a:spcPct val="90000"/>
            </a:lnSpc>
            <a:spcBef>
              <a:spcPct val="0"/>
            </a:spcBef>
            <a:spcAft>
              <a:spcPct val="20000"/>
            </a:spcAft>
            <a:buChar char="•"/>
          </a:pPr>
          <a:r>
            <a:rPr lang="de-DE" sz="1800" kern="1200" dirty="0"/>
            <a:t>potenzieller Steuerschutz (</a:t>
          </a:r>
          <a:r>
            <a:rPr lang="de-DE" sz="1800" i="1" kern="1200" dirty="0" err="1"/>
            <a:t>tax</a:t>
          </a:r>
          <a:r>
            <a:rPr lang="de-DE" sz="1800" i="1" kern="1200" dirty="0"/>
            <a:t> </a:t>
          </a:r>
          <a:r>
            <a:rPr lang="de-DE" sz="1800" i="1" kern="1200" dirty="0" err="1"/>
            <a:t>shield</a:t>
          </a:r>
          <a:r>
            <a:rPr lang="de-DE" sz="1800" kern="1200" dirty="0"/>
            <a:t>), der von einem Unternehmen nicht so effizient genutzt werden kann, kann durch Leasing auf ein anderes Unternehmen übertragen werden</a:t>
          </a:r>
          <a:endParaRPr lang="en-US" sz="1800" kern="1200" dirty="0"/>
        </a:p>
        <a:p>
          <a:pPr marL="171450" lvl="1" indent="-171450" algn="l" defTabSz="800100" rtl="0">
            <a:lnSpc>
              <a:spcPct val="90000"/>
            </a:lnSpc>
            <a:spcBef>
              <a:spcPct val="0"/>
            </a:spcBef>
            <a:spcAft>
              <a:spcPct val="20000"/>
            </a:spcAft>
            <a:buChar char="•"/>
          </a:pPr>
          <a:r>
            <a:rPr lang="en-US" sz="1800" kern="1200" dirty="0" err="1"/>
            <a:t>Unternehmen</a:t>
          </a:r>
          <a:r>
            <a:rPr lang="en-US" sz="1800" kern="1200" dirty="0"/>
            <a:t> in </a:t>
          </a:r>
          <a:r>
            <a:rPr lang="en-US" sz="1800" kern="1200" dirty="0" err="1"/>
            <a:t>einer</a:t>
          </a:r>
          <a:r>
            <a:rPr lang="en-US" sz="1800" kern="1200" dirty="0"/>
            <a:t> </a:t>
          </a:r>
          <a:r>
            <a:rPr lang="en-US" sz="1800" kern="1200" dirty="0" err="1"/>
            <a:t>hohen</a:t>
          </a:r>
          <a:r>
            <a:rPr lang="en-US" sz="1800" kern="1200" dirty="0"/>
            <a:t> </a:t>
          </a:r>
          <a:r>
            <a:rPr lang="en-US" sz="1800" kern="1200" dirty="0" err="1"/>
            <a:t>Steuerklasse</a:t>
          </a:r>
          <a:r>
            <a:rPr lang="en-US" sz="1800" kern="1200" dirty="0"/>
            <a:t> </a:t>
          </a:r>
          <a:r>
            <a:rPr lang="en-US" sz="1800" kern="1200" dirty="0" err="1"/>
            <a:t>werden</a:t>
          </a:r>
          <a:r>
            <a:rPr lang="en-US" sz="1800" kern="1200" dirty="0"/>
            <a:t> </a:t>
          </a:r>
          <a:r>
            <a:rPr lang="en-US" sz="1800" kern="1200" dirty="0" err="1"/>
            <a:t>als</a:t>
          </a:r>
          <a:r>
            <a:rPr lang="en-US" sz="1800" kern="1200" dirty="0"/>
            <a:t> </a:t>
          </a:r>
          <a:r>
            <a:rPr lang="en-US" sz="1800" kern="1200" dirty="0" err="1"/>
            <a:t>Leasinggeber</a:t>
          </a:r>
          <a:r>
            <a:rPr lang="en-US" sz="1800" kern="1200" dirty="0"/>
            <a:t> </a:t>
          </a:r>
          <a:r>
            <a:rPr lang="en-US" sz="1800" kern="1200" dirty="0" err="1"/>
            <a:t>agieren</a:t>
          </a:r>
          <a:r>
            <a:rPr lang="en-US" sz="1800" kern="1200" dirty="0"/>
            <a:t> </a:t>
          </a:r>
          <a:r>
            <a:rPr lang="en-US" sz="1800" kern="1200" dirty="0" err="1"/>
            <a:t>wollen</a:t>
          </a:r>
          <a:endParaRPr lang="en-US" sz="1800" kern="1200" dirty="0"/>
        </a:p>
        <a:p>
          <a:pPr marL="171450" lvl="1" indent="-171450" algn="l" defTabSz="800100" rtl="0">
            <a:lnSpc>
              <a:spcPct val="90000"/>
            </a:lnSpc>
            <a:spcBef>
              <a:spcPct val="0"/>
            </a:spcBef>
            <a:spcAft>
              <a:spcPct val="20000"/>
            </a:spcAft>
            <a:buChar char="•"/>
          </a:pPr>
          <a:r>
            <a:rPr lang="de-DE" sz="1800" kern="1200" dirty="0"/>
            <a:t>Unternehmen in einer niedrigen Steuerklasse werden als Leasingnehmer agieren wollen</a:t>
          </a:r>
          <a:endParaRPr lang="en-US" sz="1800" kern="1200" dirty="0"/>
        </a:p>
        <a:p>
          <a:pPr marL="171450" lvl="1" indent="-171450" algn="l" defTabSz="800100" rtl="0">
            <a:lnSpc>
              <a:spcPct val="90000"/>
            </a:lnSpc>
            <a:spcBef>
              <a:spcPct val="0"/>
            </a:spcBef>
            <a:spcAft>
              <a:spcPct val="20000"/>
            </a:spcAft>
            <a:buChar char="•"/>
          </a:pPr>
          <a:r>
            <a:rPr lang="de-DE" sz="1800" kern="1200" dirty="0"/>
            <a:t>Leasingnehmer könnten die steuerlichen Vorteile im Zusammenhang mit Eigentum (z.B. Abschreibungen und Fremdfinanzierung) nicht so effizient nutzen, wie die Leasinggeber</a:t>
          </a:r>
        </a:p>
      </dsp:txBody>
      <dsp:txXfrm>
        <a:off x="0" y="850354"/>
        <a:ext cx="10789920" cy="1723274"/>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8A040D-B237-4643-812F-391AEC6D8446}">
      <dsp:nvSpPr>
        <dsp:cNvPr id="0" name=""/>
        <dsp:cNvSpPr/>
      </dsp:nvSpPr>
      <dsp:spPr>
        <a:xfrm rot="5400000">
          <a:off x="6350748" y="-2311264"/>
          <a:ext cx="1737895" cy="6795008"/>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rtl="0">
            <a:lnSpc>
              <a:spcPct val="90000"/>
            </a:lnSpc>
            <a:spcBef>
              <a:spcPct val="0"/>
            </a:spcBef>
            <a:spcAft>
              <a:spcPct val="15000"/>
            </a:spcAft>
            <a:buChar char="•"/>
          </a:pPr>
          <a:r>
            <a:rPr lang="de-DE" sz="1700" kern="1200" dirty="0"/>
            <a:t>Erhebliche Unsicherheit (Restwert des Vermögensgegenstandes)</a:t>
          </a:r>
          <a:endParaRPr lang="en-US" sz="1700" kern="1200" dirty="0"/>
        </a:p>
        <a:p>
          <a:pPr marL="171450" lvl="1" indent="-171450" algn="l" defTabSz="755650" rtl="0">
            <a:lnSpc>
              <a:spcPct val="90000"/>
            </a:lnSpc>
            <a:spcBef>
              <a:spcPct val="0"/>
            </a:spcBef>
            <a:spcAft>
              <a:spcPct val="15000"/>
            </a:spcAft>
            <a:buChar char="•"/>
          </a:pPr>
          <a:r>
            <a:rPr lang="de-DE" sz="1700" kern="1200" dirty="0"/>
            <a:t>Die Übertragung der Unsicherheit bzgl. des Restwertes eines Vermögenswertes auf den Leasinggeber ist sinnvoll, wenn der Leasinggeber das Risiko besser tragen kann. Wenn z.B. der Leasinggeber gleichzeitig Hersteller ist, kann er das mit dem Restwert verbundene Risiko besser einschätzen und steuern</a:t>
          </a:r>
          <a:endParaRPr lang="en-US" sz="1700" kern="1200" dirty="0"/>
        </a:p>
      </dsp:txBody>
      <dsp:txXfrm rot="-5400000">
        <a:off x="3822192" y="302129"/>
        <a:ext cx="6710171" cy="1568221"/>
      </dsp:txXfrm>
    </dsp:sp>
    <dsp:sp modelId="{4A9B299D-4BA7-4943-833F-8067CAAB3F88}">
      <dsp:nvSpPr>
        <dsp:cNvPr id="0" name=""/>
        <dsp:cNvSpPr/>
      </dsp:nvSpPr>
      <dsp:spPr>
        <a:xfrm>
          <a:off x="0" y="54"/>
          <a:ext cx="3822192" cy="217236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rtl="0">
            <a:lnSpc>
              <a:spcPct val="90000"/>
            </a:lnSpc>
            <a:spcBef>
              <a:spcPct val="0"/>
            </a:spcBef>
            <a:spcAft>
              <a:spcPct val="35000"/>
            </a:spcAft>
            <a:buNone/>
          </a:pPr>
          <a:r>
            <a:rPr lang="de-DE" sz="2800" b="1" kern="1200" dirty="0"/>
            <a:t>Weitergabe der Unsicherheit vom Leasingnehmer an den Leasinggeber</a:t>
          </a:r>
          <a:endParaRPr lang="en-US" sz="2800" b="1" kern="1200" dirty="0"/>
        </a:p>
      </dsp:txBody>
      <dsp:txXfrm>
        <a:off x="106046" y="106100"/>
        <a:ext cx="3610100" cy="1960277"/>
      </dsp:txXfrm>
    </dsp:sp>
    <dsp:sp modelId="{36B55DA9-8BD2-481C-A202-E81AA29751B7}">
      <dsp:nvSpPr>
        <dsp:cNvPr id="0" name=""/>
        <dsp:cNvSpPr/>
      </dsp:nvSpPr>
      <dsp:spPr>
        <a:xfrm rot="5400000">
          <a:off x="6350748" y="-30276"/>
          <a:ext cx="1737895" cy="6795008"/>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rtl="0">
            <a:lnSpc>
              <a:spcPct val="90000"/>
            </a:lnSpc>
            <a:spcBef>
              <a:spcPct val="0"/>
            </a:spcBef>
            <a:spcAft>
              <a:spcPct val="15000"/>
            </a:spcAft>
            <a:buChar char="•"/>
          </a:pPr>
          <a:r>
            <a:rPr lang="de-DE" sz="1700" kern="1200" dirty="0"/>
            <a:t>Die Kosten für den mehrfachen Eigentümerwechsel eines Vermögenswertes im Verlaufe seiner Nutzungsdauer sind häufig höher als die Kosten für die Erstellung eines Leasingvertrags</a:t>
          </a:r>
          <a:endParaRPr lang="en-US" sz="1700" kern="1200" dirty="0"/>
        </a:p>
        <a:p>
          <a:pPr marL="171450" lvl="1" indent="-171450" algn="l" defTabSz="755650" rtl="0">
            <a:lnSpc>
              <a:spcPct val="90000"/>
            </a:lnSpc>
            <a:spcBef>
              <a:spcPct val="0"/>
            </a:spcBef>
            <a:spcAft>
              <a:spcPct val="15000"/>
            </a:spcAft>
            <a:buChar char="•"/>
          </a:pPr>
          <a:r>
            <a:rPr lang="de-DE" sz="1700" kern="1200" dirty="0"/>
            <a:t>Geringere Transaktionskosten können der Hauptgrund für kurzfristige Leasingverträge (Operating-Leasing) sein </a:t>
          </a:r>
          <a:r>
            <a:rPr lang="de-DE" sz="1700" kern="1200" dirty="0">
              <a:sym typeface="Wingdings" panose="05000000000000000000" pitchFamily="2" charset="2"/>
            </a:rPr>
            <a:t> </a:t>
          </a:r>
          <a:r>
            <a:rPr lang="de-DE" sz="1700" kern="1200" dirty="0"/>
            <a:t>nicht der Hauptgrund für langfristige Leasingverträge</a:t>
          </a:r>
        </a:p>
      </dsp:txBody>
      <dsp:txXfrm rot="-5400000">
        <a:off x="3822192" y="2583118"/>
        <a:ext cx="6710171" cy="1568221"/>
      </dsp:txXfrm>
    </dsp:sp>
    <dsp:sp modelId="{7A4E0298-DFDD-4C60-ABCF-D12BD0E49E3F}">
      <dsp:nvSpPr>
        <dsp:cNvPr id="0" name=""/>
        <dsp:cNvSpPr/>
      </dsp:nvSpPr>
      <dsp:spPr>
        <a:xfrm>
          <a:off x="0" y="2281042"/>
          <a:ext cx="3822192" cy="217236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rtl="0">
            <a:lnSpc>
              <a:spcPct val="90000"/>
            </a:lnSpc>
            <a:spcBef>
              <a:spcPct val="0"/>
            </a:spcBef>
            <a:spcAft>
              <a:spcPct val="35000"/>
            </a:spcAft>
            <a:buNone/>
          </a:pPr>
          <a:r>
            <a:rPr lang="en-US" sz="2800" b="1" kern="1200" dirty="0" err="1"/>
            <a:t>Transaktionskosten</a:t>
          </a:r>
          <a:endParaRPr lang="en-US" sz="2800" b="1" kern="1200" dirty="0"/>
        </a:p>
      </dsp:txBody>
      <dsp:txXfrm>
        <a:off x="106046" y="2387088"/>
        <a:ext cx="3610100" cy="1960277"/>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3056E5-0220-4974-B4AE-19B95FF4B97F}">
      <dsp:nvSpPr>
        <dsp:cNvPr id="0" name=""/>
        <dsp:cNvSpPr/>
      </dsp:nvSpPr>
      <dsp:spPr>
        <a:xfrm rot="5400000">
          <a:off x="-316917" y="629978"/>
          <a:ext cx="2112780" cy="1478946"/>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rtl="0">
            <a:lnSpc>
              <a:spcPct val="90000"/>
            </a:lnSpc>
            <a:spcBef>
              <a:spcPct val="0"/>
            </a:spcBef>
            <a:spcAft>
              <a:spcPct val="35000"/>
            </a:spcAft>
            <a:buNone/>
          </a:pPr>
          <a:r>
            <a:rPr lang="de-DE" sz="1000" kern="1200" dirty="0"/>
            <a:t>Weniger Einschränkungen im Vergleich zur Kreditaufnahme (aber Vorsicht!)</a:t>
          </a:r>
          <a:endParaRPr lang="en-US" sz="1000" kern="1200" dirty="0"/>
        </a:p>
      </dsp:txBody>
      <dsp:txXfrm rot="-5400000">
        <a:off x="0" y="1052534"/>
        <a:ext cx="1478946" cy="633834"/>
      </dsp:txXfrm>
    </dsp:sp>
    <dsp:sp modelId="{86E802A3-A9D9-4CF1-9FD4-B6319686F173}">
      <dsp:nvSpPr>
        <dsp:cNvPr id="0" name=""/>
        <dsp:cNvSpPr/>
      </dsp:nvSpPr>
      <dsp:spPr>
        <a:xfrm rot="5400000">
          <a:off x="4999304" y="-3518612"/>
          <a:ext cx="1995937" cy="903665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rtl="0">
            <a:lnSpc>
              <a:spcPct val="90000"/>
            </a:lnSpc>
            <a:spcBef>
              <a:spcPct val="0"/>
            </a:spcBef>
            <a:spcAft>
              <a:spcPct val="15000"/>
            </a:spcAft>
            <a:buChar char="•"/>
          </a:pPr>
          <a:r>
            <a:rPr lang="de-DE" sz="2000" kern="1200" dirty="0"/>
            <a:t>Der Kreditnehmer stimmt in der Regel einer Reihe von restriktiven Zusicherungen zu, die im Anleihevertrag oder Kreditvertrag festgelegt sind. </a:t>
          </a:r>
          <a:r>
            <a:rPr lang="de-DE" sz="2000" b="1" kern="1200" dirty="0"/>
            <a:t>Solche Einschränkungen finden sich in der Regel nicht in Leasingverträgen</a:t>
          </a:r>
          <a:r>
            <a:rPr lang="de-DE" sz="2000" kern="1200" dirty="0"/>
            <a:t>. Dies ist besonders für KMU in der Wachstumsphase sehr wichtig, wenn sie die Finanzierung ihrer Investitionsprogramme (CAPEX </a:t>
          </a:r>
          <a:r>
            <a:rPr lang="de-DE" sz="2000" kern="1200" dirty="0" err="1"/>
            <a:t>programs</a:t>
          </a:r>
          <a:r>
            <a:rPr lang="de-DE" sz="2000" kern="1200" dirty="0"/>
            <a:t>) sicherstellen müssen und Sicherheitsanforderungen ihr </a:t>
          </a:r>
          <a:r>
            <a:rPr lang="de-DE" sz="2000" b="1" kern="1200" dirty="0"/>
            <a:t>Wachstumspotenzial einschränken</a:t>
          </a:r>
          <a:r>
            <a:rPr lang="de-DE" sz="2000" kern="1200" dirty="0"/>
            <a:t>.</a:t>
          </a:r>
          <a:endParaRPr lang="en-US" sz="2000" kern="1200" dirty="0"/>
        </a:p>
      </dsp:txBody>
      <dsp:txXfrm rot="-5400000">
        <a:off x="1478946" y="99180"/>
        <a:ext cx="8939219" cy="1801069"/>
      </dsp:txXfrm>
    </dsp:sp>
    <dsp:sp modelId="{2791BD37-986B-4638-A3AA-ACCC71A1CADC}">
      <dsp:nvSpPr>
        <dsp:cNvPr id="0" name=""/>
        <dsp:cNvSpPr/>
      </dsp:nvSpPr>
      <dsp:spPr>
        <a:xfrm rot="5400000">
          <a:off x="-316917" y="2478057"/>
          <a:ext cx="2112780" cy="1478946"/>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rtl="0">
            <a:lnSpc>
              <a:spcPct val="90000"/>
            </a:lnSpc>
            <a:spcBef>
              <a:spcPct val="0"/>
            </a:spcBef>
            <a:spcAft>
              <a:spcPct val="35000"/>
            </a:spcAft>
            <a:buNone/>
          </a:pPr>
          <a:r>
            <a:rPr lang="de-DE" sz="1000" kern="1200" dirty="0"/>
            <a:t>Belastete Aktiva </a:t>
          </a:r>
          <a:br>
            <a:rPr lang="de-DE" sz="1000" kern="1200" dirty="0"/>
          </a:br>
          <a:r>
            <a:rPr lang="de-DE" sz="1000" kern="1200" dirty="0"/>
            <a:t>(Assets)</a:t>
          </a:r>
          <a:endParaRPr lang="en-US" sz="1000" kern="1200" dirty="0"/>
        </a:p>
      </dsp:txBody>
      <dsp:txXfrm rot="-5400000">
        <a:off x="0" y="2900613"/>
        <a:ext cx="1478946" cy="633834"/>
      </dsp:txXfrm>
    </dsp:sp>
    <dsp:sp modelId="{30AE2165-D05E-4C8B-99BB-2050F92F4D1F}">
      <dsp:nvSpPr>
        <dsp:cNvPr id="0" name=""/>
        <dsp:cNvSpPr/>
      </dsp:nvSpPr>
      <dsp:spPr>
        <a:xfrm rot="5400000">
          <a:off x="5310619" y="-1670532"/>
          <a:ext cx="1373307" cy="903665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rtl="0">
            <a:lnSpc>
              <a:spcPct val="90000"/>
            </a:lnSpc>
            <a:spcBef>
              <a:spcPct val="0"/>
            </a:spcBef>
            <a:spcAft>
              <a:spcPct val="15000"/>
            </a:spcAft>
            <a:buChar char="•"/>
          </a:pPr>
          <a:r>
            <a:rPr lang="de-DE" sz="2000" kern="1200" dirty="0"/>
            <a:t>Bei einem gesicherten Kredit muss der Kreditnehmer möglicherweise andere Vermögenswerte als Sicherheit verpfänden. Bei einem Leasingverhältnis ist nur der Leasinggegenstand belastet. Leasinggesellschaften verwenden in der Regel </a:t>
          </a:r>
          <a:r>
            <a:rPr lang="de-DE" sz="2000" b="1" kern="1200" dirty="0"/>
            <a:t>geleaste Geräte/Maschinen als Sicherheit</a:t>
          </a:r>
          <a:r>
            <a:rPr lang="de-DE" sz="2000" kern="1200" dirty="0"/>
            <a:t>. </a:t>
          </a:r>
          <a:endParaRPr lang="en-US" sz="2000" b="1" kern="1200" dirty="0"/>
        </a:p>
      </dsp:txBody>
      <dsp:txXfrm rot="-5400000">
        <a:off x="1478947" y="2228179"/>
        <a:ext cx="8969614" cy="1239229"/>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F42A39-C392-419D-8E2E-48DC9C6AC608}">
      <dsp:nvSpPr>
        <dsp:cNvPr id="0" name=""/>
        <dsp:cNvSpPr/>
      </dsp:nvSpPr>
      <dsp:spPr>
        <a:xfrm>
          <a:off x="0" y="209840"/>
          <a:ext cx="4728074" cy="12097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rtl="0">
            <a:lnSpc>
              <a:spcPct val="90000"/>
            </a:lnSpc>
            <a:spcBef>
              <a:spcPct val="0"/>
            </a:spcBef>
            <a:spcAft>
              <a:spcPct val="35000"/>
            </a:spcAft>
            <a:buNone/>
          </a:pPr>
          <a:r>
            <a:rPr lang="de-DE" sz="2200" kern="1200" dirty="0"/>
            <a:t>Leasing kann eine rentable finanzielle Lösung für den Kauf/Ersatz von Equipment darstellen. </a:t>
          </a:r>
          <a:endParaRPr lang="en-US" sz="2200" kern="1200" dirty="0"/>
        </a:p>
      </dsp:txBody>
      <dsp:txXfrm>
        <a:off x="59057" y="268897"/>
        <a:ext cx="4609960" cy="1091666"/>
      </dsp:txXfrm>
    </dsp:sp>
    <dsp:sp modelId="{A952F983-F34F-4276-B75B-5E6A5E079637}">
      <dsp:nvSpPr>
        <dsp:cNvPr id="0" name=""/>
        <dsp:cNvSpPr/>
      </dsp:nvSpPr>
      <dsp:spPr>
        <a:xfrm>
          <a:off x="0" y="1402870"/>
          <a:ext cx="4728074" cy="27779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116" tIns="27940" rIns="156464" bIns="27940" numCol="1" spcCol="1270" anchor="t" anchorCtr="0">
          <a:noAutofit/>
        </a:bodyPr>
        <a:lstStyle/>
        <a:p>
          <a:pPr marL="171450" lvl="1" indent="-171450" algn="l" defTabSz="755650" rtl="0">
            <a:lnSpc>
              <a:spcPct val="90000"/>
            </a:lnSpc>
            <a:spcBef>
              <a:spcPct val="0"/>
            </a:spcBef>
            <a:spcAft>
              <a:spcPct val="20000"/>
            </a:spcAft>
            <a:buChar char="•"/>
          </a:pPr>
          <a:r>
            <a:rPr lang="de-DE" sz="1700" kern="1200" dirty="0"/>
            <a:t>Darüber hinaus können EE-Projekte nationale oder internationale Unterstützung in Form von Steuerbefreiungen oder speziellen Finanzierungssätzen erhalten. </a:t>
          </a:r>
          <a:endParaRPr lang="en-US" sz="1700" kern="1200" dirty="0"/>
        </a:p>
        <a:p>
          <a:pPr marL="171450" lvl="1" indent="-171450" algn="l" defTabSz="755650" rtl="0">
            <a:lnSpc>
              <a:spcPct val="90000"/>
            </a:lnSpc>
            <a:spcBef>
              <a:spcPct val="0"/>
            </a:spcBef>
            <a:spcAft>
              <a:spcPct val="20000"/>
            </a:spcAft>
            <a:buChar char="•"/>
          </a:pPr>
          <a:r>
            <a:rPr lang="de-DE" sz="1700" kern="1200" dirty="0"/>
            <a:t>Unternehmen wie die </a:t>
          </a:r>
          <a:r>
            <a:rPr lang="de-DE" sz="1700" kern="1200" dirty="0" err="1"/>
            <a:t>Georgian</a:t>
          </a:r>
          <a:r>
            <a:rPr lang="de-DE" sz="1700" kern="1200" dirty="0"/>
            <a:t> Leasing Company in Georgien und die ACBA in Armenien bieten bereits spezielle Leasing-Dienstleistungen rund um energieeffiziente Geräte an.</a:t>
          </a:r>
          <a:endParaRPr lang="en-US" sz="1700" kern="1200" dirty="0"/>
        </a:p>
        <a:p>
          <a:pPr marL="171450" lvl="1" indent="-171450" algn="l" defTabSz="755650" rtl="0">
            <a:lnSpc>
              <a:spcPct val="90000"/>
            </a:lnSpc>
            <a:spcBef>
              <a:spcPct val="0"/>
            </a:spcBef>
            <a:spcAft>
              <a:spcPct val="20000"/>
            </a:spcAft>
            <a:buChar char="•"/>
          </a:pPr>
          <a:r>
            <a:rPr lang="de-DE" sz="1700" kern="1200" dirty="0"/>
            <a:t>In einigen Ländern können Unternehmen sogar Emissionsgutschriften (</a:t>
          </a:r>
          <a:r>
            <a:rPr lang="de-DE" sz="1700" i="1" kern="1200" dirty="0" err="1"/>
            <a:t>carbon</a:t>
          </a:r>
          <a:r>
            <a:rPr lang="de-DE" sz="1700" i="1" kern="1200" dirty="0"/>
            <a:t> </a:t>
          </a:r>
          <a:r>
            <a:rPr lang="de-DE" sz="1700" i="1" kern="1200" dirty="0" err="1"/>
            <a:t>credits</a:t>
          </a:r>
          <a:r>
            <a:rPr lang="de-DE" sz="1700" kern="1200" dirty="0"/>
            <a:t>) verwenden.</a:t>
          </a:r>
          <a:endParaRPr lang="en-US" sz="1700" kern="1200" dirty="0"/>
        </a:p>
      </dsp:txBody>
      <dsp:txXfrm>
        <a:off x="0" y="1402870"/>
        <a:ext cx="4728074" cy="27779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C842AF-EFB8-BE4C-8C81-05B1CAE3769C}">
      <dsp:nvSpPr>
        <dsp:cNvPr id="0" name=""/>
        <dsp:cNvSpPr/>
      </dsp:nvSpPr>
      <dsp:spPr>
        <a:xfrm rot="5400000">
          <a:off x="-154166" y="154547"/>
          <a:ext cx="1027774" cy="719441"/>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rtl="0">
            <a:lnSpc>
              <a:spcPct val="90000"/>
            </a:lnSpc>
            <a:spcBef>
              <a:spcPct val="0"/>
            </a:spcBef>
            <a:spcAft>
              <a:spcPct val="35000"/>
            </a:spcAft>
            <a:buNone/>
          </a:pPr>
          <a:endParaRPr lang="en-US" sz="2000" kern="1200" dirty="0"/>
        </a:p>
      </dsp:txBody>
      <dsp:txXfrm rot="-5400000">
        <a:off x="1" y="360102"/>
        <a:ext cx="719441" cy="308333"/>
      </dsp:txXfrm>
    </dsp:sp>
    <dsp:sp modelId="{762D2063-287E-4640-A25C-A304676B0FCC}">
      <dsp:nvSpPr>
        <dsp:cNvPr id="0" name=""/>
        <dsp:cNvSpPr/>
      </dsp:nvSpPr>
      <dsp:spPr>
        <a:xfrm rot="5400000">
          <a:off x="5805521" y="-5085698"/>
          <a:ext cx="668053" cy="10840212"/>
        </a:xfrm>
        <a:prstGeom prst="round2Same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rtl="0">
            <a:lnSpc>
              <a:spcPct val="90000"/>
            </a:lnSpc>
            <a:spcBef>
              <a:spcPct val="0"/>
            </a:spcBef>
            <a:spcAft>
              <a:spcPct val="15000"/>
            </a:spcAft>
            <a:buChar char="•"/>
          </a:pPr>
          <a:r>
            <a:rPr lang="de-DE" sz="1700" kern="1200" dirty="0"/>
            <a:t>Der Leasinggeber ist entweder der Hersteller des Vermögenswertes oder eine unabhängige Leasinggesellschaft. Ist der Leasinggeber eine unabhängige Leasinggesellschaft, muss er den Vermögenswert von einem Hersteller kaufen.</a:t>
          </a:r>
          <a:endParaRPr lang="en-US" sz="1700" kern="1200" dirty="0"/>
        </a:p>
      </dsp:txBody>
      <dsp:txXfrm rot="-5400000">
        <a:off x="719442" y="32993"/>
        <a:ext cx="10807600" cy="602829"/>
      </dsp:txXfrm>
    </dsp:sp>
    <dsp:sp modelId="{146B5EF8-D139-5C44-B940-8357247DE44A}">
      <dsp:nvSpPr>
        <dsp:cNvPr id="0" name=""/>
        <dsp:cNvSpPr/>
      </dsp:nvSpPr>
      <dsp:spPr>
        <a:xfrm rot="5400000">
          <a:off x="-154166" y="1031922"/>
          <a:ext cx="1027774" cy="719441"/>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rtl="0">
            <a:lnSpc>
              <a:spcPct val="90000"/>
            </a:lnSpc>
            <a:spcBef>
              <a:spcPct val="0"/>
            </a:spcBef>
            <a:spcAft>
              <a:spcPct val="35000"/>
            </a:spcAft>
            <a:buNone/>
          </a:pPr>
          <a:endParaRPr lang="en-US" sz="2000" kern="1200" dirty="0"/>
        </a:p>
      </dsp:txBody>
      <dsp:txXfrm rot="-5400000">
        <a:off x="1" y="1237477"/>
        <a:ext cx="719441" cy="308333"/>
      </dsp:txXfrm>
    </dsp:sp>
    <dsp:sp modelId="{391C75A3-4BBE-5843-B860-1A0A64AE099C}">
      <dsp:nvSpPr>
        <dsp:cNvPr id="0" name=""/>
        <dsp:cNvSpPr/>
      </dsp:nvSpPr>
      <dsp:spPr>
        <a:xfrm rot="5400000">
          <a:off x="5805521" y="-4208322"/>
          <a:ext cx="668053" cy="10840212"/>
        </a:xfrm>
        <a:prstGeom prst="round2Same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rtl="0">
            <a:lnSpc>
              <a:spcPct val="90000"/>
            </a:lnSpc>
            <a:spcBef>
              <a:spcPct val="0"/>
            </a:spcBef>
            <a:spcAft>
              <a:spcPct val="15000"/>
            </a:spcAft>
            <a:buChar char="•"/>
          </a:pPr>
          <a:r>
            <a:rPr lang="de-DE" sz="1700" kern="1200" dirty="0"/>
            <a:t>Anschließend überlässt der Leasinggeber den Vermögenswert dem Leasingnehmer. Das Leasingverhältnis tritt in Kraft. </a:t>
          </a:r>
          <a:endParaRPr lang="en-US" sz="1700" kern="1200" dirty="0"/>
        </a:p>
      </dsp:txBody>
      <dsp:txXfrm rot="-5400000">
        <a:off x="719442" y="910369"/>
        <a:ext cx="10807600" cy="602829"/>
      </dsp:txXfrm>
    </dsp:sp>
    <dsp:sp modelId="{0879D0D0-3B6C-C140-BE67-D54CB588AF41}">
      <dsp:nvSpPr>
        <dsp:cNvPr id="0" name=""/>
        <dsp:cNvSpPr/>
      </dsp:nvSpPr>
      <dsp:spPr>
        <a:xfrm rot="5400000">
          <a:off x="-154166" y="1909298"/>
          <a:ext cx="1027774" cy="719441"/>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rtl="0">
            <a:lnSpc>
              <a:spcPct val="90000"/>
            </a:lnSpc>
            <a:spcBef>
              <a:spcPct val="0"/>
            </a:spcBef>
            <a:spcAft>
              <a:spcPct val="35000"/>
            </a:spcAft>
            <a:buNone/>
          </a:pPr>
          <a:endParaRPr lang="en-US" sz="2000" kern="1200" dirty="0"/>
        </a:p>
      </dsp:txBody>
      <dsp:txXfrm rot="-5400000">
        <a:off x="1" y="2114853"/>
        <a:ext cx="719441" cy="308333"/>
      </dsp:txXfrm>
    </dsp:sp>
    <dsp:sp modelId="{AF5D8B10-E4D2-2D4B-95B4-7CE1BD814931}">
      <dsp:nvSpPr>
        <dsp:cNvPr id="0" name=""/>
        <dsp:cNvSpPr/>
      </dsp:nvSpPr>
      <dsp:spPr>
        <a:xfrm rot="5400000">
          <a:off x="5805521" y="-3330947"/>
          <a:ext cx="668053" cy="10840212"/>
        </a:xfrm>
        <a:prstGeom prst="round2Same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rtl="0">
            <a:lnSpc>
              <a:spcPct val="90000"/>
            </a:lnSpc>
            <a:spcBef>
              <a:spcPct val="0"/>
            </a:spcBef>
            <a:spcAft>
              <a:spcPct val="15000"/>
            </a:spcAft>
            <a:buChar char="•"/>
          </a:pPr>
          <a:r>
            <a:rPr lang="de-DE" sz="1700" kern="1200" dirty="0"/>
            <a:t>Dem Leasingnehmer wird die Nutzung des Vermögenswertes für eine oder mehrere Leasing- oder Mietzahlungen überlassen.</a:t>
          </a:r>
          <a:endParaRPr lang="en-US" sz="1700" kern="1200" dirty="0"/>
        </a:p>
      </dsp:txBody>
      <dsp:txXfrm rot="-5400000">
        <a:off x="719442" y="1787744"/>
        <a:ext cx="10807600" cy="602829"/>
      </dsp:txXfrm>
    </dsp:sp>
    <dsp:sp modelId="{D0F12AF7-1D65-6441-A42D-FE5A947029BA}">
      <dsp:nvSpPr>
        <dsp:cNvPr id="0" name=""/>
        <dsp:cNvSpPr/>
      </dsp:nvSpPr>
      <dsp:spPr>
        <a:xfrm rot="5400000">
          <a:off x="-154166" y="2786673"/>
          <a:ext cx="1027774" cy="719441"/>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rtl="0">
            <a:lnSpc>
              <a:spcPct val="90000"/>
            </a:lnSpc>
            <a:spcBef>
              <a:spcPct val="0"/>
            </a:spcBef>
            <a:spcAft>
              <a:spcPct val="35000"/>
            </a:spcAft>
            <a:buNone/>
          </a:pPr>
          <a:endParaRPr lang="en-US" sz="2000" kern="1200" dirty="0"/>
        </a:p>
      </dsp:txBody>
      <dsp:txXfrm rot="-5400000">
        <a:off x="1" y="2992228"/>
        <a:ext cx="719441" cy="308333"/>
      </dsp:txXfrm>
    </dsp:sp>
    <dsp:sp modelId="{9813722D-08DC-1940-A8DE-A72500BB9F7E}">
      <dsp:nvSpPr>
        <dsp:cNvPr id="0" name=""/>
        <dsp:cNvSpPr/>
      </dsp:nvSpPr>
      <dsp:spPr>
        <a:xfrm rot="5400000">
          <a:off x="5805521" y="-2453571"/>
          <a:ext cx="668053" cy="10840212"/>
        </a:xfrm>
        <a:prstGeom prst="round2Same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rtl="0">
            <a:lnSpc>
              <a:spcPct val="90000"/>
            </a:lnSpc>
            <a:spcBef>
              <a:spcPct val="0"/>
            </a:spcBef>
            <a:spcAft>
              <a:spcPct val="15000"/>
            </a:spcAft>
            <a:buChar char="•"/>
          </a:pPr>
          <a:r>
            <a:rPr lang="de-DE" sz="1700" kern="1200" dirty="0"/>
            <a:t>Während des Leasingverhältnisses nutzt der Leasingnehmer den Vermögenswert, besitzt ihn aber nicht. </a:t>
          </a:r>
          <a:endParaRPr lang="en-US" sz="1700" kern="1200" dirty="0"/>
        </a:p>
      </dsp:txBody>
      <dsp:txXfrm rot="-5400000">
        <a:off x="719442" y="2665120"/>
        <a:ext cx="10807600" cy="6028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1BC3B5-874D-B446-A495-89D32FB6C9D8}">
      <dsp:nvSpPr>
        <dsp:cNvPr id="0" name=""/>
        <dsp:cNvSpPr/>
      </dsp:nvSpPr>
      <dsp:spPr>
        <a:xfrm rot="5400000">
          <a:off x="6939759" y="-2915186"/>
          <a:ext cx="895257" cy="6952835"/>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rtl="0">
            <a:lnSpc>
              <a:spcPct val="90000"/>
            </a:lnSpc>
            <a:spcBef>
              <a:spcPct val="0"/>
            </a:spcBef>
            <a:spcAft>
              <a:spcPct val="15000"/>
            </a:spcAft>
            <a:buChar char="•"/>
          </a:pPr>
          <a:r>
            <a:rPr lang="de-DE" sz="1300" kern="1200" dirty="0"/>
            <a:t>Die im Rahmen des Leasingvertrags geforderten Mietzahlungen reichen nicht aus, um dem Leasinggeber die vollen Kosten des Vermögenswertes zu ersetzen.</a:t>
          </a:r>
          <a:endParaRPr lang="en-US" sz="1300" kern="1200" dirty="0"/>
        </a:p>
      </dsp:txBody>
      <dsp:txXfrm rot="-5400000">
        <a:off x="3910971" y="157305"/>
        <a:ext cx="6909132" cy="807851"/>
      </dsp:txXfrm>
    </dsp:sp>
    <dsp:sp modelId="{ACCA0F94-0F09-5C42-8A03-50DD994B302F}">
      <dsp:nvSpPr>
        <dsp:cNvPr id="0" name=""/>
        <dsp:cNvSpPr/>
      </dsp:nvSpPr>
      <dsp:spPr>
        <a:xfrm>
          <a:off x="0" y="1695"/>
          <a:ext cx="3910970" cy="1119071"/>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rtl="0">
            <a:lnSpc>
              <a:spcPct val="90000"/>
            </a:lnSpc>
            <a:spcBef>
              <a:spcPct val="0"/>
            </a:spcBef>
            <a:spcAft>
              <a:spcPct val="35000"/>
            </a:spcAft>
            <a:buNone/>
          </a:pPr>
          <a:r>
            <a:rPr lang="en-US" sz="1800" kern="1200" dirty="0" err="1"/>
            <a:t>Nicht</a:t>
          </a:r>
          <a:r>
            <a:rPr lang="en-US" sz="1800" kern="1200" dirty="0"/>
            <a:t> </a:t>
          </a:r>
          <a:r>
            <a:rPr lang="en-US" sz="1800" kern="1200" dirty="0" err="1"/>
            <a:t>vollständig</a:t>
          </a:r>
          <a:r>
            <a:rPr lang="en-US" sz="1800" kern="1200" dirty="0"/>
            <a:t> </a:t>
          </a:r>
          <a:r>
            <a:rPr lang="en-US" sz="1800" kern="1200" dirty="0" err="1"/>
            <a:t>abgeschrieben</a:t>
          </a:r>
          <a:endParaRPr lang="en-US" sz="1800" kern="1200" dirty="0"/>
        </a:p>
      </dsp:txBody>
      <dsp:txXfrm>
        <a:off x="54629" y="56324"/>
        <a:ext cx="3801712" cy="1009813"/>
      </dsp:txXfrm>
    </dsp:sp>
    <dsp:sp modelId="{98D2A790-36E3-244F-8E90-2C11CC8421D6}">
      <dsp:nvSpPr>
        <dsp:cNvPr id="0" name=""/>
        <dsp:cNvSpPr/>
      </dsp:nvSpPr>
      <dsp:spPr>
        <a:xfrm rot="5400000">
          <a:off x="6939759" y="-1740161"/>
          <a:ext cx="895257" cy="6952835"/>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rtl="0">
            <a:lnSpc>
              <a:spcPct val="90000"/>
            </a:lnSpc>
            <a:spcBef>
              <a:spcPct val="0"/>
            </a:spcBef>
            <a:spcAft>
              <a:spcPct val="15000"/>
            </a:spcAft>
            <a:buChar char="•"/>
          </a:pPr>
          <a:r>
            <a:rPr lang="de-DE" sz="1300" kern="1200" dirty="0"/>
            <a:t>Der Leasinggeber kann davon ausgehen, dass er alle Kosten entweder durch Verlängerungszahlungen, durch die Weitervermietung des Vermögenswertes an einen anderen Leasingnehmer oder durch den Verkauf des Vermögenswertes deckt.</a:t>
          </a:r>
          <a:endParaRPr lang="en-US" sz="1300" kern="1200" dirty="0"/>
        </a:p>
      </dsp:txBody>
      <dsp:txXfrm rot="-5400000">
        <a:off x="3910971" y="1332330"/>
        <a:ext cx="6909132" cy="807851"/>
      </dsp:txXfrm>
    </dsp:sp>
    <dsp:sp modelId="{2F64CADF-722F-274A-A5B8-4E081074399B}">
      <dsp:nvSpPr>
        <dsp:cNvPr id="0" name=""/>
        <dsp:cNvSpPr/>
      </dsp:nvSpPr>
      <dsp:spPr>
        <a:xfrm>
          <a:off x="0" y="1176720"/>
          <a:ext cx="3910970" cy="1119071"/>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rtl="0">
            <a:lnSpc>
              <a:spcPct val="90000"/>
            </a:lnSpc>
            <a:spcBef>
              <a:spcPct val="0"/>
            </a:spcBef>
            <a:spcAft>
              <a:spcPct val="35000"/>
            </a:spcAft>
            <a:buNone/>
          </a:pPr>
          <a:r>
            <a:rPr lang="de-DE" sz="1800" kern="1200" dirty="0"/>
            <a:t>Die Laufzeit des Vertrages ist kürzer als die wirtschaftliche Nutzungsdauer des Vermögenswertes</a:t>
          </a:r>
          <a:endParaRPr lang="en-US" sz="1800" kern="1200" dirty="0"/>
        </a:p>
      </dsp:txBody>
      <dsp:txXfrm>
        <a:off x="54629" y="1231349"/>
        <a:ext cx="3801712" cy="1009813"/>
      </dsp:txXfrm>
    </dsp:sp>
    <dsp:sp modelId="{FF024EA0-437D-3744-946D-E0D94321C55B}">
      <dsp:nvSpPr>
        <dsp:cNvPr id="0" name=""/>
        <dsp:cNvSpPr/>
      </dsp:nvSpPr>
      <dsp:spPr>
        <a:xfrm rot="5400000">
          <a:off x="6939759" y="-565136"/>
          <a:ext cx="895257" cy="6952835"/>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rtl="0">
            <a:lnSpc>
              <a:spcPct val="90000"/>
            </a:lnSpc>
            <a:spcBef>
              <a:spcPct val="0"/>
            </a:spcBef>
            <a:spcAft>
              <a:spcPct val="15000"/>
            </a:spcAft>
            <a:buChar char="•"/>
          </a:pPr>
          <a:r>
            <a:rPr lang="de-DE" sz="1300" kern="1200" dirty="0"/>
            <a:t>Der Vermögenswert kann zurückgegeben werden, wenn er nicht mehr dem technologischen Standard entspricht oder wenn er aufgrund einer Änderung im Geschäft des Leasingnehmers nicht mehr benötigt wird. Ein Abbruch des Leasingverhältnisses kann jedoch zu Strafgebühren für den Leasingnehmer führen.</a:t>
          </a:r>
          <a:endParaRPr lang="en-US" sz="1300" kern="1200" dirty="0"/>
        </a:p>
      </dsp:txBody>
      <dsp:txXfrm rot="-5400000">
        <a:off x="3910971" y="2507355"/>
        <a:ext cx="6909132" cy="807851"/>
      </dsp:txXfrm>
    </dsp:sp>
    <dsp:sp modelId="{6F4DA4F5-EAE3-4447-8938-AEECFBAFC2B8}">
      <dsp:nvSpPr>
        <dsp:cNvPr id="0" name=""/>
        <dsp:cNvSpPr/>
      </dsp:nvSpPr>
      <dsp:spPr>
        <a:xfrm>
          <a:off x="0" y="2351745"/>
          <a:ext cx="3910970" cy="1119071"/>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rtl="0">
            <a:lnSpc>
              <a:spcPct val="90000"/>
            </a:lnSpc>
            <a:spcBef>
              <a:spcPct val="0"/>
            </a:spcBef>
            <a:spcAft>
              <a:spcPct val="35000"/>
            </a:spcAft>
            <a:buNone/>
          </a:pPr>
          <a:r>
            <a:rPr lang="de-DE" sz="1800" kern="1200" dirty="0"/>
            <a:t>Kündigungsklausel </a:t>
          </a:r>
          <a:endParaRPr lang="en-US" sz="1800" kern="1200" dirty="0"/>
        </a:p>
      </dsp:txBody>
      <dsp:txXfrm>
        <a:off x="54629" y="2406374"/>
        <a:ext cx="3801712" cy="100981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4126EA-A2F0-6347-B5F0-F2342DCE92E4}">
      <dsp:nvSpPr>
        <dsp:cNvPr id="0" name=""/>
        <dsp:cNvSpPr/>
      </dsp:nvSpPr>
      <dsp:spPr>
        <a:xfrm>
          <a:off x="0" y="12461"/>
          <a:ext cx="10748749" cy="143208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rtl="0">
            <a:lnSpc>
              <a:spcPct val="90000"/>
            </a:lnSpc>
            <a:spcBef>
              <a:spcPct val="0"/>
            </a:spcBef>
            <a:spcAft>
              <a:spcPct val="35000"/>
            </a:spcAft>
            <a:buNone/>
          </a:pPr>
          <a:r>
            <a:rPr lang="en-US" sz="3600" kern="1200" dirty="0" err="1"/>
            <a:t>Finanzierungs</a:t>
          </a:r>
          <a:r>
            <a:rPr lang="en-US" sz="3600" kern="1200" dirty="0"/>
            <a:t>-Leasing (</a:t>
          </a:r>
          <a:r>
            <a:rPr lang="en-US" sz="3600" kern="1200" dirty="0" err="1"/>
            <a:t>auch</a:t>
          </a:r>
          <a:r>
            <a:rPr lang="en-US" sz="3600" kern="1200" dirty="0"/>
            <a:t> Kapital-Leasing) </a:t>
          </a:r>
          <a:r>
            <a:rPr lang="en-US" sz="3600" kern="1200" dirty="0" err="1"/>
            <a:t>unterscheidet</a:t>
          </a:r>
          <a:r>
            <a:rPr lang="en-US" sz="3600" kern="1200" dirty="0"/>
            <a:t> </a:t>
          </a:r>
          <a:r>
            <a:rPr lang="en-US" sz="3600" kern="1200" dirty="0" err="1"/>
            <a:t>sich</a:t>
          </a:r>
          <a:r>
            <a:rPr lang="en-US" sz="3600" kern="1200" dirty="0"/>
            <a:t> </a:t>
          </a:r>
          <a:r>
            <a:rPr lang="en-US" sz="3600" kern="1200" dirty="0" err="1"/>
            <a:t>vom</a:t>
          </a:r>
          <a:r>
            <a:rPr lang="en-US" sz="3600" kern="1200" dirty="0"/>
            <a:t> Operating-Leasing </a:t>
          </a:r>
          <a:r>
            <a:rPr lang="en-US" sz="3600" kern="1200" dirty="0" err="1"/>
            <a:t>wie</a:t>
          </a:r>
          <a:r>
            <a:rPr lang="en-US" sz="3600" kern="1200" dirty="0"/>
            <a:t> </a:t>
          </a:r>
          <a:r>
            <a:rPr lang="en-US" sz="3600" kern="1200" dirty="0" err="1"/>
            <a:t>folgt</a:t>
          </a:r>
          <a:r>
            <a:rPr lang="en-US" sz="3600" kern="1200" dirty="0"/>
            <a:t>:</a:t>
          </a:r>
        </a:p>
      </dsp:txBody>
      <dsp:txXfrm>
        <a:off x="69908" y="82369"/>
        <a:ext cx="10608933" cy="1292264"/>
      </dsp:txXfrm>
    </dsp:sp>
    <dsp:sp modelId="{97F715DB-7C51-A94D-836A-4C482C0FBABD}">
      <dsp:nvSpPr>
        <dsp:cNvPr id="0" name=""/>
        <dsp:cNvSpPr/>
      </dsp:nvSpPr>
      <dsp:spPr>
        <a:xfrm>
          <a:off x="0" y="1444541"/>
          <a:ext cx="10748749" cy="223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1273" tIns="45720" rIns="256032" bIns="45720" numCol="1" spcCol="1270" anchor="t" anchorCtr="0">
          <a:noAutofit/>
        </a:bodyPr>
        <a:lstStyle/>
        <a:p>
          <a:pPr marL="285750" lvl="1" indent="-285750" algn="l" defTabSz="1244600" rtl="0">
            <a:lnSpc>
              <a:spcPct val="90000"/>
            </a:lnSpc>
            <a:spcBef>
              <a:spcPct val="0"/>
            </a:spcBef>
            <a:spcAft>
              <a:spcPct val="20000"/>
            </a:spcAft>
            <a:buChar char="•"/>
          </a:pPr>
          <a:r>
            <a:rPr lang="en-US" altLang="de-DE" sz="2800" kern="1200" dirty="0" err="1">
              <a:solidFill>
                <a:prstClr val="black"/>
              </a:solidFill>
            </a:rPr>
            <a:t>kein</a:t>
          </a:r>
          <a:r>
            <a:rPr lang="en-US" altLang="de-DE" sz="2800" kern="1200" dirty="0">
              <a:solidFill>
                <a:prstClr val="black"/>
              </a:solidFill>
            </a:rPr>
            <a:t> </a:t>
          </a:r>
          <a:r>
            <a:rPr lang="en-US" altLang="de-DE" sz="2800" kern="1200" dirty="0" err="1">
              <a:solidFill>
                <a:prstClr val="black"/>
              </a:solidFill>
            </a:rPr>
            <a:t>Wartungsdienst</a:t>
          </a:r>
          <a:r>
            <a:rPr lang="en-US" altLang="de-DE" sz="2800" kern="1200" dirty="0">
              <a:solidFill>
                <a:prstClr val="black"/>
              </a:solidFill>
            </a:rPr>
            <a:t> </a:t>
          </a:r>
          <a:r>
            <a:rPr lang="en-US" altLang="de-DE" sz="2800" kern="1200" dirty="0" err="1">
              <a:solidFill>
                <a:prstClr val="black"/>
              </a:solidFill>
            </a:rPr>
            <a:t>inbegriffen</a:t>
          </a:r>
          <a:endParaRPr lang="en-US" sz="2800" kern="1200" dirty="0"/>
        </a:p>
        <a:p>
          <a:pPr marL="285750" lvl="1" indent="-285750" algn="l" defTabSz="1244600" rtl="0">
            <a:lnSpc>
              <a:spcPct val="90000"/>
            </a:lnSpc>
            <a:spcBef>
              <a:spcPct val="0"/>
            </a:spcBef>
            <a:spcAft>
              <a:spcPct val="20000"/>
            </a:spcAft>
            <a:buChar char="•"/>
          </a:pPr>
          <a:r>
            <a:rPr lang="en-US" altLang="de-DE" sz="2800" kern="1200" dirty="0" err="1">
              <a:solidFill>
                <a:prstClr val="black"/>
              </a:solidFill>
            </a:rPr>
            <a:t>nicht</a:t>
          </a:r>
          <a:r>
            <a:rPr lang="en-US" altLang="de-DE" sz="2800" kern="1200" dirty="0">
              <a:solidFill>
                <a:prstClr val="black"/>
              </a:solidFill>
            </a:rPr>
            <a:t> </a:t>
          </a:r>
          <a:r>
            <a:rPr lang="en-US" altLang="de-DE" sz="2800" kern="1200" dirty="0" err="1">
              <a:solidFill>
                <a:prstClr val="black"/>
              </a:solidFill>
            </a:rPr>
            <a:t>kündbar</a:t>
          </a:r>
          <a:endParaRPr lang="en-US" altLang="de-DE" sz="2800" kern="1200" dirty="0">
            <a:solidFill>
              <a:prstClr val="black"/>
            </a:solidFill>
          </a:endParaRPr>
        </a:p>
        <a:p>
          <a:pPr marL="285750" lvl="1" indent="-285750" algn="l" defTabSz="1244600" rtl="0">
            <a:lnSpc>
              <a:spcPct val="90000"/>
            </a:lnSpc>
            <a:spcBef>
              <a:spcPct val="0"/>
            </a:spcBef>
            <a:spcAft>
              <a:spcPct val="20000"/>
            </a:spcAft>
            <a:buChar char="•"/>
          </a:pPr>
          <a:r>
            <a:rPr lang="de-DE" altLang="de-DE" sz="2800" kern="1200" dirty="0">
              <a:solidFill>
                <a:prstClr val="black"/>
              </a:solidFill>
            </a:rPr>
            <a:t>vollständig amortisiert (der Leasinggeber erhält Mietzahlungen in Höhe des vollen Preises des geleasten Equipments zzgl. einer Verzinsung des investierten Kapitals)</a:t>
          </a:r>
        </a:p>
      </dsp:txBody>
      <dsp:txXfrm>
        <a:off x="0" y="1444541"/>
        <a:ext cx="10748749" cy="22356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115ADE-A9CB-E746-A8C5-9DE6F09AE3E4}">
      <dsp:nvSpPr>
        <dsp:cNvPr id="0" name=""/>
        <dsp:cNvSpPr/>
      </dsp:nvSpPr>
      <dsp:spPr>
        <a:xfrm>
          <a:off x="0" y="0"/>
          <a:ext cx="9085713" cy="743279"/>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rtl="0">
            <a:lnSpc>
              <a:spcPct val="90000"/>
            </a:lnSpc>
            <a:spcBef>
              <a:spcPct val="0"/>
            </a:spcBef>
            <a:spcAft>
              <a:spcPct val="35000"/>
            </a:spcAft>
            <a:buNone/>
          </a:pPr>
          <a:r>
            <a:rPr lang="de-DE" sz="1400" kern="1200" dirty="0"/>
            <a:t>Der Leasingnehmer wählt die gewünschten Objekte aus und verhandelt den Preis mit dem Hersteller.</a:t>
          </a:r>
          <a:endParaRPr lang="en-US" sz="1400" kern="1200" dirty="0"/>
        </a:p>
      </dsp:txBody>
      <dsp:txXfrm>
        <a:off x="21770" y="21770"/>
        <a:ext cx="8196692" cy="699739"/>
      </dsp:txXfrm>
    </dsp:sp>
    <dsp:sp modelId="{F068A7AD-4BB8-804C-AAEE-58B63E0DA5AE}">
      <dsp:nvSpPr>
        <dsp:cNvPr id="0" name=""/>
        <dsp:cNvSpPr/>
      </dsp:nvSpPr>
      <dsp:spPr>
        <a:xfrm>
          <a:off x="678478" y="846513"/>
          <a:ext cx="9085713" cy="743279"/>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rtl="0">
            <a:lnSpc>
              <a:spcPct val="90000"/>
            </a:lnSpc>
            <a:spcBef>
              <a:spcPct val="0"/>
            </a:spcBef>
            <a:spcAft>
              <a:spcPct val="35000"/>
            </a:spcAft>
            <a:buNone/>
          </a:pPr>
          <a:r>
            <a:rPr lang="de-DE" sz="1400" kern="1200" dirty="0"/>
            <a:t>Der Leasingnehmer (= Benutzerfirma) organisiert eine Leasinggesellschaft (Leasinggeber), die die Geräte vom Hersteller kauft und arbeitet gleichzeitig einen Leasingvertrag aus. </a:t>
          </a:r>
          <a:endParaRPr lang="en-US" sz="1400" kern="1200" dirty="0"/>
        </a:p>
      </dsp:txBody>
      <dsp:txXfrm>
        <a:off x="700248" y="868283"/>
        <a:ext cx="7880562" cy="699739"/>
      </dsp:txXfrm>
    </dsp:sp>
    <dsp:sp modelId="{2365BFB7-DBD5-0143-8261-2ADD75F7F78A}">
      <dsp:nvSpPr>
        <dsp:cNvPr id="0" name=""/>
        <dsp:cNvSpPr/>
      </dsp:nvSpPr>
      <dsp:spPr>
        <a:xfrm>
          <a:off x="1356957" y="1693026"/>
          <a:ext cx="9085713" cy="743279"/>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rtl="0">
            <a:lnSpc>
              <a:spcPct val="90000"/>
            </a:lnSpc>
            <a:spcBef>
              <a:spcPct val="0"/>
            </a:spcBef>
            <a:spcAft>
              <a:spcPct val="35000"/>
            </a:spcAft>
            <a:buNone/>
          </a:pPr>
          <a:r>
            <a:rPr lang="de-DE" sz="1400" kern="1200" dirty="0"/>
            <a:t>Generell beinhaltet der Vertrag die vollständige Amortisation der Investition des Leasinggebers sowie eine Rendite auf den nicht abgeschriebenen Buchwert. Diese Rendite entspricht in etwas dem Prozentsatz, den der Leasingnehmer für einen abgesicherten Kredit gezahlt hätte.</a:t>
          </a:r>
          <a:endParaRPr lang="en-US" sz="1400" kern="1200" dirty="0"/>
        </a:p>
      </dsp:txBody>
      <dsp:txXfrm>
        <a:off x="1378727" y="1714796"/>
        <a:ext cx="7880562" cy="699739"/>
      </dsp:txXfrm>
    </dsp:sp>
    <dsp:sp modelId="{242B43C3-EDE4-E14F-9A3D-6844CE0B7152}">
      <dsp:nvSpPr>
        <dsp:cNvPr id="0" name=""/>
        <dsp:cNvSpPr/>
      </dsp:nvSpPr>
      <dsp:spPr>
        <a:xfrm>
          <a:off x="2035435" y="2539539"/>
          <a:ext cx="9085713" cy="743279"/>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rtl="0">
            <a:lnSpc>
              <a:spcPct val="90000"/>
            </a:lnSpc>
            <a:spcBef>
              <a:spcPct val="0"/>
            </a:spcBef>
            <a:spcAft>
              <a:spcPct val="35000"/>
            </a:spcAft>
            <a:buNone/>
          </a:pPr>
          <a:r>
            <a:rPr lang="de-DE" sz="1400" kern="1200" dirty="0"/>
            <a:t>Dem Leasingnehmer wird grundsätzlich die Möglichkeit eingeräumt, den Vertrag nach Ablauf der Grundmietzeit zu einer reduzierten Rate zu verlängern. In der Regel kann der Basisvertrag nur dann gekündigt werden, wenn der Leasinggeber vollständig bezahlt ist.</a:t>
          </a:r>
          <a:endParaRPr lang="en-US" sz="1400" kern="1200" dirty="0"/>
        </a:p>
      </dsp:txBody>
      <dsp:txXfrm>
        <a:off x="2057205" y="2561309"/>
        <a:ext cx="7880562" cy="699739"/>
      </dsp:txXfrm>
    </dsp:sp>
    <dsp:sp modelId="{75A44913-2A52-1144-A24E-A6CC73354E60}">
      <dsp:nvSpPr>
        <dsp:cNvPr id="0" name=""/>
        <dsp:cNvSpPr/>
      </dsp:nvSpPr>
      <dsp:spPr>
        <a:xfrm>
          <a:off x="2713914" y="3386053"/>
          <a:ext cx="9085713" cy="743279"/>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rtl="0">
            <a:lnSpc>
              <a:spcPct val="90000"/>
            </a:lnSpc>
            <a:spcBef>
              <a:spcPct val="0"/>
            </a:spcBef>
            <a:spcAft>
              <a:spcPct val="35000"/>
            </a:spcAft>
            <a:buNone/>
          </a:pPr>
          <a:r>
            <a:rPr lang="de-DE" sz="1400" kern="1200" dirty="0"/>
            <a:t>Der Leasingnehmer zahlt eine Versicherung für das geleaste Objekt und kann zur Zahlung der Grundsteuer verpflichtet werden.</a:t>
          </a:r>
          <a:endParaRPr lang="en-US" sz="1400" kern="1200" dirty="0"/>
        </a:p>
      </dsp:txBody>
      <dsp:txXfrm>
        <a:off x="2735684" y="3407823"/>
        <a:ext cx="7880562" cy="699739"/>
      </dsp:txXfrm>
    </dsp:sp>
    <dsp:sp modelId="{DEB24AD6-BC07-514C-8572-B1CF51FC7A14}">
      <dsp:nvSpPr>
        <dsp:cNvPr id="0" name=""/>
        <dsp:cNvSpPr/>
      </dsp:nvSpPr>
      <dsp:spPr>
        <a:xfrm>
          <a:off x="8602581" y="543007"/>
          <a:ext cx="483131" cy="483131"/>
        </a:xfrm>
        <a:prstGeom prst="downArrow">
          <a:avLst>
            <a:gd name="adj1" fmla="val 55000"/>
            <a:gd name="adj2" fmla="val 45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8711285" y="543007"/>
        <a:ext cx="265723" cy="363556"/>
      </dsp:txXfrm>
    </dsp:sp>
    <dsp:sp modelId="{5E8989F1-26B7-B64D-89D2-B3E086FA6FA9}">
      <dsp:nvSpPr>
        <dsp:cNvPr id="0" name=""/>
        <dsp:cNvSpPr/>
      </dsp:nvSpPr>
      <dsp:spPr>
        <a:xfrm>
          <a:off x="9281060" y="1389520"/>
          <a:ext cx="483131" cy="483131"/>
        </a:xfrm>
        <a:prstGeom prst="downArrow">
          <a:avLst>
            <a:gd name="adj1" fmla="val 55000"/>
            <a:gd name="adj2" fmla="val 45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9389764" y="1389520"/>
        <a:ext cx="265723" cy="363556"/>
      </dsp:txXfrm>
    </dsp:sp>
    <dsp:sp modelId="{9D122507-DAE5-904E-8301-77FD3F5C2C85}">
      <dsp:nvSpPr>
        <dsp:cNvPr id="0" name=""/>
        <dsp:cNvSpPr/>
      </dsp:nvSpPr>
      <dsp:spPr>
        <a:xfrm>
          <a:off x="9959538" y="2223645"/>
          <a:ext cx="483131" cy="483131"/>
        </a:xfrm>
        <a:prstGeom prst="downArrow">
          <a:avLst>
            <a:gd name="adj1" fmla="val 55000"/>
            <a:gd name="adj2" fmla="val 45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10068242" y="2223645"/>
        <a:ext cx="265723" cy="363556"/>
      </dsp:txXfrm>
    </dsp:sp>
    <dsp:sp modelId="{C60A2A76-E8EE-D04C-B019-3EBAB01BE323}">
      <dsp:nvSpPr>
        <dsp:cNvPr id="0" name=""/>
        <dsp:cNvSpPr/>
      </dsp:nvSpPr>
      <dsp:spPr>
        <a:xfrm>
          <a:off x="10638017" y="3078417"/>
          <a:ext cx="483131" cy="483131"/>
        </a:xfrm>
        <a:prstGeom prst="downArrow">
          <a:avLst>
            <a:gd name="adj1" fmla="val 55000"/>
            <a:gd name="adj2" fmla="val 45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10746721" y="3078417"/>
        <a:ext cx="265723" cy="36355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CD067A-BFEF-40D1-B6C3-87BC75DCE063}">
      <dsp:nvSpPr>
        <dsp:cNvPr id="0" name=""/>
        <dsp:cNvSpPr/>
      </dsp:nvSpPr>
      <dsp:spPr>
        <a:xfrm>
          <a:off x="0" y="591133"/>
          <a:ext cx="10697309" cy="84215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GB" sz="2400" b="1" kern="1200" dirty="0" err="1"/>
            <a:t>Kombination</a:t>
          </a:r>
          <a:r>
            <a:rPr lang="en-GB" sz="2400" b="1" kern="1200" dirty="0"/>
            <a:t> (</a:t>
          </a:r>
          <a:r>
            <a:rPr lang="en-GB" sz="2400" b="1" i="1" kern="1200" dirty="0"/>
            <a:t>Combination Leases</a:t>
          </a:r>
          <a:r>
            <a:rPr lang="en-GB" sz="2400" b="1" kern="1200" dirty="0"/>
            <a:t>)</a:t>
          </a:r>
          <a:endParaRPr lang="en-US" sz="2400" kern="1200" dirty="0"/>
        </a:p>
      </dsp:txBody>
      <dsp:txXfrm>
        <a:off x="41111" y="632244"/>
        <a:ext cx="10615087" cy="759937"/>
      </dsp:txXfrm>
    </dsp:sp>
    <dsp:sp modelId="{8AA334F8-67E8-4FD4-B169-66B945161182}">
      <dsp:nvSpPr>
        <dsp:cNvPr id="0" name=""/>
        <dsp:cNvSpPr/>
      </dsp:nvSpPr>
      <dsp:spPr>
        <a:xfrm>
          <a:off x="0" y="1433292"/>
          <a:ext cx="10697309" cy="19173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9640" tIns="25400" rIns="142240" bIns="25400" numCol="1" spcCol="1270" anchor="t" anchorCtr="0">
          <a:noAutofit/>
        </a:bodyPr>
        <a:lstStyle/>
        <a:p>
          <a:pPr marL="228600" lvl="1" indent="-228600" algn="l" defTabSz="889000" rtl="0">
            <a:lnSpc>
              <a:spcPct val="90000"/>
            </a:lnSpc>
            <a:spcBef>
              <a:spcPct val="0"/>
            </a:spcBef>
            <a:spcAft>
              <a:spcPct val="20000"/>
            </a:spcAft>
            <a:buChar char="•"/>
          </a:pPr>
          <a:r>
            <a:rPr lang="de-DE" sz="2000" kern="1200" dirty="0"/>
            <a:t>Kündigungsklauseln existieren in der Regel in Operating-Leasingverhältnissen. </a:t>
          </a:r>
          <a:endParaRPr lang="en-US" sz="2000" kern="1200" dirty="0"/>
        </a:p>
        <a:p>
          <a:pPr marL="228600" lvl="1" indent="-228600" algn="l" defTabSz="889000" rtl="0">
            <a:lnSpc>
              <a:spcPct val="90000"/>
            </a:lnSpc>
            <a:spcBef>
              <a:spcPct val="0"/>
            </a:spcBef>
            <a:spcAft>
              <a:spcPct val="20000"/>
            </a:spcAft>
            <a:buChar char="•"/>
          </a:pPr>
          <a:r>
            <a:rPr lang="de-DE" sz="2000" kern="1200" dirty="0"/>
            <a:t>Heutige Finanzierungs-Leasingverträge enthalten auch Kündigungsklauseln. </a:t>
          </a:r>
        </a:p>
        <a:p>
          <a:pPr marL="228600" lvl="1" indent="-228600" algn="l" defTabSz="889000" rtl="0">
            <a:lnSpc>
              <a:spcPct val="90000"/>
            </a:lnSpc>
            <a:spcBef>
              <a:spcPct val="0"/>
            </a:spcBef>
            <a:spcAft>
              <a:spcPct val="20000"/>
            </a:spcAft>
            <a:buChar char="•"/>
          </a:pPr>
          <a:r>
            <a:rPr lang="de-DE" sz="2000" kern="1200" dirty="0"/>
            <a:t>Diese Klauseln beinhalten in der Regel Vorfälligkeiten (</a:t>
          </a:r>
          <a:r>
            <a:rPr lang="de-DE" sz="2000" i="1" kern="1200" dirty="0" err="1"/>
            <a:t>prepayment</a:t>
          </a:r>
          <a:r>
            <a:rPr lang="de-DE" sz="2000" i="1" kern="1200" dirty="0"/>
            <a:t> </a:t>
          </a:r>
          <a:r>
            <a:rPr lang="de-DE" sz="2000" i="1" kern="1200" dirty="0" err="1"/>
            <a:t>provisions</a:t>
          </a:r>
          <a:r>
            <a:rPr lang="de-DE" sz="2000" kern="1200" dirty="0"/>
            <a:t>).</a:t>
          </a:r>
        </a:p>
        <a:p>
          <a:pPr marL="228600" lvl="1" indent="-228600" algn="l" defTabSz="889000" rtl="0">
            <a:lnSpc>
              <a:spcPct val="90000"/>
            </a:lnSpc>
            <a:spcBef>
              <a:spcPct val="0"/>
            </a:spcBef>
            <a:spcAft>
              <a:spcPct val="20000"/>
            </a:spcAft>
            <a:buChar char="•"/>
          </a:pPr>
          <a:r>
            <a:rPr lang="de-DE" sz="2000" kern="1200" dirty="0"/>
            <a:t>Die Strafzahlungen müssen so bemessen sein, dass der Leasinggeber in der Lage ist, die noch nicht abgeschriebenen Kosten des Leasingobjektes sowie die noch nicht erzielten möglichen Einnahmen zu decken.</a:t>
          </a:r>
        </a:p>
      </dsp:txBody>
      <dsp:txXfrm>
        <a:off x="0" y="1433292"/>
        <a:ext cx="10697309" cy="191733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7CEAE9-3974-4270-8013-2D1AFCA2A492}">
      <dsp:nvSpPr>
        <dsp:cNvPr id="0" name=""/>
        <dsp:cNvSpPr/>
      </dsp:nvSpPr>
      <dsp:spPr>
        <a:xfrm>
          <a:off x="0" y="26920"/>
          <a:ext cx="10789920" cy="66202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US" sz="2400" kern="1200" dirty="0" err="1"/>
            <a:t>Wesentliche</a:t>
          </a:r>
          <a:r>
            <a:rPr lang="en-US" sz="2400" kern="1200" dirty="0"/>
            <a:t> </a:t>
          </a:r>
          <a:r>
            <a:rPr lang="en-US" sz="2400" kern="1200" dirty="0" err="1"/>
            <a:t>Änderung</a:t>
          </a:r>
          <a:r>
            <a:rPr lang="en-US" sz="2400" kern="1200" dirty="0"/>
            <a:t> in der </a:t>
          </a:r>
          <a:r>
            <a:rPr lang="en-US" sz="2400" kern="1200" dirty="0" err="1"/>
            <a:t>Bilanzierung</a:t>
          </a:r>
          <a:r>
            <a:rPr lang="en-US" sz="2400" kern="1200" dirty="0"/>
            <a:t> von </a:t>
          </a:r>
          <a:r>
            <a:rPr lang="en-US" sz="2400" kern="1200" dirty="0" err="1"/>
            <a:t>Leasingaktivitäten</a:t>
          </a:r>
          <a:r>
            <a:rPr lang="en-US" sz="2400" kern="1200" dirty="0"/>
            <a:t> (IAS 17):</a:t>
          </a:r>
        </a:p>
      </dsp:txBody>
      <dsp:txXfrm>
        <a:off x="32318" y="59238"/>
        <a:ext cx="10725284" cy="597393"/>
      </dsp:txXfrm>
    </dsp:sp>
    <dsp:sp modelId="{1E6A8148-EC8C-45B3-8F8E-D813076C59E9}">
      <dsp:nvSpPr>
        <dsp:cNvPr id="0" name=""/>
        <dsp:cNvSpPr/>
      </dsp:nvSpPr>
      <dsp:spPr>
        <a:xfrm>
          <a:off x="0" y="688949"/>
          <a:ext cx="10789920" cy="1026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580" tIns="20320" rIns="113792" bIns="20320" numCol="1" spcCol="1270" anchor="t" anchorCtr="0">
          <a:noAutofit/>
        </a:bodyPr>
        <a:lstStyle/>
        <a:p>
          <a:pPr marL="228600" lvl="1" indent="-228600" algn="l" defTabSz="889000" rtl="0">
            <a:lnSpc>
              <a:spcPct val="90000"/>
            </a:lnSpc>
            <a:spcBef>
              <a:spcPct val="0"/>
            </a:spcBef>
            <a:spcAft>
              <a:spcPct val="20000"/>
            </a:spcAft>
            <a:buChar char="•"/>
          </a:pPr>
          <a:r>
            <a:rPr lang="de-DE" sz="1600" kern="1200" dirty="0">
              <a:solidFill>
                <a:prstClr val="black">
                  <a:hueOff val="0"/>
                  <a:satOff val="0"/>
                  <a:lumOff val="0"/>
                  <a:alphaOff val="0"/>
                </a:prstClr>
              </a:solidFill>
              <a:latin typeface="Calibri" panose="020F0502020204030204"/>
              <a:ea typeface="+mn-ea"/>
              <a:cs typeface="+mn-cs"/>
            </a:rPr>
            <a:t>für Leasingnehmer keine weitere Unterscheidung zwischen Operating- &amp; Finanzierungs-Leasing (in den meisten Fällen)</a:t>
          </a:r>
          <a:endParaRPr lang="en-US" sz="1600" kern="1200" dirty="0">
            <a:solidFill>
              <a:prstClr val="black">
                <a:hueOff val="0"/>
                <a:satOff val="0"/>
                <a:lumOff val="0"/>
                <a:alphaOff val="0"/>
              </a:prstClr>
            </a:solidFill>
            <a:latin typeface="Calibri" panose="020F0502020204030204"/>
            <a:ea typeface="+mn-ea"/>
            <a:cs typeface="+mn-cs"/>
          </a:endParaRPr>
        </a:p>
        <a:p>
          <a:pPr marL="228600" lvl="1" indent="-228600" algn="l" defTabSz="889000" rtl="0">
            <a:lnSpc>
              <a:spcPct val="90000"/>
            </a:lnSpc>
            <a:spcBef>
              <a:spcPct val="0"/>
            </a:spcBef>
            <a:spcAft>
              <a:spcPct val="20000"/>
            </a:spcAft>
            <a:buChar char="•"/>
          </a:pPr>
          <a:r>
            <a:rPr lang="de-DE" sz="1600" kern="1200" dirty="0">
              <a:solidFill>
                <a:prstClr val="black">
                  <a:hueOff val="0"/>
                  <a:satOff val="0"/>
                  <a:lumOff val="0"/>
                  <a:alphaOff val="0"/>
                </a:prstClr>
              </a:solidFill>
              <a:latin typeface="Calibri" panose="020F0502020204030204"/>
              <a:ea typeface="+mn-ea"/>
              <a:cs typeface="+mn-cs"/>
            </a:rPr>
            <a:t>Leasingverhältnisse sind analog zum Finanzierungs-Leasing nach IAS 17 zu bilanzieren</a:t>
          </a:r>
        </a:p>
        <a:p>
          <a:pPr marL="228600" lvl="1" indent="-228600" algn="l" defTabSz="889000" rtl="0">
            <a:lnSpc>
              <a:spcPct val="90000"/>
            </a:lnSpc>
            <a:spcBef>
              <a:spcPct val="0"/>
            </a:spcBef>
            <a:spcAft>
              <a:spcPct val="20000"/>
            </a:spcAft>
            <a:buChar char="•"/>
          </a:pPr>
          <a:r>
            <a:rPr lang="de-DE" sz="1600" kern="1200" dirty="0">
              <a:solidFill>
                <a:prstClr val="black">
                  <a:hueOff val="0"/>
                  <a:satOff val="0"/>
                  <a:lumOff val="0"/>
                  <a:alphaOff val="0"/>
                </a:prstClr>
              </a:solidFill>
              <a:latin typeface="Calibri" panose="020F0502020204030204"/>
              <a:ea typeface="+mn-ea"/>
              <a:cs typeface="+mn-cs"/>
              <a:sym typeface="Wingdings" panose="05000000000000000000" pitchFamily="2" charset="2"/>
            </a:rPr>
            <a:t> </a:t>
          </a:r>
          <a:r>
            <a:rPr lang="de-DE" sz="1600" kern="1200" dirty="0">
              <a:solidFill>
                <a:prstClr val="black">
                  <a:hueOff val="0"/>
                  <a:satOff val="0"/>
                  <a:lumOff val="0"/>
                  <a:alphaOff val="0"/>
                </a:prstClr>
              </a:solidFill>
              <a:latin typeface="Calibri" panose="020F0502020204030204"/>
              <a:ea typeface="+mn-ea"/>
              <a:cs typeface="+mn-cs"/>
            </a:rPr>
            <a:t>Leasingnehmer muss sämtliche Leasingverhältnisse in der Bilanz ausweisen</a:t>
          </a:r>
        </a:p>
      </dsp:txBody>
      <dsp:txXfrm>
        <a:off x="0" y="688949"/>
        <a:ext cx="10789920" cy="1026720"/>
      </dsp:txXfrm>
    </dsp:sp>
    <dsp:sp modelId="{2B7AEEA5-ABF4-4923-A1BD-D315D35361CF}">
      <dsp:nvSpPr>
        <dsp:cNvPr id="0" name=""/>
        <dsp:cNvSpPr/>
      </dsp:nvSpPr>
      <dsp:spPr>
        <a:xfrm>
          <a:off x="0" y="1715669"/>
          <a:ext cx="10789920" cy="7107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rtl="0">
            <a:lnSpc>
              <a:spcPct val="90000"/>
            </a:lnSpc>
            <a:spcBef>
              <a:spcPct val="0"/>
            </a:spcBef>
            <a:spcAft>
              <a:spcPct val="35000"/>
            </a:spcAft>
            <a:buNone/>
          </a:pPr>
          <a:r>
            <a:rPr lang="de-DE" sz="2000" kern="1200" dirty="0"/>
            <a:t>Leasingzahlungen als </a:t>
          </a:r>
          <a:r>
            <a:rPr lang="de-DE" sz="2000" b="1" kern="1200" dirty="0"/>
            <a:t>Finanzierungskosten und Abschreibungen, nicht als operativer Cashflow</a:t>
          </a:r>
          <a:r>
            <a:rPr lang="de-DE" sz="2000" kern="1200" dirty="0"/>
            <a:t>. Dies wirkt sich auf die Leistungsindikatoren (</a:t>
          </a:r>
          <a:r>
            <a:rPr lang="de-DE" sz="2000" i="1" kern="1200" dirty="0"/>
            <a:t>Key Performance </a:t>
          </a:r>
          <a:r>
            <a:rPr lang="de-DE" sz="2000" i="1" kern="1200" dirty="0" err="1"/>
            <a:t>Indicator</a:t>
          </a:r>
          <a:r>
            <a:rPr lang="de-DE" sz="2000" i="1" kern="1200" dirty="0"/>
            <a:t> = KPI</a:t>
          </a:r>
          <a:r>
            <a:rPr lang="de-DE" sz="2000" kern="1200" dirty="0"/>
            <a:t>) aus.</a:t>
          </a:r>
          <a:endParaRPr lang="en-US" sz="2000" b="1" kern="1200" dirty="0"/>
        </a:p>
      </dsp:txBody>
      <dsp:txXfrm>
        <a:off x="34697" y="1750366"/>
        <a:ext cx="10720526" cy="641381"/>
      </dsp:txXfrm>
    </dsp:sp>
    <dsp:sp modelId="{26FEFB21-A94E-4916-B300-D0A7FC4770AB}">
      <dsp:nvSpPr>
        <dsp:cNvPr id="0" name=""/>
        <dsp:cNvSpPr/>
      </dsp:nvSpPr>
      <dsp:spPr>
        <a:xfrm>
          <a:off x="0" y="2426444"/>
          <a:ext cx="10789920" cy="19571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580" tIns="20320" rIns="113792" bIns="20320" numCol="1" spcCol="1270" anchor="t" anchorCtr="0">
          <a:noAutofit/>
        </a:bodyPr>
        <a:lstStyle/>
        <a:p>
          <a:pPr marL="228600" lvl="1" indent="-228600" algn="l" defTabSz="889000" rtl="0">
            <a:lnSpc>
              <a:spcPct val="90000"/>
            </a:lnSpc>
            <a:spcBef>
              <a:spcPct val="0"/>
            </a:spcBef>
            <a:spcAft>
              <a:spcPct val="20000"/>
            </a:spcAft>
            <a:buChar char="•"/>
          </a:pPr>
          <a:r>
            <a:rPr lang="de-DE" sz="1600" kern="1200" dirty="0">
              <a:solidFill>
                <a:prstClr val="black">
                  <a:hueOff val="0"/>
                  <a:satOff val="0"/>
                  <a:lumOff val="0"/>
                  <a:alphaOff val="0"/>
                </a:prstClr>
              </a:solidFill>
              <a:latin typeface="Calibri" panose="020F0502020204030204"/>
              <a:ea typeface="+mn-ea"/>
              <a:cs typeface="+mn-cs"/>
            </a:rPr>
            <a:t>Steigerung des EBITDA</a:t>
          </a:r>
          <a:endParaRPr lang="en-US" sz="1600" kern="1200" dirty="0">
            <a:solidFill>
              <a:prstClr val="black">
                <a:hueOff val="0"/>
                <a:satOff val="0"/>
                <a:lumOff val="0"/>
                <a:alphaOff val="0"/>
              </a:prstClr>
            </a:solidFill>
            <a:latin typeface="Calibri" panose="020F0502020204030204"/>
            <a:ea typeface="+mn-ea"/>
            <a:cs typeface="+mn-cs"/>
          </a:endParaRPr>
        </a:p>
        <a:p>
          <a:pPr marL="228600" lvl="1" indent="-228600" algn="l" defTabSz="889000" rtl="0">
            <a:lnSpc>
              <a:spcPct val="90000"/>
            </a:lnSpc>
            <a:spcBef>
              <a:spcPct val="0"/>
            </a:spcBef>
            <a:spcAft>
              <a:spcPct val="20000"/>
            </a:spcAft>
            <a:buChar char="•"/>
          </a:pPr>
          <a:r>
            <a:rPr lang="de-DE" sz="1600" kern="1200" dirty="0">
              <a:solidFill>
                <a:prstClr val="black">
                  <a:hueOff val="0"/>
                  <a:satOff val="0"/>
                  <a:lumOff val="0"/>
                  <a:alphaOff val="0"/>
                </a:prstClr>
              </a:solidFill>
              <a:latin typeface="Calibri" panose="020F0502020204030204"/>
              <a:ea typeface="+mn-ea"/>
              <a:cs typeface="+mn-cs"/>
            </a:rPr>
            <a:t>leichte Steigerung des EBIT</a:t>
          </a:r>
        </a:p>
        <a:p>
          <a:pPr marL="228600" lvl="1" indent="-228600" algn="l" defTabSz="889000" rtl="0">
            <a:lnSpc>
              <a:spcPct val="90000"/>
            </a:lnSpc>
            <a:spcBef>
              <a:spcPct val="0"/>
            </a:spcBef>
            <a:spcAft>
              <a:spcPct val="20000"/>
            </a:spcAft>
            <a:buChar char="•"/>
          </a:pPr>
          <a:r>
            <a:rPr lang="de-DE" sz="1600" kern="1200" dirty="0">
              <a:solidFill>
                <a:prstClr val="black">
                  <a:hueOff val="0"/>
                  <a:satOff val="0"/>
                  <a:lumOff val="0"/>
                  <a:alphaOff val="0"/>
                </a:prstClr>
              </a:solidFill>
              <a:latin typeface="Calibri" panose="020F0502020204030204"/>
              <a:ea typeface="+mn-ea"/>
              <a:cs typeface="+mn-cs"/>
            </a:rPr>
            <a:t>Steigerung des Operating-Cashflows / Senkung des Finanzierungs-Cashflows</a:t>
          </a:r>
        </a:p>
        <a:p>
          <a:pPr marL="228600" lvl="1" indent="-228600" algn="l" defTabSz="889000" rtl="0">
            <a:lnSpc>
              <a:spcPct val="90000"/>
            </a:lnSpc>
            <a:spcBef>
              <a:spcPct val="0"/>
            </a:spcBef>
            <a:spcAft>
              <a:spcPct val="20000"/>
            </a:spcAft>
            <a:buChar char="•"/>
          </a:pPr>
          <a:r>
            <a:rPr lang="de-DE" sz="1600" kern="1200" dirty="0">
              <a:solidFill>
                <a:prstClr val="black">
                  <a:hueOff val="0"/>
                  <a:satOff val="0"/>
                  <a:lumOff val="0"/>
                  <a:alphaOff val="0"/>
                </a:prstClr>
              </a:solidFill>
              <a:latin typeface="Calibri" panose="020F0502020204030204"/>
              <a:ea typeface="+mn-ea"/>
              <a:cs typeface="+mn-cs"/>
            </a:rPr>
            <a:t>Senkung der Eigenkapitalquote</a:t>
          </a:r>
        </a:p>
        <a:p>
          <a:pPr marL="228600" lvl="1" indent="-228600" algn="l" defTabSz="889000" rtl="0">
            <a:lnSpc>
              <a:spcPct val="90000"/>
            </a:lnSpc>
            <a:spcBef>
              <a:spcPct val="0"/>
            </a:spcBef>
            <a:spcAft>
              <a:spcPct val="20000"/>
            </a:spcAft>
            <a:buChar char="•"/>
          </a:pPr>
          <a:r>
            <a:rPr lang="de-DE" sz="1600" kern="1200" dirty="0">
              <a:solidFill>
                <a:prstClr val="black">
                  <a:hueOff val="0"/>
                  <a:satOff val="0"/>
                  <a:lumOff val="0"/>
                  <a:alphaOff val="0"/>
                </a:prstClr>
              </a:solidFill>
              <a:latin typeface="Calibri" panose="020F0502020204030204"/>
              <a:ea typeface="+mn-ea"/>
              <a:cs typeface="+mn-cs"/>
            </a:rPr>
            <a:t>Senkung von Verschuldung / Verschuldungsgrad</a:t>
          </a:r>
        </a:p>
        <a:p>
          <a:pPr marL="228600" lvl="1" indent="-228600" algn="l" defTabSz="889000" rtl="0">
            <a:lnSpc>
              <a:spcPct val="90000"/>
            </a:lnSpc>
            <a:spcBef>
              <a:spcPct val="0"/>
            </a:spcBef>
            <a:spcAft>
              <a:spcPct val="20000"/>
            </a:spcAft>
            <a:buChar char="•"/>
          </a:pPr>
          <a:r>
            <a:rPr lang="de-DE" sz="1600" kern="1200" dirty="0">
              <a:solidFill>
                <a:prstClr val="black">
                  <a:hueOff val="0"/>
                  <a:satOff val="0"/>
                  <a:lumOff val="0"/>
                  <a:alphaOff val="0"/>
                </a:prstClr>
              </a:solidFill>
              <a:latin typeface="Calibri" panose="020F0502020204030204"/>
              <a:ea typeface="+mn-ea"/>
              <a:cs typeface="+mn-cs"/>
              <a:sym typeface="Wingdings" panose="05000000000000000000" pitchFamily="2" charset="2"/>
            </a:rPr>
            <a:t> w</a:t>
          </a:r>
          <a:r>
            <a:rPr lang="de-DE" sz="1600" kern="1200" dirty="0">
              <a:solidFill>
                <a:prstClr val="black">
                  <a:hueOff val="0"/>
                  <a:satOff val="0"/>
                  <a:lumOff val="0"/>
                  <a:alphaOff val="0"/>
                </a:prstClr>
              </a:solidFill>
              <a:latin typeface="Calibri" panose="020F0502020204030204"/>
              <a:ea typeface="+mn-ea"/>
              <a:cs typeface="+mn-cs"/>
            </a:rPr>
            <a:t>ahrscheinlich Notwendigkeit der Neuverhandlung von Kreditverträgen</a:t>
          </a:r>
        </a:p>
        <a:p>
          <a:pPr marL="228600" lvl="1" indent="0" algn="l" defTabSz="889000" rtl="0">
            <a:lnSpc>
              <a:spcPct val="90000"/>
            </a:lnSpc>
            <a:spcBef>
              <a:spcPct val="0"/>
            </a:spcBef>
            <a:spcAft>
              <a:spcPct val="20000"/>
            </a:spcAft>
            <a:buChar char="•"/>
          </a:pPr>
          <a:endParaRPr lang="en-US" sz="2000" kern="1200" dirty="0"/>
        </a:p>
      </dsp:txBody>
      <dsp:txXfrm>
        <a:off x="0" y="2426444"/>
        <a:ext cx="10789920" cy="195718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810409-CFAE-4699-ABDC-E0882112D657}">
      <dsp:nvSpPr>
        <dsp:cNvPr id="0" name=""/>
        <dsp:cNvSpPr/>
      </dsp:nvSpPr>
      <dsp:spPr>
        <a:xfrm>
          <a:off x="2" y="0"/>
          <a:ext cx="10515594" cy="9203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rtl="0">
            <a:lnSpc>
              <a:spcPct val="90000"/>
            </a:lnSpc>
            <a:spcBef>
              <a:spcPct val="0"/>
            </a:spcBef>
            <a:spcAft>
              <a:spcPct val="35000"/>
            </a:spcAft>
            <a:buNone/>
          </a:pPr>
          <a:r>
            <a:rPr lang="de-DE" sz="2800" kern="1200" dirty="0"/>
            <a:t>Die Frage, ob der Vermögenswert erworben werden soll oder nicht, ist nicht Bestandteil der Leasinganalyse.</a:t>
          </a:r>
          <a:endParaRPr lang="en-US" sz="2800" kern="1200" dirty="0"/>
        </a:p>
      </dsp:txBody>
      <dsp:txXfrm>
        <a:off x="26958" y="26956"/>
        <a:ext cx="10461682" cy="866422"/>
      </dsp:txXfrm>
    </dsp:sp>
    <dsp:sp modelId="{BC4330F4-4536-4ADA-BC1F-F3A663350AAE}">
      <dsp:nvSpPr>
        <dsp:cNvPr id="0" name=""/>
        <dsp:cNvSpPr/>
      </dsp:nvSpPr>
      <dsp:spPr>
        <a:xfrm rot="5400000">
          <a:off x="5177206" y="1000991"/>
          <a:ext cx="161186" cy="161058"/>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B1E0CF7-97BD-4F4F-AEF7-FA420E554CF0}">
      <dsp:nvSpPr>
        <dsp:cNvPr id="0" name=""/>
        <dsp:cNvSpPr/>
      </dsp:nvSpPr>
      <dsp:spPr>
        <a:xfrm>
          <a:off x="2" y="1242706"/>
          <a:ext cx="10515594" cy="920334"/>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130" tIns="24130" rIns="24130" bIns="24130" numCol="1" spcCol="1270" anchor="ctr" anchorCtr="0">
          <a:noAutofit/>
        </a:bodyPr>
        <a:lstStyle/>
        <a:p>
          <a:pPr marL="0" lvl="0" indent="0" algn="ctr" defTabSz="844550" rtl="0">
            <a:lnSpc>
              <a:spcPct val="90000"/>
            </a:lnSpc>
            <a:spcBef>
              <a:spcPct val="0"/>
            </a:spcBef>
            <a:spcAft>
              <a:spcPct val="35000"/>
            </a:spcAft>
            <a:buNone/>
          </a:pPr>
          <a:r>
            <a:rPr lang="de-DE" sz="1900" kern="1200" dirty="0"/>
            <a:t>Die Leasinganalyse konzentriert sich ausschließlich darauf, ob sich ein bestimmter Vermögenswert durch Leasing oder durch Kauf/Eigentumserwerb angeeignet werden soll. </a:t>
          </a:r>
          <a:endParaRPr lang="en-US" sz="1900" kern="1200" dirty="0"/>
        </a:p>
      </dsp:txBody>
      <dsp:txXfrm>
        <a:off x="26958" y="1269662"/>
        <a:ext cx="10461682" cy="866422"/>
      </dsp:txXfrm>
    </dsp:sp>
    <dsp:sp modelId="{CE3B813B-2F38-47F1-8491-1A7F86302004}">
      <dsp:nvSpPr>
        <dsp:cNvPr id="0" name=""/>
        <dsp:cNvSpPr/>
      </dsp:nvSpPr>
      <dsp:spPr>
        <a:xfrm rot="5400000">
          <a:off x="5177270" y="2243570"/>
          <a:ext cx="161058" cy="161058"/>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279F845-6CC0-4836-8377-7B0980538C71}">
      <dsp:nvSpPr>
        <dsp:cNvPr id="0" name=""/>
        <dsp:cNvSpPr/>
      </dsp:nvSpPr>
      <dsp:spPr>
        <a:xfrm>
          <a:off x="2" y="2485158"/>
          <a:ext cx="10515594" cy="920334"/>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130" tIns="24130" rIns="24130" bIns="24130" numCol="1" spcCol="1270" anchor="ctr" anchorCtr="0">
          <a:noAutofit/>
        </a:bodyPr>
        <a:lstStyle/>
        <a:p>
          <a:pPr marL="0" lvl="0" indent="0" algn="ctr" defTabSz="844550" rtl="0">
            <a:lnSpc>
              <a:spcPct val="90000"/>
            </a:lnSpc>
            <a:spcBef>
              <a:spcPct val="0"/>
            </a:spcBef>
            <a:spcAft>
              <a:spcPct val="35000"/>
            </a:spcAft>
            <a:buNone/>
          </a:pPr>
          <a:r>
            <a:rPr lang="de-DE" sz="1900" kern="1200" dirty="0"/>
            <a:t>Im Allgemeinen verfügen Unternehmen nicht über überschüssige liquide Mittel. Kapital zur Finanzierung neuer Vermögenswerte kann aus internen Cashflows, durch Fremdkapitalaufnahme/Kredit oder durch den Verkauf von neuem Eigenkapital bezogen werden. Alternativ kann der Vermögenswert geleast werden. </a:t>
          </a:r>
          <a:endParaRPr lang="en-US" sz="1900" kern="1200" dirty="0"/>
        </a:p>
      </dsp:txBody>
      <dsp:txXfrm>
        <a:off x="26958" y="2512114"/>
        <a:ext cx="10461682" cy="866422"/>
      </dsp:txXfrm>
    </dsp:sp>
    <dsp:sp modelId="{9B61628F-FD7C-46FB-9EE5-3B798583F585}">
      <dsp:nvSpPr>
        <dsp:cNvPr id="0" name=""/>
        <dsp:cNvSpPr/>
      </dsp:nvSpPr>
      <dsp:spPr>
        <a:xfrm rot="5400000">
          <a:off x="5177270" y="3486022"/>
          <a:ext cx="161058" cy="161058"/>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9AA34A9-7590-4F40-8D4C-E2B325AE3C8B}">
      <dsp:nvSpPr>
        <dsp:cNvPr id="0" name=""/>
        <dsp:cNvSpPr/>
      </dsp:nvSpPr>
      <dsp:spPr>
        <a:xfrm>
          <a:off x="2" y="3727610"/>
          <a:ext cx="10515594" cy="920334"/>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rtl="0">
            <a:lnSpc>
              <a:spcPct val="90000"/>
            </a:lnSpc>
            <a:spcBef>
              <a:spcPct val="0"/>
            </a:spcBef>
            <a:spcAft>
              <a:spcPct val="35000"/>
            </a:spcAft>
            <a:buNone/>
          </a:pPr>
          <a:r>
            <a:rPr lang="de-DE" sz="2400" b="1" kern="1200" dirty="0"/>
            <a:t>Angemessener Vergleich: Leasing vs. Fremdfinanzierung/Kreditkauf</a:t>
          </a:r>
          <a:endParaRPr lang="en-US" sz="2400" kern="1200" dirty="0"/>
        </a:p>
      </dsp:txBody>
      <dsp:txXfrm>
        <a:off x="26958" y="3754566"/>
        <a:ext cx="10461682" cy="86642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EDBB78-6B3A-4BF8-BE6F-65834EF78636}">
      <dsp:nvSpPr>
        <dsp:cNvPr id="0" name=""/>
        <dsp:cNvSpPr/>
      </dsp:nvSpPr>
      <dsp:spPr>
        <a:xfrm>
          <a:off x="0" y="189480"/>
          <a:ext cx="10515600" cy="100004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de-DE" sz="2400" kern="1200" dirty="0"/>
            <a:t>Die Analyse der Entscheidung Leasing vs. Kreditkauf beinhaltet: </a:t>
          </a:r>
          <a:endParaRPr lang="en-US" sz="2400" kern="1200" dirty="0"/>
        </a:p>
      </dsp:txBody>
      <dsp:txXfrm>
        <a:off x="48818" y="238298"/>
        <a:ext cx="10417964" cy="902406"/>
      </dsp:txXfrm>
    </dsp:sp>
    <dsp:sp modelId="{508E47A7-5080-4DC4-AA0C-4E6773B92171}">
      <dsp:nvSpPr>
        <dsp:cNvPr id="0" name=""/>
        <dsp:cNvSpPr/>
      </dsp:nvSpPr>
      <dsp:spPr>
        <a:xfrm>
          <a:off x="0" y="1189522"/>
          <a:ext cx="10515600" cy="9149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5400" rIns="142240" bIns="25400" numCol="1" spcCol="1270" anchor="t" anchorCtr="0">
          <a:noAutofit/>
        </a:bodyPr>
        <a:lstStyle/>
        <a:p>
          <a:pPr marL="228600" lvl="1" indent="-228600" algn="l" defTabSz="889000" rtl="0">
            <a:lnSpc>
              <a:spcPct val="90000"/>
            </a:lnSpc>
            <a:spcBef>
              <a:spcPct val="0"/>
            </a:spcBef>
            <a:spcAft>
              <a:spcPct val="20000"/>
            </a:spcAft>
            <a:buChar char="•"/>
          </a:pPr>
          <a:r>
            <a:rPr lang="de-DE" sz="2000" kern="1200" dirty="0"/>
            <a:t>Schätzung der Cashflows im Zusammenhang mit Fremdfinanzierung und Kauf des Vermögenswertes (kreditfinanzierter Kauf, kurz: Kreditkauf)</a:t>
          </a:r>
          <a:endParaRPr lang="en-US" sz="2000" kern="1200" dirty="0"/>
        </a:p>
        <a:p>
          <a:pPr marL="228600" lvl="1" indent="-228600" algn="l" defTabSz="889000" rtl="0">
            <a:lnSpc>
              <a:spcPct val="90000"/>
            </a:lnSpc>
            <a:spcBef>
              <a:spcPct val="0"/>
            </a:spcBef>
            <a:spcAft>
              <a:spcPct val="20000"/>
            </a:spcAft>
            <a:buChar char="•"/>
          </a:pPr>
          <a:r>
            <a:rPr lang="de-DE" sz="2000" kern="1200" dirty="0"/>
            <a:t>Schätzung der Cashflows im Zusammenhang mit dem Leasing des Vermögenswertes</a:t>
          </a:r>
          <a:endParaRPr lang="en-US" sz="2000" kern="1200" dirty="0"/>
        </a:p>
        <a:p>
          <a:pPr marL="228600" lvl="1" indent="-228600" algn="l" defTabSz="889000" rtl="0">
            <a:lnSpc>
              <a:spcPct val="90000"/>
            </a:lnSpc>
            <a:spcBef>
              <a:spcPct val="0"/>
            </a:spcBef>
            <a:spcAft>
              <a:spcPct val="20000"/>
            </a:spcAft>
            <a:buChar char="•"/>
          </a:pPr>
          <a:r>
            <a:rPr lang="de-DE" sz="2000" kern="1200" dirty="0"/>
            <a:t>Vergleich der beiden Finanzierungsmethoden, um festzustellen, welche vorzuziehen ist</a:t>
          </a:r>
          <a:endParaRPr lang="en-US" sz="2000" kern="1200" dirty="0"/>
        </a:p>
      </dsp:txBody>
      <dsp:txXfrm>
        <a:off x="0" y="1189522"/>
        <a:ext cx="10515600" cy="914971"/>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6819A64-D582-124D-B451-E8DBEA12D091}" type="datetimeFigureOut">
              <a:rPr lang="en-US" smtClean="0"/>
              <a:t>9/1/2019</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6" name="Slide Number Placeholder 5"/>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DBA9DA8-77EB-4D4F-B904-F3FB134C4D9A}" type="slidenum">
              <a:rPr lang="en-US" smtClean="0"/>
              <a:t>‹Nr.›</a:t>
            </a:fld>
            <a:endParaRPr lang="en-US" dirty="0"/>
          </a:p>
        </p:txBody>
      </p:sp>
    </p:spTree>
    <p:extLst>
      <p:ext uri="{BB962C8B-B14F-4D97-AF65-F5344CB8AC3E}">
        <p14:creationId xmlns:p14="http://schemas.microsoft.com/office/powerpoint/2010/main" val="13572903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0F89D3-D6A0-A24C-A3B8-C73D7E10C857}" type="datetimeFigureOut">
              <a:rPr lang="en-US" smtClean="0"/>
              <a:t>9/1/2019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1866A7-76E9-2042-AB61-5835EBA210E6}" type="slidenum">
              <a:rPr lang="en-US" smtClean="0"/>
              <a:t>‹Nr.›</a:t>
            </a:fld>
            <a:endParaRPr lang="en-US"/>
          </a:p>
        </p:txBody>
      </p:sp>
    </p:spTree>
    <p:extLst>
      <p:ext uri="{BB962C8B-B14F-4D97-AF65-F5344CB8AC3E}">
        <p14:creationId xmlns:p14="http://schemas.microsoft.com/office/powerpoint/2010/main" val="16174212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www.investopedia.com/terms/e/equity.asp" TargetMode="External"/><Relationship Id="rId2" Type="http://schemas.openxmlformats.org/officeDocument/2006/relationships/slide" Target="../slides/slide21.xml"/><Relationship Id="rId1" Type="http://schemas.openxmlformats.org/officeDocument/2006/relationships/notesMaster" Target="../notesMasters/notesMaster1.xml"/><Relationship Id="rId5" Type="http://schemas.openxmlformats.org/officeDocument/2006/relationships/hyperlink" Target="http://www.investopedia.com/terms/l/lender.asp" TargetMode="External"/><Relationship Id="rId4" Type="http://schemas.openxmlformats.org/officeDocument/2006/relationships/hyperlink" Target="http://www.investopedia.com/terms/l/leverage.asp"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investopedia.com/terms/e/equity.asp" TargetMode="External"/><Relationship Id="rId2" Type="http://schemas.openxmlformats.org/officeDocument/2006/relationships/slide" Target="../slides/slide20.xml"/><Relationship Id="rId1" Type="http://schemas.openxmlformats.org/officeDocument/2006/relationships/notesMaster" Target="../notesMasters/notesMaster1.xml"/><Relationship Id="rId5" Type="http://schemas.openxmlformats.org/officeDocument/2006/relationships/hyperlink" Target="http://www.investopedia.com/terms/l/lender.asp" TargetMode="External"/><Relationship Id="rId4" Type="http://schemas.openxmlformats.org/officeDocument/2006/relationships/hyperlink" Target="http://www.investopedia.com/terms/l/leverage.asp"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1866A7-76E9-2042-AB61-5835EBA210E6}" type="slidenum">
              <a:rPr lang="en-US" smtClean="0"/>
              <a:t>3</a:t>
            </a:fld>
            <a:endParaRPr lang="en-US"/>
          </a:p>
        </p:txBody>
      </p:sp>
    </p:spTree>
    <p:extLst>
      <p:ext uri="{BB962C8B-B14F-4D97-AF65-F5344CB8AC3E}">
        <p14:creationId xmlns:p14="http://schemas.microsoft.com/office/powerpoint/2010/main" val="38049364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none" strike="noStrike" kern="1200" dirty="0">
                <a:solidFill>
                  <a:schemeClr val="tx1"/>
                </a:solidFill>
                <a:effectLst/>
                <a:latin typeface="Times New Roman" pitchFamily="18" charset="0"/>
                <a:ea typeface="+mn-ea"/>
                <a:cs typeface="+mn-cs"/>
              </a:rPr>
              <a:t>What is leasing basically? Method of financing assets.</a:t>
            </a:r>
          </a:p>
          <a:p>
            <a:r>
              <a:rPr lang="en-US" sz="1200" u="none" strike="noStrike" kern="1200" dirty="0">
                <a:solidFill>
                  <a:schemeClr val="tx1"/>
                </a:solidFill>
                <a:effectLst/>
                <a:latin typeface="Times New Roman" pitchFamily="18" charset="0"/>
                <a:ea typeface="+mn-ea"/>
                <a:cs typeface="+mn-cs"/>
              </a:rPr>
              <a:t>Finance lease accounting = asset +</a:t>
            </a:r>
            <a:r>
              <a:rPr lang="en-US" sz="1200" u="none" strike="noStrike" kern="1200" baseline="0" dirty="0">
                <a:solidFill>
                  <a:schemeClr val="tx1"/>
                </a:solidFill>
                <a:effectLst/>
                <a:latin typeface="Times New Roman" pitchFamily="18" charset="0"/>
                <a:ea typeface="+mn-ea"/>
                <a:cs typeface="+mn-cs"/>
              </a:rPr>
              <a:t> loan; new: all lease arrangements accounted for as such</a:t>
            </a:r>
            <a:endParaRPr lang="en-US" sz="1200" u="none" strike="noStrike" kern="1200" dirty="0">
              <a:solidFill>
                <a:schemeClr val="tx1"/>
              </a:solidFill>
              <a:effectLst/>
              <a:latin typeface="Times New Roman" pitchFamily="18" charset="0"/>
              <a:ea typeface="+mn-ea"/>
              <a:cs typeface="+mn-cs"/>
            </a:endParaRPr>
          </a:p>
          <a:p>
            <a:endParaRPr lang="en-US" sz="1200" u="none" strike="noStrike" kern="1200" dirty="0">
              <a:solidFill>
                <a:schemeClr val="tx1"/>
              </a:solidFill>
              <a:effectLst/>
              <a:latin typeface="Times New Roman" pitchFamily="18" charset="0"/>
              <a:ea typeface="+mn-ea"/>
              <a:cs typeface="+mn-cs"/>
            </a:endParaRPr>
          </a:p>
          <a:p>
            <a:r>
              <a:rPr lang="en-US" sz="1200" u="none" strike="noStrike" kern="1200" dirty="0">
                <a:solidFill>
                  <a:schemeClr val="tx1"/>
                </a:solidFill>
                <a:effectLst/>
                <a:latin typeface="Times New Roman" pitchFamily="18" charset="0"/>
                <a:ea typeface="+mn-ea"/>
                <a:cs typeface="+mn-cs"/>
              </a:rPr>
              <a:t>Gearing refers to the level of a company’s debt related to its </a:t>
            </a:r>
            <a:r>
              <a:rPr lang="en-US" sz="1200" u="none" strike="noStrike" kern="1200" dirty="0">
                <a:solidFill>
                  <a:schemeClr val="tx1"/>
                </a:solidFill>
                <a:effectLst/>
                <a:latin typeface="Times New Roman" pitchFamily="18" charset="0"/>
                <a:ea typeface="+mn-ea"/>
                <a:cs typeface="+mn-cs"/>
                <a:hlinkClick r:id="rId3"/>
              </a:rPr>
              <a:t>equity</a:t>
            </a:r>
            <a:r>
              <a:rPr lang="en-US" sz="1200" u="none" strike="noStrike" kern="1200" dirty="0">
                <a:solidFill>
                  <a:schemeClr val="tx1"/>
                </a:solidFill>
                <a:effectLst/>
                <a:latin typeface="Times New Roman" pitchFamily="18" charset="0"/>
                <a:ea typeface="+mn-ea"/>
                <a:cs typeface="+mn-cs"/>
              </a:rPr>
              <a:t> capital, usually expressed in percentage form. It is a measure of a company’s financial </a:t>
            </a:r>
            <a:r>
              <a:rPr lang="en-US" sz="1200" u="none" strike="noStrike" kern="1200" dirty="0">
                <a:solidFill>
                  <a:schemeClr val="tx1"/>
                </a:solidFill>
                <a:effectLst/>
                <a:latin typeface="Times New Roman" pitchFamily="18" charset="0"/>
                <a:ea typeface="+mn-ea"/>
                <a:cs typeface="+mn-cs"/>
                <a:hlinkClick r:id="rId4"/>
              </a:rPr>
              <a:t>leverage</a:t>
            </a:r>
            <a:r>
              <a:rPr lang="en-US" sz="1200" u="none" strike="noStrike" kern="1200" dirty="0">
                <a:solidFill>
                  <a:schemeClr val="tx1"/>
                </a:solidFill>
                <a:effectLst/>
                <a:latin typeface="Times New Roman" pitchFamily="18" charset="0"/>
                <a:ea typeface="+mn-ea"/>
                <a:cs typeface="+mn-cs"/>
              </a:rPr>
              <a:t> and shows the extent to which its operations are funded by </a:t>
            </a:r>
            <a:r>
              <a:rPr lang="en-US" sz="1200" u="none" strike="noStrike" kern="1200" dirty="0">
                <a:solidFill>
                  <a:schemeClr val="tx1"/>
                </a:solidFill>
                <a:effectLst/>
                <a:latin typeface="Times New Roman" pitchFamily="18" charset="0"/>
                <a:ea typeface="+mn-ea"/>
                <a:cs typeface="+mn-cs"/>
                <a:hlinkClick r:id="rId5"/>
              </a:rPr>
              <a:t>lenders</a:t>
            </a:r>
            <a:r>
              <a:rPr lang="en-US" sz="1200" u="none" strike="noStrike" kern="1200" dirty="0">
                <a:solidFill>
                  <a:schemeClr val="tx1"/>
                </a:solidFill>
                <a:effectLst/>
                <a:latin typeface="Times New Roman" pitchFamily="18" charset="0"/>
                <a:ea typeface="+mn-ea"/>
                <a:cs typeface="+mn-cs"/>
              </a:rPr>
              <a:t> versus shareholders. </a:t>
            </a:r>
          </a:p>
          <a:p>
            <a:endParaRPr lang="en-US" sz="1200" u="none" strike="noStrike" kern="1200" dirty="0">
              <a:solidFill>
                <a:schemeClr val="tx1"/>
              </a:solidFill>
              <a:effectLst/>
              <a:latin typeface="Times New Roman" pitchFamily="18" charset="0"/>
              <a:ea typeface="+mn-ea"/>
              <a:cs typeface="+mn-cs"/>
            </a:endParaRPr>
          </a:p>
          <a:p>
            <a:r>
              <a:rPr lang="en-US" sz="1200" u="none" strike="noStrike" kern="1200" dirty="0" err="1">
                <a:solidFill>
                  <a:schemeClr val="tx1"/>
                </a:solidFill>
                <a:effectLst/>
                <a:latin typeface="Times New Roman" pitchFamily="18" charset="0"/>
                <a:ea typeface="+mn-ea"/>
                <a:cs typeface="+mn-cs"/>
              </a:rPr>
              <a:t>zB</a:t>
            </a:r>
            <a:r>
              <a:rPr lang="en-US" sz="1200" u="none" strike="noStrike" kern="1200" dirty="0">
                <a:solidFill>
                  <a:schemeClr val="tx1"/>
                </a:solidFill>
                <a:effectLst/>
                <a:latin typeface="Times New Roman" pitchFamily="18" charset="0"/>
                <a:ea typeface="+mn-ea"/>
                <a:cs typeface="+mn-cs"/>
              </a:rPr>
              <a:t> operating lease: office space / building</a:t>
            </a:r>
            <a:r>
              <a:rPr lang="en-US" sz="1200" u="none" strike="noStrike" kern="1200" baseline="0" dirty="0">
                <a:solidFill>
                  <a:schemeClr val="tx1"/>
                </a:solidFill>
                <a:effectLst/>
                <a:latin typeface="Times New Roman" pitchFamily="18" charset="0"/>
                <a:ea typeface="+mn-ea"/>
                <a:cs typeface="+mn-cs"/>
              </a:rPr>
              <a:t> (useful life of 50 years, contract for 20 years)</a:t>
            </a:r>
          </a:p>
          <a:p>
            <a:r>
              <a:rPr lang="en-US" sz="1200" u="none" strike="noStrike" kern="1200" baseline="0" dirty="0" err="1">
                <a:solidFill>
                  <a:schemeClr val="tx1"/>
                </a:solidFill>
                <a:effectLst/>
                <a:latin typeface="Times New Roman" pitchFamily="18" charset="0"/>
                <a:ea typeface="+mn-ea"/>
                <a:cs typeface="+mn-cs"/>
              </a:rPr>
              <a:t>zB</a:t>
            </a:r>
            <a:r>
              <a:rPr lang="en-US" sz="1200" u="none" strike="noStrike" kern="1200" baseline="0" dirty="0">
                <a:solidFill>
                  <a:schemeClr val="tx1"/>
                </a:solidFill>
                <a:effectLst/>
                <a:latin typeface="Times New Roman" pitchFamily="18" charset="0"/>
                <a:ea typeface="+mn-ea"/>
                <a:cs typeface="+mn-cs"/>
              </a:rPr>
              <a:t> finance lease: </a:t>
            </a:r>
            <a:r>
              <a:rPr lang="en-US" sz="1200" u="none" strike="noStrike" kern="1200" baseline="0" dirty="0" err="1">
                <a:solidFill>
                  <a:schemeClr val="tx1"/>
                </a:solidFill>
                <a:effectLst/>
                <a:latin typeface="Times New Roman" pitchFamily="18" charset="0"/>
                <a:ea typeface="+mn-ea"/>
                <a:cs typeface="+mn-cs"/>
              </a:rPr>
              <a:t>maschine</a:t>
            </a:r>
            <a:r>
              <a:rPr lang="en-US" sz="1200" u="none" strike="noStrike" kern="1200" baseline="0" dirty="0">
                <a:solidFill>
                  <a:schemeClr val="tx1"/>
                </a:solidFill>
                <a:effectLst/>
                <a:latin typeface="Times New Roman" pitchFamily="18" charset="0"/>
                <a:ea typeface="+mn-ea"/>
                <a:cs typeface="+mn-cs"/>
              </a:rPr>
              <a:t> (useful life 8 years, contract for 8 years)</a:t>
            </a:r>
          </a:p>
          <a:p>
            <a:r>
              <a:rPr lang="en-US" sz="1200" u="none" strike="noStrike" kern="1200" baseline="0" dirty="0">
                <a:solidFill>
                  <a:schemeClr val="tx1"/>
                </a:solidFill>
                <a:effectLst/>
                <a:latin typeface="Times New Roman" pitchFamily="18" charset="0"/>
                <a:ea typeface="+mn-ea"/>
                <a:cs typeface="+mn-cs"/>
              </a:rPr>
              <a:t>(simplified)</a:t>
            </a:r>
            <a:br>
              <a:rPr lang="en-US" sz="1200" u="none" strike="noStrike" kern="1200" dirty="0">
                <a:solidFill>
                  <a:schemeClr val="tx1"/>
                </a:solidFill>
                <a:effectLst/>
                <a:latin typeface="Times New Roman" pitchFamily="18" charset="0"/>
                <a:ea typeface="+mn-ea"/>
                <a:cs typeface="+mn-cs"/>
              </a:rPr>
            </a:br>
            <a:endParaRPr lang="de-AT" dirty="0"/>
          </a:p>
        </p:txBody>
      </p:sp>
      <p:sp>
        <p:nvSpPr>
          <p:cNvPr id="4" name="Slide Number Placeholder 3"/>
          <p:cNvSpPr>
            <a:spLocks noGrp="1"/>
          </p:cNvSpPr>
          <p:nvPr>
            <p:ph type="sldNum" sz="quarter" idx="10"/>
          </p:nvPr>
        </p:nvSpPr>
        <p:spPr/>
        <p:txBody>
          <a:bodyPr/>
          <a:lstStyle/>
          <a:p>
            <a:pPr>
              <a:defRPr/>
            </a:pPr>
            <a:fld id="{D0A9C66B-55F6-4BF0-9CC7-4142D749DA2E}" type="slidenum">
              <a:rPr lang="de-DE" smtClean="0"/>
              <a:pPr>
                <a:defRPr/>
              </a:pPr>
              <a:t>21</a:t>
            </a:fld>
            <a:endParaRPr lang="de-DE"/>
          </a:p>
        </p:txBody>
      </p:sp>
    </p:spTree>
    <p:extLst>
      <p:ext uri="{BB962C8B-B14F-4D97-AF65-F5344CB8AC3E}">
        <p14:creationId xmlns:p14="http://schemas.microsoft.com/office/powerpoint/2010/main" val="773472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1866A7-76E9-2042-AB61-5835EBA210E6}" type="slidenum">
              <a:rPr lang="en-US" smtClean="0"/>
              <a:t>24</a:t>
            </a:fld>
            <a:endParaRPr lang="en-US"/>
          </a:p>
        </p:txBody>
      </p:sp>
    </p:spTree>
    <p:extLst>
      <p:ext uri="{BB962C8B-B14F-4D97-AF65-F5344CB8AC3E}">
        <p14:creationId xmlns:p14="http://schemas.microsoft.com/office/powerpoint/2010/main" val="12228029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Bug on </a:t>
            </a:r>
            <a:r>
              <a:rPr lang="de-DE" dirty="0" err="1"/>
              <a:t>this</a:t>
            </a:r>
            <a:r>
              <a:rPr lang="de-DE" dirty="0"/>
              <a:t> </a:t>
            </a:r>
            <a:r>
              <a:rPr lang="de-DE" dirty="0" err="1"/>
              <a:t>slide</a:t>
            </a:r>
            <a:r>
              <a:rPr lang="de-DE" dirty="0"/>
              <a:t>? </a:t>
            </a:r>
          </a:p>
        </p:txBody>
      </p:sp>
      <p:sp>
        <p:nvSpPr>
          <p:cNvPr id="4" name="Foliennummernplatzhalter 3"/>
          <p:cNvSpPr>
            <a:spLocks noGrp="1"/>
          </p:cNvSpPr>
          <p:nvPr>
            <p:ph type="sldNum" sz="quarter" idx="5"/>
          </p:nvPr>
        </p:nvSpPr>
        <p:spPr/>
        <p:txBody>
          <a:bodyPr/>
          <a:lstStyle/>
          <a:p>
            <a:fld id="{A01866A7-76E9-2042-AB61-5835EBA210E6}" type="slidenum">
              <a:rPr lang="en-US" smtClean="0"/>
              <a:t>26</a:t>
            </a:fld>
            <a:endParaRPr lang="en-US"/>
          </a:p>
        </p:txBody>
      </p:sp>
    </p:spTree>
    <p:extLst>
      <p:ext uri="{BB962C8B-B14F-4D97-AF65-F5344CB8AC3E}">
        <p14:creationId xmlns:p14="http://schemas.microsoft.com/office/powerpoint/2010/main" val="3880344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1866A7-76E9-2042-AB61-5835EBA210E6}" type="slidenum">
              <a:rPr lang="en-US" smtClean="0"/>
              <a:t>28</a:t>
            </a:fld>
            <a:endParaRPr lang="en-US"/>
          </a:p>
        </p:txBody>
      </p:sp>
    </p:spTree>
    <p:extLst>
      <p:ext uri="{BB962C8B-B14F-4D97-AF65-F5344CB8AC3E}">
        <p14:creationId xmlns:p14="http://schemas.microsoft.com/office/powerpoint/2010/main" val="32575007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1866A7-76E9-2042-AB61-5835EBA210E6}" type="slidenum">
              <a:rPr lang="en-US" smtClean="0"/>
              <a:t>29</a:t>
            </a:fld>
            <a:endParaRPr lang="en-US"/>
          </a:p>
        </p:txBody>
      </p:sp>
    </p:spTree>
    <p:extLst>
      <p:ext uri="{BB962C8B-B14F-4D97-AF65-F5344CB8AC3E}">
        <p14:creationId xmlns:p14="http://schemas.microsoft.com/office/powerpoint/2010/main" val="8342327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sz="1200" dirty="0" err="1">
                <a:solidFill>
                  <a:schemeClr val="tx1"/>
                </a:solidFill>
              </a:rPr>
              <a:t>Vocabulary</a:t>
            </a:r>
            <a:r>
              <a:rPr lang="de-DE" sz="1200" dirty="0">
                <a:solidFill>
                  <a:schemeClr val="tx1"/>
                </a:solidFill>
              </a:rPr>
              <a:t> </a:t>
            </a:r>
            <a:r>
              <a:rPr lang="de-DE" sz="1200" dirty="0" err="1">
                <a:solidFill>
                  <a:schemeClr val="tx1"/>
                </a:solidFill>
              </a:rPr>
              <a:t>used</a:t>
            </a:r>
            <a:r>
              <a:rPr lang="de-DE" sz="1200" dirty="0">
                <a:solidFill>
                  <a:schemeClr val="tx1"/>
                </a:solidFill>
              </a:rPr>
              <a:t> in </a:t>
            </a:r>
            <a:r>
              <a:rPr lang="de-DE" sz="1200" dirty="0" err="1">
                <a:solidFill>
                  <a:schemeClr val="tx1"/>
                </a:solidFill>
              </a:rPr>
              <a:t>the</a:t>
            </a:r>
            <a:r>
              <a:rPr lang="de-DE" sz="1200" dirty="0">
                <a:solidFill>
                  <a:schemeClr val="tx1"/>
                </a:solidFill>
              </a:rPr>
              <a:t> </a:t>
            </a:r>
            <a:r>
              <a:rPr lang="de-DE" sz="1200" dirty="0" err="1">
                <a:solidFill>
                  <a:schemeClr val="tx1"/>
                </a:solidFill>
              </a:rPr>
              <a:t>table</a:t>
            </a:r>
            <a:endParaRPr lang="de-DE" sz="1200" dirty="0">
              <a:solidFill>
                <a:schemeClr val="tx1"/>
              </a:solidFill>
            </a:endParaRPr>
          </a:p>
          <a:p>
            <a:pPr marL="171450" indent="-171450">
              <a:buFont typeface="Arial" panose="020B0604020202020204" pitchFamily="34" charset="0"/>
              <a:buChar char="•"/>
            </a:pPr>
            <a:r>
              <a:rPr lang="de-DE" sz="1200" dirty="0" err="1">
                <a:solidFill>
                  <a:schemeClr val="tx1"/>
                </a:solidFill>
              </a:rPr>
              <a:t>Cost</a:t>
            </a:r>
            <a:r>
              <a:rPr lang="de-DE" sz="1200" dirty="0">
                <a:solidFill>
                  <a:schemeClr val="tx1"/>
                </a:solidFill>
              </a:rPr>
              <a:t> </a:t>
            </a:r>
            <a:r>
              <a:rPr lang="de-DE" sz="1200" dirty="0" err="1">
                <a:solidFill>
                  <a:schemeClr val="tx1"/>
                </a:solidFill>
              </a:rPr>
              <a:t>of</a:t>
            </a:r>
            <a:r>
              <a:rPr lang="de-DE" sz="1200" dirty="0">
                <a:solidFill>
                  <a:schemeClr val="tx1"/>
                </a:solidFill>
              </a:rPr>
              <a:t> </a:t>
            </a:r>
            <a:r>
              <a:rPr lang="de-DE" sz="1200" dirty="0" err="1">
                <a:solidFill>
                  <a:schemeClr val="tx1"/>
                </a:solidFill>
              </a:rPr>
              <a:t>owning</a:t>
            </a:r>
            <a:r>
              <a:rPr lang="de-DE" sz="1200" dirty="0">
                <a:solidFill>
                  <a:schemeClr val="tx1"/>
                </a:solidFill>
              </a:rPr>
              <a:t> = Kosten Eigentumserwerb</a:t>
            </a:r>
          </a:p>
          <a:p>
            <a:pPr marL="171450" indent="-171450">
              <a:buFont typeface="Arial" panose="020B0604020202020204" pitchFamily="34" charset="0"/>
              <a:buChar char="•"/>
            </a:pPr>
            <a:r>
              <a:rPr lang="de-DE" sz="1200" dirty="0">
                <a:solidFill>
                  <a:schemeClr val="tx1"/>
                </a:solidFill>
              </a:rPr>
              <a:t>Equipment </a:t>
            </a:r>
            <a:r>
              <a:rPr lang="de-DE" sz="1200" dirty="0" err="1">
                <a:solidFill>
                  <a:schemeClr val="tx1"/>
                </a:solidFill>
              </a:rPr>
              <a:t>Cost</a:t>
            </a:r>
            <a:r>
              <a:rPr lang="de-DE" sz="1200" dirty="0">
                <a:solidFill>
                  <a:schemeClr val="tx1"/>
                </a:solidFill>
              </a:rPr>
              <a:t> = Kosten für Equipment (Fahrzeug)</a:t>
            </a:r>
          </a:p>
          <a:p>
            <a:pPr marL="171450" indent="-171450">
              <a:buFont typeface="Arial" panose="020B0604020202020204" pitchFamily="34" charset="0"/>
              <a:buChar char="•"/>
            </a:pPr>
            <a:r>
              <a:rPr lang="de-DE" sz="1200" dirty="0" err="1">
                <a:solidFill>
                  <a:schemeClr val="tx1"/>
                </a:solidFill>
              </a:rPr>
              <a:t>Loan</a:t>
            </a:r>
            <a:r>
              <a:rPr lang="de-DE" sz="1200" dirty="0">
                <a:solidFill>
                  <a:schemeClr val="tx1"/>
                </a:solidFill>
              </a:rPr>
              <a:t> </a:t>
            </a:r>
            <a:r>
              <a:rPr lang="de-DE" sz="1200" dirty="0" err="1">
                <a:solidFill>
                  <a:schemeClr val="tx1"/>
                </a:solidFill>
              </a:rPr>
              <a:t>Amount</a:t>
            </a:r>
            <a:r>
              <a:rPr lang="de-DE" sz="1200" dirty="0">
                <a:solidFill>
                  <a:schemeClr val="tx1"/>
                </a:solidFill>
              </a:rPr>
              <a:t> = Kreditbetrag</a:t>
            </a:r>
          </a:p>
          <a:p>
            <a:pPr marL="171450" indent="-171450">
              <a:buFont typeface="Arial" panose="020B0604020202020204" pitchFamily="34" charset="0"/>
              <a:buChar char="•"/>
            </a:pPr>
            <a:r>
              <a:rPr lang="de-DE" sz="1200" dirty="0">
                <a:solidFill>
                  <a:schemeClr val="tx1"/>
                </a:solidFill>
              </a:rPr>
              <a:t>Interest </a:t>
            </a:r>
            <a:r>
              <a:rPr lang="de-DE" sz="1200" dirty="0" err="1">
                <a:solidFill>
                  <a:schemeClr val="tx1"/>
                </a:solidFill>
              </a:rPr>
              <a:t>payments</a:t>
            </a:r>
            <a:r>
              <a:rPr lang="de-DE" sz="1200" dirty="0">
                <a:solidFill>
                  <a:schemeClr val="tx1"/>
                </a:solidFill>
              </a:rPr>
              <a:t> = Zinszahlungen</a:t>
            </a:r>
          </a:p>
          <a:p>
            <a:pPr marL="171450" indent="-171450">
              <a:buFont typeface="Arial" panose="020B0604020202020204" pitchFamily="34" charset="0"/>
              <a:buChar char="•"/>
            </a:pPr>
            <a:r>
              <a:rPr lang="de-DE" sz="1200" dirty="0" err="1">
                <a:solidFill>
                  <a:schemeClr val="tx1"/>
                </a:solidFill>
              </a:rPr>
              <a:t>Tax</a:t>
            </a:r>
            <a:r>
              <a:rPr lang="de-DE" sz="1200" dirty="0">
                <a:solidFill>
                  <a:schemeClr val="tx1"/>
                </a:solidFill>
              </a:rPr>
              <a:t> </a:t>
            </a:r>
            <a:r>
              <a:rPr lang="de-DE" sz="1200" dirty="0" err="1">
                <a:solidFill>
                  <a:schemeClr val="tx1"/>
                </a:solidFill>
              </a:rPr>
              <a:t>savings</a:t>
            </a:r>
            <a:r>
              <a:rPr lang="de-DE" sz="1200" dirty="0">
                <a:solidFill>
                  <a:schemeClr val="tx1"/>
                </a:solidFill>
              </a:rPr>
              <a:t> </a:t>
            </a:r>
            <a:r>
              <a:rPr lang="de-DE" sz="1200" dirty="0" err="1">
                <a:solidFill>
                  <a:schemeClr val="tx1"/>
                </a:solidFill>
              </a:rPr>
              <a:t>from</a:t>
            </a:r>
            <a:r>
              <a:rPr lang="de-DE" sz="1200" dirty="0">
                <a:solidFill>
                  <a:schemeClr val="tx1"/>
                </a:solidFill>
              </a:rPr>
              <a:t> </a:t>
            </a:r>
            <a:r>
              <a:rPr lang="de-DE" sz="1200" dirty="0" err="1">
                <a:solidFill>
                  <a:schemeClr val="tx1"/>
                </a:solidFill>
              </a:rPr>
              <a:t>interest</a:t>
            </a:r>
            <a:r>
              <a:rPr lang="de-DE" sz="1200" dirty="0">
                <a:solidFill>
                  <a:schemeClr val="tx1"/>
                </a:solidFill>
              </a:rPr>
              <a:t> = Zinsersparnisse</a:t>
            </a:r>
          </a:p>
          <a:p>
            <a:endParaRPr lang="en-US" dirty="0"/>
          </a:p>
        </p:txBody>
      </p:sp>
      <p:sp>
        <p:nvSpPr>
          <p:cNvPr id="4" name="Slide Number Placeholder 3"/>
          <p:cNvSpPr>
            <a:spLocks noGrp="1"/>
          </p:cNvSpPr>
          <p:nvPr>
            <p:ph type="sldNum" sz="quarter" idx="10"/>
          </p:nvPr>
        </p:nvSpPr>
        <p:spPr/>
        <p:txBody>
          <a:bodyPr/>
          <a:lstStyle/>
          <a:p>
            <a:fld id="{A01866A7-76E9-2042-AB61-5835EBA210E6}" type="slidenum">
              <a:rPr lang="en-US" smtClean="0"/>
              <a:t>30</a:t>
            </a:fld>
            <a:endParaRPr lang="en-US"/>
          </a:p>
        </p:txBody>
      </p:sp>
    </p:spTree>
    <p:extLst>
      <p:ext uri="{BB962C8B-B14F-4D97-AF65-F5344CB8AC3E}">
        <p14:creationId xmlns:p14="http://schemas.microsoft.com/office/powerpoint/2010/main" val="26005497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1866A7-76E9-2042-AB61-5835EBA210E6}" type="slidenum">
              <a:rPr lang="en-US" smtClean="0"/>
              <a:t>31</a:t>
            </a:fld>
            <a:endParaRPr lang="en-US"/>
          </a:p>
        </p:txBody>
      </p:sp>
    </p:spTree>
    <p:extLst>
      <p:ext uri="{BB962C8B-B14F-4D97-AF65-F5344CB8AC3E}">
        <p14:creationId xmlns:p14="http://schemas.microsoft.com/office/powerpoint/2010/main" val="7159619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1866A7-76E9-2042-AB61-5835EBA210E6}" type="slidenum">
              <a:rPr lang="en-US" smtClean="0"/>
              <a:t>32</a:t>
            </a:fld>
            <a:endParaRPr lang="en-US"/>
          </a:p>
        </p:txBody>
      </p:sp>
    </p:spTree>
    <p:extLst>
      <p:ext uri="{BB962C8B-B14F-4D97-AF65-F5344CB8AC3E}">
        <p14:creationId xmlns:p14="http://schemas.microsoft.com/office/powerpoint/2010/main" val="21108680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1866A7-76E9-2042-AB61-5835EBA210E6}" type="slidenum">
              <a:rPr lang="en-US" smtClean="0"/>
              <a:t>33</a:t>
            </a:fld>
            <a:endParaRPr lang="en-US"/>
          </a:p>
        </p:txBody>
      </p:sp>
    </p:spTree>
    <p:extLst>
      <p:ext uri="{BB962C8B-B14F-4D97-AF65-F5344CB8AC3E}">
        <p14:creationId xmlns:p14="http://schemas.microsoft.com/office/powerpoint/2010/main" val="1415651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1866A7-76E9-2042-AB61-5835EBA210E6}" type="slidenum">
              <a:rPr lang="en-US" smtClean="0"/>
              <a:t>34</a:t>
            </a:fld>
            <a:endParaRPr lang="en-US"/>
          </a:p>
        </p:txBody>
      </p:sp>
    </p:spTree>
    <p:extLst>
      <p:ext uri="{BB962C8B-B14F-4D97-AF65-F5344CB8AC3E}">
        <p14:creationId xmlns:p14="http://schemas.microsoft.com/office/powerpoint/2010/main" val="4777827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A01866A7-76E9-2042-AB61-5835EBA210E6}" type="slidenum">
              <a:rPr lang="en-US" smtClean="0"/>
              <a:t>9</a:t>
            </a:fld>
            <a:endParaRPr lang="en-US"/>
          </a:p>
        </p:txBody>
      </p:sp>
    </p:spTree>
    <p:extLst>
      <p:ext uri="{BB962C8B-B14F-4D97-AF65-F5344CB8AC3E}">
        <p14:creationId xmlns:p14="http://schemas.microsoft.com/office/powerpoint/2010/main" val="38718102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1866A7-76E9-2042-AB61-5835EBA210E6}" type="slidenum">
              <a:rPr lang="en-US" smtClean="0"/>
              <a:t>36</a:t>
            </a:fld>
            <a:endParaRPr lang="en-US"/>
          </a:p>
        </p:txBody>
      </p:sp>
    </p:spTree>
    <p:extLst>
      <p:ext uri="{BB962C8B-B14F-4D97-AF65-F5344CB8AC3E}">
        <p14:creationId xmlns:p14="http://schemas.microsoft.com/office/powerpoint/2010/main" val="14481991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1866A7-76E9-2042-AB61-5835EBA210E6}" type="slidenum">
              <a:rPr lang="en-US" smtClean="0"/>
              <a:t>39</a:t>
            </a:fld>
            <a:endParaRPr lang="en-US"/>
          </a:p>
        </p:txBody>
      </p:sp>
    </p:spTree>
    <p:extLst>
      <p:ext uri="{BB962C8B-B14F-4D97-AF65-F5344CB8AC3E}">
        <p14:creationId xmlns:p14="http://schemas.microsoft.com/office/powerpoint/2010/main" val="14626854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Ross textbook</a:t>
            </a:r>
            <a:r>
              <a:rPr lang="en-US" baseline="0" dirty="0"/>
              <a:t> </a:t>
            </a:r>
            <a:endParaRPr lang="en-US" dirty="0"/>
          </a:p>
        </p:txBody>
      </p:sp>
      <p:sp>
        <p:nvSpPr>
          <p:cNvPr id="4" name="Slide Number Placeholder 3"/>
          <p:cNvSpPr>
            <a:spLocks noGrp="1"/>
          </p:cNvSpPr>
          <p:nvPr>
            <p:ph type="sldNum" sz="quarter" idx="10"/>
          </p:nvPr>
        </p:nvSpPr>
        <p:spPr/>
        <p:txBody>
          <a:bodyPr/>
          <a:lstStyle/>
          <a:p>
            <a:fld id="{A01866A7-76E9-2042-AB61-5835EBA210E6}" type="slidenum">
              <a:rPr lang="en-US" smtClean="0"/>
              <a:t>41</a:t>
            </a:fld>
            <a:endParaRPr lang="en-US"/>
          </a:p>
        </p:txBody>
      </p:sp>
    </p:spTree>
    <p:extLst>
      <p:ext uri="{BB962C8B-B14F-4D97-AF65-F5344CB8AC3E}">
        <p14:creationId xmlns:p14="http://schemas.microsoft.com/office/powerpoint/2010/main" val="7752185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AT" dirty="0"/>
          </a:p>
        </p:txBody>
      </p:sp>
      <p:sp>
        <p:nvSpPr>
          <p:cNvPr id="4" name="Slide Number Placeholder 3"/>
          <p:cNvSpPr>
            <a:spLocks noGrp="1"/>
          </p:cNvSpPr>
          <p:nvPr>
            <p:ph type="sldNum" sz="quarter" idx="10"/>
          </p:nvPr>
        </p:nvSpPr>
        <p:spPr/>
        <p:txBody>
          <a:bodyPr/>
          <a:lstStyle/>
          <a:p>
            <a:fld id="{A01866A7-76E9-2042-AB61-5835EBA210E6}" type="slidenum">
              <a:rPr lang="en-US" smtClean="0"/>
              <a:t>42</a:t>
            </a:fld>
            <a:endParaRPr lang="en-US"/>
          </a:p>
        </p:txBody>
      </p:sp>
    </p:spTree>
    <p:extLst>
      <p:ext uri="{BB962C8B-B14F-4D97-AF65-F5344CB8AC3E}">
        <p14:creationId xmlns:p14="http://schemas.microsoft.com/office/powerpoint/2010/main" val="12777148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AT" dirty="0"/>
          </a:p>
        </p:txBody>
      </p:sp>
      <p:sp>
        <p:nvSpPr>
          <p:cNvPr id="4" name="Slide Number Placeholder 3"/>
          <p:cNvSpPr>
            <a:spLocks noGrp="1"/>
          </p:cNvSpPr>
          <p:nvPr>
            <p:ph type="sldNum" sz="quarter" idx="10"/>
          </p:nvPr>
        </p:nvSpPr>
        <p:spPr/>
        <p:txBody>
          <a:bodyPr/>
          <a:lstStyle/>
          <a:p>
            <a:fld id="{A01866A7-76E9-2042-AB61-5835EBA210E6}" type="slidenum">
              <a:rPr lang="en-US" smtClean="0"/>
              <a:t>43</a:t>
            </a:fld>
            <a:endParaRPr lang="en-US"/>
          </a:p>
        </p:txBody>
      </p:sp>
    </p:spTree>
    <p:extLst>
      <p:ext uri="{BB962C8B-B14F-4D97-AF65-F5344CB8AC3E}">
        <p14:creationId xmlns:p14="http://schemas.microsoft.com/office/powerpoint/2010/main" val="23148481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1866A7-76E9-2042-AB61-5835EBA210E6}" type="slidenum">
              <a:rPr lang="en-US" smtClean="0"/>
              <a:t>44</a:t>
            </a:fld>
            <a:endParaRPr lang="en-US"/>
          </a:p>
        </p:txBody>
      </p:sp>
    </p:spTree>
    <p:extLst>
      <p:ext uri="{BB962C8B-B14F-4D97-AF65-F5344CB8AC3E}">
        <p14:creationId xmlns:p14="http://schemas.microsoft.com/office/powerpoint/2010/main" val="32458746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1866A7-76E9-2042-AB61-5835EBA210E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62431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200" kern="1200" dirty="0">
                <a:solidFill>
                  <a:schemeClr val="tx1"/>
                </a:solidFill>
                <a:effectLst/>
                <a:latin typeface="+mn-lt"/>
                <a:ea typeface="+mn-ea"/>
                <a:cs typeface="+mn-cs"/>
              </a:rPr>
              <a:t>Einsparung von 700 MWh pro Jahr bei einem Preis von 58 $/MWh</a:t>
            </a:r>
            <a:endParaRPr lang="de-DE" dirty="0"/>
          </a:p>
        </p:txBody>
      </p:sp>
      <p:sp>
        <p:nvSpPr>
          <p:cNvPr id="4" name="Foliennummernplatzhalter 3"/>
          <p:cNvSpPr>
            <a:spLocks noGrp="1"/>
          </p:cNvSpPr>
          <p:nvPr>
            <p:ph type="sldNum" sz="quarter" idx="5"/>
          </p:nvPr>
        </p:nvSpPr>
        <p:spPr/>
        <p:txBody>
          <a:bodyPr/>
          <a:lstStyle/>
          <a:p>
            <a:fld id="{A01866A7-76E9-2042-AB61-5835EBA210E6}" type="slidenum">
              <a:rPr lang="en-US" smtClean="0"/>
              <a:t>50</a:t>
            </a:fld>
            <a:endParaRPr lang="en-US"/>
          </a:p>
        </p:txBody>
      </p:sp>
    </p:spTree>
    <p:extLst>
      <p:ext uri="{BB962C8B-B14F-4D97-AF65-F5344CB8AC3E}">
        <p14:creationId xmlns:p14="http://schemas.microsoft.com/office/powerpoint/2010/main" val="45904931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Vokabeln für das Excel</a:t>
            </a:r>
          </a:p>
          <a:p>
            <a:r>
              <a:rPr lang="de-DE" dirty="0"/>
              <a:t>Installation der Kälteanlage</a:t>
            </a:r>
          </a:p>
          <a:p>
            <a:r>
              <a:rPr lang="de-DE" dirty="0"/>
              <a:t>Summe Energieeinsparungen</a:t>
            </a:r>
          </a:p>
          <a:p>
            <a:r>
              <a:rPr lang="de-DE" dirty="0"/>
              <a:t>Ersparnisse Betrieb &amp; Instandhaltungskosten</a:t>
            </a:r>
          </a:p>
          <a:p>
            <a:r>
              <a:rPr lang="de-DE" dirty="0"/>
              <a:t>operatives Ergebnis (EBIT)</a:t>
            </a:r>
          </a:p>
          <a:p>
            <a:r>
              <a:rPr lang="de-DE" dirty="0"/>
              <a:t>Steuern auf Bruttogewinn</a:t>
            </a:r>
          </a:p>
          <a:p>
            <a:r>
              <a:rPr lang="de-DE" dirty="0"/>
              <a:t>Restwert</a:t>
            </a:r>
          </a:p>
          <a:p>
            <a:r>
              <a:rPr lang="de-DE" dirty="0"/>
              <a:t>Steuern auf Restwert</a:t>
            </a:r>
          </a:p>
          <a:p>
            <a:r>
              <a:rPr lang="de-DE" dirty="0"/>
              <a:t>Abschreibungs-Steuerschild</a:t>
            </a:r>
          </a:p>
          <a:p>
            <a:r>
              <a:rPr lang="de-DE" dirty="0"/>
              <a:t>Nettogewinn</a:t>
            </a:r>
          </a:p>
          <a:p>
            <a:r>
              <a:rPr lang="de-DE" dirty="0"/>
              <a:t>Netto-Cashflow</a:t>
            </a:r>
          </a:p>
          <a:p>
            <a:r>
              <a:rPr lang="de-DE" dirty="0"/>
              <a:t>Kapitalwert der Cashflows</a:t>
            </a:r>
          </a:p>
          <a:p>
            <a:endParaRPr lang="de-DE" dirty="0"/>
          </a:p>
        </p:txBody>
      </p:sp>
      <p:sp>
        <p:nvSpPr>
          <p:cNvPr id="4" name="Foliennummernplatzhalter 3"/>
          <p:cNvSpPr>
            <a:spLocks noGrp="1"/>
          </p:cNvSpPr>
          <p:nvPr>
            <p:ph type="sldNum" sz="quarter" idx="5"/>
          </p:nvPr>
        </p:nvSpPr>
        <p:spPr/>
        <p:txBody>
          <a:bodyPr/>
          <a:lstStyle/>
          <a:p>
            <a:fld id="{A01866A7-76E9-2042-AB61-5835EBA210E6}" type="slidenum">
              <a:rPr lang="en-US" smtClean="0"/>
              <a:t>51</a:t>
            </a:fld>
            <a:endParaRPr lang="en-US"/>
          </a:p>
        </p:txBody>
      </p:sp>
    </p:spTree>
    <p:extLst>
      <p:ext uri="{BB962C8B-B14F-4D97-AF65-F5344CB8AC3E}">
        <p14:creationId xmlns:p14="http://schemas.microsoft.com/office/powerpoint/2010/main" val="41985755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Vokabeln für das Excel</a:t>
            </a:r>
          </a:p>
          <a:p>
            <a:endParaRPr lang="de-DE" dirty="0"/>
          </a:p>
          <a:p>
            <a:r>
              <a:rPr lang="de-DE" dirty="0"/>
              <a:t>Kosten Kreditkauf</a:t>
            </a:r>
          </a:p>
          <a:p>
            <a:r>
              <a:rPr lang="de-DE" dirty="0"/>
              <a:t>Summe Energieeinsparungen</a:t>
            </a:r>
          </a:p>
          <a:p>
            <a:r>
              <a:rPr lang="de-DE" dirty="0"/>
              <a:t>Ersparnisse Betrieb &amp; Instandhaltungskosten</a:t>
            </a:r>
          </a:p>
          <a:p>
            <a:r>
              <a:rPr lang="de-DE" dirty="0"/>
              <a:t>operatives Ergebnis (EBIT)</a:t>
            </a:r>
          </a:p>
          <a:p>
            <a:r>
              <a:rPr lang="de-DE" dirty="0"/>
              <a:t>Steuern auf Bruttogewinn</a:t>
            </a:r>
          </a:p>
          <a:p>
            <a:r>
              <a:rPr lang="de-DE" dirty="0"/>
              <a:t>Restwert</a:t>
            </a:r>
          </a:p>
          <a:p>
            <a:r>
              <a:rPr lang="de-DE" dirty="0"/>
              <a:t>Steuern auf Restwert</a:t>
            </a:r>
          </a:p>
          <a:p>
            <a:r>
              <a:rPr lang="de-DE" dirty="0"/>
              <a:t>Abschreibungs-Steuerschild</a:t>
            </a:r>
          </a:p>
          <a:p>
            <a:r>
              <a:rPr lang="de-DE" dirty="0"/>
              <a:t>Kreditraten nach Steuern</a:t>
            </a:r>
          </a:p>
          <a:p>
            <a:r>
              <a:rPr lang="de-DE" dirty="0"/>
              <a:t>Nettogewinn</a:t>
            </a:r>
          </a:p>
          <a:p>
            <a:r>
              <a:rPr lang="de-DE" dirty="0"/>
              <a:t>Netto-Cashflow</a:t>
            </a:r>
          </a:p>
          <a:p>
            <a:r>
              <a:rPr lang="de-DE" dirty="0"/>
              <a:t>Kapitalwert der Cashflows</a:t>
            </a:r>
          </a:p>
          <a:p>
            <a:endParaRPr lang="de-DE" dirty="0"/>
          </a:p>
          <a:p>
            <a:r>
              <a:rPr lang="de-DE" dirty="0"/>
              <a:t>Kosten Leasing</a:t>
            </a:r>
          </a:p>
          <a:p>
            <a:r>
              <a:rPr lang="de-DE" dirty="0"/>
              <a:t>Summe Energieeinsparungen</a:t>
            </a:r>
          </a:p>
          <a:p>
            <a:r>
              <a:rPr lang="de-DE" dirty="0"/>
              <a:t>Ersparnisse Betrieb &amp; Instandhaltungskosten</a:t>
            </a:r>
          </a:p>
          <a:p>
            <a:r>
              <a:rPr lang="de-DE" dirty="0"/>
              <a:t>operatives Ergebnis (EBIT)</a:t>
            </a:r>
          </a:p>
          <a:p>
            <a:r>
              <a:rPr lang="de-DE" dirty="0"/>
              <a:t>Steuern auf Bruttogewinn</a:t>
            </a:r>
          </a:p>
          <a:p>
            <a:r>
              <a:rPr lang="de-DE" dirty="0"/>
              <a:t>Leasingraten</a:t>
            </a:r>
          </a:p>
          <a:p>
            <a:r>
              <a:rPr lang="de-DE" dirty="0"/>
              <a:t>Steuerersparnis durch Leasing</a:t>
            </a:r>
          </a:p>
          <a:p>
            <a:r>
              <a:rPr lang="de-DE" dirty="0"/>
              <a:t>Netto-Cashflow</a:t>
            </a:r>
          </a:p>
          <a:p>
            <a:r>
              <a:rPr lang="de-DE" dirty="0"/>
              <a:t>Kapitalwert der Cashflows</a:t>
            </a:r>
          </a:p>
          <a:p>
            <a:endParaRPr lang="de-DE" dirty="0"/>
          </a:p>
          <a:p>
            <a:endParaRPr lang="de-DE" dirty="0"/>
          </a:p>
        </p:txBody>
      </p:sp>
      <p:sp>
        <p:nvSpPr>
          <p:cNvPr id="4" name="Foliennummernplatzhalter 3"/>
          <p:cNvSpPr>
            <a:spLocks noGrp="1"/>
          </p:cNvSpPr>
          <p:nvPr>
            <p:ph type="sldNum" sz="quarter" idx="5"/>
          </p:nvPr>
        </p:nvSpPr>
        <p:spPr/>
        <p:txBody>
          <a:bodyPr/>
          <a:lstStyle/>
          <a:p>
            <a:fld id="{A01866A7-76E9-2042-AB61-5835EBA210E6}" type="slidenum">
              <a:rPr lang="en-US" smtClean="0"/>
              <a:t>54</a:t>
            </a:fld>
            <a:endParaRPr lang="en-US"/>
          </a:p>
        </p:txBody>
      </p:sp>
    </p:spTree>
    <p:extLst>
      <p:ext uri="{BB962C8B-B14F-4D97-AF65-F5344CB8AC3E}">
        <p14:creationId xmlns:p14="http://schemas.microsoft.com/office/powerpoint/2010/main" val="10327932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1866A7-76E9-2042-AB61-5835EBA210E6}" type="slidenum">
              <a:rPr lang="en-US" smtClean="0"/>
              <a:t>11</a:t>
            </a:fld>
            <a:endParaRPr lang="en-US"/>
          </a:p>
        </p:txBody>
      </p:sp>
    </p:spTree>
    <p:extLst>
      <p:ext uri="{BB962C8B-B14F-4D97-AF65-F5344CB8AC3E}">
        <p14:creationId xmlns:p14="http://schemas.microsoft.com/office/powerpoint/2010/main" val="125689783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A01866A7-76E9-2042-AB61-5835EBA210E6}" type="slidenum">
              <a:rPr lang="en-US" smtClean="0"/>
              <a:t>55</a:t>
            </a:fld>
            <a:endParaRPr lang="en-US"/>
          </a:p>
        </p:txBody>
      </p:sp>
    </p:spTree>
    <p:extLst>
      <p:ext uri="{BB962C8B-B14F-4D97-AF65-F5344CB8AC3E}">
        <p14:creationId xmlns:p14="http://schemas.microsoft.com/office/powerpoint/2010/main" val="238906683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Kosten Leasing</a:t>
            </a:r>
          </a:p>
          <a:p>
            <a:r>
              <a:rPr lang="de-DE" dirty="0"/>
              <a:t>Summe Energieeinsparungen</a:t>
            </a:r>
          </a:p>
          <a:p>
            <a:r>
              <a:rPr lang="de-DE" dirty="0"/>
              <a:t>Ersparnisse Betrieb &amp; Instandhaltungskosten</a:t>
            </a:r>
          </a:p>
          <a:p>
            <a:r>
              <a:rPr lang="de-DE" dirty="0"/>
              <a:t>operatives Ergebnis (EBIT)</a:t>
            </a:r>
          </a:p>
          <a:p>
            <a:r>
              <a:rPr lang="de-DE" dirty="0"/>
              <a:t>Steuern auf Bruttogewinn</a:t>
            </a:r>
          </a:p>
          <a:p>
            <a:r>
              <a:rPr lang="de-DE" dirty="0"/>
              <a:t>Leasingraten</a:t>
            </a:r>
          </a:p>
          <a:p>
            <a:r>
              <a:rPr lang="de-DE" dirty="0"/>
              <a:t>Steuerersparnis durch Leasing</a:t>
            </a:r>
          </a:p>
          <a:p>
            <a:r>
              <a:rPr lang="de-DE" dirty="0"/>
              <a:t>Netto-Cashflow</a:t>
            </a:r>
          </a:p>
          <a:p>
            <a:r>
              <a:rPr lang="de-DE" dirty="0"/>
              <a:t>Kapitalwert der Cashflows</a:t>
            </a:r>
          </a:p>
          <a:p>
            <a:endParaRPr lang="de-DE" dirty="0"/>
          </a:p>
        </p:txBody>
      </p:sp>
      <p:sp>
        <p:nvSpPr>
          <p:cNvPr id="4" name="Foliennummernplatzhalter 3"/>
          <p:cNvSpPr>
            <a:spLocks noGrp="1"/>
          </p:cNvSpPr>
          <p:nvPr>
            <p:ph type="sldNum" sz="quarter" idx="5"/>
          </p:nvPr>
        </p:nvSpPr>
        <p:spPr/>
        <p:txBody>
          <a:bodyPr/>
          <a:lstStyle/>
          <a:p>
            <a:fld id="{A01866A7-76E9-2042-AB61-5835EBA210E6}" type="slidenum">
              <a:rPr lang="en-US" smtClean="0"/>
              <a:t>57</a:t>
            </a:fld>
            <a:endParaRPr lang="en-US"/>
          </a:p>
        </p:txBody>
      </p:sp>
    </p:spTree>
    <p:extLst>
      <p:ext uri="{BB962C8B-B14F-4D97-AF65-F5344CB8AC3E}">
        <p14:creationId xmlns:p14="http://schemas.microsoft.com/office/powerpoint/2010/main" val="342390974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1866A7-76E9-2042-AB61-5835EBA210E6}" type="slidenum">
              <a:rPr lang="en-US" smtClean="0"/>
              <a:t>58</a:t>
            </a:fld>
            <a:endParaRPr lang="en-US"/>
          </a:p>
        </p:txBody>
      </p:sp>
    </p:spTree>
    <p:extLst>
      <p:ext uri="{BB962C8B-B14F-4D97-AF65-F5344CB8AC3E}">
        <p14:creationId xmlns:p14="http://schemas.microsoft.com/office/powerpoint/2010/main" val="35365466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1866A7-76E9-2042-AB61-5835EBA210E6}" type="slidenum">
              <a:rPr lang="en-US" smtClean="0"/>
              <a:t>59</a:t>
            </a:fld>
            <a:endParaRPr lang="en-US"/>
          </a:p>
        </p:txBody>
      </p:sp>
    </p:spTree>
    <p:extLst>
      <p:ext uri="{BB962C8B-B14F-4D97-AF65-F5344CB8AC3E}">
        <p14:creationId xmlns:p14="http://schemas.microsoft.com/office/powerpoint/2010/main" val="39832328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AT" dirty="0"/>
          </a:p>
        </p:txBody>
      </p:sp>
      <p:sp>
        <p:nvSpPr>
          <p:cNvPr id="4" name="Slide Number Placeholder 3"/>
          <p:cNvSpPr>
            <a:spLocks noGrp="1"/>
          </p:cNvSpPr>
          <p:nvPr>
            <p:ph type="sldNum" sz="quarter" idx="10"/>
          </p:nvPr>
        </p:nvSpPr>
        <p:spPr/>
        <p:txBody>
          <a:bodyPr/>
          <a:lstStyle/>
          <a:p>
            <a:fld id="{A01866A7-76E9-2042-AB61-5835EBA210E6}" type="slidenum">
              <a:rPr lang="en-US" smtClean="0"/>
              <a:t>14</a:t>
            </a:fld>
            <a:endParaRPr lang="en-US"/>
          </a:p>
        </p:txBody>
      </p:sp>
    </p:spTree>
    <p:extLst>
      <p:ext uri="{BB962C8B-B14F-4D97-AF65-F5344CB8AC3E}">
        <p14:creationId xmlns:p14="http://schemas.microsoft.com/office/powerpoint/2010/main" val="13137214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AT" dirty="0"/>
          </a:p>
        </p:txBody>
      </p:sp>
      <p:sp>
        <p:nvSpPr>
          <p:cNvPr id="4" name="Slide Number Placeholder 3"/>
          <p:cNvSpPr>
            <a:spLocks noGrp="1"/>
          </p:cNvSpPr>
          <p:nvPr>
            <p:ph type="sldNum" sz="quarter" idx="10"/>
          </p:nvPr>
        </p:nvSpPr>
        <p:spPr/>
        <p:txBody>
          <a:bodyPr/>
          <a:lstStyle/>
          <a:p>
            <a:fld id="{A01866A7-76E9-2042-AB61-5835EBA210E6}" type="slidenum">
              <a:rPr lang="en-US" smtClean="0"/>
              <a:t>15</a:t>
            </a:fld>
            <a:endParaRPr lang="en-US"/>
          </a:p>
        </p:txBody>
      </p:sp>
    </p:spTree>
    <p:extLst>
      <p:ext uri="{BB962C8B-B14F-4D97-AF65-F5344CB8AC3E}">
        <p14:creationId xmlns:p14="http://schemas.microsoft.com/office/powerpoint/2010/main" val="42861153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200" dirty="0" err="1">
                <a:solidFill>
                  <a:schemeClr val="tx1"/>
                </a:solidFill>
              </a:rPr>
              <a:t>Vocabulary</a:t>
            </a:r>
            <a:r>
              <a:rPr lang="de-DE" sz="1200" dirty="0">
                <a:solidFill>
                  <a:schemeClr val="tx1"/>
                </a:solidFill>
              </a:rPr>
              <a:t> </a:t>
            </a:r>
            <a:r>
              <a:rPr lang="de-DE" sz="1200" dirty="0" err="1">
                <a:solidFill>
                  <a:schemeClr val="tx1"/>
                </a:solidFill>
              </a:rPr>
              <a:t>used</a:t>
            </a:r>
            <a:r>
              <a:rPr lang="de-DE" sz="1200" dirty="0">
                <a:solidFill>
                  <a:schemeClr val="tx1"/>
                </a:solidFill>
              </a:rPr>
              <a:t> in </a:t>
            </a:r>
            <a:r>
              <a:rPr lang="de-DE" sz="1200" dirty="0" err="1">
                <a:solidFill>
                  <a:schemeClr val="tx1"/>
                </a:solidFill>
              </a:rPr>
              <a:t>the</a:t>
            </a:r>
            <a:r>
              <a:rPr lang="de-DE" sz="1200" dirty="0">
                <a:solidFill>
                  <a:schemeClr val="tx1"/>
                </a:solidFill>
              </a:rPr>
              <a:t> </a:t>
            </a:r>
            <a:r>
              <a:rPr lang="de-DE" sz="1200" dirty="0" err="1">
                <a:solidFill>
                  <a:schemeClr val="tx1"/>
                </a:solidFill>
              </a:rPr>
              <a:t>graph</a:t>
            </a:r>
            <a:endParaRPr lang="de-DE" sz="1200" dirty="0">
              <a:solidFill>
                <a:schemeClr val="tx1"/>
              </a:solidFill>
            </a:endParaRPr>
          </a:p>
          <a:p>
            <a:pPr marL="171450" indent="-171450">
              <a:buFont typeface="Arial" panose="020B0604020202020204" pitchFamily="34" charset="0"/>
              <a:buChar char="•"/>
            </a:pPr>
            <a:r>
              <a:rPr lang="de-DE" sz="1200" dirty="0" err="1">
                <a:solidFill>
                  <a:schemeClr val="tx1"/>
                </a:solidFill>
              </a:rPr>
              <a:t>Lender</a:t>
            </a:r>
            <a:r>
              <a:rPr lang="de-DE" sz="1200" dirty="0">
                <a:solidFill>
                  <a:schemeClr val="tx1"/>
                </a:solidFill>
              </a:rPr>
              <a:t> = Kreditgeber</a:t>
            </a:r>
          </a:p>
          <a:p>
            <a:pPr marL="171450" indent="-171450">
              <a:buFont typeface="Arial" panose="020B0604020202020204" pitchFamily="34" charset="0"/>
              <a:buChar char="•"/>
            </a:pPr>
            <a:r>
              <a:rPr lang="de-DE" sz="1200" dirty="0" err="1">
                <a:solidFill>
                  <a:schemeClr val="tx1"/>
                </a:solidFill>
              </a:rPr>
              <a:t>No</a:t>
            </a:r>
            <a:r>
              <a:rPr lang="de-DE" sz="1200" dirty="0">
                <a:solidFill>
                  <a:schemeClr val="tx1"/>
                </a:solidFill>
              </a:rPr>
              <a:t> </a:t>
            </a:r>
            <a:r>
              <a:rPr lang="de-DE" sz="1200" dirty="0" err="1">
                <a:solidFill>
                  <a:schemeClr val="tx1"/>
                </a:solidFill>
              </a:rPr>
              <a:t>relationship</a:t>
            </a:r>
            <a:r>
              <a:rPr lang="de-DE" sz="1200" dirty="0">
                <a:solidFill>
                  <a:schemeClr val="tx1"/>
                </a:solidFill>
              </a:rPr>
              <a:t> = keine Beziehung</a:t>
            </a:r>
          </a:p>
          <a:p>
            <a:pPr marL="171450" indent="-171450">
              <a:buFont typeface="Arial" panose="020B0604020202020204" pitchFamily="34" charset="0"/>
              <a:buChar char="•"/>
            </a:pPr>
            <a:r>
              <a:rPr lang="de-DE" sz="1200" dirty="0">
                <a:solidFill>
                  <a:schemeClr val="tx1"/>
                </a:solidFill>
              </a:rPr>
              <a:t>Corporation = Unternehmen</a:t>
            </a:r>
          </a:p>
          <a:p>
            <a:pPr marL="171450" indent="-171450">
              <a:buFont typeface="Arial" panose="020B0604020202020204" pitchFamily="34" charset="0"/>
              <a:buChar char="•"/>
            </a:pPr>
            <a:r>
              <a:rPr lang="de-DE" sz="1200" dirty="0" err="1">
                <a:solidFill>
                  <a:schemeClr val="tx1"/>
                </a:solidFill>
              </a:rPr>
              <a:t>Lends</a:t>
            </a:r>
            <a:r>
              <a:rPr lang="de-DE" sz="1200" dirty="0">
                <a:solidFill>
                  <a:schemeClr val="tx1"/>
                </a:solidFill>
              </a:rPr>
              <a:t> </a:t>
            </a:r>
            <a:r>
              <a:rPr lang="de-DE" sz="1200" dirty="0" err="1">
                <a:solidFill>
                  <a:schemeClr val="tx1"/>
                </a:solidFill>
              </a:rPr>
              <a:t>money</a:t>
            </a:r>
            <a:r>
              <a:rPr lang="de-DE" sz="1200" dirty="0">
                <a:solidFill>
                  <a:schemeClr val="tx1"/>
                </a:solidFill>
              </a:rPr>
              <a:t> = Leiht Geld</a:t>
            </a:r>
          </a:p>
          <a:p>
            <a:pPr marL="171450" indent="-171450">
              <a:buFont typeface="Arial" panose="020B0604020202020204" pitchFamily="34" charset="0"/>
              <a:buChar char="•"/>
            </a:pPr>
            <a:r>
              <a:rPr lang="de-DE" sz="1200" dirty="0">
                <a:solidFill>
                  <a:schemeClr val="tx1"/>
                </a:solidFill>
              </a:rPr>
              <a:t>Create = erschafft/gestaltet</a:t>
            </a:r>
          </a:p>
          <a:p>
            <a:pPr marL="171450" indent="-171450">
              <a:buFont typeface="Arial" panose="020B0604020202020204" pitchFamily="34" charset="0"/>
              <a:buChar char="•"/>
            </a:pPr>
            <a:r>
              <a:rPr lang="de-DE" sz="1200" dirty="0">
                <a:solidFill>
                  <a:schemeClr val="tx1"/>
                </a:solidFill>
              </a:rPr>
              <a:t>Short time Lease = Kurzfristiges Leasingverhältnis</a:t>
            </a:r>
          </a:p>
          <a:p>
            <a:pPr marL="171450" indent="-171450">
              <a:buFont typeface="Arial" panose="020B0604020202020204" pitchFamily="34" charset="0"/>
              <a:buChar char="•"/>
            </a:pPr>
            <a:r>
              <a:rPr lang="de-DE" sz="1200" dirty="0" err="1">
                <a:solidFill>
                  <a:schemeClr val="tx1"/>
                </a:solidFill>
              </a:rPr>
              <a:t>Repays</a:t>
            </a:r>
            <a:r>
              <a:rPr lang="de-DE" sz="1200" dirty="0">
                <a:solidFill>
                  <a:schemeClr val="tx1"/>
                </a:solidFill>
              </a:rPr>
              <a:t> = zahlt zurück</a:t>
            </a:r>
          </a:p>
          <a:p>
            <a:pPr marL="171450" indent="-171450">
              <a:buFont typeface="Arial" panose="020B0604020202020204" pitchFamily="34" charset="0"/>
              <a:buChar char="•"/>
            </a:pPr>
            <a:r>
              <a:rPr lang="de-DE" sz="1200" dirty="0" err="1">
                <a:solidFill>
                  <a:schemeClr val="tx1"/>
                </a:solidFill>
              </a:rPr>
              <a:t>Purchases</a:t>
            </a:r>
            <a:r>
              <a:rPr lang="de-DE" sz="1200" dirty="0">
                <a:solidFill>
                  <a:schemeClr val="tx1"/>
                </a:solidFill>
              </a:rPr>
              <a:t> </a:t>
            </a:r>
            <a:r>
              <a:rPr lang="de-DE" sz="1200" dirty="0" err="1">
                <a:solidFill>
                  <a:schemeClr val="tx1"/>
                </a:solidFill>
              </a:rPr>
              <a:t>asset</a:t>
            </a:r>
            <a:r>
              <a:rPr lang="de-DE" sz="1200" dirty="0">
                <a:solidFill>
                  <a:schemeClr val="tx1"/>
                </a:solidFill>
              </a:rPr>
              <a:t> = Kauft Vermögenswert/Leasingobjekt</a:t>
            </a:r>
          </a:p>
        </p:txBody>
      </p:sp>
      <p:sp>
        <p:nvSpPr>
          <p:cNvPr id="4" name="Foliennummernplatzhalter 3"/>
          <p:cNvSpPr>
            <a:spLocks noGrp="1"/>
          </p:cNvSpPr>
          <p:nvPr>
            <p:ph type="sldNum" sz="quarter" idx="5"/>
          </p:nvPr>
        </p:nvSpPr>
        <p:spPr/>
        <p:txBody>
          <a:bodyPr/>
          <a:lstStyle/>
          <a:p>
            <a:fld id="{A01866A7-76E9-2042-AB61-5835EBA210E6}" type="slidenum">
              <a:rPr lang="en-US" smtClean="0"/>
              <a:t>16</a:t>
            </a:fld>
            <a:endParaRPr lang="en-US"/>
          </a:p>
        </p:txBody>
      </p:sp>
    </p:spTree>
    <p:extLst>
      <p:ext uri="{BB962C8B-B14F-4D97-AF65-F5344CB8AC3E}">
        <p14:creationId xmlns:p14="http://schemas.microsoft.com/office/powerpoint/2010/main" val="32593366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1866A7-76E9-2042-AB61-5835EBA210E6}" type="slidenum">
              <a:rPr lang="en-US" smtClean="0"/>
              <a:t>18</a:t>
            </a:fld>
            <a:endParaRPr lang="en-US"/>
          </a:p>
        </p:txBody>
      </p:sp>
    </p:spTree>
    <p:extLst>
      <p:ext uri="{BB962C8B-B14F-4D97-AF65-F5344CB8AC3E}">
        <p14:creationId xmlns:p14="http://schemas.microsoft.com/office/powerpoint/2010/main" val="26866615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1866A7-76E9-2042-AB61-5835EBA210E6}" type="slidenum">
              <a:rPr lang="en-US" smtClean="0"/>
              <a:t>19</a:t>
            </a:fld>
            <a:endParaRPr lang="en-US"/>
          </a:p>
        </p:txBody>
      </p:sp>
    </p:spTree>
    <p:extLst>
      <p:ext uri="{BB962C8B-B14F-4D97-AF65-F5344CB8AC3E}">
        <p14:creationId xmlns:p14="http://schemas.microsoft.com/office/powerpoint/2010/main" val="42735917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none" strike="noStrike" kern="1200" dirty="0">
                <a:solidFill>
                  <a:schemeClr val="tx1"/>
                </a:solidFill>
                <a:effectLst/>
                <a:latin typeface="Times New Roman" pitchFamily="18" charset="0"/>
                <a:ea typeface="+mn-ea"/>
                <a:cs typeface="+mn-cs"/>
              </a:rPr>
              <a:t>Gearing refers to the level of a company’s debt related to its </a:t>
            </a:r>
            <a:r>
              <a:rPr lang="en-US" sz="1200" u="none" strike="noStrike" kern="1200" dirty="0">
                <a:solidFill>
                  <a:schemeClr val="tx1"/>
                </a:solidFill>
                <a:effectLst/>
                <a:latin typeface="Times New Roman" pitchFamily="18" charset="0"/>
                <a:ea typeface="+mn-ea"/>
                <a:cs typeface="+mn-cs"/>
                <a:hlinkClick r:id="rId3"/>
              </a:rPr>
              <a:t>equity</a:t>
            </a:r>
            <a:r>
              <a:rPr lang="en-US" sz="1200" u="none" strike="noStrike" kern="1200" dirty="0">
                <a:solidFill>
                  <a:schemeClr val="tx1"/>
                </a:solidFill>
                <a:effectLst/>
                <a:latin typeface="Times New Roman" pitchFamily="18" charset="0"/>
                <a:ea typeface="+mn-ea"/>
                <a:cs typeface="+mn-cs"/>
              </a:rPr>
              <a:t> capital, usually expressed in percentage form. It is a measure of a company’s financial </a:t>
            </a:r>
            <a:r>
              <a:rPr lang="en-US" sz="1200" u="none" strike="noStrike" kern="1200" dirty="0">
                <a:solidFill>
                  <a:schemeClr val="tx1"/>
                </a:solidFill>
                <a:effectLst/>
                <a:latin typeface="Times New Roman" pitchFamily="18" charset="0"/>
                <a:ea typeface="+mn-ea"/>
                <a:cs typeface="+mn-cs"/>
                <a:hlinkClick r:id="rId4"/>
              </a:rPr>
              <a:t>leverage</a:t>
            </a:r>
            <a:r>
              <a:rPr lang="en-US" sz="1200" u="none" strike="noStrike" kern="1200" dirty="0">
                <a:solidFill>
                  <a:schemeClr val="tx1"/>
                </a:solidFill>
                <a:effectLst/>
                <a:latin typeface="Times New Roman" pitchFamily="18" charset="0"/>
                <a:ea typeface="+mn-ea"/>
                <a:cs typeface="+mn-cs"/>
              </a:rPr>
              <a:t> and shows the extent to which its operations are funded by </a:t>
            </a:r>
            <a:r>
              <a:rPr lang="en-US" sz="1200" u="none" strike="noStrike" kern="1200" dirty="0">
                <a:solidFill>
                  <a:schemeClr val="tx1"/>
                </a:solidFill>
                <a:effectLst/>
                <a:latin typeface="Times New Roman" pitchFamily="18" charset="0"/>
                <a:ea typeface="+mn-ea"/>
                <a:cs typeface="+mn-cs"/>
                <a:hlinkClick r:id="rId5"/>
              </a:rPr>
              <a:t>lenders</a:t>
            </a:r>
            <a:r>
              <a:rPr lang="en-US" sz="1200" u="none" strike="noStrike" kern="1200" dirty="0">
                <a:solidFill>
                  <a:schemeClr val="tx1"/>
                </a:solidFill>
                <a:effectLst/>
                <a:latin typeface="Times New Roman" pitchFamily="18" charset="0"/>
                <a:ea typeface="+mn-ea"/>
                <a:cs typeface="+mn-cs"/>
              </a:rPr>
              <a:t> versus shareholders. </a:t>
            </a:r>
          </a:p>
          <a:p>
            <a:endParaRPr lang="en-US" sz="1200" u="none" strike="noStrike" kern="1200" dirty="0">
              <a:solidFill>
                <a:schemeClr val="tx1"/>
              </a:solidFill>
              <a:effectLst/>
              <a:latin typeface="Times New Roman" pitchFamily="18" charset="0"/>
              <a:ea typeface="+mn-ea"/>
              <a:cs typeface="+mn-cs"/>
            </a:endParaRPr>
          </a:p>
          <a:p>
            <a:r>
              <a:rPr lang="en-US" sz="1200" u="none" strike="noStrike" kern="1200" dirty="0" err="1">
                <a:solidFill>
                  <a:schemeClr val="tx1"/>
                </a:solidFill>
                <a:effectLst/>
                <a:latin typeface="Times New Roman" pitchFamily="18" charset="0"/>
                <a:ea typeface="+mn-ea"/>
                <a:cs typeface="+mn-cs"/>
              </a:rPr>
              <a:t>zB</a:t>
            </a:r>
            <a:r>
              <a:rPr lang="en-US" sz="1200" u="none" strike="noStrike" kern="1200" dirty="0">
                <a:solidFill>
                  <a:schemeClr val="tx1"/>
                </a:solidFill>
                <a:effectLst/>
                <a:latin typeface="Times New Roman" pitchFamily="18" charset="0"/>
                <a:ea typeface="+mn-ea"/>
                <a:cs typeface="+mn-cs"/>
              </a:rPr>
              <a:t> operating lease: office space / building</a:t>
            </a:r>
            <a:r>
              <a:rPr lang="en-US" sz="1200" u="none" strike="noStrike" kern="1200" baseline="0" dirty="0">
                <a:solidFill>
                  <a:schemeClr val="tx1"/>
                </a:solidFill>
                <a:effectLst/>
                <a:latin typeface="Times New Roman" pitchFamily="18" charset="0"/>
                <a:ea typeface="+mn-ea"/>
                <a:cs typeface="+mn-cs"/>
              </a:rPr>
              <a:t> (useful life of 50 years, contract for 20 years)</a:t>
            </a:r>
          </a:p>
          <a:p>
            <a:r>
              <a:rPr lang="en-US" sz="1200" u="none" strike="noStrike" kern="1200" baseline="0" dirty="0" err="1">
                <a:solidFill>
                  <a:schemeClr val="tx1"/>
                </a:solidFill>
                <a:effectLst/>
                <a:latin typeface="Times New Roman" pitchFamily="18" charset="0"/>
                <a:ea typeface="+mn-ea"/>
                <a:cs typeface="+mn-cs"/>
              </a:rPr>
              <a:t>zB</a:t>
            </a:r>
            <a:r>
              <a:rPr lang="en-US" sz="1200" u="none" strike="noStrike" kern="1200" baseline="0" dirty="0">
                <a:solidFill>
                  <a:schemeClr val="tx1"/>
                </a:solidFill>
                <a:effectLst/>
                <a:latin typeface="Times New Roman" pitchFamily="18" charset="0"/>
                <a:ea typeface="+mn-ea"/>
                <a:cs typeface="+mn-cs"/>
              </a:rPr>
              <a:t> finance lease: </a:t>
            </a:r>
            <a:r>
              <a:rPr lang="en-US" sz="1200" u="none" strike="noStrike" kern="1200" baseline="0" dirty="0" err="1">
                <a:solidFill>
                  <a:schemeClr val="tx1"/>
                </a:solidFill>
                <a:effectLst/>
                <a:latin typeface="Times New Roman" pitchFamily="18" charset="0"/>
                <a:ea typeface="+mn-ea"/>
                <a:cs typeface="+mn-cs"/>
              </a:rPr>
              <a:t>maschine</a:t>
            </a:r>
            <a:r>
              <a:rPr lang="en-US" sz="1200" u="none" strike="noStrike" kern="1200" baseline="0" dirty="0">
                <a:solidFill>
                  <a:schemeClr val="tx1"/>
                </a:solidFill>
                <a:effectLst/>
                <a:latin typeface="Times New Roman" pitchFamily="18" charset="0"/>
                <a:ea typeface="+mn-ea"/>
                <a:cs typeface="+mn-cs"/>
              </a:rPr>
              <a:t> (useful life 8 years, contract for 8 years)</a:t>
            </a:r>
          </a:p>
          <a:p>
            <a:r>
              <a:rPr lang="en-US" sz="1200" u="none" strike="noStrike" kern="1200" baseline="0" dirty="0">
                <a:solidFill>
                  <a:schemeClr val="tx1"/>
                </a:solidFill>
                <a:effectLst/>
                <a:latin typeface="Times New Roman" pitchFamily="18" charset="0"/>
                <a:ea typeface="+mn-ea"/>
                <a:cs typeface="+mn-cs"/>
              </a:rPr>
              <a:t>(simplified)</a:t>
            </a:r>
            <a:br>
              <a:rPr lang="en-US" sz="1200" u="none" strike="noStrike" kern="1200" dirty="0">
                <a:solidFill>
                  <a:schemeClr val="tx1"/>
                </a:solidFill>
                <a:effectLst/>
                <a:latin typeface="Times New Roman" pitchFamily="18" charset="0"/>
                <a:ea typeface="+mn-ea"/>
                <a:cs typeface="+mn-cs"/>
              </a:rPr>
            </a:br>
            <a:endParaRPr lang="de-AT" dirty="0"/>
          </a:p>
        </p:txBody>
      </p:sp>
      <p:sp>
        <p:nvSpPr>
          <p:cNvPr id="4" name="Slide Number Placeholder 3"/>
          <p:cNvSpPr>
            <a:spLocks noGrp="1"/>
          </p:cNvSpPr>
          <p:nvPr>
            <p:ph type="sldNum" sz="quarter" idx="10"/>
          </p:nvPr>
        </p:nvSpPr>
        <p:spPr/>
        <p:txBody>
          <a:bodyPr/>
          <a:lstStyle/>
          <a:p>
            <a:pPr>
              <a:defRPr/>
            </a:pPr>
            <a:fld id="{D0A9C66B-55F6-4BF0-9CC7-4142D749DA2E}" type="slidenum">
              <a:rPr lang="de-DE" smtClean="0"/>
              <a:pPr>
                <a:defRPr/>
              </a:pPr>
              <a:t>20</a:t>
            </a:fld>
            <a:endParaRPr lang="de-DE"/>
          </a:p>
        </p:txBody>
      </p:sp>
    </p:spTree>
    <p:extLst>
      <p:ext uri="{BB962C8B-B14F-4D97-AF65-F5344CB8AC3E}">
        <p14:creationId xmlns:p14="http://schemas.microsoft.com/office/powerpoint/2010/main" val="37890570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ajd tytułow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platzhalter 3"/>
          <p:cNvSpPr>
            <a:spLocks noGrp="1"/>
          </p:cNvSpPr>
          <p:nvPr>
            <p:ph type="body" sz="quarter" idx="10"/>
          </p:nvPr>
        </p:nvSpPr>
        <p:spPr>
          <a:xfrm>
            <a:off x="759190" y="4429063"/>
            <a:ext cx="6311193" cy="693739"/>
          </a:xfrm>
        </p:spPr>
        <p:txBody>
          <a:bodyPr/>
          <a:lstStyle>
            <a:lvl1pPr>
              <a:defRPr>
                <a:solidFill>
                  <a:schemeClr val="bg1"/>
                </a:solidFill>
              </a:defRPr>
            </a:lvl1pPr>
          </a:lstStyle>
          <a:p>
            <a:pPr lvl="0"/>
            <a:r>
              <a:rPr lang="de-DE" dirty="0"/>
              <a:t>Textmasterformat bearbeiten</a:t>
            </a:r>
          </a:p>
        </p:txBody>
      </p:sp>
      <p:sp>
        <p:nvSpPr>
          <p:cNvPr id="3" name="Slide Number Placeholder 2"/>
          <p:cNvSpPr>
            <a:spLocks noGrp="1"/>
          </p:cNvSpPr>
          <p:nvPr>
            <p:ph type="sldNum" sz="quarter" idx="11"/>
          </p:nvPr>
        </p:nvSpPr>
        <p:spPr/>
        <p:txBody>
          <a:bodyPr/>
          <a:lstStyle/>
          <a:p>
            <a:fld id="{C77C6C3F-668B-4AF5-BFA9-0F657EB068D6}" type="slidenum">
              <a:rPr lang="pl-PL" smtClean="0"/>
              <a:pPr/>
              <a:t>‹Nr.›</a:t>
            </a:fld>
            <a:endParaRPr lang="pl-PL" dirty="0"/>
          </a:p>
        </p:txBody>
      </p:sp>
      <p:sp>
        <p:nvSpPr>
          <p:cNvPr id="5" name="Title 4"/>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7"/>
            <a:ext cx="10515600" cy="1325563"/>
          </a:xfrm>
        </p:spPr>
        <p:txBody>
          <a:bodyPr/>
          <a:lstStyle/>
          <a:p>
            <a:r>
              <a:rPr lang="pl-PL"/>
              <a:t>Kliknij, aby edytować styl</a:t>
            </a:r>
          </a:p>
        </p:txBody>
      </p:sp>
      <p:sp>
        <p:nvSpPr>
          <p:cNvPr id="3" name="Symbol zastępczy tekstu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839789"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6172201"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C77C6C3F-668B-4AF5-BFA9-0F657EB068D6}" type="slidenum">
              <a:rPr lang="pl-PL" smtClean="0"/>
              <a:t>‹Nr.›</a:t>
            </a:fld>
            <a:endParaRPr lang="pl-PL"/>
          </a:p>
        </p:txBody>
      </p:sp>
    </p:spTree>
    <p:extLst>
      <p:ext uri="{BB962C8B-B14F-4D97-AF65-F5344CB8AC3E}">
        <p14:creationId xmlns:p14="http://schemas.microsoft.com/office/powerpoint/2010/main" val="2690303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C77C6C3F-668B-4AF5-BFA9-0F657EB068D6}" type="slidenum">
              <a:rPr lang="pl-PL" smtClean="0"/>
              <a:t>‹Nr.›</a:t>
            </a:fld>
            <a:endParaRPr lang="pl-PL"/>
          </a:p>
        </p:txBody>
      </p:sp>
    </p:spTree>
    <p:extLst>
      <p:ext uri="{BB962C8B-B14F-4D97-AF65-F5344CB8AC3E}">
        <p14:creationId xmlns:p14="http://schemas.microsoft.com/office/powerpoint/2010/main" val="17239170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C77C6C3F-668B-4AF5-BFA9-0F657EB068D6}" type="slidenum">
              <a:rPr lang="pl-PL" smtClean="0"/>
              <a:t>‹Nr.›</a:t>
            </a:fld>
            <a:endParaRPr lang="pl-PL"/>
          </a:p>
        </p:txBody>
      </p:sp>
    </p:spTree>
    <p:extLst>
      <p:ext uri="{BB962C8B-B14F-4D97-AF65-F5344CB8AC3E}">
        <p14:creationId xmlns:p14="http://schemas.microsoft.com/office/powerpoint/2010/main" val="22062228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77C6C3F-668B-4AF5-BFA9-0F657EB068D6}" type="slidenum">
              <a:rPr lang="pl-PL" smtClean="0"/>
              <a:t>‹Nr.›</a:t>
            </a:fld>
            <a:endParaRPr lang="pl-PL"/>
          </a:p>
        </p:txBody>
      </p:sp>
    </p:spTree>
    <p:extLst>
      <p:ext uri="{BB962C8B-B14F-4D97-AF65-F5344CB8AC3E}">
        <p14:creationId xmlns:p14="http://schemas.microsoft.com/office/powerpoint/2010/main" val="12449465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p:cNvSpPr>
            <a:spLocks noGrp="1"/>
          </p:cNvSpPr>
          <p:nvPr>
            <p:ph type="pic" idx="1"/>
          </p:nvPr>
        </p:nvSpPr>
        <p:spPr>
          <a:xfrm>
            <a:off x="5183188" y="98742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77C6C3F-668B-4AF5-BFA9-0F657EB068D6}" type="slidenum">
              <a:rPr lang="pl-PL" smtClean="0"/>
              <a:t>‹Nr.›</a:t>
            </a:fld>
            <a:endParaRPr lang="pl-PL"/>
          </a:p>
        </p:txBody>
      </p:sp>
    </p:spTree>
    <p:extLst>
      <p:ext uri="{BB962C8B-B14F-4D97-AF65-F5344CB8AC3E}">
        <p14:creationId xmlns:p14="http://schemas.microsoft.com/office/powerpoint/2010/main" val="21530673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77C6C3F-668B-4AF5-BFA9-0F657EB068D6}" type="slidenum">
              <a:rPr lang="pl-PL" smtClean="0"/>
              <a:t>‹Nr.›</a:t>
            </a:fld>
            <a:endParaRPr lang="pl-PL"/>
          </a:p>
        </p:txBody>
      </p:sp>
    </p:spTree>
    <p:extLst>
      <p:ext uri="{BB962C8B-B14F-4D97-AF65-F5344CB8AC3E}">
        <p14:creationId xmlns:p14="http://schemas.microsoft.com/office/powerpoint/2010/main" val="3661648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1" y="365125"/>
            <a:ext cx="2628900" cy="5811838"/>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838201"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77C6C3F-668B-4AF5-BFA9-0F657EB068D6}" type="slidenum">
              <a:rPr lang="pl-PL" smtClean="0"/>
              <a:t>‹Nr.›</a:t>
            </a:fld>
            <a:endParaRPr lang="pl-PL"/>
          </a:p>
        </p:txBody>
      </p:sp>
    </p:spTree>
    <p:extLst>
      <p:ext uri="{BB962C8B-B14F-4D97-AF65-F5344CB8AC3E}">
        <p14:creationId xmlns:p14="http://schemas.microsoft.com/office/powerpoint/2010/main" val="415030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Nagłówek sekcji">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Symbol zastępczy zawartości 2">
            <a:extLst>
              <a:ext uri="{FF2B5EF4-FFF2-40B4-BE49-F238E27FC236}">
                <a16:creationId xmlns:a16="http://schemas.microsoft.com/office/drawing/2014/main" id="{D88F4DB1-285F-4AA7-9BF6-97BA7D3D1E65}"/>
              </a:ext>
            </a:extLst>
          </p:cNvPr>
          <p:cNvSpPr>
            <a:spLocks noGrp="1"/>
          </p:cNvSpPr>
          <p:nvPr>
            <p:ph idx="1"/>
          </p:nvPr>
        </p:nvSpPr>
        <p:spPr>
          <a:xfrm>
            <a:off x="838200" y="2778829"/>
            <a:ext cx="10515600" cy="3565703"/>
          </a:xfrm>
        </p:spPr>
        <p:txBody>
          <a:bodyPr/>
          <a:lstStyle/>
          <a:p>
            <a:r>
              <a:rPr lang="de-DE" dirty="0"/>
              <a:t>XXYY</a:t>
            </a:r>
            <a:endParaRPr lang="pl-PL" dirty="0"/>
          </a:p>
        </p:txBody>
      </p:sp>
      <p:sp>
        <p:nvSpPr>
          <p:cNvPr id="3" name="Titel 2"/>
          <p:cNvSpPr>
            <a:spLocks noGrp="1"/>
          </p:cNvSpPr>
          <p:nvPr>
            <p:ph type="title"/>
          </p:nvPr>
        </p:nvSpPr>
        <p:spPr>
          <a:xfrm>
            <a:off x="409221" y="1076325"/>
            <a:ext cx="10515600" cy="1325563"/>
          </a:xfrm>
          <a:prstGeom prst="rect">
            <a:avLst/>
          </a:prstGeom>
        </p:spPr>
        <p:txBody>
          <a:bodyPr/>
          <a:lstStyle>
            <a:lvl1pPr>
              <a:defRPr sz="4000" b="1">
                <a:solidFill>
                  <a:schemeClr val="bg1"/>
                </a:solidFill>
              </a:defRPr>
            </a:lvl1pPr>
          </a:lstStyle>
          <a:p>
            <a:r>
              <a:rPr lang="de-DE" dirty="0"/>
              <a:t>Titelmasterformat durch Klicken bearbeiten</a:t>
            </a:r>
          </a:p>
        </p:txBody>
      </p:sp>
      <p:sp>
        <p:nvSpPr>
          <p:cNvPr id="2" name="Slide Number Placeholder 1"/>
          <p:cNvSpPr>
            <a:spLocks noGrp="1"/>
          </p:cNvSpPr>
          <p:nvPr>
            <p:ph type="sldNum" sz="quarter" idx="10"/>
          </p:nvPr>
        </p:nvSpPr>
        <p:spPr/>
        <p:txBody>
          <a:bodyPr/>
          <a:lstStyle/>
          <a:p>
            <a:fld id="{C77C6C3F-668B-4AF5-BFA9-0F657EB068D6}" type="slidenum">
              <a:rPr lang="pl-PL" smtClean="0"/>
              <a:pPr/>
              <a:t>‹Nr.›</a:t>
            </a:fld>
            <a:endParaRPr lang="pl-PL"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a">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6" name="Symbol zastępczy numeru slajdu 5"/>
          <p:cNvSpPr>
            <a:spLocks noGrp="1"/>
          </p:cNvSpPr>
          <p:nvPr>
            <p:ph type="sldNum" sz="quarter" idx="12"/>
          </p:nvPr>
        </p:nvSpPr>
        <p:spPr/>
        <p:txBody>
          <a:bodyPr/>
          <a:lstStyle/>
          <a:p>
            <a:fld id="{C77C6C3F-668B-4AF5-BFA9-0F657EB068D6}" type="slidenum">
              <a:rPr lang="pl-PL" smtClean="0"/>
              <a:pPr/>
              <a:t>‹Nr.›</a:t>
            </a:fld>
            <a:endParaRPr lang="pl-PL" dirty="0"/>
          </a:p>
        </p:txBody>
      </p:sp>
      <p:sp>
        <p:nvSpPr>
          <p:cNvPr id="2" name="Titel 1"/>
          <p:cNvSpPr>
            <a:spLocks noGrp="1"/>
          </p:cNvSpPr>
          <p:nvPr>
            <p:ph type="title"/>
          </p:nvPr>
        </p:nvSpPr>
        <p:spPr>
          <a:xfrm>
            <a:off x="838200" y="365125"/>
            <a:ext cx="10515600" cy="523875"/>
          </a:xfrm>
          <a:prstGeom prst="rect">
            <a:avLst/>
          </a:prstGeom>
        </p:spPr>
        <p:txBody>
          <a:bodyPr/>
          <a:lstStyle>
            <a:lvl1pPr algn="r">
              <a:defRPr sz="2800" b="1"/>
            </a:lvl1pPr>
          </a:lstStyle>
          <a:p>
            <a:r>
              <a:rPr lang="de-DE" dirty="0"/>
              <a:t>Titelmasterformat durch Klicken bearbeiten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wa elementy zawartości">
    <p:spTree>
      <p:nvGrpSpPr>
        <p:cNvPr id="1" name=""/>
        <p:cNvGrpSpPr/>
        <p:nvPr/>
      </p:nvGrpSpPr>
      <p:grpSpPr>
        <a:xfrm>
          <a:off x="0" y="0"/>
          <a:ext cx="0" cy="0"/>
          <a:chOff x="0" y="0"/>
          <a:chExt cx="0" cy="0"/>
        </a:xfrm>
      </p:grpSpPr>
      <p:sp>
        <p:nvSpPr>
          <p:cNvPr id="3" name="Symbol zastępczy zawartości 2"/>
          <p:cNvSpPr>
            <a:spLocks noGrp="1"/>
          </p:cNvSpPr>
          <p:nvPr>
            <p:ph sz="half" idx="1"/>
          </p:nvPr>
        </p:nvSpPr>
        <p:spPr>
          <a:xfrm>
            <a:off x="838200" y="1258697"/>
            <a:ext cx="5181600" cy="4351339"/>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6172200" y="1258697"/>
            <a:ext cx="5181600" cy="4351339"/>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11" name="Symbol zastępczy numeru slajdu 5"/>
          <p:cNvSpPr>
            <a:spLocks noGrp="1"/>
          </p:cNvSpPr>
          <p:nvPr>
            <p:ph type="sldNum" sz="quarter" idx="4"/>
          </p:nvPr>
        </p:nvSpPr>
        <p:spPr>
          <a:xfrm>
            <a:off x="8610600" y="62039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7C6C3F-668B-4AF5-BFA9-0F657EB068D6}" type="slidenum">
              <a:rPr lang="pl-PL" smtClean="0"/>
              <a:pPr/>
              <a:t>‹Nr.›</a:t>
            </a:fld>
            <a:endParaRPr lang="pl-PL" dirty="0"/>
          </a:p>
        </p:txBody>
      </p:sp>
      <p:sp>
        <p:nvSpPr>
          <p:cNvPr id="5" name="Title 4"/>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6_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23499" y="548680"/>
            <a:ext cx="11573768" cy="457200"/>
          </a:xfrm>
          <a:prstGeom prst="rect">
            <a:avLst/>
          </a:prstGeom>
        </p:spPr>
        <p:txBody>
          <a:bodyPr anchor="t"/>
          <a:lstStyle/>
          <a:p>
            <a:r>
              <a:rPr lang="en-US" noProof="0" dirty="0"/>
              <a:t>TITELMASTER</a:t>
            </a:r>
          </a:p>
        </p:txBody>
      </p:sp>
      <p:sp>
        <p:nvSpPr>
          <p:cNvPr id="3" name="Inhaltsplatzhalter 2"/>
          <p:cNvSpPr>
            <a:spLocks noGrp="1"/>
          </p:cNvSpPr>
          <p:nvPr>
            <p:ph idx="1"/>
          </p:nvPr>
        </p:nvSpPr>
        <p:spPr>
          <a:xfrm>
            <a:off x="912283" y="1796819"/>
            <a:ext cx="11076516" cy="4146781"/>
          </a:xfrm>
        </p:spPr>
        <p:txBody>
          <a:bodyPr/>
          <a:lstStyle/>
          <a:p>
            <a:pPr lvl="0"/>
            <a:r>
              <a:rPr lang="en-US" noProof="0" dirty="0" err="1"/>
              <a:t>Textmasterformate</a:t>
            </a:r>
            <a:r>
              <a:rPr lang="en-US" noProof="0" dirty="0"/>
              <a:t> </a:t>
            </a:r>
            <a:r>
              <a:rPr lang="en-US" noProof="0" dirty="0" err="1"/>
              <a:t>durch</a:t>
            </a:r>
            <a:r>
              <a:rPr lang="en-US" noProof="0" dirty="0"/>
              <a:t> </a:t>
            </a:r>
            <a:r>
              <a:rPr lang="en-US" noProof="0" dirty="0" err="1"/>
              <a:t>Klicken</a:t>
            </a:r>
            <a:r>
              <a:rPr lang="en-US" noProof="0" dirty="0"/>
              <a:t> </a:t>
            </a:r>
            <a:r>
              <a:rPr lang="en-US" noProof="0" dirty="0" err="1"/>
              <a:t>bearbeiten</a:t>
            </a:r>
            <a:endParaRPr lang="en-US" noProof="0" dirty="0"/>
          </a:p>
          <a:p>
            <a:pPr lvl="1"/>
            <a:r>
              <a:rPr lang="en-US" noProof="0" dirty="0" err="1"/>
              <a:t>Zweite</a:t>
            </a:r>
            <a:r>
              <a:rPr lang="en-US" noProof="0" dirty="0"/>
              <a:t> </a:t>
            </a:r>
            <a:r>
              <a:rPr lang="en-US" noProof="0" dirty="0" err="1"/>
              <a:t>Ebene</a:t>
            </a:r>
            <a:endParaRPr lang="en-US" noProof="0" dirty="0"/>
          </a:p>
          <a:p>
            <a:pPr lvl="2"/>
            <a:r>
              <a:rPr lang="en-US" noProof="0" dirty="0" err="1"/>
              <a:t>Dritte</a:t>
            </a:r>
            <a:r>
              <a:rPr lang="en-US" noProof="0" dirty="0"/>
              <a:t> </a:t>
            </a:r>
            <a:r>
              <a:rPr lang="en-US" noProof="0" dirty="0" err="1"/>
              <a:t>Ebene</a:t>
            </a:r>
            <a:endParaRPr lang="en-US" noProof="0" dirty="0"/>
          </a:p>
          <a:p>
            <a:pPr lvl="3"/>
            <a:r>
              <a:rPr lang="en-US" noProof="0" dirty="0" err="1"/>
              <a:t>Vierte</a:t>
            </a:r>
            <a:r>
              <a:rPr lang="en-US" noProof="0" dirty="0"/>
              <a:t> </a:t>
            </a:r>
            <a:r>
              <a:rPr lang="en-US" noProof="0" dirty="0" err="1"/>
              <a:t>Ebene</a:t>
            </a:r>
            <a:endParaRPr lang="en-US" noProof="0" dirty="0"/>
          </a:p>
          <a:p>
            <a:pPr lvl="4"/>
            <a:r>
              <a:rPr lang="en-US" noProof="0" dirty="0" err="1"/>
              <a:t>Fünfte</a:t>
            </a:r>
            <a:r>
              <a:rPr lang="en-US" noProof="0" dirty="0"/>
              <a:t> </a:t>
            </a:r>
            <a:r>
              <a:rPr lang="en-US" noProof="0" dirty="0" err="1"/>
              <a:t>Ebene</a:t>
            </a:r>
            <a:endParaRPr lang="en-US" noProof="0" dirty="0"/>
          </a:p>
        </p:txBody>
      </p:sp>
      <p:sp>
        <p:nvSpPr>
          <p:cNvPr id="4" name="Rectangle 14"/>
          <p:cNvSpPr>
            <a:spLocks noGrp="1" noChangeArrowheads="1"/>
          </p:cNvSpPr>
          <p:nvPr>
            <p:ph type="sldNum" sz="quarter" idx="10"/>
          </p:nvPr>
        </p:nvSpPr>
        <p:spPr>
          <a:ln/>
        </p:spPr>
        <p:txBody>
          <a:bodyPr/>
          <a:lstStyle>
            <a:lvl1pPr>
              <a:defRPr/>
            </a:lvl1pPr>
          </a:lstStyle>
          <a:p>
            <a:fld id="{16AA89AE-ACA0-4717-B0BB-5A5FF89EF800}" type="slidenum">
              <a:rPr>
                <a:solidFill>
                  <a:srgbClr val="000000">
                    <a:tint val="75000"/>
                  </a:srgbClr>
                </a:solidFill>
              </a:rPr>
              <a:pPr/>
              <a:t>‹Nr.›</a:t>
            </a:fld>
            <a:endParaRPr>
              <a:solidFill>
                <a:srgbClr val="000000">
                  <a:tint val="75000"/>
                </a:srgbClr>
              </a:solidFill>
            </a:endParaRPr>
          </a:p>
        </p:txBody>
      </p:sp>
      <p:sp>
        <p:nvSpPr>
          <p:cNvPr id="8" name="Textplatzhalter 7"/>
          <p:cNvSpPr>
            <a:spLocks noGrp="1"/>
          </p:cNvSpPr>
          <p:nvPr>
            <p:ph type="body" sz="quarter" idx="11" hasCustomPrompt="1"/>
          </p:nvPr>
        </p:nvSpPr>
        <p:spPr>
          <a:xfrm>
            <a:off x="422904" y="164637"/>
            <a:ext cx="7717597" cy="287867"/>
          </a:xfrm>
        </p:spPr>
        <p:txBody>
          <a:bodyPr anchor="ctr"/>
          <a:lstStyle>
            <a:lvl1pPr marL="0" indent="0">
              <a:buNone/>
              <a:defRPr sz="2400" b="0" baseline="0"/>
            </a:lvl1pPr>
          </a:lstStyle>
          <a:p>
            <a:pPr lvl="0"/>
            <a:r>
              <a:rPr lang="en-US" noProof="0" dirty="0"/>
              <a:t>SECTION TITELMASTER</a:t>
            </a:r>
          </a:p>
        </p:txBody>
      </p:sp>
      <p:sp>
        <p:nvSpPr>
          <p:cNvPr id="9" name="Datumsplatzhalter 8"/>
          <p:cNvSpPr>
            <a:spLocks noGrp="1"/>
          </p:cNvSpPr>
          <p:nvPr>
            <p:ph type="dt" sz="half" idx="12"/>
          </p:nvPr>
        </p:nvSpPr>
        <p:spPr/>
        <p:txBody>
          <a:bodyPr/>
          <a:lstStyle/>
          <a:p>
            <a:endParaRPr lang="de-DE">
              <a:solidFill>
                <a:srgbClr val="000000">
                  <a:tint val="75000"/>
                </a:srgbClr>
              </a:solidFill>
            </a:endParaRPr>
          </a:p>
        </p:txBody>
      </p:sp>
    </p:spTree>
    <p:extLst>
      <p:ext uri="{BB962C8B-B14F-4D97-AF65-F5344CB8AC3E}">
        <p14:creationId xmlns:p14="http://schemas.microsoft.com/office/powerpoint/2010/main" val="2168474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p:cNvSpPr>
            <a:spLocks noGrp="1"/>
          </p:cNvSpPr>
          <p:nvPr>
            <p:ph type="dt" sz="half" idx="10"/>
          </p:nvPr>
        </p:nvSpPr>
        <p:spPr/>
        <p:txBody>
          <a:bodyPr/>
          <a:lstStyle/>
          <a:p>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77C6C3F-668B-4AF5-BFA9-0F657EB068D6}" type="slidenum">
              <a:rPr lang="pl-PL" smtClean="0"/>
              <a:t>‹Nr.›</a:t>
            </a:fld>
            <a:endParaRPr lang="pl-PL"/>
          </a:p>
        </p:txBody>
      </p:sp>
    </p:spTree>
    <p:extLst>
      <p:ext uri="{BB962C8B-B14F-4D97-AF65-F5344CB8AC3E}">
        <p14:creationId xmlns:p14="http://schemas.microsoft.com/office/powerpoint/2010/main" val="3245190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77C6C3F-668B-4AF5-BFA9-0F657EB068D6}" type="slidenum">
              <a:rPr lang="pl-PL" smtClean="0"/>
              <a:t>‹Nr.›</a:t>
            </a:fld>
            <a:endParaRPr lang="pl-PL"/>
          </a:p>
        </p:txBody>
      </p:sp>
    </p:spTree>
    <p:extLst>
      <p:ext uri="{BB962C8B-B14F-4D97-AF65-F5344CB8AC3E}">
        <p14:creationId xmlns:p14="http://schemas.microsoft.com/office/powerpoint/2010/main" val="970963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1" y="1709740"/>
            <a:ext cx="10515600" cy="2852737"/>
          </a:xfrm>
        </p:spPr>
        <p:txBody>
          <a:bodyPr anchor="b"/>
          <a:lstStyle>
            <a:lvl1pPr>
              <a:defRPr sz="6000"/>
            </a:lvl1pPr>
          </a:lstStyle>
          <a:p>
            <a:r>
              <a:rPr lang="pl-PL"/>
              <a:t>Kliknij, aby edytować styl</a:t>
            </a:r>
          </a:p>
        </p:txBody>
      </p:sp>
      <p:sp>
        <p:nvSpPr>
          <p:cNvPr id="3" name="Symbol zastępczy tekstu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77C6C3F-668B-4AF5-BFA9-0F657EB068D6}" type="slidenum">
              <a:rPr lang="pl-PL" smtClean="0"/>
              <a:t>‹Nr.›</a:t>
            </a:fld>
            <a:endParaRPr lang="pl-PL"/>
          </a:p>
        </p:txBody>
      </p:sp>
    </p:spTree>
    <p:extLst>
      <p:ext uri="{BB962C8B-B14F-4D97-AF65-F5344CB8AC3E}">
        <p14:creationId xmlns:p14="http://schemas.microsoft.com/office/powerpoint/2010/main" val="3014601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77C6C3F-668B-4AF5-BFA9-0F657EB068D6}" type="slidenum">
              <a:rPr lang="pl-PL" smtClean="0"/>
              <a:t>‹Nr.›</a:t>
            </a:fld>
            <a:endParaRPr lang="pl-PL"/>
          </a:p>
        </p:txBody>
      </p:sp>
    </p:spTree>
    <p:extLst>
      <p:ext uri="{BB962C8B-B14F-4D97-AF65-F5344CB8AC3E}">
        <p14:creationId xmlns:p14="http://schemas.microsoft.com/office/powerpoint/2010/main" val="20182111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3" name="Symbol zastępczy tekstu 2"/>
          <p:cNvSpPr>
            <a:spLocks noGrp="1"/>
          </p:cNvSpPr>
          <p:nvPr>
            <p:ph type="body" idx="1"/>
          </p:nvPr>
        </p:nvSpPr>
        <p:spPr>
          <a:xfrm>
            <a:off x="838200" y="1261533"/>
            <a:ext cx="10515600" cy="4648200"/>
          </a:xfrm>
          <a:prstGeom prst="rect">
            <a:avLst/>
          </a:prstGeom>
        </p:spPr>
        <p:txBody>
          <a:bodyPr vert="horz" lIns="91440" tIns="45720" rIns="91440" bIns="45720" rtlCol="0">
            <a:normAutofit/>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6" name="Symbol zastępczy numeru slajdu 5"/>
          <p:cNvSpPr>
            <a:spLocks noGrp="1"/>
          </p:cNvSpPr>
          <p:nvPr>
            <p:ph type="sldNum" sz="quarter" idx="4"/>
          </p:nvPr>
        </p:nvSpPr>
        <p:spPr>
          <a:xfrm>
            <a:off x="8610600" y="62039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7C6C3F-668B-4AF5-BFA9-0F657EB068D6}" type="slidenum">
              <a:rPr lang="pl-PL" smtClean="0"/>
              <a:pPr/>
              <a:t>‹Nr.›</a:t>
            </a:fld>
            <a:endParaRPr lang="pl-PL" dirty="0"/>
          </a:p>
        </p:txBody>
      </p:sp>
    </p:spTree>
    <p:extLst>
      <p:ext uri="{BB962C8B-B14F-4D97-AF65-F5344CB8AC3E}">
        <p14:creationId xmlns:p14="http://schemas.microsoft.com/office/powerpoint/2010/main" val="15449024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7" r:id="rId5"/>
  </p:sldLayoutIdLst>
  <p:hf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a:p>
        </p:txBody>
      </p:sp>
      <p:sp>
        <p:nvSpPr>
          <p:cNvPr id="5" name="Symbol zastępczy stopki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7C6C3F-668B-4AF5-BFA9-0F657EB068D6}" type="slidenum">
              <a:rPr lang="pl-PL" smtClean="0"/>
              <a:t>‹Nr.›</a:t>
            </a:fld>
            <a:endParaRPr lang="pl-PL"/>
          </a:p>
        </p:txBody>
      </p:sp>
    </p:spTree>
    <p:extLst>
      <p:ext uri="{BB962C8B-B14F-4D97-AF65-F5344CB8AC3E}">
        <p14:creationId xmlns:p14="http://schemas.microsoft.com/office/powerpoint/2010/main" val="3088411867"/>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8" Type="http://schemas.openxmlformats.org/officeDocument/2006/relationships/diagramData" Target="../diagrams/data6.xml"/><Relationship Id="rId3" Type="http://schemas.openxmlformats.org/officeDocument/2006/relationships/tags" Target="../tags/tag12.xml"/><Relationship Id="rId7" Type="http://schemas.openxmlformats.org/officeDocument/2006/relationships/image" Target="../media/image4.emf"/><Relationship Id="rId12" Type="http://schemas.microsoft.com/office/2007/relationships/diagramDrawing" Target="../diagrams/drawing6.xml"/><Relationship Id="rId2" Type="http://schemas.openxmlformats.org/officeDocument/2006/relationships/tags" Target="../tags/tag11.xml"/><Relationship Id="rId1" Type="http://schemas.openxmlformats.org/officeDocument/2006/relationships/vmlDrawing" Target="../drawings/vmlDrawing5.vml"/><Relationship Id="rId6" Type="http://schemas.openxmlformats.org/officeDocument/2006/relationships/oleObject" Target="../embeddings/oleObject4.bin"/><Relationship Id="rId11" Type="http://schemas.openxmlformats.org/officeDocument/2006/relationships/diagramColors" Target="../diagrams/colors6.xml"/><Relationship Id="rId5" Type="http://schemas.openxmlformats.org/officeDocument/2006/relationships/notesSlide" Target="../notesSlides/notesSlide4.xml"/><Relationship Id="rId10" Type="http://schemas.openxmlformats.org/officeDocument/2006/relationships/diagramQuickStyle" Target="../diagrams/quickStyle6.xml"/><Relationship Id="rId4" Type="http://schemas.openxmlformats.org/officeDocument/2006/relationships/slideLayout" Target="../slideLayouts/slideLayout4.xml"/><Relationship Id="rId9" Type="http://schemas.openxmlformats.org/officeDocument/2006/relationships/diagramLayout" Target="../diagrams/layout6.xml"/></Relationships>
</file>

<file path=ppt/slides/_rels/slide15.xml.rels><?xml version="1.0" encoding="UTF-8" standalone="yes"?>
<Relationships xmlns="http://schemas.openxmlformats.org/package/2006/relationships"><Relationship Id="rId3" Type="http://schemas.openxmlformats.org/officeDocument/2006/relationships/tags" Target="../tags/tag14.xml"/><Relationship Id="rId7" Type="http://schemas.openxmlformats.org/officeDocument/2006/relationships/image" Target="../media/image4.emf"/><Relationship Id="rId2" Type="http://schemas.openxmlformats.org/officeDocument/2006/relationships/tags" Target="../tags/tag13.xml"/><Relationship Id="rId1" Type="http://schemas.openxmlformats.org/officeDocument/2006/relationships/vmlDrawing" Target="../drawings/vmlDrawing6.vml"/><Relationship Id="rId6" Type="http://schemas.openxmlformats.org/officeDocument/2006/relationships/oleObject" Target="../embeddings/oleObject4.bin"/><Relationship Id="rId5" Type="http://schemas.openxmlformats.org/officeDocument/2006/relationships/notesSlide" Target="../notesSlides/notesSlide5.xml"/><Relationship Id="rId4"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16.xml"/><Relationship Id="rId7" Type="http://schemas.openxmlformats.org/officeDocument/2006/relationships/image" Target="../media/image4.emf"/><Relationship Id="rId2" Type="http://schemas.openxmlformats.org/officeDocument/2006/relationships/tags" Target="../tags/tag15.xml"/><Relationship Id="rId1" Type="http://schemas.openxmlformats.org/officeDocument/2006/relationships/vmlDrawing" Target="../drawings/vmlDrawing7.vml"/><Relationship Id="rId6" Type="http://schemas.openxmlformats.org/officeDocument/2006/relationships/oleObject" Target="../embeddings/oleObject4.bin"/><Relationship Id="rId5" Type="http://schemas.openxmlformats.org/officeDocument/2006/relationships/notesSlide" Target="../notesSlides/notesSlide6.xml"/><Relationship Id="rId4"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tags" Target="../tags/tag17.xml"/><Relationship Id="rId7" Type="http://schemas.openxmlformats.org/officeDocument/2006/relationships/image" Target="../media/image1.jpg"/><Relationship Id="rId2" Type="http://schemas.openxmlformats.org/officeDocument/2006/relationships/vmlDrawing" Target="../drawings/vmlDrawing8.vml"/><Relationship Id="rId1" Type="http://schemas.openxmlformats.org/officeDocument/2006/relationships/themeOverride" Target="../theme/themeOverride2.xml"/><Relationship Id="rId6" Type="http://schemas.openxmlformats.org/officeDocument/2006/relationships/slideLayout" Target="../slideLayouts/slideLayout4.xml"/><Relationship Id="rId5" Type="http://schemas.openxmlformats.org/officeDocument/2006/relationships/tags" Target="../tags/tag19.xml"/><Relationship Id="rId10" Type="http://schemas.openxmlformats.org/officeDocument/2006/relationships/image" Target="../media/image4.emf"/><Relationship Id="rId4" Type="http://schemas.openxmlformats.org/officeDocument/2006/relationships/tags" Target="../tags/tag18.xml"/><Relationship Id="rId9" Type="http://schemas.openxmlformats.org/officeDocument/2006/relationships/oleObject" Target="../embeddings/oleObject2.bin"/></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s://www.ifrs.org/issued-standards/list-of-standards/ifrs-16-leases/"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hyperlink" Target="https://www.ifrs.org/-/media/project/leases/ifrs/published-documents/ifrs16-effects-analysis.pdf" TargetMode="Externa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tags" Target="../tags/tag2.xml"/><Relationship Id="rId7" Type="http://schemas.openxmlformats.org/officeDocument/2006/relationships/hyperlink" Target="http://openclipart.org/detail/169757/check-and-cross-marks-by-gcross" TargetMode="External"/><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slideLayout" Target="../slideLayouts/slideLayout9.xml"/><Relationship Id="rId9" Type="http://schemas.openxmlformats.org/officeDocument/2006/relationships/image" Target="../media/image4.emf"/></Relationships>
</file>

<file path=ppt/slides/_rels/slide20.xml.rels><?xml version="1.0" encoding="UTF-8" standalone="yes"?>
<Relationships xmlns="http://schemas.openxmlformats.org/package/2006/relationships"><Relationship Id="rId8" Type="http://schemas.openxmlformats.org/officeDocument/2006/relationships/hyperlink" Target="https://www.ifrs.org/-/media/project/leases/ifrs/published-documents/ifrs16-effects-analysis.pdf" TargetMode="External"/><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5.xml"/><Relationship Id="rId1" Type="http://schemas.openxmlformats.org/officeDocument/2006/relationships/themeOverride" Target="../theme/themeOverride3.xml"/><Relationship Id="rId4" Type="http://schemas.openxmlformats.org/officeDocument/2006/relationships/image" Target="../media/image1.jpg"/></Relationships>
</file>

<file path=ppt/slides/_rels/slide2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tags" Target="../tags/tag20.xml"/><Relationship Id="rId7" Type="http://schemas.openxmlformats.org/officeDocument/2006/relationships/image" Target="../media/image1.jpg"/><Relationship Id="rId2" Type="http://schemas.openxmlformats.org/officeDocument/2006/relationships/vmlDrawing" Target="../drawings/vmlDrawing9.vml"/><Relationship Id="rId1" Type="http://schemas.openxmlformats.org/officeDocument/2006/relationships/themeOverride" Target="../theme/themeOverride4.xml"/><Relationship Id="rId6" Type="http://schemas.openxmlformats.org/officeDocument/2006/relationships/slideLayout" Target="../slideLayouts/slideLayout4.xml"/><Relationship Id="rId5" Type="http://schemas.openxmlformats.org/officeDocument/2006/relationships/tags" Target="../tags/tag22.xml"/><Relationship Id="rId10" Type="http://schemas.openxmlformats.org/officeDocument/2006/relationships/image" Target="../media/image4.emf"/><Relationship Id="rId4" Type="http://schemas.openxmlformats.org/officeDocument/2006/relationships/tags" Target="../tags/tag21.xml"/><Relationship Id="rId9" Type="http://schemas.openxmlformats.org/officeDocument/2006/relationships/oleObject" Target="../embeddings/oleObject2.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8" Type="http://schemas.openxmlformats.org/officeDocument/2006/relationships/diagramData" Target="../diagrams/data10.xml"/><Relationship Id="rId3" Type="http://schemas.openxmlformats.org/officeDocument/2006/relationships/diagramData" Target="../diagrams/data9.xml"/><Relationship Id="rId7" Type="http://schemas.microsoft.com/office/2007/relationships/diagramDrawing" Target="../diagrams/drawing9.xml"/><Relationship Id="rId12" Type="http://schemas.microsoft.com/office/2007/relationships/diagramDrawing" Target="../diagrams/drawing10.xml"/><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diagramColors" Target="../diagrams/colors9.xml"/><Relationship Id="rId11" Type="http://schemas.openxmlformats.org/officeDocument/2006/relationships/diagramColors" Target="../diagrams/colors10.xml"/><Relationship Id="rId5" Type="http://schemas.openxmlformats.org/officeDocument/2006/relationships/diagramQuickStyle" Target="../diagrams/quickStyle9.xml"/><Relationship Id="rId10" Type="http://schemas.openxmlformats.org/officeDocument/2006/relationships/diagramQuickStyle" Target="../diagrams/quickStyle10.xml"/><Relationship Id="rId4" Type="http://schemas.openxmlformats.org/officeDocument/2006/relationships/diagramLayout" Target="../diagrams/layout9.xml"/><Relationship Id="rId9" Type="http://schemas.openxmlformats.org/officeDocument/2006/relationships/diagramLayout" Target="../diagrams/layout10.xml"/></Relationships>
</file>

<file path=ppt/slides/_rels/slide2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3.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20.xml"/><Relationship Id="rId1" Type="http://schemas.openxmlformats.org/officeDocument/2006/relationships/slideLayout" Target="../slideLayouts/slideLayout3.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tags" Target="../tags/tag4.xml"/><Relationship Id="rId7" Type="http://schemas.openxmlformats.org/officeDocument/2006/relationships/image" Target="../media/image7.jpeg"/><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5.jpeg"/><Relationship Id="rId5" Type="http://schemas.openxmlformats.org/officeDocument/2006/relationships/slideLayout" Target="../slideLayouts/slideLayout9.xml"/><Relationship Id="rId4" Type="http://schemas.openxmlformats.org/officeDocument/2006/relationships/tags" Target="../tags/tag5.xml"/><Relationship Id="rId9" Type="http://schemas.openxmlformats.org/officeDocument/2006/relationships/image" Target="../media/image4.emf"/></Relationships>
</file>

<file path=ppt/slides/_rels/slide40.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tags" Target="../tags/tag23.xml"/><Relationship Id="rId7" Type="http://schemas.openxmlformats.org/officeDocument/2006/relationships/image" Target="../media/image1.jpg"/><Relationship Id="rId2" Type="http://schemas.openxmlformats.org/officeDocument/2006/relationships/vmlDrawing" Target="../drawings/vmlDrawing10.vml"/><Relationship Id="rId1" Type="http://schemas.openxmlformats.org/officeDocument/2006/relationships/themeOverride" Target="../theme/themeOverride5.xml"/><Relationship Id="rId6" Type="http://schemas.openxmlformats.org/officeDocument/2006/relationships/slideLayout" Target="../slideLayouts/slideLayout4.xml"/><Relationship Id="rId5" Type="http://schemas.openxmlformats.org/officeDocument/2006/relationships/tags" Target="../tags/tag25.xml"/><Relationship Id="rId10" Type="http://schemas.openxmlformats.org/officeDocument/2006/relationships/image" Target="../media/image4.emf"/><Relationship Id="rId4" Type="http://schemas.openxmlformats.org/officeDocument/2006/relationships/tags" Target="../tags/tag24.xml"/><Relationship Id="rId9" Type="http://schemas.openxmlformats.org/officeDocument/2006/relationships/oleObject" Target="../embeddings/oleObject2.bin"/></Relationships>
</file>

<file path=ppt/slides/_rels/slide41.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22.xml"/><Relationship Id="rId1" Type="http://schemas.openxmlformats.org/officeDocument/2006/relationships/slideLayout" Target="../slideLayouts/slideLayout3.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42.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23.xml"/><Relationship Id="rId1" Type="http://schemas.openxmlformats.org/officeDocument/2006/relationships/slideLayout" Target="../slideLayouts/slideLayout3.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24.xml"/><Relationship Id="rId1" Type="http://schemas.openxmlformats.org/officeDocument/2006/relationships/slideLayout" Target="../slideLayouts/slideLayout3.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44.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25.xml"/><Relationship Id="rId1" Type="http://schemas.openxmlformats.org/officeDocument/2006/relationships/slideLayout" Target="../slideLayouts/slideLayout3.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45.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tags" Target="../tags/tag26.xml"/><Relationship Id="rId7" Type="http://schemas.openxmlformats.org/officeDocument/2006/relationships/image" Target="../media/image1.jpg"/><Relationship Id="rId2" Type="http://schemas.openxmlformats.org/officeDocument/2006/relationships/vmlDrawing" Target="../drawings/vmlDrawing11.vml"/><Relationship Id="rId1" Type="http://schemas.openxmlformats.org/officeDocument/2006/relationships/themeOverride" Target="../theme/themeOverride6.xml"/><Relationship Id="rId6" Type="http://schemas.openxmlformats.org/officeDocument/2006/relationships/slideLayout" Target="../slideLayouts/slideLayout4.xml"/><Relationship Id="rId5" Type="http://schemas.openxmlformats.org/officeDocument/2006/relationships/tags" Target="../tags/tag28.xml"/><Relationship Id="rId10" Type="http://schemas.openxmlformats.org/officeDocument/2006/relationships/image" Target="../media/image4.emf"/><Relationship Id="rId4" Type="http://schemas.openxmlformats.org/officeDocument/2006/relationships/tags" Target="../tags/tag27.xml"/><Relationship Id="rId9" Type="http://schemas.openxmlformats.org/officeDocument/2006/relationships/oleObject" Target="../embeddings/oleObject2.bin"/></Relationships>
</file>

<file path=ppt/slides/_rels/slide46.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26.xml"/><Relationship Id="rId1" Type="http://schemas.openxmlformats.org/officeDocument/2006/relationships/slideLayout" Target="../slideLayouts/slideLayout3.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47.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tags" Target="../tags/tag30.xml"/><Relationship Id="rId7" Type="http://schemas.openxmlformats.org/officeDocument/2006/relationships/oleObject" Target="../embeddings/oleObject2.bin"/><Relationship Id="rId2" Type="http://schemas.openxmlformats.org/officeDocument/2006/relationships/tags" Target="../tags/tag29.xml"/><Relationship Id="rId1" Type="http://schemas.openxmlformats.org/officeDocument/2006/relationships/vmlDrawing" Target="../drawings/vmlDrawing12.vml"/><Relationship Id="rId6" Type="http://schemas.openxmlformats.org/officeDocument/2006/relationships/image" Target="../media/image7.jpeg"/><Relationship Id="rId5" Type="http://schemas.openxmlformats.org/officeDocument/2006/relationships/slideLayout" Target="../slideLayouts/slideLayout4.xml"/><Relationship Id="rId4" Type="http://schemas.openxmlformats.org/officeDocument/2006/relationships/tags" Target="../tags/tag3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tags" Target="../tags/tag6.xml"/><Relationship Id="rId7" Type="http://schemas.openxmlformats.org/officeDocument/2006/relationships/image" Target="../media/image5.jpeg"/><Relationship Id="rId2" Type="http://schemas.openxmlformats.org/officeDocument/2006/relationships/vmlDrawing" Target="../drawings/vmlDrawing3.vml"/><Relationship Id="rId1" Type="http://schemas.openxmlformats.org/officeDocument/2006/relationships/themeOverride" Target="../theme/themeOverride1.xml"/><Relationship Id="rId6" Type="http://schemas.openxmlformats.org/officeDocument/2006/relationships/slideLayout" Target="../slideLayouts/slideLayout9.xml"/><Relationship Id="rId5" Type="http://schemas.openxmlformats.org/officeDocument/2006/relationships/tags" Target="../tags/tag8.xml"/><Relationship Id="rId10" Type="http://schemas.openxmlformats.org/officeDocument/2006/relationships/image" Target="../media/image4.emf"/><Relationship Id="rId4" Type="http://schemas.openxmlformats.org/officeDocument/2006/relationships/tags" Target="../tags/tag7.xml"/><Relationship Id="rId9"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vmlDrawing" Target="../drawings/vmlDrawing4.vml"/><Relationship Id="rId6" Type="http://schemas.openxmlformats.org/officeDocument/2006/relationships/image" Target="../media/image4.emf"/><Relationship Id="rId5" Type="http://schemas.openxmlformats.org/officeDocument/2006/relationships/oleObject" Target="../embeddings/oleObject3.bin"/><Relationship Id="rId4"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9188" y="2082408"/>
            <a:ext cx="8599301" cy="1325563"/>
          </a:xfrm>
          <a:prstGeom prst="rect">
            <a:avLst/>
          </a:prstGeom>
        </p:spPr>
        <p:txBody>
          <a:bodyPr/>
          <a:lstStyle/>
          <a:p>
            <a:r>
              <a:rPr lang="en-US" dirty="0" err="1"/>
              <a:t>Spezialisierungsmodul</a:t>
            </a:r>
            <a:r>
              <a:rPr lang="en-US" dirty="0"/>
              <a:t>:</a:t>
            </a:r>
            <a:br>
              <a:rPr lang="en-US" dirty="0"/>
            </a:br>
            <a:r>
              <a:rPr lang="en-US" dirty="0"/>
              <a:t>Leasing</a:t>
            </a:r>
          </a:p>
        </p:txBody>
      </p:sp>
      <p:sp>
        <p:nvSpPr>
          <p:cNvPr id="5" name="Text Placeholder 4"/>
          <p:cNvSpPr>
            <a:spLocks noGrp="1"/>
          </p:cNvSpPr>
          <p:nvPr>
            <p:ph type="body" sz="quarter" idx="10"/>
          </p:nvPr>
        </p:nvSpPr>
        <p:spPr/>
        <p:txBody>
          <a:bodyPr/>
          <a:lstStyle/>
          <a:p>
            <a:endParaRPr lang="en-US"/>
          </a:p>
        </p:txBody>
      </p:sp>
      <p:sp>
        <p:nvSpPr>
          <p:cNvPr id="6" name="Slide Number Placeholder 5"/>
          <p:cNvSpPr>
            <a:spLocks noGrp="1"/>
          </p:cNvSpPr>
          <p:nvPr>
            <p:ph type="sldNum" sz="quarter" idx="11"/>
          </p:nvPr>
        </p:nvSpPr>
        <p:spPr/>
        <p:txBody>
          <a:bodyPr/>
          <a:lstStyle/>
          <a:p>
            <a:fld id="{C77C6C3F-668B-4AF5-BFA9-0F657EB068D6}" type="slidenum">
              <a:rPr lang="pl-PL" smtClean="0"/>
              <a:pPr/>
              <a:t>1</a:t>
            </a:fld>
            <a:endParaRPr lang="pl-PL" dirty="0"/>
          </a:p>
        </p:txBody>
      </p:sp>
    </p:spTree>
    <p:extLst>
      <p:ext uri="{BB962C8B-B14F-4D97-AF65-F5344CB8AC3E}">
        <p14:creationId xmlns:p14="http://schemas.microsoft.com/office/powerpoint/2010/main" val="5933296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240281359"/>
              </p:ext>
            </p:extLst>
          </p:nvPr>
        </p:nvGraphicFramePr>
        <p:xfrm>
          <a:off x="715369" y="1589080"/>
          <a:ext cx="10748749" cy="36926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3"/>
          <p:cNvSpPr>
            <a:spLocks noGrp="1"/>
          </p:cNvSpPr>
          <p:nvPr>
            <p:ph type="title"/>
          </p:nvPr>
        </p:nvSpPr>
        <p:spPr/>
        <p:txBody>
          <a:bodyPr/>
          <a:lstStyle/>
          <a:p>
            <a:r>
              <a:rPr lang="en-US" dirty="0" err="1"/>
              <a:t>Finanzierungs</a:t>
            </a:r>
            <a:r>
              <a:rPr lang="en-US" dirty="0"/>
              <a:t>-Leasing</a:t>
            </a:r>
          </a:p>
        </p:txBody>
      </p:sp>
      <p:sp>
        <p:nvSpPr>
          <p:cNvPr id="7" name="Rectangle 6">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2B</a:t>
            </a:r>
          </a:p>
        </p:txBody>
      </p:sp>
      <p:sp>
        <p:nvSpPr>
          <p:cNvPr id="8" name="Slide Number Placeholder 7"/>
          <p:cNvSpPr>
            <a:spLocks noGrp="1"/>
          </p:cNvSpPr>
          <p:nvPr>
            <p:ph type="sldNum" sz="quarter" idx="12"/>
          </p:nvPr>
        </p:nvSpPr>
        <p:spPr/>
        <p:txBody>
          <a:bodyPr/>
          <a:lstStyle/>
          <a:p>
            <a:fld id="{C77C6C3F-668B-4AF5-BFA9-0F657EB068D6}" type="slidenum">
              <a:rPr lang="pl-PL" smtClean="0"/>
              <a:pPr/>
              <a:t>10</a:t>
            </a:fld>
            <a:endParaRPr lang="pl-PL" dirty="0"/>
          </a:p>
        </p:txBody>
      </p:sp>
      <p:sp>
        <p:nvSpPr>
          <p:cNvPr id="9" name="Rectangle 8"/>
          <p:cNvSpPr/>
          <p:nvPr/>
        </p:nvSpPr>
        <p:spPr>
          <a:xfrm>
            <a:off x="6507892" y="6107410"/>
            <a:ext cx="3857368" cy="461665"/>
          </a:xfrm>
          <a:prstGeom prst="rect">
            <a:avLst/>
          </a:prstGeom>
        </p:spPr>
        <p:txBody>
          <a:bodyPr wrap="square">
            <a:spAutoFit/>
          </a:bodyPr>
          <a:lstStyle/>
          <a:p>
            <a:r>
              <a:rPr lang="en-US" sz="1200" dirty="0"/>
              <a:t>Quelle: Financial Management: Theory and Practice, 14th edition Eugene F. Brigham and Michael C. </a:t>
            </a:r>
            <a:r>
              <a:rPr lang="en-US" sz="1200" dirty="0" err="1"/>
              <a:t>Ehrhardt</a:t>
            </a:r>
            <a:endParaRPr lang="en-US" sz="1200" dirty="0"/>
          </a:p>
        </p:txBody>
      </p:sp>
    </p:spTree>
    <p:extLst>
      <p:ext uri="{BB962C8B-B14F-4D97-AF65-F5344CB8AC3E}">
        <p14:creationId xmlns:p14="http://schemas.microsoft.com/office/powerpoint/2010/main" val="775250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591016282"/>
              </p:ext>
            </p:extLst>
          </p:nvPr>
        </p:nvGraphicFramePr>
        <p:xfrm>
          <a:off x="128515" y="1193294"/>
          <a:ext cx="11799628" cy="41293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838200" y="348734"/>
            <a:ext cx="10515600" cy="523875"/>
          </a:xfrm>
        </p:spPr>
        <p:txBody>
          <a:bodyPr/>
          <a:lstStyle/>
          <a:p>
            <a:r>
              <a:rPr lang="en-US" dirty="0" err="1"/>
              <a:t>Finanzierungs</a:t>
            </a:r>
            <a:r>
              <a:rPr lang="en-US" dirty="0"/>
              <a:t>-Leasing</a:t>
            </a:r>
          </a:p>
        </p:txBody>
      </p:sp>
      <p:sp>
        <p:nvSpPr>
          <p:cNvPr id="6" name="TextBox 5"/>
          <p:cNvSpPr txBox="1"/>
          <p:nvPr/>
        </p:nvSpPr>
        <p:spPr>
          <a:xfrm>
            <a:off x="366522" y="5440123"/>
            <a:ext cx="11561621" cy="338554"/>
          </a:xfrm>
          <a:prstGeom prst="rect">
            <a:avLst/>
          </a:prstGeom>
          <a:noFill/>
        </p:spPr>
        <p:txBody>
          <a:bodyPr wrap="square" rtlCol="0">
            <a:spAutoFit/>
          </a:bodyPr>
          <a:lstStyle/>
          <a:p>
            <a:r>
              <a:rPr lang="de-DE" sz="1600" dirty="0"/>
              <a:t>Da Finanzierungs-Leasing vollständig amortisiert wird, stellt dieses Leasingverhältnis eine alternative Finanzierungsform zum Kauf dar.</a:t>
            </a:r>
            <a:endParaRPr lang="en-US" sz="1600" dirty="0"/>
          </a:p>
        </p:txBody>
      </p:sp>
      <p:sp>
        <p:nvSpPr>
          <p:cNvPr id="8" name="Rectangle 7">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2B</a:t>
            </a:r>
          </a:p>
        </p:txBody>
      </p:sp>
      <p:sp>
        <p:nvSpPr>
          <p:cNvPr id="9" name="Slide Number Placeholder 8"/>
          <p:cNvSpPr>
            <a:spLocks noGrp="1"/>
          </p:cNvSpPr>
          <p:nvPr>
            <p:ph type="sldNum" sz="quarter" idx="12"/>
          </p:nvPr>
        </p:nvSpPr>
        <p:spPr/>
        <p:txBody>
          <a:bodyPr/>
          <a:lstStyle/>
          <a:p>
            <a:fld id="{C77C6C3F-668B-4AF5-BFA9-0F657EB068D6}" type="slidenum">
              <a:rPr lang="pl-PL" smtClean="0"/>
              <a:pPr/>
              <a:t>11</a:t>
            </a:fld>
            <a:endParaRPr lang="pl-PL" dirty="0"/>
          </a:p>
        </p:txBody>
      </p:sp>
      <p:sp>
        <p:nvSpPr>
          <p:cNvPr id="10" name="Rectangle 9"/>
          <p:cNvSpPr/>
          <p:nvPr/>
        </p:nvSpPr>
        <p:spPr>
          <a:xfrm>
            <a:off x="6507892" y="6107410"/>
            <a:ext cx="3857368" cy="461665"/>
          </a:xfrm>
          <a:prstGeom prst="rect">
            <a:avLst/>
          </a:prstGeom>
        </p:spPr>
        <p:txBody>
          <a:bodyPr wrap="square">
            <a:spAutoFit/>
          </a:bodyPr>
          <a:lstStyle/>
          <a:p>
            <a:r>
              <a:rPr lang="en-US" sz="1200" dirty="0"/>
              <a:t>Quelle: Financial Management: Theory and Practice, 14th edition Eugene F. Brigham and Michael C. </a:t>
            </a:r>
            <a:r>
              <a:rPr lang="en-US" sz="1200" dirty="0" err="1"/>
              <a:t>Ehrhardt</a:t>
            </a:r>
            <a:endParaRPr lang="en-US" sz="1200" dirty="0"/>
          </a:p>
        </p:txBody>
      </p:sp>
    </p:spTree>
    <p:extLst>
      <p:ext uri="{BB962C8B-B14F-4D97-AF65-F5344CB8AC3E}">
        <p14:creationId xmlns:p14="http://schemas.microsoft.com/office/powerpoint/2010/main" val="1150255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Sale-and-Lease-back</a:t>
            </a:r>
          </a:p>
        </p:txBody>
      </p:sp>
      <p:sp>
        <p:nvSpPr>
          <p:cNvPr id="5" name="Rectangle 4">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b="1" dirty="0">
              <a:solidFill>
                <a:prstClr val="white"/>
              </a:solidFill>
              <a:latin typeface="Calibri" panose="020F0502020204030204"/>
            </a:endParaRPr>
          </a:p>
        </p:txBody>
      </p:sp>
      <p:sp>
        <p:nvSpPr>
          <p:cNvPr id="6" name="Rectangle 5">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2C</a:t>
            </a:r>
          </a:p>
        </p:txBody>
      </p:sp>
      <p:sp>
        <p:nvSpPr>
          <p:cNvPr id="7" name="Rectangle 6"/>
          <p:cNvSpPr/>
          <p:nvPr/>
        </p:nvSpPr>
        <p:spPr>
          <a:xfrm>
            <a:off x="1017558" y="4227512"/>
            <a:ext cx="10133428" cy="1815882"/>
          </a:xfrm>
          <a:prstGeom prst="rect">
            <a:avLst/>
          </a:prstGeom>
        </p:spPr>
        <p:txBody>
          <a:bodyPr wrap="square">
            <a:spAutoFit/>
          </a:bodyPr>
          <a:lstStyle/>
          <a:p>
            <a:pPr marL="285750" indent="-285750">
              <a:buFont typeface="Arial" panose="020B0604020202020204" pitchFamily="34" charset="0"/>
              <a:buChar char="•"/>
            </a:pPr>
            <a:r>
              <a:rPr lang="en-US" sz="1600" i="1" dirty="0"/>
              <a:t>Sale-and-Lease-back</a:t>
            </a:r>
            <a:r>
              <a:rPr lang="en-US" sz="1600" dirty="0"/>
              <a:t>-</a:t>
            </a:r>
            <a:r>
              <a:rPr lang="en-US" sz="1600" dirty="0" err="1"/>
              <a:t>Vereinbarungen</a:t>
            </a:r>
            <a:r>
              <a:rPr lang="en-US" sz="1600" dirty="0"/>
              <a:t> (</a:t>
            </a:r>
            <a:r>
              <a:rPr lang="en-US" sz="1600" dirty="0" err="1"/>
              <a:t>wörtlich</a:t>
            </a:r>
            <a:r>
              <a:rPr lang="en-US" sz="1600" dirty="0"/>
              <a:t>: </a:t>
            </a:r>
            <a:r>
              <a:rPr lang="en-US" sz="1600" dirty="0" err="1"/>
              <a:t>Verkauf</a:t>
            </a:r>
            <a:r>
              <a:rPr lang="en-US" sz="1600" dirty="0"/>
              <a:t> und </a:t>
            </a:r>
            <a:r>
              <a:rPr lang="en-US" sz="1600" dirty="0" err="1"/>
              <a:t>Rückmiete</a:t>
            </a:r>
            <a:r>
              <a:rPr lang="en-US" sz="1600" dirty="0"/>
              <a:t>)</a:t>
            </a:r>
            <a:r>
              <a:rPr lang="de-DE" sz="1600" dirty="0"/>
              <a:t> ähneln Finanzierungs-Leasingverträgen; der wesentliche Unterschied besteht darin, dass die geleasten Geräte in der Regel gebraucht und nicht neu sind und der Leasinggeber sie vom Leasingnehmer anstelle eines Herstellers oder Händlers kauft. Sale-and-Lease-back ist somit eine besondere Form des Finanzierungs-Leasings.</a:t>
            </a:r>
          </a:p>
          <a:p>
            <a:pPr marL="285750" indent="-285750">
              <a:buFont typeface="Arial" panose="020B0604020202020204" pitchFamily="34" charset="0"/>
              <a:buChar char="•"/>
            </a:pPr>
            <a:r>
              <a:rPr lang="de-DE" sz="1600" dirty="0"/>
              <a:t>Der Verkäufer erhält sofort den vom Käufer festgesetzten Kaufpreis. Gleichzeitig behält der Verkäufer als Leasingnehmer das Nutzungsrecht am Objekt. Die Leasingzahlungen erfolgen ähnlich wie Kreditrückzahlungen nach einem festgelegten Zeitplan. </a:t>
            </a:r>
            <a:endParaRPr lang="en-US" sz="1600" dirty="0"/>
          </a:p>
        </p:txBody>
      </p:sp>
      <p:grpSp>
        <p:nvGrpSpPr>
          <p:cNvPr id="27" name="Group 26"/>
          <p:cNvGrpSpPr/>
          <p:nvPr/>
        </p:nvGrpSpPr>
        <p:grpSpPr>
          <a:xfrm>
            <a:off x="1017558" y="1147183"/>
            <a:ext cx="10337899" cy="2929090"/>
            <a:chOff x="1070623" y="1510435"/>
            <a:chExt cx="10337899" cy="2929090"/>
          </a:xfrm>
        </p:grpSpPr>
        <p:sp>
          <p:nvSpPr>
            <p:cNvPr id="24" name="TextBox 23"/>
            <p:cNvSpPr txBox="1"/>
            <p:nvPr/>
          </p:nvSpPr>
          <p:spPr>
            <a:xfrm>
              <a:off x="7326543" y="3700861"/>
              <a:ext cx="2540293" cy="738664"/>
            </a:xfrm>
            <a:prstGeom prst="rect">
              <a:avLst/>
            </a:prstGeom>
            <a:noFill/>
          </p:spPr>
          <p:txBody>
            <a:bodyPr wrap="square" rtlCol="0">
              <a:spAutoFit/>
            </a:bodyPr>
            <a:lstStyle/>
            <a:p>
              <a:r>
                <a:rPr lang="en-US" sz="1400" dirty="0" err="1"/>
                <a:t>Versicherungsgesellschaft</a:t>
              </a:r>
              <a:r>
                <a:rPr lang="en-US" sz="1400" dirty="0"/>
                <a:t>, Bank, </a:t>
              </a:r>
              <a:r>
                <a:rPr lang="en-US" sz="1400" dirty="0" err="1"/>
                <a:t>spezialisierte</a:t>
              </a:r>
              <a:r>
                <a:rPr lang="en-US" sz="1400" dirty="0"/>
                <a:t> Leasing-Gesellschaft, </a:t>
              </a:r>
              <a:r>
                <a:rPr lang="en-US" sz="1400" dirty="0" err="1"/>
                <a:t>Einzelinvestor</a:t>
              </a:r>
              <a:r>
                <a:rPr lang="en-US" sz="1400" dirty="0"/>
                <a:t> etc.</a:t>
              </a:r>
            </a:p>
          </p:txBody>
        </p:sp>
        <p:grpSp>
          <p:nvGrpSpPr>
            <p:cNvPr id="11" name="Group 10"/>
            <p:cNvGrpSpPr/>
            <p:nvPr/>
          </p:nvGrpSpPr>
          <p:grpSpPr>
            <a:xfrm>
              <a:off x="1070623" y="1510435"/>
              <a:ext cx="10337899" cy="2538632"/>
              <a:chOff x="1070623" y="1510435"/>
              <a:chExt cx="10337899" cy="2538632"/>
            </a:xfrm>
          </p:grpSpPr>
          <p:sp>
            <p:nvSpPr>
              <p:cNvPr id="23" name="TextBox 22"/>
              <p:cNvSpPr txBox="1"/>
              <p:nvPr/>
            </p:nvSpPr>
            <p:spPr>
              <a:xfrm>
                <a:off x="5231628" y="2532796"/>
                <a:ext cx="1814730" cy="584775"/>
              </a:xfrm>
              <a:prstGeom prst="rect">
                <a:avLst/>
              </a:prstGeom>
              <a:noFill/>
            </p:spPr>
            <p:txBody>
              <a:bodyPr wrap="square" rtlCol="0">
                <a:spAutoFit/>
              </a:bodyPr>
              <a:lstStyle/>
              <a:p>
                <a:pPr algn="ctr"/>
                <a:r>
                  <a:rPr lang="en-US" sz="1600" dirty="0"/>
                  <a:t>(Land, </a:t>
                </a:r>
                <a:r>
                  <a:rPr lang="en-US" sz="1600" dirty="0" err="1"/>
                  <a:t>Gebäude</a:t>
                </a:r>
                <a:r>
                  <a:rPr lang="en-US" sz="1600" dirty="0"/>
                  <a:t>, </a:t>
                </a:r>
                <a:r>
                  <a:rPr lang="en-US" sz="1600" dirty="0" err="1"/>
                  <a:t>Ausrüstung</a:t>
                </a:r>
                <a:r>
                  <a:rPr lang="en-US" sz="1600" dirty="0"/>
                  <a:t>)</a:t>
                </a:r>
              </a:p>
            </p:txBody>
          </p:sp>
          <p:grpSp>
            <p:nvGrpSpPr>
              <p:cNvPr id="10" name="Group 9"/>
              <p:cNvGrpSpPr/>
              <p:nvPr/>
            </p:nvGrpSpPr>
            <p:grpSpPr>
              <a:xfrm>
                <a:off x="1070623" y="1510435"/>
                <a:ext cx="10337899" cy="2538632"/>
                <a:chOff x="1070623" y="1510435"/>
                <a:chExt cx="10337899" cy="2538632"/>
              </a:xfrm>
            </p:grpSpPr>
            <p:grpSp>
              <p:nvGrpSpPr>
                <p:cNvPr id="22" name="Group 21"/>
                <p:cNvGrpSpPr/>
                <p:nvPr/>
              </p:nvGrpSpPr>
              <p:grpSpPr>
                <a:xfrm>
                  <a:off x="1070623" y="1510435"/>
                  <a:ext cx="10337899" cy="2538632"/>
                  <a:chOff x="1015901" y="2533422"/>
                  <a:chExt cx="10337899" cy="2538632"/>
                </a:xfrm>
              </p:grpSpPr>
              <p:sp>
                <p:nvSpPr>
                  <p:cNvPr id="17" name="TextBox 16"/>
                  <p:cNvSpPr txBox="1"/>
                  <p:nvPr/>
                </p:nvSpPr>
                <p:spPr>
                  <a:xfrm>
                    <a:off x="4901743" y="2533422"/>
                    <a:ext cx="2279071" cy="584775"/>
                  </a:xfrm>
                  <a:prstGeom prst="rect">
                    <a:avLst/>
                  </a:prstGeom>
                  <a:noFill/>
                </p:spPr>
                <p:txBody>
                  <a:bodyPr wrap="square" rtlCol="0">
                    <a:noAutofit/>
                  </a:bodyPr>
                  <a:lstStyle/>
                  <a:p>
                    <a:pPr algn="ctr"/>
                    <a:r>
                      <a:rPr lang="en-US" sz="1600" dirty="0" err="1"/>
                      <a:t>Verkauft</a:t>
                    </a:r>
                    <a:r>
                      <a:rPr lang="en-US" sz="1600" dirty="0"/>
                      <a:t> </a:t>
                    </a:r>
                    <a:r>
                      <a:rPr lang="en-US" sz="1600" dirty="0" err="1"/>
                      <a:t>Vermögenswert</a:t>
                    </a:r>
                    <a:endParaRPr lang="en-US" sz="1600" dirty="0"/>
                  </a:p>
                </p:txBody>
              </p:sp>
              <p:sp>
                <p:nvSpPr>
                  <p:cNvPr id="18" name="TextBox 17"/>
                  <p:cNvSpPr txBox="1"/>
                  <p:nvPr/>
                </p:nvSpPr>
                <p:spPr>
                  <a:xfrm>
                    <a:off x="4920176" y="4733500"/>
                    <a:ext cx="2351645" cy="338554"/>
                  </a:xfrm>
                  <a:prstGeom prst="rect">
                    <a:avLst/>
                  </a:prstGeom>
                  <a:noFill/>
                </p:spPr>
                <p:txBody>
                  <a:bodyPr wrap="square" rtlCol="0">
                    <a:spAutoFit/>
                  </a:bodyPr>
                  <a:lstStyle/>
                  <a:p>
                    <a:pPr algn="ctr"/>
                    <a:r>
                      <a:rPr lang="en-US" sz="1600" dirty="0" err="1"/>
                      <a:t>Mietet</a:t>
                    </a:r>
                    <a:r>
                      <a:rPr lang="en-US" sz="1600" dirty="0"/>
                      <a:t> </a:t>
                    </a:r>
                    <a:r>
                      <a:rPr lang="en-US" sz="1600" dirty="0" err="1"/>
                      <a:t>Vermögenswert</a:t>
                    </a:r>
                    <a:endParaRPr lang="en-US" sz="1600" dirty="0"/>
                  </a:p>
                </p:txBody>
              </p:sp>
              <p:grpSp>
                <p:nvGrpSpPr>
                  <p:cNvPr id="21" name="Group 20"/>
                  <p:cNvGrpSpPr/>
                  <p:nvPr/>
                </p:nvGrpSpPr>
                <p:grpSpPr>
                  <a:xfrm>
                    <a:off x="1015901" y="3171282"/>
                    <a:ext cx="10337899" cy="1557568"/>
                    <a:chOff x="1015901" y="3171282"/>
                    <a:chExt cx="10337899" cy="1557568"/>
                  </a:xfrm>
                </p:grpSpPr>
                <p:grpSp>
                  <p:nvGrpSpPr>
                    <p:cNvPr id="16" name="Group 15"/>
                    <p:cNvGrpSpPr/>
                    <p:nvPr/>
                  </p:nvGrpSpPr>
                  <p:grpSpPr>
                    <a:xfrm>
                      <a:off x="3334037" y="3372626"/>
                      <a:ext cx="5514537" cy="1356224"/>
                      <a:chOff x="3334037" y="3372626"/>
                      <a:chExt cx="5514537" cy="1356224"/>
                    </a:xfrm>
                  </p:grpSpPr>
                  <p:sp>
                    <p:nvSpPr>
                      <p:cNvPr id="8" name="Rectangle 7"/>
                      <p:cNvSpPr/>
                      <p:nvPr/>
                    </p:nvSpPr>
                    <p:spPr>
                      <a:xfrm>
                        <a:off x="3334037" y="3443906"/>
                        <a:ext cx="1758463" cy="8159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Firma</a:t>
                        </a:r>
                        <a:endParaRPr lang="en-US" dirty="0"/>
                      </a:p>
                    </p:txBody>
                  </p:sp>
                  <p:sp>
                    <p:nvSpPr>
                      <p:cNvPr id="9" name="Rectangle 8"/>
                      <p:cNvSpPr/>
                      <p:nvPr/>
                    </p:nvSpPr>
                    <p:spPr>
                      <a:xfrm>
                        <a:off x="7076043" y="3372626"/>
                        <a:ext cx="1772531" cy="887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Leasing-Gesellschaft</a:t>
                        </a:r>
                      </a:p>
                    </p:txBody>
                  </p:sp>
                  <p:sp>
                    <p:nvSpPr>
                      <p:cNvPr id="15" name="Curved Left Arrow 14"/>
                      <p:cNvSpPr/>
                      <p:nvPr/>
                    </p:nvSpPr>
                    <p:spPr>
                      <a:xfrm rot="5400000">
                        <a:off x="5886325" y="3159301"/>
                        <a:ext cx="395896" cy="2743201"/>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9" name="TextBox 18"/>
                    <p:cNvSpPr txBox="1"/>
                    <p:nvPr/>
                  </p:nvSpPr>
                  <p:spPr>
                    <a:xfrm>
                      <a:off x="1015901" y="3288149"/>
                      <a:ext cx="2261312" cy="1077218"/>
                    </a:xfrm>
                    <a:prstGeom prst="rect">
                      <a:avLst/>
                    </a:prstGeom>
                    <a:noFill/>
                  </p:spPr>
                  <p:txBody>
                    <a:bodyPr wrap="square" rtlCol="0">
                      <a:spAutoFit/>
                    </a:bodyPr>
                    <a:lstStyle/>
                    <a:p>
                      <a:pPr>
                        <a:buFont typeface="Arial" panose="020B0604020202020204" pitchFamily="34" charset="0"/>
                        <a:buChar char="•"/>
                      </a:pPr>
                      <a:r>
                        <a:rPr lang="en-US" sz="1600" dirty="0" err="1"/>
                        <a:t>Erhält</a:t>
                      </a:r>
                      <a:r>
                        <a:rPr lang="en-US" sz="1600" dirty="0"/>
                        <a:t> </a:t>
                      </a:r>
                      <a:r>
                        <a:rPr lang="en-US" sz="1600" dirty="0" err="1"/>
                        <a:t>Kaufbetrag</a:t>
                      </a:r>
                      <a:r>
                        <a:rPr lang="en-US" sz="1600" dirty="0"/>
                        <a:t> </a:t>
                      </a:r>
                      <a:r>
                        <a:rPr lang="en-US" sz="1600" dirty="0" err="1"/>
                        <a:t>für</a:t>
                      </a:r>
                      <a:r>
                        <a:rPr lang="en-US" sz="1600" dirty="0"/>
                        <a:t> </a:t>
                      </a:r>
                      <a:r>
                        <a:rPr lang="en-US" sz="1600" dirty="0" err="1"/>
                        <a:t>Vermögenswert</a:t>
                      </a:r>
                      <a:endParaRPr lang="en-US" sz="1600" dirty="0"/>
                    </a:p>
                    <a:p>
                      <a:pPr>
                        <a:buFont typeface="Arial" panose="020B0604020202020204" pitchFamily="34" charset="0"/>
                        <a:buChar char="•"/>
                      </a:pPr>
                      <a:r>
                        <a:rPr lang="en-US" sz="1600" dirty="0" err="1"/>
                        <a:t>Bezahlt</a:t>
                      </a:r>
                      <a:r>
                        <a:rPr lang="en-US" sz="1600" dirty="0"/>
                        <a:t> </a:t>
                      </a:r>
                      <a:r>
                        <a:rPr lang="en-US" sz="1600" dirty="0" err="1"/>
                        <a:t>Leasingraten</a:t>
                      </a:r>
                      <a:r>
                        <a:rPr lang="en-US" sz="1600" dirty="0"/>
                        <a:t> (</a:t>
                      </a:r>
                      <a:r>
                        <a:rPr lang="en-US" sz="1600" dirty="0" err="1"/>
                        <a:t>einschließlich</a:t>
                      </a:r>
                      <a:r>
                        <a:rPr lang="en-US" sz="1600" dirty="0"/>
                        <a:t> </a:t>
                      </a:r>
                      <a:r>
                        <a:rPr lang="en-US" sz="1600" dirty="0" err="1"/>
                        <a:t>Zinsen</a:t>
                      </a:r>
                      <a:r>
                        <a:rPr lang="en-US" sz="1600" dirty="0"/>
                        <a:t>)</a:t>
                      </a:r>
                    </a:p>
                  </p:txBody>
                </p:sp>
                <p:sp>
                  <p:nvSpPr>
                    <p:cNvPr id="20" name="TextBox 19"/>
                    <p:cNvSpPr txBox="1"/>
                    <p:nvPr/>
                  </p:nvSpPr>
                  <p:spPr>
                    <a:xfrm>
                      <a:off x="9092488" y="3171282"/>
                      <a:ext cx="2261312" cy="1077218"/>
                    </a:xfrm>
                    <a:prstGeom prst="rect">
                      <a:avLst/>
                    </a:prstGeom>
                    <a:noFill/>
                  </p:spPr>
                  <p:txBody>
                    <a:bodyPr wrap="square" rtlCol="0">
                      <a:spAutoFit/>
                    </a:bodyPr>
                    <a:lstStyle/>
                    <a:p>
                      <a:pPr>
                        <a:buFont typeface="Arial" panose="020B0604020202020204" pitchFamily="34" charset="0"/>
                        <a:buChar char="•"/>
                      </a:pPr>
                      <a:r>
                        <a:rPr lang="en-US" sz="1600" dirty="0" err="1"/>
                        <a:t>Bezahlt</a:t>
                      </a:r>
                      <a:r>
                        <a:rPr lang="en-US" sz="1600" dirty="0"/>
                        <a:t> </a:t>
                      </a:r>
                      <a:r>
                        <a:rPr lang="en-US" sz="1600" dirty="0" err="1"/>
                        <a:t>Kaufbetrag</a:t>
                      </a:r>
                      <a:r>
                        <a:rPr lang="en-US" sz="1600" dirty="0"/>
                        <a:t> </a:t>
                      </a:r>
                      <a:r>
                        <a:rPr lang="en-US" sz="1600" dirty="0" err="1"/>
                        <a:t>für</a:t>
                      </a:r>
                      <a:r>
                        <a:rPr lang="en-US" sz="1600" dirty="0"/>
                        <a:t> </a:t>
                      </a:r>
                      <a:r>
                        <a:rPr lang="en-US" sz="1600" dirty="0" err="1"/>
                        <a:t>Vermögenswert</a:t>
                      </a:r>
                      <a:endParaRPr lang="en-US" sz="1600" dirty="0"/>
                    </a:p>
                    <a:p>
                      <a:pPr>
                        <a:buFont typeface="Arial" panose="020B0604020202020204" pitchFamily="34" charset="0"/>
                        <a:buChar char="•"/>
                      </a:pPr>
                      <a:r>
                        <a:rPr lang="en-US" sz="1600" dirty="0" err="1"/>
                        <a:t>Erhält</a:t>
                      </a:r>
                      <a:r>
                        <a:rPr lang="en-US" sz="1600" dirty="0"/>
                        <a:t> </a:t>
                      </a:r>
                      <a:r>
                        <a:rPr lang="en-US" sz="1600" dirty="0" err="1"/>
                        <a:t>Leasingzahlungen</a:t>
                      </a:r>
                      <a:r>
                        <a:rPr lang="en-US" sz="1600" dirty="0"/>
                        <a:t> (</a:t>
                      </a:r>
                      <a:r>
                        <a:rPr lang="en-US" sz="1600" dirty="0" err="1"/>
                        <a:t>einschließlich</a:t>
                      </a:r>
                      <a:r>
                        <a:rPr lang="en-US" sz="1600" dirty="0"/>
                        <a:t> </a:t>
                      </a:r>
                      <a:r>
                        <a:rPr lang="en-US" sz="1600" dirty="0" err="1"/>
                        <a:t>Zinsen</a:t>
                      </a:r>
                      <a:r>
                        <a:rPr lang="en-US" sz="1600" dirty="0"/>
                        <a:t>)</a:t>
                      </a:r>
                    </a:p>
                  </p:txBody>
                </p:sp>
              </p:grpSp>
            </p:grpSp>
            <p:sp>
              <p:nvSpPr>
                <p:cNvPr id="25" name="Curved Left Arrow 24"/>
                <p:cNvSpPr/>
                <p:nvPr/>
              </p:nvSpPr>
              <p:spPr>
                <a:xfrm rot="16200000">
                  <a:off x="5952774" y="701066"/>
                  <a:ext cx="395896" cy="2743201"/>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cxnSp>
          <p:nvCxnSpPr>
            <p:cNvPr id="13" name="Straight Arrow Connector 12"/>
            <p:cNvCxnSpPr>
              <a:stCxn id="9" idx="2"/>
              <a:endCxn id="24" idx="0"/>
            </p:cNvCxnSpPr>
            <p:nvPr/>
          </p:nvCxnSpPr>
          <p:spPr>
            <a:xfrm>
              <a:off x="8017031" y="3236847"/>
              <a:ext cx="579659" cy="464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33" name="Slide Number Placeholder 32"/>
          <p:cNvSpPr>
            <a:spLocks noGrp="1"/>
          </p:cNvSpPr>
          <p:nvPr>
            <p:ph type="sldNum" sz="quarter" idx="12"/>
          </p:nvPr>
        </p:nvSpPr>
        <p:spPr/>
        <p:txBody>
          <a:bodyPr/>
          <a:lstStyle/>
          <a:p>
            <a:fld id="{C77C6C3F-668B-4AF5-BFA9-0F657EB068D6}" type="slidenum">
              <a:rPr lang="pl-PL" smtClean="0"/>
              <a:pPr/>
              <a:t>12</a:t>
            </a:fld>
            <a:endParaRPr lang="pl-PL" dirty="0"/>
          </a:p>
        </p:txBody>
      </p:sp>
      <p:sp>
        <p:nvSpPr>
          <p:cNvPr id="34" name="Rectangle 33"/>
          <p:cNvSpPr/>
          <p:nvPr/>
        </p:nvSpPr>
        <p:spPr>
          <a:xfrm>
            <a:off x="6507892" y="6107410"/>
            <a:ext cx="3857368" cy="461665"/>
          </a:xfrm>
          <a:prstGeom prst="rect">
            <a:avLst/>
          </a:prstGeom>
        </p:spPr>
        <p:txBody>
          <a:bodyPr wrap="square">
            <a:spAutoFit/>
          </a:bodyPr>
          <a:lstStyle/>
          <a:p>
            <a:r>
              <a:rPr lang="en-US" sz="1200" dirty="0"/>
              <a:t>Quelle: Financial Management: Theory and Practice, 14th edition Eugene F. Brigham and Michael C. </a:t>
            </a:r>
            <a:r>
              <a:rPr lang="en-US" sz="1200" dirty="0" err="1"/>
              <a:t>Ehrhardt</a:t>
            </a:r>
            <a:endParaRPr lang="en-US" sz="1200" dirty="0"/>
          </a:p>
        </p:txBody>
      </p:sp>
    </p:spTree>
    <p:extLst>
      <p:ext uri="{BB962C8B-B14F-4D97-AF65-F5344CB8AC3E}">
        <p14:creationId xmlns:p14="http://schemas.microsoft.com/office/powerpoint/2010/main" val="33306998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Sale-and-Lease-back</a:t>
            </a:r>
          </a:p>
        </p:txBody>
      </p:sp>
      <p:sp>
        <p:nvSpPr>
          <p:cNvPr id="5" name="Rectangle 4">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b="1" dirty="0">
              <a:solidFill>
                <a:prstClr val="white"/>
              </a:solidFill>
              <a:latin typeface="Calibri" panose="020F0502020204030204"/>
            </a:endParaRPr>
          </a:p>
        </p:txBody>
      </p:sp>
      <p:sp>
        <p:nvSpPr>
          <p:cNvPr id="6" name="Rectangle 5">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2C</a:t>
            </a:r>
          </a:p>
        </p:txBody>
      </p:sp>
      <p:sp>
        <p:nvSpPr>
          <p:cNvPr id="7" name="Rectangle 6"/>
          <p:cNvSpPr/>
          <p:nvPr/>
        </p:nvSpPr>
        <p:spPr>
          <a:xfrm>
            <a:off x="1017558" y="4227512"/>
            <a:ext cx="10133428" cy="1323439"/>
          </a:xfrm>
          <a:prstGeom prst="rect">
            <a:avLst/>
          </a:prstGeom>
        </p:spPr>
        <p:txBody>
          <a:bodyPr wrap="square">
            <a:spAutoFit/>
          </a:bodyPr>
          <a:lstStyle/>
          <a:p>
            <a:pPr marL="285750" indent="-285750">
              <a:buFont typeface="Arial" panose="020B0604020202020204" pitchFamily="34" charset="0"/>
              <a:buChar char="•"/>
            </a:pPr>
            <a:r>
              <a:rPr lang="de-DE" sz="1600" dirty="0"/>
              <a:t>Im Rahmen einer Hypothekenkreditvereinbarung würde der Kreditgeber eine Reihe von gleichen Zahlungen erhalten, die gerade ausreichen, um das Darlehen zu tilgen und eine bestimmte Rendite auf den ausstehenden Kreditsaldo zu erzielen. Im Rahmen einer </a:t>
            </a:r>
            <a:r>
              <a:rPr lang="de-DE" sz="1600" i="1" dirty="0"/>
              <a:t>Sale-and-Lease-back</a:t>
            </a:r>
            <a:r>
              <a:rPr lang="de-DE" sz="1600" dirty="0"/>
              <a:t>-Vereinbarung werden die Leasingzahlungen genau so gestaltet, dass die Zahlungen gerade ausreichen, um den vollen Kaufpreis an den Investor zurückzuzahlen sowie eine festgelegte Rendite auf die Investition des Leasinggebers zu erbringen.</a:t>
            </a:r>
            <a:endParaRPr lang="en-US" sz="1600" dirty="0"/>
          </a:p>
        </p:txBody>
      </p:sp>
      <p:sp>
        <p:nvSpPr>
          <p:cNvPr id="26" name="Slide Number Placeholder 25"/>
          <p:cNvSpPr>
            <a:spLocks noGrp="1"/>
          </p:cNvSpPr>
          <p:nvPr>
            <p:ph type="sldNum" sz="quarter" idx="12"/>
          </p:nvPr>
        </p:nvSpPr>
        <p:spPr/>
        <p:txBody>
          <a:bodyPr/>
          <a:lstStyle/>
          <a:p>
            <a:fld id="{C77C6C3F-668B-4AF5-BFA9-0F657EB068D6}" type="slidenum">
              <a:rPr lang="pl-PL" smtClean="0"/>
              <a:pPr/>
              <a:t>13</a:t>
            </a:fld>
            <a:endParaRPr lang="pl-PL" dirty="0"/>
          </a:p>
        </p:txBody>
      </p:sp>
      <p:sp>
        <p:nvSpPr>
          <p:cNvPr id="28" name="Rectangle 27"/>
          <p:cNvSpPr/>
          <p:nvPr/>
        </p:nvSpPr>
        <p:spPr>
          <a:xfrm>
            <a:off x="6507892" y="6107410"/>
            <a:ext cx="3857368" cy="461665"/>
          </a:xfrm>
          <a:prstGeom prst="rect">
            <a:avLst/>
          </a:prstGeom>
        </p:spPr>
        <p:txBody>
          <a:bodyPr wrap="square">
            <a:spAutoFit/>
          </a:bodyPr>
          <a:lstStyle/>
          <a:p>
            <a:r>
              <a:rPr lang="en-US" sz="1200" dirty="0"/>
              <a:t>Quelle: Financial Management: Theory and Practice, 14th edition Eugene F. Brigham and Michael C. </a:t>
            </a:r>
            <a:r>
              <a:rPr lang="en-US" sz="1200" dirty="0" err="1"/>
              <a:t>Ehrhardt</a:t>
            </a:r>
            <a:endParaRPr lang="en-US" sz="1200" dirty="0"/>
          </a:p>
        </p:txBody>
      </p:sp>
      <p:grpSp>
        <p:nvGrpSpPr>
          <p:cNvPr id="80" name="Group 26">
            <a:extLst>
              <a:ext uri="{FF2B5EF4-FFF2-40B4-BE49-F238E27FC236}">
                <a16:creationId xmlns:a16="http://schemas.microsoft.com/office/drawing/2014/main" id="{7C71C73B-D446-4C6A-BE08-C43A16EA552C}"/>
              </a:ext>
            </a:extLst>
          </p:cNvPr>
          <p:cNvGrpSpPr/>
          <p:nvPr/>
        </p:nvGrpSpPr>
        <p:grpSpPr>
          <a:xfrm>
            <a:off x="1017558" y="1147183"/>
            <a:ext cx="10337899" cy="2929090"/>
            <a:chOff x="1070623" y="1510435"/>
            <a:chExt cx="10337899" cy="2929090"/>
          </a:xfrm>
        </p:grpSpPr>
        <p:sp>
          <p:nvSpPr>
            <p:cNvPr id="81" name="TextBox 23">
              <a:extLst>
                <a:ext uri="{FF2B5EF4-FFF2-40B4-BE49-F238E27FC236}">
                  <a16:creationId xmlns:a16="http://schemas.microsoft.com/office/drawing/2014/main" id="{CFE07CBC-58C3-4900-96EB-E50B6F0E93ED}"/>
                </a:ext>
              </a:extLst>
            </p:cNvPr>
            <p:cNvSpPr txBox="1"/>
            <p:nvPr/>
          </p:nvSpPr>
          <p:spPr>
            <a:xfrm>
              <a:off x="7326543" y="3700861"/>
              <a:ext cx="2540293" cy="738664"/>
            </a:xfrm>
            <a:prstGeom prst="rect">
              <a:avLst/>
            </a:prstGeom>
            <a:noFill/>
          </p:spPr>
          <p:txBody>
            <a:bodyPr wrap="square" rtlCol="0">
              <a:spAutoFit/>
            </a:bodyPr>
            <a:lstStyle/>
            <a:p>
              <a:r>
                <a:rPr lang="en-US" sz="1400" dirty="0" err="1"/>
                <a:t>Versicherungsgesellschaft</a:t>
              </a:r>
              <a:r>
                <a:rPr lang="en-US" sz="1400" dirty="0"/>
                <a:t>, Bank, </a:t>
              </a:r>
              <a:r>
                <a:rPr lang="en-US" sz="1400" dirty="0" err="1"/>
                <a:t>spezialisierte</a:t>
              </a:r>
              <a:r>
                <a:rPr lang="en-US" sz="1400" dirty="0"/>
                <a:t> Leasing-Gesellschaft, </a:t>
              </a:r>
              <a:r>
                <a:rPr lang="en-US" sz="1400" dirty="0" err="1"/>
                <a:t>Einzelinvestor</a:t>
              </a:r>
              <a:r>
                <a:rPr lang="en-US" sz="1400" dirty="0"/>
                <a:t>, etc.</a:t>
              </a:r>
            </a:p>
          </p:txBody>
        </p:sp>
        <p:grpSp>
          <p:nvGrpSpPr>
            <p:cNvPr id="82" name="Group 10">
              <a:extLst>
                <a:ext uri="{FF2B5EF4-FFF2-40B4-BE49-F238E27FC236}">
                  <a16:creationId xmlns:a16="http://schemas.microsoft.com/office/drawing/2014/main" id="{E434000D-0767-4353-BDB4-285A2A1BE122}"/>
                </a:ext>
              </a:extLst>
            </p:cNvPr>
            <p:cNvGrpSpPr/>
            <p:nvPr/>
          </p:nvGrpSpPr>
          <p:grpSpPr>
            <a:xfrm>
              <a:off x="1070623" y="1510435"/>
              <a:ext cx="10337899" cy="2538632"/>
              <a:chOff x="1070623" y="1510435"/>
              <a:chExt cx="10337899" cy="2538632"/>
            </a:xfrm>
          </p:grpSpPr>
          <p:sp>
            <p:nvSpPr>
              <p:cNvPr id="84" name="TextBox 22">
                <a:extLst>
                  <a:ext uri="{FF2B5EF4-FFF2-40B4-BE49-F238E27FC236}">
                    <a16:creationId xmlns:a16="http://schemas.microsoft.com/office/drawing/2014/main" id="{2F96A22B-2C70-490A-A88F-43FD16A9DAC2}"/>
                  </a:ext>
                </a:extLst>
              </p:cNvPr>
              <p:cNvSpPr txBox="1"/>
              <p:nvPr/>
            </p:nvSpPr>
            <p:spPr>
              <a:xfrm>
                <a:off x="5231628" y="2532796"/>
                <a:ext cx="1814730" cy="584775"/>
              </a:xfrm>
              <a:prstGeom prst="rect">
                <a:avLst/>
              </a:prstGeom>
              <a:noFill/>
            </p:spPr>
            <p:txBody>
              <a:bodyPr wrap="square" rtlCol="0">
                <a:spAutoFit/>
              </a:bodyPr>
              <a:lstStyle/>
              <a:p>
                <a:pPr algn="ctr"/>
                <a:r>
                  <a:rPr lang="en-US" sz="1600" dirty="0"/>
                  <a:t>(Land, </a:t>
                </a:r>
                <a:r>
                  <a:rPr lang="en-US" sz="1600" dirty="0" err="1"/>
                  <a:t>Gebäude</a:t>
                </a:r>
                <a:r>
                  <a:rPr lang="en-US" sz="1600" dirty="0"/>
                  <a:t>, </a:t>
                </a:r>
                <a:r>
                  <a:rPr lang="en-US" sz="1600" dirty="0" err="1"/>
                  <a:t>Ausrüstung</a:t>
                </a:r>
                <a:r>
                  <a:rPr lang="en-US" sz="1600" dirty="0"/>
                  <a:t>)</a:t>
                </a:r>
              </a:p>
            </p:txBody>
          </p:sp>
          <p:grpSp>
            <p:nvGrpSpPr>
              <p:cNvPr id="85" name="Group 9">
                <a:extLst>
                  <a:ext uri="{FF2B5EF4-FFF2-40B4-BE49-F238E27FC236}">
                    <a16:creationId xmlns:a16="http://schemas.microsoft.com/office/drawing/2014/main" id="{7238782C-DB69-4E42-A0E4-A9C3B4640FFC}"/>
                  </a:ext>
                </a:extLst>
              </p:cNvPr>
              <p:cNvGrpSpPr/>
              <p:nvPr/>
            </p:nvGrpSpPr>
            <p:grpSpPr>
              <a:xfrm>
                <a:off x="1070623" y="1510435"/>
                <a:ext cx="10337899" cy="2538632"/>
                <a:chOff x="1070623" y="1510435"/>
                <a:chExt cx="10337899" cy="2538632"/>
              </a:xfrm>
            </p:grpSpPr>
            <p:grpSp>
              <p:nvGrpSpPr>
                <p:cNvPr id="86" name="Group 21">
                  <a:extLst>
                    <a:ext uri="{FF2B5EF4-FFF2-40B4-BE49-F238E27FC236}">
                      <a16:creationId xmlns:a16="http://schemas.microsoft.com/office/drawing/2014/main" id="{3DA946E8-FC6C-4385-B8CA-171F5E53B4DB}"/>
                    </a:ext>
                  </a:extLst>
                </p:cNvPr>
                <p:cNvGrpSpPr/>
                <p:nvPr/>
              </p:nvGrpSpPr>
              <p:grpSpPr>
                <a:xfrm>
                  <a:off x="1070623" y="1510435"/>
                  <a:ext cx="10337899" cy="2538632"/>
                  <a:chOff x="1015901" y="2533422"/>
                  <a:chExt cx="10337899" cy="2538632"/>
                </a:xfrm>
              </p:grpSpPr>
              <p:sp>
                <p:nvSpPr>
                  <p:cNvPr id="88" name="TextBox 16">
                    <a:extLst>
                      <a:ext uri="{FF2B5EF4-FFF2-40B4-BE49-F238E27FC236}">
                        <a16:creationId xmlns:a16="http://schemas.microsoft.com/office/drawing/2014/main" id="{7516F39A-1D13-4990-93B8-37016799A357}"/>
                      </a:ext>
                    </a:extLst>
                  </p:cNvPr>
                  <p:cNvSpPr txBox="1"/>
                  <p:nvPr/>
                </p:nvSpPr>
                <p:spPr>
                  <a:xfrm>
                    <a:off x="4901743" y="2533422"/>
                    <a:ext cx="2279071" cy="584775"/>
                  </a:xfrm>
                  <a:prstGeom prst="rect">
                    <a:avLst/>
                  </a:prstGeom>
                  <a:noFill/>
                </p:spPr>
                <p:txBody>
                  <a:bodyPr wrap="square" rtlCol="0">
                    <a:noAutofit/>
                  </a:bodyPr>
                  <a:lstStyle/>
                  <a:p>
                    <a:pPr algn="ctr"/>
                    <a:r>
                      <a:rPr lang="en-US" sz="1600" dirty="0" err="1"/>
                      <a:t>Verkauft</a:t>
                    </a:r>
                    <a:r>
                      <a:rPr lang="en-US" sz="1600" dirty="0"/>
                      <a:t> </a:t>
                    </a:r>
                    <a:r>
                      <a:rPr lang="en-US" sz="1600" dirty="0" err="1"/>
                      <a:t>Vermögenswert</a:t>
                    </a:r>
                    <a:endParaRPr lang="en-US" sz="1600" dirty="0"/>
                  </a:p>
                </p:txBody>
              </p:sp>
              <p:sp>
                <p:nvSpPr>
                  <p:cNvPr id="89" name="TextBox 17">
                    <a:extLst>
                      <a:ext uri="{FF2B5EF4-FFF2-40B4-BE49-F238E27FC236}">
                        <a16:creationId xmlns:a16="http://schemas.microsoft.com/office/drawing/2014/main" id="{26679BDD-9D61-47CF-95C4-F8A2123E6B63}"/>
                      </a:ext>
                    </a:extLst>
                  </p:cNvPr>
                  <p:cNvSpPr txBox="1"/>
                  <p:nvPr/>
                </p:nvSpPr>
                <p:spPr>
                  <a:xfrm>
                    <a:off x="4920176" y="4733500"/>
                    <a:ext cx="2351645" cy="338554"/>
                  </a:xfrm>
                  <a:prstGeom prst="rect">
                    <a:avLst/>
                  </a:prstGeom>
                  <a:noFill/>
                </p:spPr>
                <p:txBody>
                  <a:bodyPr wrap="square" rtlCol="0">
                    <a:spAutoFit/>
                  </a:bodyPr>
                  <a:lstStyle/>
                  <a:p>
                    <a:pPr algn="ctr"/>
                    <a:r>
                      <a:rPr lang="en-US" sz="1600" dirty="0" err="1"/>
                      <a:t>Mietet</a:t>
                    </a:r>
                    <a:r>
                      <a:rPr lang="en-US" sz="1600" dirty="0"/>
                      <a:t> </a:t>
                    </a:r>
                    <a:r>
                      <a:rPr lang="en-US" sz="1600" dirty="0" err="1"/>
                      <a:t>Vermögenswert</a:t>
                    </a:r>
                    <a:endParaRPr lang="en-US" sz="1600" dirty="0"/>
                  </a:p>
                </p:txBody>
              </p:sp>
              <p:grpSp>
                <p:nvGrpSpPr>
                  <p:cNvPr id="90" name="Group 20">
                    <a:extLst>
                      <a:ext uri="{FF2B5EF4-FFF2-40B4-BE49-F238E27FC236}">
                        <a16:creationId xmlns:a16="http://schemas.microsoft.com/office/drawing/2014/main" id="{D2EA6110-EBB1-4975-8531-E1A2A67930D0}"/>
                      </a:ext>
                    </a:extLst>
                  </p:cNvPr>
                  <p:cNvGrpSpPr/>
                  <p:nvPr/>
                </p:nvGrpSpPr>
                <p:grpSpPr>
                  <a:xfrm>
                    <a:off x="1015901" y="3171282"/>
                    <a:ext cx="10337899" cy="1557568"/>
                    <a:chOff x="1015901" y="3171282"/>
                    <a:chExt cx="10337899" cy="1557568"/>
                  </a:xfrm>
                </p:grpSpPr>
                <p:grpSp>
                  <p:nvGrpSpPr>
                    <p:cNvPr id="91" name="Group 15">
                      <a:extLst>
                        <a:ext uri="{FF2B5EF4-FFF2-40B4-BE49-F238E27FC236}">
                          <a16:creationId xmlns:a16="http://schemas.microsoft.com/office/drawing/2014/main" id="{64FA4380-C210-4E95-8257-97AAE7193B1D}"/>
                        </a:ext>
                      </a:extLst>
                    </p:cNvPr>
                    <p:cNvGrpSpPr/>
                    <p:nvPr/>
                  </p:nvGrpSpPr>
                  <p:grpSpPr>
                    <a:xfrm>
                      <a:off x="3334037" y="3372626"/>
                      <a:ext cx="5514537" cy="1356224"/>
                      <a:chOff x="3334037" y="3372626"/>
                      <a:chExt cx="5514537" cy="1356224"/>
                    </a:xfrm>
                  </p:grpSpPr>
                  <p:sp>
                    <p:nvSpPr>
                      <p:cNvPr id="94" name="Rectangle 7">
                        <a:extLst>
                          <a:ext uri="{FF2B5EF4-FFF2-40B4-BE49-F238E27FC236}">
                            <a16:creationId xmlns:a16="http://schemas.microsoft.com/office/drawing/2014/main" id="{699D4C09-4F84-45D9-8F8E-A24B684987DF}"/>
                          </a:ext>
                        </a:extLst>
                      </p:cNvPr>
                      <p:cNvSpPr/>
                      <p:nvPr/>
                    </p:nvSpPr>
                    <p:spPr>
                      <a:xfrm>
                        <a:off x="3334037" y="3443906"/>
                        <a:ext cx="1758463" cy="8159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Firma</a:t>
                        </a:r>
                        <a:endParaRPr lang="en-US" dirty="0"/>
                      </a:p>
                    </p:txBody>
                  </p:sp>
                  <p:sp>
                    <p:nvSpPr>
                      <p:cNvPr id="95" name="Rectangle 8">
                        <a:extLst>
                          <a:ext uri="{FF2B5EF4-FFF2-40B4-BE49-F238E27FC236}">
                            <a16:creationId xmlns:a16="http://schemas.microsoft.com/office/drawing/2014/main" id="{E9490B88-8542-4273-BE28-60E0B7EE08C7}"/>
                          </a:ext>
                        </a:extLst>
                      </p:cNvPr>
                      <p:cNvSpPr/>
                      <p:nvPr/>
                    </p:nvSpPr>
                    <p:spPr>
                      <a:xfrm>
                        <a:off x="7076043" y="3372626"/>
                        <a:ext cx="1772531" cy="887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Leasing-Gesellschaft</a:t>
                        </a:r>
                      </a:p>
                    </p:txBody>
                  </p:sp>
                  <p:sp>
                    <p:nvSpPr>
                      <p:cNvPr id="96" name="Curved Left Arrow 14">
                        <a:extLst>
                          <a:ext uri="{FF2B5EF4-FFF2-40B4-BE49-F238E27FC236}">
                            <a16:creationId xmlns:a16="http://schemas.microsoft.com/office/drawing/2014/main" id="{CB8A0C3C-8BED-44EC-973F-976F421B1AD3}"/>
                          </a:ext>
                        </a:extLst>
                      </p:cNvPr>
                      <p:cNvSpPr/>
                      <p:nvPr/>
                    </p:nvSpPr>
                    <p:spPr>
                      <a:xfrm rot="5400000">
                        <a:off x="5886325" y="3159301"/>
                        <a:ext cx="395896" cy="2743201"/>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92" name="TextBox 18">
                      <a:extLst>
                        <a:ext uri="{FF2B5EF4-FFF2-40B4-BE49-F238E27FC236}">
                          <a16:creationId xmlns:a16="http://schemas.microsoft.com/office/drawing/2014/main" id="{80D584B5-E440-4CFB-91C3-451FEFF12547}"/>
                        </a:ext>
                      </a:extLst>
                    </p:cNvPr>
                    <p:cNvSpPr txBox="1"/>
                    <p:nvPr/>
                  </p:nvSpPr>
                  <p:spPr>
                    <a:xfrm>
                      <a:off x="1015901" y="3288149"/>
                      <a:ext cx="2261312" cy="1077218"/>
                    </a:xfrm>
                    <a:prstGeom prst="rect">
                      <a:avLst/>
                    </a:prstGeom>
                    <a:noFill/>
                  </p:spPr>
                  <p:txBody>
                    <a:bodyPr wrap="square" rtlCol="0">
                      <a:spAutoFit/>
                    </a:bodyPr>
                    <a:lstStyle/>
                    <a:p>
                      <a:pPr>
                        <a:buFont typeface="Arial" panose="020B0604020202020204" pitchFamily="34" charset="0"/>
                        <a:buChar char="•"/>
                      </a:pPr>
                      <a:r>
                        <a:rPr lang="en-US" sz="1600" dirty="0" err="1"/>
                        <a:t>Erhält</a:t>
                      </a:r>
                      <a:r>
                        <a:rPr lang="en-US" sz="1600" dirty="0"/>
                        <a:t> </a:t>
                      </a:r>
                      <a:r>
                        <a:rPr lang="en-US" sz="1600" dirty="0" err="1"/>
                        <a:t>Kaufbetrag</a:t>
                      </a:r>
                      <a:r>
                        <a:rPr lang="en-US" sz="1600" dirty="0"/>
                        <a:t> </a:t>
                      </a:r>
                      <a:r>
                        <a:rPr lang="en-US" sz="1600" dirty="0" err="1"/>
                        <a:t>für</a:t>
                      </a:r>
                      <a:r>
                        <a:rPr lang="en-US" sz="1600" dirty="0"/>
                        <a:t> </a:t>
                      </a:r>
                      <a:r>
                        <a:rPr lang="en-US" sz="1600" dirty="0" err="1"/>
                        <a:t>Vermögenswert</a:t>
                      </a:r>
                      <a:endParaRPr lang="en-US" sz="1600" dirty="0"/>
                    </a:p>
                    <a:p>
                      <a:pPr>
                        <a:buFont typeface="Arial" panose="020B0604020202020204" pitchFamily="34" charset="0"/>
                        <a:buChar char="•"/>
                      </a:pPr>
                      <a:r>
                        <a:rPr lang="en-US" sz="1600" dirty="0" err="1"/>
                        <a:t>Bezahlt</a:t>
                      </a:r>
                      <a:r>
                        <a:rPr lang="en-US" sz="1600" dirty="0"/>
                        <a:t> </a:t>
                      </a:r>
                      <a:r>
                        <a:rPr lang="en-US" sz="1600" dirty="0" err="1"/>
                        <a:t>Leasingraten</a:t>
                      </a:r>
                      <a:r>
                        <a:rPr lang="en-US" sz="1600" dirty="0"/>
                        <a:t> (</a:t>
                      </a:r>
                      <a:r>
                        <a:rPr lang="en-US" sz="1600" dirty="0" err="1"/>
                        <a:t>einschließlich</a:t>
                      </a:r>
                      <a:r>
                        <a:rPr lang="en-US" sz="1600" dirty="0"/>
                        <a:t> </a:t>
                      </a:r>
                      <a:r>
                        <a:rPr lang="en-US" sz="1600" dirty="0" err="1"/>
                        <a:t>Zinsen</a:t>
                      </a:r>
                      <a:r>
                        <a:rPr lang="en-US" sz="1600" dirty="0"/>
                        <a:t>)</a:t>
                      </a:r>
                    </a:p>
                  </p:txBody>
                </p:sp>
                <p:sp>
                  <p:nvSpPr>
                    <p:cNvPr id="93" name="TextBox 19">
                      <a:extLst>
                        <a:ext uri="{FF2B5EF4-FFF2-40B4-BE49-F238E27FC236}">
                          <a16:creationId xmlns:a16="http://schemas.microsoft.com/office/drawing/2014/main" id="{A4579C0B-8C86-4480-9158-511BA07C307F}"/>
                        </a:ext>
                      </a:extLst>
                    </p:cNvPr>
                    <p:cNvSpPr txBox="1"/>
                    <p:nvPr/>
                  </p:nvSpPr>
                  <p:spPr>
                    <a:xfrm>
                      <a:off x="9092488" y="3171282"/>
                      <a:ext cx="2261312" cy="1077218"/>
                    </a:xfrm>
                    <a:prstGeom prst="rect">
                      <a:avLst/>
                    </a:prstGeom>
                    <a:noFill/>
                  </p:spPr>
                  <p:txBody>
                    <a:bodyPr wrap="square" rtlCol="0">
                      <a:spAutoFit/>
                    </a:bodyPr>
                    <a:lstStyle/>
                    <a:p>
                      <a:pPr>
                        <a:buFont typeface="Arial" panose="020B0604020202020204" pitchFamily="34" charset="0"/>
                        <a:buChar char="•"/>
                      </a:pPr>
                      <a:r>
                        <a:rPr lang="en-US" sz="1600" dirty="0" err="1"/>
                        <a:t>Bezahlt</a:t>
                      </a:r>
                      <a:r>
                        <a:rPr lang="en-US" sz="1600" dirty="0"/>
                        <a:t> </a:t>
                      </a:r>
                      <a:r>
                        <a:rPr lang="en-US" sz="1600" dirty="0" err="1"/>
                        <a:t>Kaufbetrag</a:t>
                      </a:r>
                      <a:r>
                        <a:rPr lang="en-US" sz="1600" dirty="0"/>
                        <a:t> </a:t>
                      </a:r>
                      <a:r>
                        <a:rPr lang="en-US" sz="1600" dirty="0" err="1"/>
                        <a:t>für</a:t>
                      </a:r>
                      <a:r>
                        <a:rPr lang="en-US" sz="1600" dirty="0"/>
                        <a:t> </a:t>
                      </a:r>
                      <a:r>
                        <a:rPr lang="en-US" sz="1600" dirty="0" err="1"/>
                        <a:t>Vermögenswert</a:t>
                      </a:r>
                      <a:endParaRPr lang="en-US" sz="1600" dirty="0"/>
                    </a:p>
                    <a:p>
                      <a:pPr>
                        <a:buFont typeface="Arial" panose="020B0604020202020204" pitchFamily="34" charset="0"/>
                        <a:buChar char="•"/>
                      </a:pPr>
                      <a:r>
                        <a:rPr lang="en-US" sz="1600" dirty="0" err="1"/>
                        <a:t>Erhält</a:t>
                      </a:r>
                      <a:r>
                        <a:rPr lang="en-US" sz="1600" dirty="0"/>
                        <a:t> </a:t>
                      </a:r>
                      <a:r>
                        <a:rPr lang="en-US" sz="1600" dirty="0" err="1"/>
                        <a:t>Leasingzahlungen</a:t>
                      </a:r>
                      <a:r>
                        <a:rPr lang="en-US" sz="1600" dirty="0"/>
                        <a:t> (</a:t>
                      </a:r>
                      <a:r>
                        <a:rPr lang="en-US" sz="1600" dirty="0" err="1"/>
                        <a:t>einschließlich</a:t>
                      </a:r>
                      <a:r>
                        <a:rPr lang="en-US" sz="1600" dirty="0"/>
                        <a:t> </a:t>
                      </a:r>
                      <a:r>
                        <a:rPr lang="en-US" sz="1600" dirty="0" err="1"/>
                        <a:t>Zinsen</a:t>
                      </a:r>
                      <a:r>
                        <a:rPr lang="en-US" sz="1600" dirty="0"/>
                        <a:t>)</a:t>
                      </a:r>
                    </a:p>
                  </p:txBody>
                </p:sp>
              </p:grpSp>
            </p:grpSp>
            <p:sp>
              <p:nvSpPr>
                <p:cNvPr id="87" name="Curved Left Arrow 24">
                  <a:extLst>
                    <a:ext uri="{FF2B5EF4-FFF2-40B4-BE49-F238E27FC236}">
                      <a16:creationId xmlns:a16="http://schemas.microsoft.com/office/drawing/2014/main" id="{765AD4AB-2562-48F3-96D7-585DA2901AB4}"/>
                    </a:ext>
                  </a:extLst>
                </p:cNvPr>
                <p:cNvSpPr/>
                <p:nvPr/>
              </p:nvSpPr>
              <p:spPr>
                <a:xfrm rot="16200000">
                  <a:off x="5952774" y="701066"/>
                  <a:ext cx="395896" cy="2743201"/>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cxnSp>
          <p:nvCxnSpPr>
            <p:cNvPr id="83" name="Straight Arrow Connector 12">
              <a:extLst>
                <a:ext uri="{FF2B5EF4-FFF2-40B4-BE49-F238E27FC236}">
                  <a16:creationId xmlns:a16="http://schemas.microsoft.com/office/drawing/2014/main" id="{3865B37B-8924-4BA7-9144-C5443CAA7D8B}"/>
                </a:ext>
              </a:extLst>
            </p:cNvPr>
            <p:cNvCxnSpPr>
              <a:stCxn id="95" idx="2"/>
              <a:endCxn id="81" idx="0"/>
            </p:cNvCxnSpPr>
            <p:nvPr/>
          </p:nvCxnSpPr>
          <p:spPr>
            <a:xfrm>
              <a:off x="8017031" y="3236847"/>
              <a:ext cx="579659" cy="464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73501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8E5124B0-3A92-4585-8F27-3D7F36083E90}"/>
              </a:ext>
            </a:extLst>
          </p:cNvPr>
          <p:cNvGraphicFramePr>
            <a:graphicFrameLocks noChangeAspect="1"/>
          </p:cNvGraphicFramePr>
          <p:nvPr>
            <p:custDataLst>
              <p:tags r:id="rId2"/>
            </p:custDataLst>
          </p:nvPr>
        </p:nvGraphicFramePr>
        <p:xfrm>
          <a:off x="1525589" y="1589"/>
          <a:ext cx="1588" cy="1588"/>
        </p:xfrm>
        <a:graphic>
          <a:graphicData uri="http://schemas.openxmlformats.org/presentationml/2006/ole">
            <mc:AlternateContent xmlns:mc="http://schemas.openxmlformats.org/markup-compatibility/2006">
              <mc:Choice xmlns:v="urn:schemas-microsoft-com:vml" Requires="v">
                <p:oleObj spid="_x0000_s26716" name="think-cell Slide" r:id="rId6" imgW="425" imgH="426" progId="TCLayout.ActiveDocument.1">
                  <p:embed/>
                </p:oleObj>
              </mc:Choice>
              <mc:Fallback>
                <p:oleObj name="think-cell Slide" r:id="rId6" imgW="425" imgH="426" progId="TCLayout.ActiveDocument.1">
                  <p:embed/>
                  <p:pic>
                    <p:nvPicPr>
                      <p:cNvPr id="6" name="Object 5" hidden="1">
                        <a:extLst>
                          <a:ext uri="{FF2B5EF4-FFF2-40B4-BE49-F238E27FC236}">
                            <a16:creationId xmlns:a16="http://schemas.microsoft.com/office/drawing/2014/main" id="{8E5124B0-3A92-4585-8F27-3D7F36083E90}"/>
                          </a:ext>
                        </a:extLst>
                      </p:cNvPr>
                      <p:cNvPicPr/>
                      <p:nvPr/>
                    </p:nvPicPr>
                    <p:blipFill>
                      <a:blip r:embed="rId7"/>
                      <a:stretch>
                        <a:fillRect/>
                      </a:stretch>
                    </p:blipFill>
                    <p:spPr>
                      <a:xfrm>
                        <a:off x="1525589" y="1589"/>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3ECA6C22-BC38-4F94-9B01-12D2F57294C4}"/>
              </a:ext>
            </a:extLst>
          </p:cNvPr>
          <p:cNvSpPr/>
          <p:nvPr>
            <p:custDataLst>
              <p:tags r:id="rId3"/>
            </p:custDataLst>
          </p:nvPr>
        </p:nvSpPr>
        <p:spPr>
          <a:xfrm>
            <a:off x="1524001" y="1"/>
            <a:ext cx="158751" cy="1587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defTabSz="914377">
              <a:lnSpc>
                <a:spcPct val="90000"/>
              </a:lnSpc>
              <a:defRPr/>
            </a:pPr>
            <a:endParaRPr lang="en-GB" sz="2800" b="1" dirty="0">
              <a:solidFill>
                <a:prstClr val="white"/>
              </a:solidFill>
              <a:latin typeface="Calibri" panose="020F0502020204030204" pitchFamily="34" charset="0"/>
              <a:cs typeface="Calibri" panose="020F0502020204030204" pitchFamily="34" charset="0"/>
              <a:sym typeface="Calibri" panose="020F0502020204030204" pitchFamily="34" charset="0"/>
            </a:endParaRPr>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397008237"/>
              </p:ext>
            </p:extLst>
          </p:nvPr>
        </p:nvGraphicFramePr>
        <p:xfrm>
          <a:off x="656491" y="1351205"/>
          <a:ext cx="10697309" cy="394176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2" name="Tytuł 1">
            <a:extLst>
              <a:ext uri="{FF2B5EF4-FFF2-40B4-BE49-F238E27FC236}">
                <a16:creationId xmlns:a16="http://schemas.microsoft.com/office/drawing/2014/main" id="{DA12DFBB-F130-407B-9144-7CE7D934051D}"/>
              </a:ext>
            </a:extLst>
          </p:cNvPr>
          <p:cNvSpPr>
            <a:spLocks noGrp="1"/>
          </p:cNvSpPr>
          <p:nvPr>
            <p:ph type="title"/>
          </p:nvPr>
        </p:nvSpPr>
        <p:spPr>
          <a:xfrm>
            <a:off x="838200" y="365125"/>
            <a:ext cx="10515600" cy="530225"/>
          </a:xfrm>
        </p:spPr>
        <p:txBody>
          <a:bodyPr/>
          <a:lstStyle/>
          <a:p>
            <a:pPr algn="r"/>
            <a:r>
              <a:rPr lang="en-GB" sz="2800" b="1" dirty="0" err="1"/>
              <a:t>Andere</a:t>
            </a:r>
            <a:r>
              <a:rPr lang="en-GB" sz="2800" b="1" dirty="0"/>
              <a:t> </a:t>
            </a:r>
            <a:r>
              <a:rPr lang="en-GB" sz="2800" b="1" dirty="0" err="1"/>
              <a:t>Leasingarten</a:t>
            </a:r>
            <a:r>
              <a:rPr lang="en-GB" sz="2800" b="1" dirty="0"/>
              <a:t>: </a:t>
            </a:r>
            <a:r>
              <a:rPr lang="en-GB" sz="2800" b="1" dirty="0" err="1"/>
              <a:t>Kombination</a:t>
            </a:r>
            <a:endParaRPr lang="pl-PL" sz="2800" b="1" dirty="0"/>
          </a:p>
        </p:txBody>
      </p:sp>
      <p:sp>
        <p:nvSpPr>
          <p:cNvPr id="17" name="Rectangle 16">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b="1" dirty="0">
              <a:solidFill>
                <a:prstClr val="white"/>
              </a:solidFill>
              <a:latin typeface="Calibri" panose="020F0502020204030204"/>
            </a:endParaRPr>
          </a:p>
        </p:txBody>
      </p:sp>
      <p:sp>
        <p:nvSpPr>
          <p:cNvPr id="18" name="Rectangle 17">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2D</a:t>
            </a:r>
          </a:p>
        </p:txBody>
      </p:sp>
      <p:sp>
        <p:nvSpPr>
          <p:cNvPr id="11" name="Slide Number Placeholder 10"/>
          <p:cNvSpPr>
            <a:spLocks noGrp="1"/>
          </p:cNvSpPr>
          <p:nvPr>
            <p:ph type="sldNum" sz="quarter" idx="4"/>
          </p:nvPr>
        </p:nvSpPr>
        <p:spPr/>
        <p:txBody>
          <a:bodyPr/>
          <a:lstStyle/>
          <a:p>
            <a:fld id="{C77C6C3F-668B-4AF5-BFA9-0F657EB068D6}" type="slidenum">
              <a:rPr lang="pl-PL" smtClean="0"/>
              <a:pPr/>
              <a:t>14</a:t>
            </a:fld>
            <a:endParaRPr lang="pl-PL" dirty="0"/>
          </a:p>
        </p:txBody>
      </p:sp>
      <p:sp>
        <p:nvSpPr>
          <p:cNvPr id="14" name="Rectangle 13"/>
          <p:cNvSpPr/>
          <p:nvPr/>
        </p:nvSpPr>
        <p:spPr>
          <a:xfrm>
            <a:off x="6507892" y="6107410"/>
            <a:ext cx="3857368" cy="461665"/>
          </a:xfrm>
          <a:prstGeom prst="rect">
            <a:avLst/>
          </a:prstGeom>
        </p:spPr>
        <p:txBody>
          <a:bodyPr wrap="square">
            <a:spAutoFit/>
          </a:bodyPr>
          <a:lstStyle/>
          <a:p>
            <a:r>
              <a:rPr lang="en-US" sz="1200" dirty="0"/>
              <a:t>Quelle: Financial Management: Theory and Practice, 14th edition Eugene F. Brigham and Michael C. </a:t>
            </a:r>
            <a:r>
              <a:rPr lang="en-US" sz="1200" dirty="0" err="1"/>
              <a:t>Ehrhardt</a:t>
            </a:r>
            <a:endParaRPr lang="en-US" sz="1200" dirty="0"/>
          </a:p>
        </p:txBody>
      </p:sp>
    </p:spTree>
    <p:extLst>
      <p:ext uri="{BB962C8B-B14F-4D97-AF65-F5344CB8AC3E}">
        <p14:creationId xmlns:p14="http://schemas.microsoft.com/office/powerpoint/2010/main" val="25222941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8E5124B0-3A92-4585-8F27-3D7F36083E90}"/>
              </a:ext>
            </a:extLst>
          </p:cNvPr>
          <p:cNvGraphicFramePr>
            <a:graphicFrameLocks noChangeAspect="1"/>
          </p:cNvGraphicFramePr>
          <p:nvPr>
            <p:custDataLst>
              <p:tags r:id="rId2"/>
            </p:custDataLst>
          </p:nvPr>
        </p:nvGraphicFramePr>
        <p:xfrm>
          <a:off x="1525589" y="1589"/>
          <a:ext cx="1588" cy="1588"/>
        </p:xfrm>
        <a:graphic>
          <a:graphicData uri="http://schemas.openxmlformats.org/presentationml/2006/ole">
            <mc:AlternateContent xmlns:mc="http://schemas.openxmlformats.org/markup-compatibility/2006">
              <mc:Choice xmlns:v="urn:schemas-microsoft-com:vml" Requires="v">
                <p:oleObj spid="_x0000_s31832" name="think-cell Slide" r:id="rId6" imgW="425" imgH="426" progId="TCLayout.ActiveDocument.1">
                  <p:embed/>
                </p:oleObj>
              </mc:Choice>
              <mc:Fallback>
                <p:oleObj name="think-cell Slide" r:id="rId6" imgW="425" imgH="426" progId="TCLayout.ActiveDocument.1">
                  <p:embed/>
                  <p:pic>
                    <p:nvPicPr>
                      <p:cNvPr id="6" name="Object 5" hidden="1">
                        <a:extLst>
                          <a:ext uri="{FF2B5EF4-FFF2-40B4-BE49-F238E27FC236}">
                            <a16:creationId xmlns:a16="http://schemas.microsoft.com/office/drawing/2014/main" id="{8E5124B0-3A92-4585-8F27-3D7F36083E90}"/>
                          </a:ext>
                        </a:extLst>
                      </p:cNvPr>
                      <p:cNvPicPr/>
                      <p:nvPr/>
                    </p:nvPicPr>
                    <p:blipFill>
                      <a:blip r:embed="rId7"/>
                      <a:stretch>
                        <a:fillRect/>
                      </a:stretch>
                    </p:blipFill>
                    <p:spPr>
                      <a:xfrm>
                        <a:off x="1525589" y="1589"/>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3ECA6C22-BC38-4F94-9B01-12D2F57294C4}"/>
              </a:ext>
            </a:extLst>
          </p:cNvPr>
          <p:cNvSpPr/>
          <p:nvPr>
            <p:custDataLst>
              <p:tags r:id="rId3"/>
            </p:custDataLst>
          </p:nvPr>
        </p:nvSpPr>
        <p:spPr>
          <a:xfrm>
            <a:off x="1524001" y="1"/>
            <a:ext cx="158751" cy="1587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defTabSz="914377">
              <a:lnSpc>
                <a:spcPct val="90000"/>
              </a:lnSpc>
              <a:defRPr/>
            </a:pPr>
            <a:endParaRPr lang="en-GB" sz="2800" b="1" dirty="0">
              <a:solidFill>
                <a:prstClr val="white"/>
              </a:solidFill>
              <a:latin typeface="Calibri" panose="020F0502020204030204" pitchFamily="34" charset="0"/>
              <a:cs typeface="Calibri" panose="020F0502020204030204" pitchFamily="34" charset="0"/>
              <a:sym typeface="Calibri" panose="020F0502020204030204" pitchFamily="34" charset="0"/>
            </a:endParaRPr>
          </a:p>
        </p:txBody>
      </p:sp>
      <p:sp>
        <p:nvSpPr>
          <p:cNvPr id="2" name="Tytuł 1">
            <a:extLst>
              <a:ext uri="{FF2B5EF4-FFF2-40B4-BE49-F238E27FC236}">
                <a16:creationId xmlns:a16="http://schemas.microsoft.com/office/drawing/2014/main" id="{DA12DFBB-F130-407B-9144-7CE7D934051D}"/>
              </a:ext>
            </a:extLst>
          </p:cNvPr>
          <p:cNvSpPr>
            <a:spLocks noGrp="1"/>
          </p:cNvSpPr>
          <p:nvPr>
            <p:ph type="title"/>
          </p:nvPr>
        </p:nvSpPr>
        <p:spPr>
          <a:xfrm>
            <a:off x="838200" y="365125"/>
            <a:ext cx="10515600" cy="530225"/>
          </a:xfrm>
        </p:spPr>
        <p:txBody>
          <a:bodyPr/>
          <a:lstStyle/>
          <a:p>
            <a:pPr algn="r"/>
            <a:r>
              <a:rPr lang="en-GB" sz="2800" b="1" dirty="0" err="1"/>
              <a:t>Andere</a:t>
            </a:r>
            <a:r>
              <a:rPr lang="en-GB" sz="2800" b="1" dirty="0"/>
              <a:t> </a:t>
            </a:r>
            <a:r>
              <a:rPr lang="en-GB" sz="2800" b="1" dirty="0" err="1"/>
              <a:t>Leasingarten</a:t>
            </a:r>
            <a:r>
              <a:rPr lang="en-GB" sz="2800" b="1" dirty="0"/>
              <a:t>: Hebel-Leasing (</a:t>
            </a:r>
            <a:r>
              <a:rPr lang="en-GB" sz="2800" b="1" i="1" dirty="0"/>
              <a:t>Leveraged-Leasing</a:t>
            </a:r>
            <a:r>
              <a:rPr lang="en-GB" sz="2800" b="1" dirty="0"/>
              <a:t>)</a:t>
            </a:r>
            <a:endParaRPr lang="pl-PL" sz="2800" b="1" dirty="0"/>
          </a:p>
        </p:txBody>
      </p:sp>
      <p:sp>
        <p:nvSpPr>
          <p:cNvPr id="17" name="Rectangle 16">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b="1" dirty="0">
              <a:solidFill>
                <a:prstClr val="white"/>
              </a:solidFill>
              <a:latin typeface="Calibri" panose="020F0502020204030204"/>
            </a:endParaRPr>
          </a:p>
        </p:txBody>
      </p:sp>
      <p:sp>
        <p:nvSpPr>
          <p:cNvPr id="18" name="Rectangle 17">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2D</a:t>
            </a:r>
          </a:p>
        </p:txBody>
      </p:sp>
      <p:sp>
        <p:nvSpPr>
          <p:cNvPr id="5" name="Rectangle 4"/>
          <p:cNvSpPr/>
          <p:nvPr/>
        </p:nvSpPr>
        <p:spPr>
          <a:xfrm>
            <a:off x="838200" y="1318847"/>
            <a:ext cx="6333503" cy="15874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t>Leasinggeber</a:t>
            </a:r>
            <a:endParaRPr lang="en-US" sz="2000" b="1" dirty="0"/>
          </a:p>
          <a:p>
            <a:pPr algn="ctr"/>
            <a:r>
              <a:rPr lang="en-US" sz="1600" dirty="0" err="1"/>
              <a:t>Kauft</a:t>
            </a:r>
            <a:r>
              <a:rPr lang="en-US" sz="1600" dirty="0"/>
              <a:t> </a:t>
            </a:r>
            <a:r>
              <a:rPr lang="en-US" sz="1600" dirty="0" err="1"/>
              <a:t>Vermögenswert</a:t>
            </a:r>
            <a:r>
              <a:rPr lang="en-US" sz="1600" dirty="0"/>
              <a:t>/</a:t>
            </a:r>
            <a:r>
              <a:rPr lang="en-US" sz="1600" dirty="0" err="1"/>
              <a:t>Leasingobjekt</a:t>
            </a:r>
            <a:r>
              <a:rPr lang="en-US" sz="1600" dirty="0"/>
              <a:t> </a:t>
            </a:r>
            <a:r>
              <a:rPr lang="en-US" sz="1600" dirty="0" err="1"/>
              <a:t>zu</a:t>
            </a:r>
            <a:r>
              <a:rPr lang="en-US" sz="1600" dirty="0"/>
              <a:t> 40% - 50%, </a:t>
            </a:r>
            <a:r>
              <a:rPr lang="en-US" sz="1600" dirty="0" err="1"/>
              <a:t>fordert</a:t>
            </a:r>
            <a:r>
              <a:rPr lang="en-US" sz="1600" dirty="0"/>
              <a:t> </a:t>
            </a:r>
            <a:r>
              <a:rPr lang="en-US" sz="1600" dirty="0" err="1"/>
              <a:t>Leasingzahlungen</a:t>
            </a:r>
            <a:r>
              <a:rPr lang="en-US" sz="1600" dirty="0"/>
              <a:t> </a:t>
            </a:r>
            <a:r>
              <a:rPr lang="en-US" sz="1600" dirty="0" err="1"/>
              <a:t>vom</a:t>
            </a:r>
            <a:r>
              <a:rPr lang="en-US" sz="1600" dirty="0"/>
              <a:t> </a:t>
            </a:r>
            <a:r>
              <a:rPr lang="en-US" sz="1600" dirty="0" err="1"/>
              <a:t>Leasingnehmer</a:t>
            </a:r>
            <a:r>
              <a:rPr lang="en-US" sz="1600" dirty="0"/>
              <a:t> </a:t>
            </a:r>
            <a:r>
              <a:rPr lang="en-US" sz="1600" dirty="0" err="1"/>
              <a:t>ein</a:t>
            </a:r>
            <a:r>
              <a:rPr lang="en-US" sz="1600" dirty="0"/>
              <a:t>, </a:t>
            </a:r>
            <a:r>
              <a:rPr lang="en-US" sz="1600" dirty="0" err="1"/>
              <a:t>zahlt</a:t>
            </a:r>
            <a:r>
              <a:rPr lang="en-US" sz="1600" dirty="0"/>
              <a:t> </a:t>
            </a:r>
            <a:r>
              <a:rPr lang="en-US" sz="1600" dirty="0" err="1"/>
              <a:t>Zinsen</a:t>
            </a:r>
            <a:r>
              <a:rPr lang="en-US" sz="1600" dirty="0"/>
              <a:t> an </a:t>
            </a:r>
            <a:r>
              <a:rPr lang="en-US" sz="1600" dirty="0" err="1"/>
              <a:t>Kreditgeber</a:t>
            </a:r>
            <a:endParaRPr lang="en-US" sz="1600" dirty="0"/>
          </a:p>
        </p:txBody>
      </p:sp>
      <p:sp>
        <p:nvSpPr>
          <p:cNvPr id="10" name="Rectangle 9"/>
          <p:cNvSpPr/>
          <p:nvPr/>
        </p:nvSpPr>
        <p:spPr>
          <a:xfrm>
            <a:off x="8786931" y="1499224"/>
            <a:ext cx="2872545" cy="12862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t>Leasingnehmer</a:t>
            </a:r>
            <a:endParaRPr lang="en-US" sz="2000" b="1" dirty="0"/>
          </a:p>
          <a:p>
            <a:pPr algn="ctr"/>
            <a:r>
              <a:rPr lang="de-DE" sz="1600" dirty="0"/>
              <a:t>Verwendet die Vermögenswerte und leistet periodische Leasingzahlungen</a:t>
            </a:r>
            <a:endParaRPr lang="en-US" sz="1600" dirty="0"/>
          </a:p>
        </p:txBody>
      </p:sp>
      <p:sp>
        <p:nvSpPr>
          <p:cNvPr id="11" name="Rectangle 10"/>
          <p:cNvSpPr/>
          <p:nvPr/>
        </p:nvSpPr>
        <p:spPr>
          <a:xfrm>
            <a:off x="870738" y="4607464"/>
            <a:ext cx="4282914" cy="10657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Kreditgeber</a:t>
            </a:r>
          </a:p>
          <a:p>
            <a:pPr algn="ctr"/>
            <a:r>
              <a:rPr lang="de-DE" sz="1600" dirty="0"/>
              <a:t>Stellt die restliche Finanzierung bereit und erhält vom Leasinggeber Zinszahlungen </a:t>
            </a:r>
            <a:endParaRPr lang="en-US" sz="1100" dirty="0"/>
          </a:p>
        </p:txBody>
      </p:sp>
      <p:sp>
        <p:nvSpPr>
          <p:cNvPr id="27" name="Rectangle 26"/>
          <p:cNvSpPr/>
          <p:nvPr/>
        </p:nvSpPr>
        <p:spPr>
          <a:xfrm>
            <a:off x="5631587" y="3974250"/>
            <a:ext cx="5986869" cy="1815882"/>
          </a:xfrm>
          <a:prstGeom prst="rect">
            <a:avLst/>
          </a:prstGeom>
        </p:spPr>
        <p:txBody>
          <a:bodyPr>
            <a:spAutoFit/>
          </a:bodyPr>
          <a:lstStyle/>
          <a:p>
            <a:pPr>
              <a:spcBef>
                <a:spcPts val="300"/>
              </a:spcBef>
              <a:buClr>
                <a:prstClr val="black"/>
              </a:buClr>
            </a:pPr>
            <a:r>
              <a:rPr lang="de-DE" altLang="de-DE" sz="1600" dirty="0">
                <a:solidFill>
                  <a:prstClr val="black"/>
                </a:solidFill>
              </a:rPr>
              <a:t>Die Kreditgeber verwenden in der Regel einen regresslosen Kredit. Dies bedeutet, dass der Leasinggeber dem Kreditgeber im Falle eines Ausfalls des Leasingnehmers nicht zur Rückzahlung verpflichtet ist. Im Falle eines </a:t>
            </a:r>
            <a:r>
              <a:rPr lang="de-DE" altLang="de-DE" sz="1600" b="1" dirty="0">
                <a:solidFill>
                  <a:prstClr val="black"/>
                </a:solidFill>
              </a:rPr>
              <a:t>Ausfalls des Leasinggebers </a:t>
            </a:r>
            <a:r>
              <a:rPr lang="de-DE" altLang="de-DE" sz="1600" dirty="0">
                <a:solidFill>
                  <a:prstClr val="black"/>
                </a:solidFill>
              </a:rPr>
              <a:t>hat der Kreditgeber ein erstes Pfandrecht an dem Vermögenswert. Zudem werden die Leasingzahlungen nach einem Ausfall direkt an den Kreditgeber geleistet.</a:t>
            </a:r>
            <a:endParaRPr lang="en-US" altLang="de-DE" sz="1600" dirty="0">
              <a:solidFill>
                <a:prstClr val="black"/>
              </a:solidFill>
            </a:endParaRPr>
          </a:p>
        </p:txBody>
      </p:sp>
      <p:sp>
        <p:nvSpPr>
          <p:cNvPr id="39" name="TextBox 38"/>
          <p:cNvSpPr txBox="1"/>
          <p:nvPr/>
        </p:nvSpPr>
        <p:spPr>
          <a:xfrm>
            <a:off x="7146103" y="1537064"/>
            <a:ext cx="2061059" cy="523220"/>
          </a:xfrm>
          <a:prstGeom prst="rect">
            <a:avLst/>
          </a:prstGeom>
          <a:noFill/>
        </p:spPr>
        <p:txBody>
          <a:bodyPr wrap="square" rtlCol="0">
            <a:spAutoFit/>
          </a:bodyPr>
          <a:lstStyle/>
          <a:p>
            <a:r>
              <a:rPr lang="en-US" sz="1400" dirty="0" err="1"/>
              <a:t>Vermietet</a:t>
            </a:r>
            <a:r>
              <a:rPr lang="en-US" sz="1400" dirty="0"/>
              <a:t> Leasing-</a:t>
            </a:r>
            <a:br>
              <a:rPr lang="en-US" sz="1400" dirty="0"/>
            </a:br>
            <a:r>
              <a:rPr lang="en-US" sz="1400" dirty="0" err="1"/>
              <a:t>objekt</a:t>
            </a:r>
            <a:endParaRPr lang="en-US" sz="1400" dirty="0"/>
          </a:p>
        </p:txBody>
      </p:sp>
      <p:sp>
        <p:nvSpPr>
          <p:cNvPr id="42" name="TextBox 41"/>
          <p:cNvSpPr txBox="1"/>
          <p:nvPr/>
        </p:nvSpPr>
        <p:spPr>
          <a:xfrm>
            <a:off x="7293975" y="2505848"/>
            <a:ext cx="2061059" cy="523220"/>
          </a:xfrm>
          <a:prstGeom prst="rect">
            <a:avLst/>
          </a:prstGeom>
          <a:noFill/>
        </p:spPr>
        <p:txBody>
          <a:bodyPr wrap="square" rtlCol="0">
            <a:spAutoFit/>
          </a:bodyPr>
          <a:lstStyle/>
          <a:p>
            <a:r>
              <a:rPr lang="en-US" sz="1400" dirty="0" err="1"/>
              <a:t>Leistet</a:t>
            </a:r>
            <a:r>
              <a:rPr lang="en-US" sz="1400" dirty="0"/>
              <a:t> Leasing-</a:t>
            </a:r>
            <a:br>
              <a:rPr lang="en-US" sz="1400" dirty="0"/>
            </a:br>
            <a:r>
              <a:rPr lang="en-US" sz="1400" dirty="0" err="1"/>
              <a:t>zahlungen</a:t>
            </a:r>
            <a:endParaRPr lang="en-US" sz="1400" dirty="0"/>
          </a:p>
        </p:txBody>
      </p:sp>
      <p:sp>
        <p:nvSpPr>
          <p:cNvPr id="46" name="TextBox 45"/>
          <p:cNvSpPr txBox="1"/>
          <p:nvPr/>
        </p:nvSpPr>
        <p:spPr>
          <a:xfrm>
            <a:off x="3505083" y="3441049"/>
            <a:ext cx="1297593" cy="923330"/>
          </a:xfrm>
          <a:prstGeom prst="rect">
            <a:avLst/>
          </a:prstGeom>
          <a:noFill/>
        </p:spPr>
        <p:txBody>
          <a:bodyPr wrap="square" rtlCol="0">
            <a:spAutoFit/>
          </a:bodyPr>
          <a:lstStyle/>
          <a:p>
            <a:r>
              <a:rPr lang="en-US" dirty="0"/>
              <a:t>Zins-</a:t>
            </a:r>
            <a:r>
              <a:rPr lang="en-US" dirty="0" err="1"/>
              <a:t>zahlungen</a:t>
            </a:r>
            <a:endParaRPr lang="en-US" dirty="0"/>
          </a:p>
          <a:p>
            <a:endParaRPr lang="en-US" dirty="0"/>
          </a:p>
        </p:txBody>
      </p:sp>
      <p:sp>
        <p:nvSpPr>
          <p:cNvPr id="47" name="TextBox 46"/>
          <p:cNvSpPr txBox="1"/>
          <p:nvPr/>
        </p:nvSpPr>
        <p:spPr>
          <a:xfrm>
            <a:off x="1796535" y="3438771"/>
            <a:ext cx="1297593" cy="646331"/>
          </a:xfrm>
          <a:prstGeom prst="rect">
            <a:avLst/>
          </a:prstGeom>
          <a:noFill/>
        </p:spPr>
        <p:txBody>
          <a:bodyPr wrap="square" rtlCol="0">
            <a:spAutoFit/>
          </a:bodyPr>
          <a:lstStyle/>
          <a:p>
            <a:r>
              <a:rPr lang="en-US" dirty="0" err="1"/>
              <a:t>Kredit</a:t>
            </a:r>
            <a:endParaRPr lang="en-US" dirty="0"/>
          </a:p>
          <a:p>
            <a:endParaRPr lang="en-US" dirty="0"/>
          </a:p>
        </p:txBody>
      </p:sp>
      <p:cxnSp>
        <p:nvCxnSpPr>
          <p:cNvPr id="66" name="Straight Arrow Connector 65"/>
          <p:cNvCxnSpPr/>
          <p:nvPr/>
        </p:nvCxnSpPr>
        <p:spPr>
          <a:xfrm flipV="1">
            <a:off x="4693124" y="2906255"/>
            <a:ext cx="4514039" cy="1361976"/>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flipH="1">
            <a:off x="2994325" y="2906255"/>
            <a:ext cx="935986" cy="14116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flipV="1">
            <a:off x="2356340" y="2989382"/>
            <a:ext cx="1002323" cy="15125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83" name="Group 82"/>
          <p:cNvGrpSpPr/>
          <p:nvPr/>
        </p:nvGrpSpPr>
        <p:grpSpPr>
          <a:xfrm rot="3270922">
            <a:off x="7284924" y="1654342"/>
            <a:ext cx="1250886" cy="1136270"/>
            <a:chOff x="2508740" y="3058655"/>
            <a:chExt cx="1573971" cy="1595699"/>
          </a:xfrm>
        </p:grpSpPr>
        <p:cxnSp>
          <p:nvCxnSpPr>
            <p:cNvPr id="79" name="Straight Arrow Connector 78"/>
            <p:cNvCxnSpPr/>
            <p:nvPr/>
          </p:nvCxnSpPr>
          <p:spPr>
            <a:xfrm flipH="1">
              <a:off x="3146725" y="3058655"/>
              <a:ext cx="935986" cy="14116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flipV="1">
              <a:off x="2508740" y="3141782"/>
              <a:ext cx="1002323" cy="15125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9" name="Slide Number Placeholder 8"/>
          <p:cNvSpPr>
            <a:spLocks noGrp="1"/>
          </p:cNvSpPr>
          <p:nvPr>
            <p:ph type="sldNum" sz="quarter" idx="4"/>
          </p:nvPr>
        </p:nvSpPr>
        <p:spPr/>
        <p:txBody>
          <a:bodyPr/>
          <a:lstStyle/>
          <a:p>
            <a:fld id="{C77C6C3F-668B-4AF5-BFA9-0F657EB068D6}" type="slidenum">
              <a:rPr lang="pl-PL" smtClean="0"/>
              <a:pPr/>
              <a:t>15</a:t>
            </a:fld>
            <a:endParaRPr lang="pl-PL" dirty="0"/>
          </a:p>
        </p:txBody>
      </p:sp>
      <p:sp>
        <p:nvSpPr>
          <p:cNvPr id="25" name="Rectangle 24"/>
          <p:cNvSpPr/>
          <p:nvPr/>
        </p:nvSpPr>
        <p:spPr>
          <a:xfrm>
            <a:off x="6507892" y="6107410"/>
            <a:ext cx="3857368" cy="461665"/>
          </a:xfrm>
          <a:prstGeom prst="rect">
            <a:avLst/>
          </a:prstGeom>
        </p:spPr>
        <p:txBody>
          <a:bodyPr wrap="square">
            <a:spAutoFit/>
          </a:bodyPr>
          <a:lstStyle/>
          <a:p>
            <a:r>
              <a:rPr lang="en-US" sz="1200" dirty="0"/>
              <a:t>Quelle: Financial Management: Theory and Practice, 14th edition Eugene F. Brigham and Michael C. </a:t>
            </a:r>
            <a:r>
              <a:rPr lang="en-US" sz="1200" dirty="0" err="1"/>
              <a:t>Ehrhardt</a:t>
            </a:r>
            <a:endParaRPr lang="en-US" sz="1200" dirty="0"/>
          </a:p>
        </p:txBody>
      </p:sp>
    </p:spTree>
    <p:extLst>
      <p:ext uri="{BB962C8B-B14F-4D97-AF65-F5344CB8AC3E}">
        <p14:creationId xmlns:p14="http://schemas.microsoft.com/office/powerpoint/2010/main" val="24952690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8E5124B0-3A92-4585-8F27-3D7F36083E90}"/>
              </a:ext>
            </a:extLst>
          </p:cNvPr>
          <p:cNvGraphicFramePr>
            <a:graphicFrameLocks noChangeAspect="1"/>
          </p:cNvGraphicFramePr>
          <p:nvPr>
            <p:custDataLst>
              <p:tags r:id="rId2"/>
            </p:custDataLst>
          </p:nvPr>
        </p:nvGraphicFramePr>
        <p:xfrm>
          <a:off x="1525589" y="1589"/>
          <a:ext cx="1588" cy="1588"/>
        </p:xfrm>
        <a:graphic>
          <a:graphicData uri="http://schemas.openxmlformats.org/presentationml/2006/ole">
            <mc:AlternateContent xmlns:mc="http://schemas.openxmlformats.org/markup-compatibility/2006">
              <mc:Choice xmlns:v="urn:schemas-microsoft-com:vml" Requires="v">
                <p:oleObj spid="_x0000_s28790" name="think-cell Slide" r:id="rId6" imgW="425" imgH="426" progId="TCLayout.ActiveDocument.1">
                  <p:embed/>
                </p:oleObj>
              </mc:Choice>
              <mc:Fallback>
                <p:oleObj name="think-cell Slide" r:id="rId6" imgW="425" imgH="426" progId="TCLayout.ActiveDocument.1">
                  <p:embed/>
                  <p:pic>
                    <p:nvPicPr>
                      <p:cNvPr id="6" name="Object 5" hidden="1">
                        <a:extLst>
                          <a:ext uri="{FF2B5EF4-FFF2-40B4-BE49-F238E27FC236}">
                            <a16:creationId xmlns:a16="http://schemas.microsoft.com/office/drawing/2014/main" id="{8E5124B0-3A92-4585-8F27-3D7F36083E90}"/>
                          </a:ext>
                        </a:extLst>
                      </p:cNvPr>
                      <p:cNvPicPr/>
                      <p:nvPr/>
                    </p:nvPicPr>
                    <p:blipFill>
                      <a:blip r:embed="rId7"/>
                      <a:stretch>
                        <a:fillRect/>
                      </a:stretch>
                    </p:blipFill>
                    <p:spPr>
                      <a:xfrm>
                        <a:off x="1525589" y="1589"/>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3ECA6C22-BC38-4F94-9B01-12D2F57294C4}"/>
              </a:ext>
            </a:extLst>
          </p:cNvPr>
          <p:cNvSpPr/>
          <p:nvPr>
            <p:custDataLst>
              <p:tags r:id="rId3"/>
            </p:custDataLst>
          </p:nvPr>
        </p:nvSpPr>
        <p:spPr>
          <a:xfrm>
            <a:off x="1524001" y="1"/>
            <a:ext cx="158751" cy="1587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defTabSz="914377">
              <a:lnSpc>
                <a:spcPct val="90000"/>
              </a:lnSpc>
              <a:defRPr/>
            </a:pPr>
            <a:endParaRPr lang="en-GB" sz="2800" b="1" dirty="0">
              <a:solidFill>
                <a:prstClr val="white"/>
              </a:solidFill>
              <a:latin typeface="Calibri" panose="020F0502020204030204" pitchFamily="34" charset="0"/>
              <a:cs typeface="Calibri" panose="020F0502020204030204" pitchFamily="34" charset="0"/>
              <a:sym typeface="Calibri" panose="020F0502020204030204" pitchFamily="34" charset="0"/>
            </a:endParaRPr>
          </a:p>
        </p:txBody>
      </p:sp>
      <p:sp>
        <p:nvSpPr>
          <p:cNvPr id="5" name="Content Placeholder 4"/>
          <p:cNvSpPr>
            <a:spLocks noGrp="1"/>
          </p:cNvSpPr>
          <p:nvPr>
            <p:ph idx="1"/>
          </p:nvPr>
        </p:nvSpPr>
        <p:spPr>
          <a:xfrm>
            <a:off x="235744" y="1647465"/>
            <a:ext cx="5999018" cy="4648200"/>
          </a:xfrm>
        </p:spPr>
        <p:txBody>
          <a:bodyPr>
            <a:noAutofit/>
          </a:bodyPr>
          <a:lstStyle/>
          <a:p>
            <a:pPr marL="0" indent="0">
              <a:spcBef>
                <a:spcPts val="300"/>
              </a:spcBef>
              <a:buClr>
                <a:prstClr val="black"/>
              </a:buClr>
              <a:buNone/>
            </a:pPr>
            <a:r>
              <a:rPr lang="en-GB" sz="1800" b="1" dirty="0" err="1"/>
              <a:t>Synthetische</a:t>
            </a:r>
            <a:r>
              <a:rPr lang="en-GB" sz="1800" b="1" dirty="0"/>
              <a:t> </a:t>
            </a:r>
            <a:r>
              <a:rPr lang="en-GB" sz="1800" b="1" dirty="0" err="1"/>
              <a:t>Leasingverträge</a:t>
            </a:r>
            <a:endParaRPr lang="en-GB" sz="1800" b="1" dirty="0"/>
          </a:p>
          <a:p>
            <a:pPr>
              <a:spcBef>
                <a:spcPts val="300"/>
              </a:spcBef>
              <a:buClr>
                <a:prstClr val="black"/>
              </a:buClr>
              <a:buFont typeface="Wingdings" panose="05000000000000000000" pitchFamily="2" charset="2"/>
              <a:buChar char="§"/>
            </a:pPr>
            <a:r>
              <a:rPr lang="de-DE" altLang="de-DE" sz="1800" dirty="0">
                <a:solidFill>
                  <a:prstClr val="black"/>
                </a:solidFill>
              </a:rPr>
              <a:t>Erstmalig in den frühen 1990er Jahren eingesetzt</a:t>
            </a:r>
            <a:endParaRPr lang="en-US" altLang="de-DE" sz="1800" dirty="0">
              <a:solidFill>
                <a:prstClr val="black"/>
              </a:solidFill>
            </a:endParaRPr>
          </a:p>
          <a:p>
            <a:pPr>
              <a:spcBef>
                <a:spcPts val="300"/>
              </a:spcBef>
              <a:buClr>
                <a:prstClr val="black"/>
              </a:buClr>
              <a:buFont typeface="Wingdings" panose="05000000000000000000" pitchFamily="2" charset="2"/>
              <a:buChar char="§"/>
            </a:pPr>
            <a:r>
              <a:rPr lang="de-DE" altLang="de-DE" sz="1800" dirty="0">
                <a:solidFill>
                  <a:prstClr val="black"/>
                </a:solidFill>
              </a:rPr>
              <a:t>Insbesondere Mitte bis Ende der 90er Jahre populär, als Unternehmen wie Enron und Tyco sowie andere (nicht betrügerische) Unternehmen verstanden, dass mithilfe synthetischer Leasingverträge Schulden nicht in ihren Bilanzen erscheinen</a:t>
            </a:r>
            <a:endParaRPr lang="en-US" altLang="de-DE" sz="1800" dirty="0">
              <a:solidFill>
                <a:prstClr val="black"/>
              </a:solidFill>
            </a:endParaRPr>
          </a:p>
          <a:p>
            <a:pPr>
              <a:spcBef>
                <a:spcPts val="300"/>
              </a:spcBef>
              <a:buClr>
                <a:prstClr val="black"/>
              </a:buClr>
              <a:buFont typeface="Wingdings" panose="05000000000000000000" pitchFamily="2" charset="2"/>
              <a:buChar char="§"/>
            </a:pPr>
            <a:r>
              <a:rPr lang="de-DE" altLang="de-DE" sz="1800" dirty="0">
                <a:solidFill>
                  <a:prstClr val="black"/>
                </a:solidFill>
              </a:rPr>
              <a:t>2003 führte das FASB (Financial Accounting Standards Board) Regeln ein, die Unternehmen verpflichten, die meisten Zweckgesellschaften und synthetische Leasingverhältnisse in ihren Bilanzen zu erfassen </a:t>
            </a:r>
          </a:p>
          <a:p>
            <a:pPr>
              <a:spcBef>
                <a:spcPts val="300"/>
              </a:spcBef>
              <a:buClr>
                <a:prstClr val="black"/>
              </a:buClr>
              <a:buFont typeface="Wingdings" panose="05000000000000000000" pitchFamily="2" charset="2"/>
              <a:buChar char="§"/>
            </a:pPr>
            <a:r>
              <a:rPr lang="de-DE" altLang="de-DE" sz="1800" dirty="0">
                <a:solidFill>
                  <a:prstClr val="black"/>
                </a:solidFill>
              </a:rPr>
              <a:t>Seitdem sind die Möglichkeiten für Unternehmen beschränkt, derartige Transaktionen zu vertuschen</a:t>
            </a:r>
            <a:endParaRPr lang="de-AT" sz="1800" dirty="0"/>
          </a:p>
        </p:txBody>
      </p:sp>
      <p:sp>
        <p:nvSpPr>
          <p:cNvPr id="2" name="Tytuł 1">
            <a:extLst>
              <a:ext uri="{FF2B5EF4-FFF2-40B4-BE49-F238E27FC236}">
                <a16:creationId xmlns:a16="http://schemas.microsoft.com/office/drawing/2014/main" id="{DA12DFBB-F130-407B-9144-7CE7D934051D}"/>
              </a:ext>
            </a:extLst>
          </p:cNvPr>
          <p:cNvSpPr>
            <a:spLocks noGrp="1"/>
          </p:cNvSpPr>
          <p:nvPr>
            <p:ph type="title"/>
          </p:nvPr>
        </p:nvSpPr>
        <p:spPr/>
        <p:txBody>
          <a:bodyPr/>
          <a:lstStyle/>
          <a:p>
            <a:r>
              <a:rPr lang="en-GB" dirty="0" err="1"/>
              <a:t>Andere</a:t>
            </a:r>
            <a:r>
              <a:rPr lang="en-GB" dirty="0"/>
              <a:t> </a:t>
            </a:r>
            <a:r>
              <a:rPr lang="en-GB" dirty="0" err="1"/>
              <a:t>Leasingarten</a:t>
            </a:r>
            <a:r>
              <a:rPr lang="en-GB" dirty="0"/>
              <a:t>: </a:t>
            </a:r>
            <a:r>
              <a:rPr lang="en-GB" dirty="0" err="1"/>
              <a:t>Synthetisch</a:t>
            </a:r>
            <a:endParaRPr lang="pl-PL" u="sng" dirty="0"/>
          </a:p>
        </p:txBody>
      </p:sp>
      <p:sp>
        <p:nvSpPr>
          <p:cNvPr id="17" name="Rectangle 16">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b="1" dirty="0">
              <a:solidFill>
                <a:prstClr val="white"/>
              </a:solidFill>
              <a:latin typeface="Calibri" panose="020F0502020204030204"/>
            </a:endParaRPr>
          </a:p>
        </p:txBody>
      </p:sp>
      <p:sp>
        <p:nvSpPr>
          <p:cNvPr id="18" name="Rectangle 17">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2D</a:t>
            </a:r>
          </a:p>
        </p:txBody>
      </p:sp>
      <p:pic>
        <p:nvPicPr>
          <p:cNvPr id="4" name="Picture 3"/>
          <p:cNvPicPr>
            <a:picLocks noChangeAspect="1"/>
          </p:cNvPicPr>
          <p:nvPr/>
        </p:nvPicPr>
        <p:blipFill>
          <a:blip r:embed="rId8"/>
          <a:stretch>
            <a:fillRect/>
          </a:stretch>
        </p:blipFill>
        <p:spPr>
          <a:xfrm>
            <a:off x="6477433" y="1647465"/>
            <a:ext cx="5076748" cy="3798019"/>
          </a:xfrm>
          <a:prstGeom prst="rect">
            <a:avLst/>
          </a:prstGeom>
        </p:spPr>
      </p:pic>
      <p:sp>
        <p:nvSpPr>
          <p:cNvPr id="10" name="TextBox 9"/>
          <p:cNvSpPr txBox="1"/>
          <p:nvPr/>
        </p:nvSpPr>
        <p:spPr>
          <a:xfrm>
            <a:off x="5652681" y="1249382"/>
            <a:ext cx="3837656" cy="923330"/>
          </a:xfrm>
          <a:prstGeom prst="rect">
            <a:avLst/>
          </a:prstGeom>
          <a:noFill/>
        </p:spPr>
        <p:txBody>
          <a:bodyPr wrap="square" rtlCol="0">
            <a:spAutoFit/>
          </a:bodyPr>
          <a:lstStyle/>
          <a:p>
            <a:r>
              <a:rPr lang="de-AT" b="1" dirty="0"/>
              <a:t>Vermögenswerte werden nicht kapitalisiert, somit erscheinen keine Verbindlichkeiten in der Bilanz!</a:t>
            </a:r>
          </a:p>
        </p:txBody>
      </p:sp>
      <p:sp>
        <p:nvSpPr>
          <p:cNvPr id="11" name="Slide Number Placeholder 10"/>
          <p:cNvSpPr>
            <a:spLocks noGrp="1"/>
          </p:cNvSpPr>
          <p:nvPr>
            <p:ph type="sldNum" sz="quarter" idx="12"/>
          </p:nvPr>
        </p:nvSpPr>
        <p:spPr/>
        <p:txBody>
          <a:bodyPr/>
          <a:lstStyle/>
          <a:p>
            <a:fld id="{C77C6C3F-668B-4AF5-BFA9-0F657EB068D6}" type="slidenum">
              <a:rPr lang="pl-PL" smtClean="0"/>
              <a:pPr/>
              <a:t>16</a:t>
            </a:fld>
            <a:endParaRPr lang="pl-PL" dirty="0"/>
          </a:p>
        </p:txBody>
      </p:sp>
      <p:sp>
        <p:nvSpPr>
          <p:cNvPr id="14" name="Rectangle 13"/>
          <p:cNvSpPr/>
          <p:nvPr/>
        </p:nvSpPr>
        <p:spPr>
          <a:xfrm>
            <a:off x="6507892" y="6107410"/>
            <a:ext cx="3857368" cy="461665"/>
          </a:xfrm>
          <a:prstGeom prst="rect">
            <a:avLst/>
          </a:prstGeom>
        </p:spPr>
        <p:txBody>
          <a:bodyPr wrap="square">
            <a:spAutoFit/>
          </a:bodyPr>
          <a:lstStyle/>
          <a:p>
            <a:r>
              <a:rPr lang="en-US" sz="1200" dirty="0"/>
              <a:t>Quelle: Financial Management: Theory and Practice, 14th edition Eugene F. Brigham and Michael C. </a:t>
            </a:r>
            <a:r>
              <a:rPr lang="en-US" sz="1200" dirty="0" err="1"/>
              <a:t>Ehrhardt</a:t>
            </a:r>
            <a:endParaRPr lang="en-US" sz="1200" dirty="0"/>
          </a:p>
        </p:txBody>
      </p:sp>
      <p:sp>
        <p:nvSpPr>
          <p:cNvPr id="3" name="Rechteck 2">
            <a:extLst>
              <a:ext uri="{FF2B5EF4-FFF2-40B4-BE49-F238E27FC236}">
                <a16:creationId xmlns:a16="http://schemas.microsoft.com/office/drawing/2014/main" id="{1642473D-479B-4622-BB7A-9E82A7448C68}"/>
              </a:ext>
            </a:extLst>
          </p:cNvPr>
          <p:cNvSpPr/>
          <p:nvPr/>
        </p:nvSpPr>
        <p:spPr>
          <a:xfrm>
            <a:off x="6689756" y="4125432"/>
            <a:ext cx="1242131" cy="7442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a:solidFill>
                  <a:schemeClr val="bg1"/>
                </a:solidFill>
              </a:rPr>
              <a:t>Unternehmen</a:t>
            </a:r>
          </a:p>
        </p:txBody>
      </p:sp>
      <p:sp>
        <p:nvSpPr>
          <p:cNvPr id="13" name="Rechteck 12">
            <a:extLst>
              <a:ext uri="{FF2B5EF4-FFF2-40B4-BE49-F238E27FC236}">
                <a16:creationId xmlns:a16="http://schemas.microsoft.com/office/drawing/2014/main" id="{8E6FD4EF-967C-4876-981D-4959C1AB8439}"/>
              </a:ext>
            </a:extLst>
          </p:cNvPr>
          <p:cNvSpPr/>
          <p:nvPr/>
        </p:nvSpPr>
        <p:spPr>
          <a:xfrm>
            <a:off x="9490337" y="2152800"/>
            <a:ext cx="1242131" cy="7442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a:solidFill>
                  <a:schemeClr val="bg1"/>
                </a:solidFill>
              </a:rPr>
              <a:t>Kreditgeber</a:t>
            </a:r>
          </a:p>
        </p:txBody>
      </p:sp>
      <p:sp>
        <p:nvSpPr>
          <p:cNvPr id="16" name="Rechteck 15">
            <a:extLst>
              <a:ext uri="{FF2B5EF4-FFF2-40B4-BE49-F238E27FC236}">
                <a16:creationId xmlns:a16="http://schemas.microsoft.com/office/drawing/2014/main" id="{412ACA42-7A0B-455A-B047-7F5012F01657}"/>
              </a:ext>
            </a:extLst>
          </p:cNvPr>
          <p:cNvSpPr/>
          <p:nvPr/>
        </p:nvSpPr>
        <p:spPr>
          <a:xfrm>
            <a:off x="7815510" y="2283409"/>
            <a:ext cx="1242131" cy="1850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rPr>
              <a:t>Keine Beziehung</a:t>
            </a:r>
          </a:p>
        </p:txBody>
      </p:sp>
      <p:sp>
        <p:nvSpPr>
          <p:cNvPr id="19" name="Rechteck 18">
            <a:extLst>
              <a:ext uri="{FF2B5EF4-FFF2-40B4-BE49-F238E27FC236}">
                <a16:creationId xmlns:a16="http://schemas.microsoft.com/office/drawing/2014/main" id="{1F76A79E-FB52-432E-8567-45DF9B9FD842}"/>
              </a:ext>
            </a:extLst>
          </p:cNvPr>
          <p:cNvSpPr/>
          <p:nvPr/>
        </p:nvSpPr>
        <p:spPr>
          <a:xfrm>
            <a:off x="8567709" y="3476196"/>
            <a:ext cx="1242131" cy="1850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rPr>
              <a:t>Leiht Geld</a:t>
            </a:r>
          </a:p>
        </p:txBody>
      </p:sp>
      <p:sp>
        <p:nvSpPr>
          <p:cNvPr id="20" name="Rechteck 19">
            <a:extLst>
              <a:ext uri="{FF2B5EF4-FFF2-40B4-BE49-F238E27FC236}">
                <a16:creationId xmlns:a16="http://schemas.microsoft.com/office/drawing/2014/main" id="{0976C16F-6853-42EA-99BB-07033B9F9AC0}"/>
              </a:ext>
            </a:extLst>
          </p:cNvPr>
          <p:cNvSpPr/>
          <p:nvPr/>
        </p:nvSpPr>
        <p:spPr>
          <a:xfrm>
            <a:off x="10427125" y="3913820"/>
            <a:ext cx="1242131" cy="1850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rPr>
              <a:t>Zahlt zurück</a:t>
            </a:r>
          </a:p>
        </p:txBody>
      </p:sp>
      <p:sp>
        <p:nvSpPr>
          <p:cNvPr id="21" name="Rechteck 20">
            <a:extLst>
              <a:ext uri="{FF2B5EF4-FFF2-40B4-BE49-F238E27FC236}">
                <a16:creationId xmlns:a16="http://schemas.microsoft.com/office/drawing/2014/main" id="{2CF62222-5D05-49A6-B7A0-1C2A99FB5227}"/>
              </a:ext>
            </a:extLst>
          </p:cNvPr>
          <p:cNvSpPr/>
          <p:nvPr/>
        </p:nvSpPr>
        <p:spPr>
          <a:xfrm>
            <a:off x="8384108" y="4978503"/>
            <a:ext cx="1242131" cy="4457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rPr>
              <a:t>Kurzfristiges Leasing</a:t>
            </a:r>
          </a:p>
        </p:txBody>
      </p:sp>
      <p:sp>
        <p:nvSpPr>
          <p:cNvPr id="22" name="Rechteck 21">
            <a:extLst>
              <a:ext uri="{FF2B5EF4-FFF2-40B4-BE49-F238E27FC236}">
                <a16:creationId xmlns:a16="http://schemas.microsoft.com/office/drawing/2014/main" id="{87B08BED-977A-4B06-A87F-9EBA03F84691}"/>
              </a:ext>
            </a:extLst>
          </p:cNvPr>
          <p:cNvSpPr/>
          <p:nvPr/>
        </p:nvSpPr>
        <p:spPr>
          <a:xfrm>
            <a:off x="8312004" y="4046958"/>
            <a:ext cx="1065915" cy="2718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rPr>
              <a:t>erschaffen </a:t>
            </a:r>
          </a:p>
        </p:txBody>
      </p:sp>
      <p:sp>
        <p:nvSpPr>
          <p:cNvPr id="23" name="Rechteck 22">
            <a:extLst>
              <a:ext uri="{FF2B5EF4-FFF2-40B4-BE49-F238E27FC236}">
                <a16:creationId xmlns:a16="http://schemas.microsoft.com/office/drawing/2014/main" id="{23524A50-7B02-4603-8566-C9ABF1FB9C97}"/>
              </a:ext>
            </a:extLst>
          </p:cNvPr>
          <p:cNvSpPr/>
          <p:nvPr/>
        </p:nvSpPr>
        <p:spPr>
          <a:xfrm>
            <a:off x="10646425" y="4326415"/>
            <a:ext cx="1065915" cy="6095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rPr>
              <a:t>Erwerben Vermögens-</a:t>
            </a:r>
            <a:r>
              <a:rPr lang="de-DE" sz="1050" dirty="0" err="1">
                <a:solidFill>
                  <a:schemeClr val="tx1"/>
                </a:solidFill>
              </a:rPr>
              <a:t>gegenstand</a:t>
            </a:r>
            <a:endParaRPr lang="de-DE" sz="1050" dirty="0">
              <a:solidFill>
                <a:schemeClr val="tx1"/>
              </a:solidFill>
            </a:endParaRPr>
          </a:p>
        </p:txBody>
      </p:sp>
    </p:spTree>
    <p:extLst>
      <p:ext uri="{BB962C8B-B14F-4D97-AF65-F5344CB8AC3E}">
        <p14:creationId xmlns:p14="http://schemas.microsoft.com/office/powerpoint/2010/main" val="7967569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pic>
        <p:nvPicPr>
          <p:cNvPr id="50" name="Picture 6" descr="declutter-checklist">
            <a:extLst>
              <a:ext uri="{FF2B5EF4-FFF2-40B4-BE49-F238E27FC236}">
                <a16:creationId xmlns:a16="http://schemas.microsoft.com/office/drawing/2014/main" id="{4479BF9C-F9E4-4AA8-A574-31BDCC47386F}"/>
              </a:ext>
            </a:extLst>
          </p:cNvPr>
          <p:cNvPicPr>
            <a:picLocks noChangeAspect="1" noChangeArrowheads="1"/>
          </p:cNvPicPr>
          <p:nvPr>
            <p:custDataLst>
              <p:tags r:id="rId3"/>
            </p:custDataLst>
          </p:nvPr>
        </p:nvPicPr>
        <p:blipFill>
          <a:blip r:embed="rId8">
            <a:extLst>
              <a:ext uri="{28A0092B-C50C-407E-A947-70E740481C1C}">
                <a14:useLocalDpi xmlns:a14="http://schemas.microsoft.com/office/drawing/2010/main" val="0"/>
              </a:ext>
            </a:extLst>
          </a:blip>
          <a:srcRect/>
          <a:stretch>
            <a:fillRect/>
          </a:stretch>
        </p:blipFill>
        <p:spPr bwMode="gray">
          <a:xfrm>
            <a:off x="9008067" y="3225494"/>
            <a:ext cx="3183933" cy="2743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Object 5" hidden="1">
            <a:extLst>
              <a:ext uri="{FF2B5EF4-FFF2-40B4-BE49-F238E27FC236}">
                <a16:creationId xmlns:a16="http://schemas.microsoft.com/office/drawing/2014/main" id="{8E5124B0-3A92-4585-8F27-3D7F36083E90}"/>
              </a:ext>
            </a:extLst>
          </p:cNvPr>
          <p:cNvGraphicFramePr>
            <a:graphicFrameLocks noChangeAspect="1"/>
          </p:cNvGraphicFramePr>
          <p:nvPr>
            <p:custDataLst>
              <p:tags r:id="rId4"/>
            </p:custData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spid="_x0000_s22636" name="think-cell Slide" r:id="rId9" imgW="425" imgH="426" progId="TCLayout.ActiveDocument.1">
                  <p:embed/>
                </p:oleObj>
              </mc:Choice>
              <mc:Fallback>
                <p:oleObj name="think-cell Slide" r:id="rId9" imgW="425" imgH="426" progId="TCLayout.ActiveDocument.1">
                  <p:embed/>
                  <p:pic>
                    <p:nvPicPr>
                      <p:cNvPr id="6" name="Object 5" hidden="1">
                        <a:extLst>
                          <a:ext uri="{FF2B5EF4-FFF2-40B4-BE49-F238E27FC236}">
                            <a16:creationId xmlns:a16="http://schemas.microsoft.com/office/drawing/2014/main" id="{8E5124B0-3A92-4585-8F27-3D7F36083E90}"/>
                          </a:ext>
                        </a:extLst>
                      </p:cNvPr>
                      <p:cNvPicPr/>
                      <p:nvPr/>
                    </p:nvPicPr>
                    <p:blipFill>
                      <a:blip r:embed="rId10"/>
                      <a:stretch>
                        <a:fillRect/>
                      </a:stretch>
                    </p:blipFill>
                    <p:spPr>
                      <a:xfrm>
                        <a:off x="1525588" y="1588"/>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3ECA6C22-BC38-4F94-9B01-12D2F57294C4}"/>
              </a:ext>
            </a:extLst>
          </p:cNvPr>
          <p:cNvSpPr/>
          <p:nvPr>
            <p:custDataLst>
              <p:tags r:id="rId5"/>
            </p:custDataLst>
          </p:nvPr>
        </p:nvSpPr>
        <p:spPr>
          <a:xfrm>
            <a:off x="152400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defRPr/>
            </a:pPr>
            <a:endParaRPr lang="en-GB" sz="2800" b="1" dirty="0">
              <a:solidFill>
                <a:prstClr val="white"/>
              </a:solidFill>
              <a:latin typeface="Calibri" panose="020F0502020204030204" pitchFamily="34" charset="0"/>
              <a:cs typeface="Calibri" panose="020F0502020204030204" pitchFamily="34" charset="0"/>
              <a:sym typeface="Calibri" panose="020F0502020204030204" pitchFamily="34" charset="0"/>
            </a:endParaRPr>
          </a:p>
        </p:txBody>
      </p:sp>
      <p:sp>
        <p:nvSpPr>
          <p:cNvPr id="2" name="Tytuł 1">
            <a:extLst>
              <a:ext uri="{FF2B5EF4-FFF2-40B4-BE49-F238E27FC236}">
                <a16:creationId xmlns:a16="http://schemas.microsoft.com/office/drawing/2014/main" id="{DA12DFBB-F130-407B-9144-7CE7D934051D}"/>
              </a:ext>
            </a:extLst>
          </p:cNvPr>
          <p:cNvSpPr>
            <a:spLocks noGrp="1"/>
          </p:cNvSpPr>
          <p:nvPr>
            <p:ph type="title"/>
          </p:nvPr>
        </p:nvSpPr>
        <p:spPr>
          <a:xfrm>
            <a:off x="3381983" y="272335"/>
            <a:ext cx="6657368" cy="490459"/>
          </a:xfrm>
        </p:spPr>
        <p:txBody>
          <a:bodyPr>
            <a:noAutofit/>
          </a:bodyPr>
          <a:lstStyle/>
          <a:p>
            <a:pPr algn="r"/>
            <a:r>
              <a:rPr lang="en-GB" sz="2800" b="1" dirty="0" err="1">
                <a:latin typeface="Calibri"/>
                <a:cs typeface="Calibri"/>
              </a:rPr>
              <a:t>Inhalt</a:t>
            </a:r>
            <a:endParaRPr lang="pl-PL" sz="2800" b="1" dirty="0">
              <a:latin typeface="Calibri"/>
              <a:cs typeface="Calibri"/>
            </a:endParaRPr>
          </a:p>
        </p:txBody>
      </p:sp>
      <p:grpSp>
        <p:nvGrpSpPr>
          <p:cNvPr id="25" name="Group 24">
            <a:extLst>
              <a:ext uri="{FF2B5EF4-FFF2-40B4-BE49-F238E27FC236}">
                <a16:creationId xmlns:a16="http://schemas.microsoft.com/office/drawing/2014/main" id="{793121AC-C9C5-4486-BA42-33BB6F723AFD}"/>
              </a:ext>
            </a:extLst>
          </p:cNvPr>
          <p:cNvGrpSpPr/>
          <p:nvPr/>
        </p:nvGrpSpPr>
        <p:grpSpPr>
          <a:xfrm>
            <a:off x="974071" y="1207568"/>
            <a:ext cx="8379341" cy="276253"/>
            <a:chOff x="1128778" y="1187223"/>
            <a:chExt cx="8222316" cy="930194"/>
          </a:xfrm>
        </p:grpSpPr>
        <p:sp>
          <p:nvSpPr>
            <p:cNvPr id="26" name="Rectangle 25">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1</a:t>
              </a:r>
              <a:endParaRPr lang="de-DE" sz="2000" b="1" dirty="0">
                <a:solidFill>
                  <a:prstClr val="white"/>
                </a:solidFill>
                <a:latin typeface="Calibri" panose="020F0502020204030204"/>
              </a:endParaRPr>
            </a:p>
          </p:txBody>
        </p:sp>
        <p:sp>
          <p:nvSpPr>
            <p:cNvPr id="27" name="Rectangle 26">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Einleitung</a:t>
              </a:r>
              <a:r>
                <a:rPr lang="en-GB" b="1" dirty="0">
                  <a:solidFill>
                    <a:srgbClr val="4472C4"/>
                  </a:solidFill>
                  <a:latin typeface="Calibri" panose="020F0502020204030204"/>
                </a:rPr>
                <a:t>: Was </a:t>
              </a:r>
              <a:r>
                <a:rPr lang="en-GB" b="1" dirty="0" err="1">
                  <a:solidFill>
                    <a:srgbClr val="4472C4"/>
                  </a:solidFill>
                  <a:latin typeface="Calibri" panose="020F0502020204030204"/>
                </a:rPr>
                <a:t>ist</a:t>
              </a:r>
              <a:r>
                <a:rPr lang="en-GB" b="1" dirty="0">
                  <a:solidFill>
                    <a:srgbClr val="4472C4"/>
                  </a:solidFill>
                  <a:latin typeface="Calibri" panose="020F0502020204030204"/>
                </a:rPr>
                <a:t> Leasing und </a:t>
              </a:r>
              <a:r>
                <a:rPr lang="en-GB" b="1" dirty="0" err="1">
                  <a:solidFill>
                    <a:srgbClr val="4472C4"/>
                  </a:solidFill>
                  <a:latin typeface="Calibri" panose="020F0502020204030204"/>
                </a:rPr>
                <a:t>wie</a:t>
              </a:r>
              <a:r>
                <a:rPr lang="en-GB" b="1" dirty="0">
                  <a:solidFill>
                    <a:srgbClr val="4472C4"/>
                  </a:solidFill>
                  <a:latin typeface="Calibri" panose="020F0502020204030204"/>
                </a:rPr>
                <a:t> </a:t>
              </a:r>
              <a:r>
                <a:rPr lang="en-GB" b="1" dirty="0" err="1">
                  <a:solidFill>
                    <a:srgbClr val="4472C4"/>
                  </a:solidFill>
                  <a:latin typeface="Calibri" panose="020F0502020204030204"/>
                </a:rPr>
                <a:t>funktioniert</a:t>
              </a:r>
              <a:r>
                <a:rPr lang="en-GB" b="1" dirty="0">
                  <a:solidFill>
                    <a:srgbClr val="4472C4"/>
                  </a:solidFill>
                  <a:latin typeface="Calibri" panose="020F0502020204030204"/>
                </a:rPr>
                <a:t> es?</a:t>
              </a:r>
              <a:endParaRPr lang="de-DE" b="1" dirty="0">
                <a:solidFill>
                  <a:srgbClr val="4472C4"/>
                </a:solidFill>
                <a:latin typeface="Calibri" panose="020F0502020204030204"/>
              </a:endParaRPr>
            </a:p>
          </p:txBody>
        </p:sp>
      </p:grpSp>
      <p:grpSp>
        <p:nvGrpSpPr>
          <p:cNvPr id="28" name="Group 27">
            <a:extLst>
              <a:ext uri="{FF2B5EF4-FFF2-40B4-BE49-F238E27FC236}">
                <a16:creationId xmlns:a16="http://schemas.microsoft.com/office/drawing/2014/main" id="{04F6A885-5AC6-4A27-8321-86221D093F9A}"/>
              </a:ext>
            </a:extLst>
          </p:cNvPr>
          <p:cNvGrpSpPr/>
          <p:nvPr/>
        </p:nvGrpSpPr>
        <p:grpSpPr>
          <a:xfrm>
            <a:off x="974071" y="1537182"/>
            <a:ext cx="8379341" cy="252875"/>
            <a:chOff x="1128778" y="1187223"/>
            <a:chExt cx="8222316" cy="930194"/>
          </a:xfrm>
        </p:grpSpPr>
        <p:sp>
          <p:nvSpPr>
            <p:cNvPr id="29" name="Rectangle 28">
              <a:extLst>
                <a:ext uri="{FF2B5EF4-FFF2-40B4-BE49-F238E27FC236}">
                  <a16:creationId xmlns:a16="http://schemas.microsoft.com/office/drawing/2014/main" id="{D4161997-2E41-4E3D-AB66-D3AEA12FAAB0}"/>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a:t>
              </a:r>
              <a:endParaRPr lang="de-DE" sz="2000" b="1" dirty="0">
                <a:solidFill>
                  <a:prstClr val="white"/>
                </a:solidFill>
                <a:latin typeface="Calibri" panose="020F0502020204030204"/>
              </a:endParaRPr>
            </a:p>
          </p:txBody>
        </p:sp>
        <p:sp>
          <p:nvSpPr>
            <p:cNvPr id="30" name="Rectangle 29">
              <a:extLst>
                <a:ext uri="{FF2B5EF4-FFF2-40B4-BE49-F238E27FC236}">
                  <a16:creationId xmlns:a16="http://schemas.microsoft.com/office/drawing/2014/main" id="{22157067-1517-4979-8519-D658AC91A4F4}"/>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Leasingarten</a:t>
              </a:r>
            </a:p>
          </p:txBody>
        </p:sp>
      </p:grpSp>
      <p:grpSp>
        <p:nvGrpSpPr>
          <p:cNvPr id="34" name="Group 33">
            <a:extLst>
              <a:ext uri="{FF2B5EF4-FFF2-40B4-BE49-F238E27FC236}">
                <a16:creationId xmlns:a16="http://schemas.microsoft.com/office/drawing/2014/main" id="{54148A56-7ED1-4054-B552-C6DFF05E074E}"/>
              </a:ext>
            </a:extLst>
          </p:cNvPr>
          <p:cNvGrpSpPr/>
          <p:nvPr/>
        </p:nvGrpSpPr>
        <p:grpSpPr>
          <a:xfrm>
            <a:off x="1295168" y="1862869"/>
            <a:ext cx="8058242" cy="317094"/>
            <a:chOff x="1590893" y="1187223"/>
            <a:chExt cx="7760201" cy="930194"/>
          </a:xfrm>
        </p:grpSpPr>
        <p:sp>
          <p:nvSpPr>
            <p:cNvPr id="35" name="Rectangle 34">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2A</a:t>
              </a:r>
              <a:endParaRPr lang="de-DE" sz="2000" b="1" dirty="0">
                <a:solidFill>
                  <a:prstClr val="white"/>
                </a:solidFill>
                <a:latin typeface="Calibri" panose="020F0502020204030204"/>
              </a:endParaRPr>
            </a:p>
          </p:txBody>
        </p:sp>
        <p:sp>
          <p:nvSpPr>
            <p:cNvPr id="36" name="Rectangle 35">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Operating-Leasing</a:t>
              </a:r>
            </a:p>
          </p:txBody>
        </p:sp>
      </p:grpSp>
      <p:grpSp>
        <p:nvGrpSpPr>
          <p:cNvPr id="61" name="Group 60">
            <a:extLst>
              <a:ext uri="{FF2B5EF4-FFF2-40B4-BE49-F238E27FC236}">
                <a16:creationId xmlns:a16="http://schemas.microsoft.com/office/drawing/2014/main" id="{54148A56-7ED1-4054-B552-C6DFF05E074E}"/>
              </a:ext>
            </a:extLst>
          </p:cNvPr>
          <p:cNvGrpSpPr/>
          <p:nvPr/>
        </p:nvGrpSpPr>
        <p:grpSpPr>
          <a:xfrm>
            <a:off x="1295168" y="2218866"/>
            <a:ext cx="8058242" cy="317094"/>
            <a:chOff x="1590893" y="1187223"/>
            <a:chExt cx="7760201" cy="930194"/>
          </a:xfrm>
        </p:grpSpPr>
        <p:sp>
          <p:nvSpPr>
            <p:cNvPr id="62" name="Rectangle 61">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2B</a:t>
              </a:r>
            </a:p>
          </p:txBody>
        </p:sp>
        <p:sp>
          <p:nvSpPr>
            <p:cNvPr id="63" name="Rectangle 62">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Finanzierungs-Leasing</a:t>
              </a:r>
            </a:p>
          </p:txBody>
        </p:sp>
      </p:grpSp>
      <p:grpSp>
        <p:nvGrpSpPr>
          <p:cNvPr id="64" name="Group 63">
            <a:extLst>
              <a:ext uri="{FF2B5EF4-FFF2-40B4-BE49-F238E27FC236}">
                <a16:creationId xmlns:a16="http://schemas.microsoft.com/office/drawing/2014/main" id="{54148A56-7ED1-4054-B552-C6DFF05E074E}"/>
              </a:ext>
            </a:extLst>
          </p:cNvPr>
          <p:cNvGrpSpPr/>
          <p:nvPr/>
        </p:nvGrpSpPr>
        <p:grpSpPr>
          <a:xfrm>
            <a:off x="1295168" y="2582741"/>
            <a:ext cx="8058243" cy="317094"/>
            <a:chOff x="1590892" y="1187223"/>
            <a:chExt cx="7760202" cy="930194"/>
          </a:xfrm>
        </p:grpSpPr>
        <p:sp>
          <p:nvSpPr>
            <p:cNvPr id="65" name="Rectangle 64">
              <a:extLst>
                <a:ext uri="{FF2B5EF4-FFF2-40B4-BE49-F238E27FC236}">
                  <a16:creationId xmlns:a16="http://schemas.microsoft.com/office/drawing/2014/main" id="{74ED2556-EE53-4D2B-A2F4-264A39BACF72}"/>
                </a:ext>
              </a:extLst>
            </p:cNvPr>
            <p:cNvSpPr/>
            <p:nvPr/>
          </p:nvSpPr>
          <p:spPr>
            <a:xfrm>
              <a:off x="1590892"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2C</a:t>
              </a:r>
              <a:endParaRPr lang="de-DE" sz="2000" b="1" dirty="0">
                <a:solidFill>
                  <a:prstClr val="white"/>
                </a:solidFill>
                <a:latin typeface="Calibri" panose="020F0502020204030204"/>
              </a:endParaRPr>
            </a:p>
          </p:txBody>
        </p:sp>
        <p:sp>
          <p:nvSpPr>
            <p:cNvPr id="66" name="Rectangle 65">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Sale-and-Lease-back</a:t>
              </a:r>
            </a:p>
          </p:txBody>
        </p:sp>
      </p:grpSp>
      <p:grpSp>
        <p:nvGrpSpPr>
          <p:cNvPr id="67" name="Group 66">
            <a:extLst>
              <a:ext uri="{FF2B5EF4-FFF2-40B4-BE49-F238E27FC236}">
                <a16:creationId xmlns:a16="http://schemas.microsoft.com/office/drawing/2014/main" id="{54148A56-7ED1-4054-B552-C6DFF05E074E}"/>
              </a:ext>
            </a:extLst>
          </p:cNvPr>
          <p:cNvGrpSpPr/>
          <p:nvPr/>
        </p:nvGrpSpPr>
        <p:grpSpPr>
          <a:xfrm>
            <a:off x="1295168" y="2934601"/>
            <a:ext cx="8058242" cy="317094"/>
            <a:chOff x="1590893" y="1187223"/>
            <a:chExt cx="7760201" cy="930194"/>
          </a:xfrm>
        </p:grpSpPr>
        <p:sp>
          <p:nvSpPr>
            <p:cNvPr id="68" name="Rectangle 67">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2D</a:t>
              </a:r>
              <a:endParaRPr lang="de-DE" sz="2000" b="1" dirty="0">
                <a:solidFill>
                  <a:prstClr val="white"/>
                </a:solidFill>
                <a:latin typeface="Calibri" panose="020F0502020204030204"/>
              </a:endParaRPr>
            </a:p>
          </p:txBody>
        </p:sp>
        <p:sp>
          <p:nvSpPr>
            <p:cNvPr id="69" name="Rectangle 68">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Andere Leasingarten</a:t>
              </a:r>
            </a:p>
          </p:txBody>
        </p:sp>
      </p:grpSp>
      <p:grpSp>
        <p:nvGrpSpPr>
          <p:cNvPr id="73" name="Group 72">
            <a:extLst>
              <a:ext uri="{FF2B5EF4-FFF2-40B4-BE49-F238E27FC236}">
                <a16:creationId xmlns:a16="http://schemas.microsoft.com/office/drawing/2014/main" id="{793121AC-C9C5-4486-BA42-33BB6F723AFD}"/>
              </a:ext>
            </a:extLst>
          </p:cNvPr>
          <p:cNvGrpSpPr/>
          <p:nvPr/>
        </p:nvGrpSpPr>
        <p:grpSpPr>
          <a:xfrm>
            <a:off x="978184" y="3656953"/>
            <a:ext cx="8379341" cy="276253"/>
            <a:chOff x="1128778" y="1187223"/>
            <a:chExt cx="8222316" cy="930194"/>
          </a:xfrm>
        </p:grpSpPr>
        <p:sp>
          <p:nvSpPr>
            <p:cNvPr id="74" name="Rectangle 73">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4</a:t>
              </a:r>
            </a:p>
          </p:txBody>
        </p:sp>
        <p:sp>
          <p:nvSpPr>
            <p:cNvPr id="75" name="Rectangle 74">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Bewertung</a:t>
              </a:r>
              <a:r>
                <a:rPr lang="en-GB" b="1" dirty="0">
                  <a:solidFill>
                    <a:srgbClr val="4472C4"/>
                  </a:solidFill>
                  <a:latin typeface="Calibri" panose="020F0502020204030204"/>
                </a:rPr>
                <a:t> von </a:t>
              </a:r>
              <a:r>
                <a:rPr lang="en-GB" b="1" dirty="0" err="1">
                  <a:solidFill>
                    <a:srgbClr val="4472C4"/>
                  </a:solidFill>
                  <a:latin typeface="Calibri" panose="020F0502020204030204"/>
                </a:rPr>
                <a:t>Leasingverträgen</a:t>
              </a:r>
              <a:endParaRPr lang="de-DE" b="1" dirty="0">
                <a:solidFill>
                  <a:srgbClr val="4472C4"/>
                </a:solidFill>
                <a:latin typeface="Calibri" panose="020F0502020204030204"/>
              </a:endParaRPr>
            </a:p>
          </p:txBody>
        </p:sp>
      </p:grpSp>
      <p:grpSp>
        <p:nvGrpSpPr>
          <p:cNvPr id="76" name="Group 75">
            <a:extLst>
              <a:ext uri="{FF2B5EF4-FFF2-40B4-BE49-F238E27FC236}">
                <a16:creationId xmlns:a16="http://schemas.microsoft.com/office/drawing/2014/main" id="{793121AC-C9C5-4486-BA42-33BB6F723AFD}"/>
              </a:ext>
            </a:extLst>
          </p:cNvPr>
          <p:cNvGrpSpPr/>
          <p:nvPr/>
        </p:nvGrpSpPr>
        <p:grpSpPr>
          <a:xfrm>
            <a:off x="978184" y="3323006"/>
            <a:ext cx="8379341" cy="276253"/>
            <a:chOff x="1128778" y="1187223"/>
            <a:chExt cx="8222316" cy="930194"/>
          </a:xfrm>
          <a:solidFill>
            <a:schemeClr val="accent4"/>
          </a:solidFill>
        </p:grpSpPr>
        <p:sp>
          <p:nvSpPr>
            <p:cNvPr id="77" name="Rectangle 76">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3</a:t>
              </a:r>
            </a:p>
          </p:txBody>
        </p:sp>
        <p:sp>
          <p:nvSpPr>
            <p:cNvPr id="78" name="Rectangle 77">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grp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Rechnungswesen</a:t>
              </a:r>
              <a:r>
                <a:rPr lang="en-GB" b="1" dirty="0">
                  <a:solidFill>
                    <a:srgbClr val="4472C4"/>
                  </a:solidFill>
                  <a:latin typeface="Calibri" panose="020F0502020204030204"/>
                </a:rPr>
                <a:t> und </a:t>
              </a:r>
              <a:r>
                <a:rPr lang="en-GB" b="1" dirty="0" err="1">
                  <a:solidFill>
                    <a:srgbClr val="4472C4"/>
                  </a:solidFill>
                  <a:latin typeface="Calibri" panose="020F0502020204030204"/>
                </a:rPr>
                <a:t>Steuern</a:t>
              </a:r>
              <a:endParaRPr lang="de-DE" b="1" dirty="0">
                <a:solidFill>
                  <a:srgbClr val="4472C4"/>
                </a:solidFill>
                <a:latin typeface="Calibri" panose="020F0502020204030204"/>
              </a:endParaRPr>
            </a:p>
          </p:txBody>
        </p:sp>
      </p:grpSp>
      <p:grpSp>
        <p:nvGrpSpPr>
          <p:cNvPr id="79" name="Group 78">
            <a:extLst>
              <a:ext uri="{FF2B5EF4-FFF2-40B4-BE49-F238E27FC236}">
                <a16:creationId xmlns:a16="http://schemas.microsoft.com/office/drawing/2014/main" id="{54148A56-7ED1-4054-B552-C6DFF05E074E}"/>
              </a:ext>
            </a:extLst>
          </p:cNvPr>
          <p:cNvGrpSpPr/>
          <p:nvPr/>
        </p:nvGrpSpPr>
        <p:grpSpPr>
          <a:xfrm>
            <a:off x="1299283" y="3998271"/>
            <a:ext cx="8058243" cy="317094"/>
            <a:chOff x="1590892" y="1187223"/>
            <a:chExt cx="7760202" cy="930194"/>
          </a:xfrm>
        </p:grpSpPr>
        <p:sp>
          <p:nvSpPr>
            <p:cNvPr id="80" name="Rectangle 79">
              <a:extLst>
                <a:ext uri="{FF2B5EF4-FFF2-40B4-BE49-F238E27FC236}">
                  <a16:creationId xmlns:a16="http://schemas.microsoft.com/office/drawing/2014/main" id="{74ED2556-EE53-4D2B-A2F4-264A39BACF72}"/>
                </a:ext>
              </a:extLst>
            </p:cNvPr>
            <p:cNvSpPr/>
            <p:nvPr/>
          </p:nvSpPr>
          <p:spPr>
            <a:xfrm>
              <a:off x="1590892"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4A</a:t>
              </a:r>
              <a:endParaRPr lang="de-DE" sz="2000" b="1" dirty="0">
                <a:solidFill>
                  <a:prstClr val="white"/>
                </a:solidFill>
                <a:latin typeface="Calibri" panose="020F0502020204030204"/>
              </a:endParaRPr>
            </a:p>
          </p:txBody>
        </p:sp>
        <p:sp>
          <p:nvSpPr>
            <p:cNvPr id="81" name="Rectangle 80">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rPr>
                <a:t>Perspektive des Leasingnehmers</a:t>
              </a:r>
            </a:p>
          </p:txBody>
        </p:sp>
      </p:grpSp>
      <p:grpSp>
        <p:nvGrpSpPr>
          <p:cNvPr id="82" name="Group 81">
            <a:extLst>
              <a:ext uri="{FF2B5EF4-FFF2-40B4-BE49-F238E27FC236}">
                <a16:creationId xmlns:a16="http://schemas.microsoft.com/office/drawing/2014/main" id="{54148A56-7ED1-4054-B552-C6DFF05E074E}"/>
              </a:ext>
            </a:extLst>
          </p:cNvPr>
          <p:cNvGrpSpPr/>
          <p:nvPr/>
        </p:nvGrpSpPr>
        <p:grpSpPr>
          <a:xfrm>
            <a:off x="1299283" y="4350131"/>
            <a:ext cx="8058242" cy="317094"/>
            <a:chOff x="1590893" y="1187223"/>
            <a:chExt cx="7760201" cy="930194"/>
          </a:xfrm>
        </p:grpSpPr>
        <p:sp>
          <p:nvSpPr>
            <p:cNvPr id="83" name="Rectangle 82">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4B</a:t>
              </a:r>
              <a:endParaRPr lang="de-DE" sz="2000" b="1" dirty="0">
                <a:solidFill>
                  <a:prstClr val="white"/>
                </a:solidFill>
                <a:latin typeface="Calibri" panose="020F0502020204030204"/>
              </a:endParaRPr>
            </a:p>
          </p:txBody>
        </p:sp>
        <p:sp>
          <p:nvSpPr>
            <p:cNvPr id="84" name="Rectangle 83">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rPr>
                <a:t>Perspektive des Leasinggebers</a:t>
              </a:r>
            </a:p>
          </p:txBody>
        </p:sp>
      </p:grpSp>
      <p:grpSp>
        <p:nvGrpSpPr>
          <p:cNvPr id="85" name="Group 84"/>
          <p:cNvGrpSpPr/>
          <p:nvPr/>
        </p:nvGrpSpPr>
        <p:grpSpPr>
          <a:xfrm>
            <a:off x="974069" y="4745814"/>
            <a:ext cx="8379341" cy="610200"/>
            <a:chOff x="1821146" y="3184880"/>
            <a:chExt cx="8379341" cy="610200"/>
          </a:xfrm>
        </p:grpSpPr>
        <p:grpSp>
          <p:nvGrpSpPr>
            <p:cNvPr id="86" name="Group 85">
              <a:extLst>
                <a:ext uri="{FF2B5EF4-FFF2-40B4-BE49-F238E27FC236}">
                  <a16:creationId xmlns:a16="http://schemas.microsoft.com/office/drawing/2014/main" id="{793121AC-C9C5-4486-BA42-33BB6F723AFD}"/>
                </a:ext>
              </a:extLst>
            </p:cNvPr>
            <p:cNvGrpSpPr/>
            <p:nvPr/>
          </p:nvGrpSpPr>
          <p:grpSpPr>
            <a:xfrm>
              <a:off x="1821146" y="3518827"/>
              <a:ext cx="8379341" cy="276253"/>
              <a:chOff x="1128778" y="1187223"/>
              <a:chExt cx="8222316" cy="930194"/>
            </a:xfrm>
          </p:grpSpPr>
          <p:sp>
            <p:nvSpPr>
              <p:cNvPr id="90" name="Rectangle 89">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6</a:t>
                </a:r>
              </a:p>
            </p:txBody>
          </p:sp>
          <p:sp>
            <p:nvSpPr>
              <p:cNvPr id="91" name="Rectangle 90">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a:solidFill>
                      <a:srgbClr val="4472C4"/>
                    </a:solidFill>
                    <a:latin typeface="Calibri" panose="020F0502020204030204"/>
                  </a:rPr>
                  <a:t>Leasing und </a:t>
                </a:r>
                <a:r>
                  <a:rPr lang="en-GB" b="1" dirty="0" err="1">
                    <a:solidFill>
                      <a:srgbClr val="4472C4"/>
                    </a:solidFill>
                    <a:latin typeface="Calibri" panose="020F0502020204030204"/>
                  </a:rPr>
                  <a:t>Energieeffizienz</a:t>
                </a:r>
                <a:endParaRPr lang="de-DE" b="1" dirty="0">
                  <a:solidFill>
                    <a:srgbClr val="4472C4"/>
                  </a:solidFill>
                  <a:latin typeface="Calibri" panose="020F0502020204030204"/>
                </a:endParaRPr>
              </a:p>
            </p:txBody>
          </p:sp>
        </p:grpSp>
        <p:grpSp>
          <p:nvGrpSpPr>
            <p:cNvPr id="87" name="Group 86">
              <a:extLst>
                <a:ext uri="{FF2B5EF4-FFF2-40B4-BE49-F238E27FC236}">
                  <a16:creationId xmlns:a16="http://schemas.microsoft.com/office/drawing/2014/main" id="{793121AC-C9C5-4486-BA42-33BB6F723AFD}"/>
                </a:ext>
              </a:extLst>
            </p:cNvPr>
            <p:cNvGrpSpPr/>
            <p:nvPr/>
          </p:nvGrpSpPr>
          <p:grpSpPr>
            <a:xfrm>
              <a:off x="1821146" y="3184880"/>
              <a:ext cx="8379341" cy="276253"/>
              <a:chOff x="1128778" y="1187223"/>
              <a:chExt cx="8222316" cy="930194"/>
            </a:xfrm>
          </p:grpSpPr>
          <p:sp>
            <p:nvSpPr>
              <p:cNvPr id="88" name="Rectangle 87">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5</a:t>
                </a:r>
              </a:p>
            </p:txBody>
          </p:sp>
          <p:sp>
            <p:nvSpPr>
              <p:cNvPr id="89" name="Rectangle 88">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Vorteile</a:t>
                </a:r>
                <a:r>
                  <a:rPr lang="en-GB" b="1" dirty="0">
                    <a:solidFill>
                      <a:srgbClr val="4472C4"/>
                    </a:solidFill>
                    <a:latin typeface="Calibri" panose="020F0502020204030204"/>
                  </a:rPr>
                  <a:t> von Leasing</a:t>
                </a:r>
              </a:p>
            </p:txBody>
          </p:sp>
        </p:grpSp>
      </p:grpSp>
      <p:grpSp>
        <p:nvGrpSpPr>
          <p:cNvPr id="94" name="Group 93">
            <a:extLst>
              <a:ext uri="{FF2B5EF4-FFF2-40B4-BE49-F238E27FC236}">
                <a16:creationId xmlns:a16="http://schemas.microsoft.com/office/drawing/2014/main" id="{793121AC-C9C5-4486-BA42-33BB6F723AFD}"/>
              </a:ext>
            </a:extLst>
          </p:cNvPr>
          <p:cNvGrpSpPr/>
          <p:nvPr/>
        </p:nvGrpSpPr>
        <p:grpSpPr>
          <a:xfrm>
            <a:off x="978185" y="5438444"/>
            <a:ext cx="8379341" cy="276253"/>
            <a:chOff x="1128778" y="1187223"/>
            <a:chExt cx="8222316" cy="930194"/>
          </a:xfrm>
        </p:grpSpPr>
        <p:sp>
          <p:nvSpPr>
            <p:cNvPr id="95" name="Rectangle 94">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7</a:t>
              </a:r>
            </a:p>
          </p:txBody>
        </p:sp>
        <p:sp>
          <p:nvSpPr>
            <p:cNvPr id="96" name="Rectangle 95">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Beispiele</a:t>
              </a:r>
              <a:r>
                <a:rPr lang="en-GB" b="1" dirty="0">
                  <a:solidFill>
                    <a:srgbClr val="4472C4"/>
                  </a:solidFill>
                  <a:latin typeface="Calibri" panose="020F0502020204030204"/>
                </a:rPr>
                <a:t> und </a:t>
              </a:r>
              <a:r>
                <a:rPr lang="en-GB" b="1" dirty="0" err="1">
                  <a:solidFill>
                    <a:srgbClr val="4472C4"/>
                  </a:solidFill>
                  <a:latin typeface="Calibri" panose="020F0502020204030204"/>
                </a:rPr>
                <a:t>Fälle</a:t>
              </a:r>
              <a:endParaRPr lang="en-GB" b="1" dirty="0">
                <a:solidFill>
                  <a:srgbClr val="4472C4"/>
                </a:solidFill>
                <a:latin typeface="Calibri" panose="020F0502020204030204"/>
              </a:endParaRPr>
            </a:p>
          </p:txBody>
        </p:sp>
      </p:grpSp>
      <p:sp>
        <p:nvSpPr>
          <p:cNvPr id="8" name="Slide Number Placeholder 7"/>
          <p:cNvSpPr>
            <a:spLocks noGrp="1"/>
          </p:cNvSpPr>
          <p:nvPr>
            <p:ph type="sldNum" sz="quarter" idx="4"/>
          </p:nvPr>
        </p:nvSpPr>
        <p:spPr/>
        <p:txBody>
          <a:bodyPr/>
          <a:lstStyle/>
          <a:p>
            <a:fld id="{C77C6C3F-668B-4AF5-BFA9-0F657EB068D6}" type="slidenum">
              <a:rPr lang="pl-PL" smtClean="0"/>
              <a:pPr/>
              <a:t>17</a:t>
            </a:fld>
            <a:endParaRPr lang="pl-PL" dirty="0"/>
          </a:p>
        </p:txBody>
      </p:sp>
    </p:spTree>
    <p:extLst>
      <p:ext uri="{BB962C8B-B14F-4D97-AF65-F5344CB8AC3E}">
        <p14:creationId xmlns:p14="http://schemas.microsoft.com/office/powerpoint/2010/main" val="1745719277"/>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694163" y="1294952"/>
            <a:ext cx="10803674" cy="4519823"/>
            <a:chOff x="838198" y="1328528"/>
            <a:chExt cx="10803674" cy="3979365"/>
          </a:xfrm>
        </p:grpSpPr>
        <p:sp>
          <p:nvSpPr>
            <p:cNvPr id="7" name="Freeform 6"/>
            <p:cNvSpPr/>
            <p:nvPr/>
          </p:nvSpPr>
          <p:spPr>
            <a:xfrm>
              <a:off x="838199" y="1328528"/>
              <a:ext cx="10803673" cy="644048"/>
            </a:xfrm>
            <a:custGeom>
              <a:avLst/>
              <a:gdLst>
                <a:gd name="connsiteX0" fmla="*/ 0 w 10803673"/>
                <a:gd name="connsiteY0" fmla="*/ 145662 h 873953"/>
                <a:gd name="connsiteX1" fmla="*/ 145662 w 10803673"/>
                <a:gd name="connsiteY1" fmla="*/ 0 h 873953"/>
                <a:gd name="connsiteX2" fmla="*/ 10658011 w 10803673"/>
                <a:gd name="connsiteY2" fmla="*/ 0 h 873953"/>
                <a:gd name="connsiteX3" fmla="*/ 10803673 w 10803673"/>
                <a:gd name="connsiteY3" fmla="*/ 145662 h 873953"/>
                <a:gd name="connsiteX4" fmla="*/ 10803673 w 10803673"/>
                <a:gd name="connsiteY4" fmla="*/ 728291 h 873953"/>
                <a:gd name="connsiteX5" fmla="*/ 10658011 w 10803673"/>
                <a:gd name="connsiteY5" fmla="*/ 873953 h 873953"/>
                <a:gd name="connsiteX6" fmla="*/ 145662 w 10803673"/>
                <a:gd name="connsiteY6" fmla="*/ 873953 h 873953"/>
                <a:gd name="connsiteX7" fmla="*/ 0 w 10803673"/>
                <a:gd name="connsiteY7" fmla="*/ 728291 h 873953"/>
                <a:gd name="connsiteX8" fmla="*/ 0 w 10803673"/>
                <a:gd name="connsiteY8" fmla="*/ 145662 h 873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3673" h="873953">
                  <a:moveTo>
                    <a:pt x="0" y="145662"/>
                  </a:moveTo>
                  <a:cubicBezTo>
                    <a:pt x="0" y="65215"/>
                    <a:pt x="65215" y="0"/>
                    <a:pt x="145662" y="0"/>
                  </a:cubicBezTo>
                  <a:lnTo>
                    <a:pt x="10658011" y="0"/>
                  </a:lnTo>
                  <a:cubicBezTo>
                    <a:pt x="10738458" y="0"/>
                    <a:pt x="10803673" y="65215"/>
                    <a:pt x="10803673" y="145662"/>
                  </a:cubicBezTo>
                  <a:lnTo>
                    <a:pt x="10803673" y="728291"/>
                  </a:lnTo>
                  <a:cubicBezTo>
                    <a:pt x="10803673" y="808738"/>
                    <a:pt x="10738458" y="873953"/>
                    <a:pt x="10658011" y="873953"/>
                  </a:cubicBezTo>
                  <a:lnTo>
                    <a:pt x="145662" y="873953"/>
                  </a:lnTo>
                  <a:cubicBezTo>
                    <a:pt x="65215" y="873953"/>
                    <a:pt x="0" y="808738"/>
                    <a:pt x="0" y="728291"/>
                  </a:cubicBezTo>
                  <a:lnTo>
                    <a:pt x="0" y="145662"/>
                  </a:lnTo>
                  <a:close/>
                </a:path>
              </a:pathLst>
            </a:cu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149343" tIns="149343" rIns="149343" bIns="149343" numCol="1" spcCol="1270" anchor="ctr" anchorCtr="0">
              <a:noAutofit/>
            </a:bodyPr>
            <a:lstStyle/>
            <a:p>
              <a:pPr lvl="0" defTabSz="1244600">
                <a:lnSpc>
                  <a:spcPct val="90000"/>
                </a:lnSpc>
                <a:spcBef>
                  <a:spcPct val="0"/>
                </a:spcBef>
                <a:spcAft>
                  <a:spcPct val="35000"/>
                </a:spcAft>
              </a:pPr>
              <a:r>
                <a:rPr lang="de-DE" sz="2000" b="1" dirty="0"/>
                <a:t>Wichtig: </a:t>
              </a:r>
              <a:r>
                <a:rPr lang="de-DE" sz="2000" dirty="0"/>
                <a:t>Die Besteuerung von Leasingaktivitäten ist je nach Land unterschiedlich. </a:t>
              </a:r>
            </a:p>
          </p:txBody>
        </p:sp>
        <p:sp>
          <p:nvSpPr>
            <p:cNvPr id="8" name="Freeform 7"/>
            <p:cNvSpPr/>
            <p:nvPr/>
          </p:nvSpPr>
          <p:spPr>
            <a:xfrm>
              <a:off x="838199" y="2012414"/>
              <a:ext cx="10803673" cy="956097"/>
            </a:xfrm>
            <a:custGeom>
              <a:avLst/>
              <a:gdLst>
                <a:gd name="connsiteX0" fmla="*/ 0 w 10803673"/>
                <a:gd name="connsiteY0" fmla="*/ 0 h 774180"/>
                <a:gd name="connsiteX1" fmla="*/ 10803673 w 10803673"/>
                <a:gd name="connsiteY1" fmla="*/ 0 h 774180"/>
                <a:gd name="connsiteX2" fmla="*/ 10803673 w 10803673"/>
                <a:gd name="connsiteY2" fmla="*/ 774180 h 774180"/>
                <a:gd name="connsiteX3" fmla="*/ 0 w 10803673"/>
                <a:gd name="connsiteY3" fmla="*/ 774180 h 774180"/>
                <a:gd name="connsiteX4" fmla="*/ 0 w 10803673"/>
                <a:gd name="connsiteY4" fmla="*/ 0 h 7741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03673" h="774180">
                  <a:moveTo>
                    <a:pt x="0" y="0"/>
                  </a:moveTo>
                  <a:lnTo>
                    <a:pt x="10803673" y="0"/>
                  </a:lnTo>
                  <a:lnTo>
                    <a:pt x="10803673" y="774180"/>
                  </a:lnTo>
                  <a:lnTo>
                    <a:pt x="0" y="77418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343017" tIns="27940" rIns="156464" bIns="27940" numCol="1" spcCol="1270" anchor="t" anchorCtr="0">
              <a:noAutofit/>
            </a:bodyPr>
            <a:lstStyle/>
            <a:p>
              <a:pPr marL="171450" lvl="1" indent="-171450" defTabSz="755650">
                <a:spcBef>
                  <a:spcPct val="0"/>
                </a:spcBef>
                <a:spcAft>
                  <a:spcPct val="20000"/>
                </a:spcAft>
                <a:buChar char="••"/>
              </a:pPr>
              <a:r>
                <a:rPr lang="en-US" sz="1600" kern="1200" dirty="0" err="1"/>
                <a:t>Beispiel</a:t>
              </a:r>
              <a:r>
                <a:rPr lang="en-US" sz="1600" kern="1200" dirty="0"/>
                <a:t> </a:t>
              </a:r>
              <a:r>
                <a:rPr lang="en-US" sz="1600" kern="1200" dirty="0" err="1"/>
                <a:t>Georgien</a:t>
              </a:r>
              <a:r>
                <a:rPr lang="en-US" sz="1600" kern="1200" dirty="0"/>
                <a:t>: </a:t>
              </a:r>
              <a:r>
                <a:rPr lang="de-DE" sz="1600" dirty="0"/>
                <a:t>Zinszahlungen aus Finanzierungs-Leasingverträgen sind umsatzsteuerfrei (</a:t>
              </a:r>
              <a:r>
                <a:rPr lang="de-DE" sz="1600" i="1" dirty="0"/>
                <a:t>VAT </a:t>
              </a:r>
              <a:r>
                <a:rPr lang="de-DE" sz="1600" i="1" dirty="0" err="1"/>
                <a:t>exempted</a:t>
              </a:r>
              <a:r>
                <a:rPr lang="de-DE" sz="1600" dirty="0"/>
                <a:t>), wenn der Leasingvertrag sich auf Vermögenswerte bezieht, die von der Mehrwertsteuer befreit sind. Kapitalzahlungen werden jedoch mit der Mehrwertsteuer besteuert</a:t>
              </a:r>
            </a:p>
            <a:p>
              <a:pPr marL="171450" lvl="1" indent="-171450" defTabSz="755650">
                <a:spcBef>
                  <a:spcPct val="0"/>
                </a:spcBef>
                <a:spcAft>
                  <a:spcPct val="20000"/>
                </a:spcAft>
                <a:buChar char="••"/>
              </a:pPr>
              <a:r>
                <a:rPr lang="en-US" sz="1600" kern="1200" dirty="0" err="1"/>
                <a:t>Beispiel</a:t>
              </a:r>
              <a:r>
                <a:rPr lang="en-US" sz="1600" kern="1200" dirty="0"/>
                <a:t> USA: </a:t>
              </a:r>
              <a:r>
                <a:rPr lang="de-DE" sz="1600" kern="1200" dirty="0"/>
                <a:t>Der Le</a:t>
              </a:r>
              <a:r>
                <a:rPr lang="de-DE" sz="1600" dirty="0"/>
                <a:t>asingnehmer kann Leasingzahlungen für Einkommensteuerzwecke abziehen, wenn das Leasingverhältnis vom Internal Revenue Service (IRS) anerkannt ist</a:t>
              </a:r>
              <a:endParaRPr lang="en-US" sz="1600" kern="1200" dirty="0"/>
            </a:p>
          </p:txBody>
        </p:sp>
        <p:sp>
          <p:nvSpPr>
            <p:cNvPr id="9" name="Freeform 8"/>
            <p:cNvSpPr/>
            <p:nvPr/>
          </p:nvSpPr>
          <p:spPr>
            <a:xfrm>
              <a:off x="838199" y="3165177"/>
              <a:ext cx="10803673" cy="873953"/>
            </a:xfrm>
            <a:custGeom>
              <a:avLst/>
              <a:gdLst>
                <a:gd name="connsiteX0" fmla="*/ 0 w 10803673"/>
                <a:gd name="connsiteY0" fmla="*/ 145662 h 873953"/>
                <a:gd name="connsiteX1" fmla="*/ 145662 w 10803673"/>
                <a:gd name="connsiteY1" fmla="*/ 0 h 873953"/>
                <a:gd name="connsiteX2" fmla="*/ 10658011 w 10803673"/>
                <a:gd name="connsiteY2" fmla="*/ 0 h 873953"/>
                <a:gd name="connsiteX3" fmla="*/ 10803673 w 10803673"/>
                <a:gd name="connsiteY3" fmla="*/ 145662 h 873953"/>
                <a:gd name="connsiteX4" fmla="*/ 10803673 w 10803673"/>
                <a:gd name="connsiteY4" fmla="*/ 728291 h 873953"/>
                <a:gd name="connsiteX5" fmla="*/ 10658011 w 10803673"/>
                <a:gd name="connsiteY5" fmla="*/ 873953 h 873953"/>
                <a:gd name="connsiteX6" fmla="*/ 145662 w 10803673"/>
                <a:gd name="connsiteY6" fmla="*/ 873953 h 873953"/>
                <a:gd name="connsiteX7" fmla="*/ 0 w 10803673"/>
                <a:gd name="connsiteY7" fmla="*/ 728291 h 873953"/>
                <a:gd name="connsiteX8" fmla="*/ 0 w 10803673"/>
                <a:gd name="connsiteY8" fmla="*/ 145662 h 873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3673" h="873953">
                  <a:moveTo>
                    <a:pt x="0" y="145662"/>
                  </a:moveTo>
                  <a:cubicBezTo>
                    <a:pt x="0" y="65215"/>
                    <a:pt x="65215" y="0"/>
                    <a:pt x="145662" y="0"/>
                  </a:cubicBezTo>
                  <a:lnTo>
                    <a:pt x="10658011" y="0"/>
                  </a:lnTo>
                  <a:cubicBezTo>
                    <a:pt x="10738458" y="0"/>
                    <a:pt x="10803673" y="65215"/>
                    <a:pt x="10803673" y="145662"/>
                  </a:cubicBezTo>
                  <a:lnTo>
                    <a:pt x="10803673" y="728291"/>
                  </a:lnTo>
                  <a:cubicBezTo>
                    <a:pt x="10803673" y="808738"/>
                    <a:pt x="10738458" y="873953"/>
                    <a:pt x="10658011" y="873953"/>
                  </a:cubicBezTo>
                  <a:lnTo>
                    <a:pt x="145662" y="873953"/>
                  </a:lnTo>
                  <a:cubicBezTo>
                    <a:pt x="65215" y="873953"/>
                    <a:pt x="0" y="808738"/>
                    <a:pt x="0" y="728291"/>
                  </a:cubicBezTo>
                  <a:lnTo>
                    <a:pt x="0" y="145662"/>
                  </a:lnTo>
                  <a:close/>
                </a:path>
              </a:pathLst>
            </a:cu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126483" tIns="126483" rIns="126483" bIns="126483" numCol="1" spcCol="1270" anchor="ctr" anchorCtr="0">
              <a:noAutofit/>
            </a:bodyPr>
            <a:lstStyle/>
            <a:p>
              <a:pPr lvl="0" defTabSz="977900">
                <a:lnSpc>
                  <a:spcPct val="90000"/>
                </a:lnSpc>
                <a:spcBef>
                  <a:spcPct val="0"/>
                </a:spcBef>
                <a:spcAft>
                  <a:spcPct val="35000"/>
                </a:spcAft>
              </a:pPr>
              <a:r>
                <a:rPr lang="de-DE" sz="2000" dirty="0"/>
                <a:t>Die Fähigkeit, Leasingverträge derart zu strukturieren, dass sie sowohl für den Leasinggeber als auch für den Leasingnehmer von Vorteil sind, hängt zu einem großen Teil von diesen Gesetzen ab. Vier wesentliche Steuerfaktoren sind relevant:</a:t>
              </a:r>
              <a:endParaRPr lang="en-US" sz="2000" kern="1200" dirty="0"/>
            </a:p>
          </p:txBody>
        </p:sp>
        <p:sp>
          <p:nvSpPr>
            <p:cNvPr id="10" name="Freeform 9"/>
            <p:cNvSpPr/>
            <p:nvPr/>
          </p:nvSpPr>
          <p:spPr>
            <a:xfrm>
              <a:off x="838198" y="4039131"/>
              <a:ext cx="10803673" cy="1268762"/>
            </a:xfrm>
            <a:custGeom>
              <a:avLst/>
              <a:gdLst>
                <a:gd name="connsiteX0" fmla="*/ 0 w 10803673"/>
                <a:gd name="connsiteY0" fmla="*/ 0 h 1457280"/>
                <a:gd name="connsiteX1" fmla="*/ 10803673 w 10803673"/>
                <a:gd name="connsiteY1" fmla="*/ 0 h 1457280"/>
                <a:gd name="connsiteX2" fmla="*/ 10803673 w 10803673"/>
                <a:gd name="connsiteY2" fmla="*/ 1457280 h 1457280"/>
                <a:gd name="connsiteX3" fmla="*/ 0 w 10803673"/>
                <a:gd name="connsiteY3" fmla="*/ 1457280 h 1457280"/>
                <a:gd name="connsiteX4" fmla="*/ 0 w 10803673"/>
                <a:gd name="connsiteY4" fmla="*/ 0 h 145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03673" h="1457280">
                  <a:moveTo>
                    <a:pt x="0" y="0"/>
                  </a:moveTo>
                  <a:lnTo>
                    <a:pt x="10803673" y="0"/>
                  </a:lnTo>
                  <a:lnTo>
                    <a:pt x="10803673" y="1457280"/>
                  </a:lnTo>
                  <a:lnTo>
                    <a:pt x="0" y="145728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343017" tIns="27940" rIns="156464" bIns="27940" numCol="1" spcCol="1270" anchor="t" anchorCtr="0">
              <a:noAutofit/>
            </a:bodyPr>
            <a:lstStyle/>
            <a:p>
              <a:pPr marL="171450" lvl="1" indent="-171450" algn="l" defTabSz="755650" rtl="0">
                <a:lnSpc>
                  <a:spcPct val="90000"/>
                </a:lnSpc>
                <a:spcBef>
                  <a:spcPct val="0"/>
                </a:spcBef>
                <a:spcAft>
                  <a:spcPct val="20000"/>
                </a:spcAft>
                <a:buChar char="••"/>
              </a:pPr>
              <a:r>
                <a:rPr lang="en-US" sz="1600" kern="1200" dirty="0" err="1"/>
                <a:t>Investitionssteuerkredit</a:t>
              </a:r>
              <a:r>
                <a:rPr lang="en-US" sz="1600" dirty="0"/>
                <a:t>/</a:t>
              </a:r>
              <a:r>
                <a:rPr lang="en-US" sz="1600" dirty="0" err="1"/>
                <a:t>Investitionsfreibetrag</a:t>
              </a:r>
              <a:r>
                <a:rPr lang="en-US" sz="1600" dirty="0"/>
                <a:t> (investment tax credit)</a:t>
              </a:r>
              <a:endParaRPr lang="en-US" sz="1600" kern="1200" dirty="0"/>
            </a:p>
            <a:p>
              <a:pPr marL="171450" lvl="1" indent="-171450" defTabSz="755650">
                <a:lnSpc>
                  <a:spcPct val="90000"/>
                </a:lnSpc>
                <a:spcBef>
                  <a:spcPct val="0"/>
                </a:spcBef>
                <a:spcAft>
                  <a:spcPct val="20000"/>
                </a:spcAft>
                <a:buChar char="••"/>
              </a:pPr>
              <a:r>
                <a:rPr lang="en-US" sz="1600" dirty="0" err="1"/>
                <a:t>Abschreibungsregeln</a:t>
              </a:r>
              <a:r>
                <a:rPr lang="en-US" sz="1600" dirty="0"/>
                <a:t> </a:t>
              </a:r>
            </a:p>
            <a:p>
              <a:pPr marL="171450" lvl="1" indent="-171450" defTabSz="755650">
                <a:lnSpc>
                  <a:spcPct val="90000"/>
                </a:lnSpc>
                <a:spcBef>
                  <a:spcPct val="0"/>
                </a:spcBef>
                <a:spcAft>
                  <a:spcPct val="20000"/>
                </a:spcAft>
                <a:buChar char="••"/>
              </a:pPr>
              <a:r>
                <a:rPr lang="en-US" sz="1600" dirty="0" err="1"/>
                <a:t>Steuersätze</a:t>
              </a:r>
              <a:endParaRPr lang="en-US" sz="1600" dirty="0"/>
            </a:p>
            <a:p>
              <a:pPr marL="171450" lvl="1" indent="-171450" defTabSz="755650">
                <a:lnSpc>
                  <a:spcPct val="90000"/>
                </a:lnSpc>
                <a:spcBef>
                  <a:spcPct val="0"/>
                </a:spcBef>
                <a:spcAft>
                  <a:spcPct val="20000"/>
                </a:spcAft>
                <a:buChar char="••"/>
              </a:pPr>
              <a:r>
                <a:rPr lang="en-US" sz="1600" dirty="0"/>
                <a:t>alternative </a:t>
              </a:r>
              <a:r>
                <a:rPr lang="en-US" sz="1600" dirty="0" err="1"/>
                <a:t>Mindeststeuer</a:t>
              </a:r>
              <a:endParaRPr lang="en-US" sz="1700" kern="1200" dirty="0"/>
            </a:p>
          </p:txBody>
        </p:sp>
      </p:grpSp>
      <p:sp>
        <p:nvSpPr>
          <p:cNvPr id="4" name="Title 3"/>
          <p:cNvSpPr>
            <a:spLocks noGrp="1"/>
          </p:cNvSpPr>
          <p:nvPr>
            <p:ph type="title"/>
          </p:nvPr>
        </p:nvSpPr>
        <p:spPr/>
        <p:txBody>
          <a:bodyPr/>
          <a:lstStyle/>
          <a:p>
            <a:r>
              <a:rPr lang="en-US" dirty="0" err="1"/>
              <a:t>Rechnungswesen</a:t>
            </a:r>
            <a:r>
              <a:rPr lang="en-US" dirty="0"/>
              <a:t> und </a:t>
            </a:r>
            <a:r>
              <a:rPr lang="en-US" dirty="0" err="1"/>
              <a:t>Steuern</a:t>
            </a:r>
            <a:endParaRPr lang="en-US" dirty="0"/>
          </a:p>
        </p:txBody>
      </p:sp>
      <p:sp>
        <p:nvSpPr>
          <p:cNvPr id="6" name="Rectangle 5">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dirty="0">
                <a:solidFill>
                  <a:prstClr val="white"/>
                </a:solidFill>
                <a:latin typeface="Calibri" panose="020F0502020204030204"/>
              </a:rPr>
              <a:t>3</a:t>
            </a:r>
          </a:p>
        </p:txBody>
      </p:sp>
      <p:sp>
        <p:nvSpPr>
          <p:cNvPr id="12" name="Slide Number Placeholder 11"/>
          <p:cNvSpPr>
            <a:spLocks noGrp="1"/>
          </p:cNvSpPr>
          <p:nvPr>
            <p:ph type="sldNum" sz="quarter" idx="12"/>
          </p:nvPr>
        </p:nvSpPr>
        <p:spPr/>
        <p:txBody>
          <a:bodyPr/>
          <a:lstStyle/>
          <a:p>
            <a:fld id="{C77C6C3F-668B-4AF5-BFA9-0F657EB068D6}" type="slidenum">
              <a:rPr lang="pl-PL" smtClean="0"/>
              <a:pPr/>
              <a:t>18</a:t>
            </a:fld>
            <a:endParaRPr lang="pl-PL" dirty="0"/>
          </a:p>
        </p:txBody>
      </p:sp>
      <p:sp>
        <p:nvSpPr>
          <p:cNvPr id="13" name="Rectangle 12"/>
          <p:cNvSpPr/>
          <p:nvPr/>
        </p:nvSpPr>
        <p:spPr>
          <a:xfrm>
            <a:off x="6507892" y="6107410"/>
            <a:ext cx="3857368" cy="461665"/>
          </a:xfrm>
          <a:prstGeom prst="rect">
            <a:avLst/>
          </a:prstGeom>
        </p:spPr>
        <p:txBody>
          <a:bodyPr wrap="square">
            <a:spAutoFit/>
          </a:bodyPr>
          <a:lstStyle/>
          <a:p>
            <a:r>
              <a:rPr lang="en-US" sz="1200" dirty="0"/>
              <a:t>Quelle: Financial Management: Theory and Practice, 14th edition Eugene F. Brigham and Michael C. </a:t>
            </a:r>
            <a:r>
              <a:rPr lang="en-US" sz="1200" dirty="0" err="1"/>
              <a:t>Ehrhardt</a:t>
            </a:r>
            <a:endParaRPr lang="en-US" sz="1200" dirty="0"/>
          </a:p>
        </p:txBody>
      </p:sp>
    </p:spTree>
    <p:extLst>
      <p:ext uri="{BB962C8B-B14F-4D97-AF65-F5344CB8AC3E}">
        <p14:creationId xmlns:p14="http://schemas.microsoft.com/office/powerpoint/2010/main" val="3039631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01040" y="1222375"/>
            <a:ext cx="10789920" cy="3435350"/>
            <a:chOff x="150123" y="1222375"/>
            <a:chExt cx="11791667" cy="3132370"/>
          </a:xfrm>
        </p:grpSpPr>
        <p:sp>
          <p:nvSpPr>
            <p:cNvPr id="8" name="Freeform 7"/>
            <p:cNvSpPr/>
            <p:nvPr/>
          </p:nvSpPr>
          <p:spPr>
            <a:xfrm>
              <a:off x="150125" y="1222375"/>
              <a:ext cx="11791665" cy="640080"/>
            </a:xfrm>
            <a:custGeom>
              <a:avLst/>
              <a:gdLst>
                <a:gd name="connsiteX0" fmla="*/ 0 w 11791665"/>
                <a:gd name="connsiteY0" fmla="*/ 104786 h 628702"/>
                <a:gd name="connsiteX1" fmla="*/ 104786 w 11791665"/>
                <a:gd name="connsiteY1" fmla="*/ 0 h 628702"/>
                <a:gd name="connsiteX2" fmla="*/ 11686879 w 11791665"/>
                <a:gd name="connsiteY2" fmla="*/ 0 h 628702"/>
                <a:gd name="connsiteX3" fmla="*/ 11791665 w 11791665"/>
                <a:gd name="connsiteY3" fmla="*/ 104786 h 628702"/>
                <a:gd name="connsiteX4" fmla="*/ 11791665 w 11791665"/>
                <a:gd name="connsiteY4" fmla="*/ 523916 h 628702"/>
                <a:gd name="connsiteX5" fmla="*/ 11686879 w 11791665"/>
                <a:gd name="connsiteY5" fmla="*/ 628702 h 628702"/>
                <a:gd name="connsiteX6" fmla="*/ 104786 w 11791665"/>
                <a:gd name="connsiteY6" fmla="*/ 628702 h 628702"/>
                <a:gd name="connsiteX7" fmla="*/ 0 w 11791665"/>
                <a:gd name="connsiteY7" fmla="*/ 523916 h 628702"/>
                <a:gd name="connsiteX8" fmla="*/ 0 w 11791665"/>
                <a:gd name="connsiteY8" fmla="*/ 104786 h 628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791665" h="628702">
                  <a:moveTo>
                    <a:pt x="0" y="104786"/>
                  </a:moveTo>
                  <a:cubicBezTo>
                    <a:pt x="0" y="46914"/>
                    <a:pt x="46914" y="0"/>
                    <a:pt x="104786" y="0"/>
                  </a:cubicBezTo>
                  <a:lnTo>
                    <a:pt x="11686879" y="0"/>
                  </a:lnTo>
                  <a:cubicBezTo>
                    <a:pt x="11744751" y="0"/>
                    <a:pt x="11791665" y="46914"/>
                    <a:pt x="11791665" y="104786"/>
                  </a:cubicBezTo>
                  <a:lnTo>
                    <a:pt x="11791665" y="523916"/>
                  </a:lnTo>
                  <a:cubicBezTo>
                    <a:pt x="11791665" y="581788"/>
                    <a:pt x="11744751" y="628702"/>
                    <a:pt x="11686879" y="628702"/>
                  </a:cubicBezTo>
                  <a:lnTo>
                    <a:pt x="104786" y="628702"/>
                  </a:lnTo>
                  <a:cubicBezTo>
                    <a:pt x="46914" y="628702"/>
                    <a:pt x="0" y="581788"/>
                    <a:pt x="0" y="523916"/>
                  </a:cubicBezTo>
                  <a:lnTo>
                    <a:pt x="0" y="104786"/>
                  </a:lnTo>
                  <a:close/>
                </a:path>
              </a:pathLst>
            </a:cu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129751" tIns="129751" rIns="129751" bIns="129751" numCol="1" spcCol="1270" anchor="ctr" anchorCtr="0">
              <a:noAutofit/>
            </a:bodyPr>
            <a:lstStyle/>
            <a:p>
              <a:pPr lvl="0" defTabSz="1155700">
                <a:lnSpc>
                  <a:spcPct val="90000"/>
                </a:lnSpc>
                <a:spcBef>
                  <a:spcPct val="0"/>
                </a:spcBef>
                <a:spcAft>
                  <a:spcPct val="35000"/>
                </a:spcAft>
              </a:pPr>
              <a:r>
                <a:rPr lang="de-DE" sz="2000" dirty="0"/>
                <a:t>Seit 1. Januar 2019 regelt IFRS 16 die Bilanzierung von Leasingverhältnissen.</a:t>
              </a:r>
            </a:p>
          </p:txBody>
        </p:sp>
        <p:sp>
          <p:nvSpPr>
            <p:cNvPr id="9" name="Freeform 8"/>
            <p:cNvSpPr/>
            <p:nvPr/>
          </p:nvSpPr>
          <p:spPr>
            <a:xfrm>
              <a:off x="150123" y="1868260"/>
              <a:ext cx="11791665" cy="510845"/>
            </a:xfrm>
            <a:custGeom>
              <a:avLst/>
              <a:gdLst>
                <a:gd name="connsiteX0" fmla="*/ 0 w 11791665"/>
                <a:gd name="connsiteY0" fmla="*/ 0 h 932535"/>
                <a:gd name="connsiteX1" fmla="*/ 11791665 w 11791665"/>
                <a:gd name="connsiteY1" fmla="*/ 0 h 932535"/>
                <a:gd name="connsiteX2" fmla="*/ 11791665 w 11791665"/>
                <a:gd name="connsiteY2" fmla="*/ 932535 h 932535"/>
                <a:gd name="connsiteX3" fmla="*/ 0 w 11791665"/>
                <a:gd name="connsiteY3" fmla="*/ 932535 h 932535"/>
                <a:gd name="connsiteX4" fmla="*/ 0 w 11791665"/>
                <a:gd name="connsiteY4" fmla="*/ 0 h 9325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91665" h="932535">
                  <a:moveTo>
                    <a:pt x="0" y="0"/>
                  </a:moveTo>
                  <a:lnTo>
                    <a:pt x="11791665" y="0"/>
                  </a:lnTo>
                  <a:lnTo>
                    <a:pt x="11791665" y="932535"/>
                  </a:lnTo>
                  <a:lnTo>
                    <a:pt x="0" y="9325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374385" tIns="33020" rIns="184912" bIns="33020" numCol="1" spcCol="1270" anchor="t" anchorCtr="0">
              <a:noAutofit/>
            </a:bodyPr>
            <a:lstStyle/>
            <a:p>
              <a:pPr marL="0" lvl="1" algn="l" defTabSz="889000" rtl="0">
                <a:lnSpc>
                  <a:spcPct val="90000"/>
                </a:lnSpc>
                <a:spcBef>
                  <a:spcPct val="0"/>
                </a:spcBef>
                <a:spcAft>
                  <a:spcPct val="20000"/>
                </a:spcAft>
              </a:pPr>
              <a:r>
                <a:rPr lang="en-US" sz="2000" kern="1200" dirty="0">
                  <a:hlinkClick r:id="rId3"/>
                </a:rPr>
                <a:t>https://www.ifrs.org/issued-standards/list-of-standards/ifrs-16-leases/</a:t>
              </a:r>
              <a:endParaRPr lang="en-US" sz="2000" kern="1200" dirty="0"/>
            </a:p>
          </p:txBody>
        </p:sp>
        <p:sp>
          <p:nvSpPr>
            <p:cNvPr id="10" name="Freeform 9"/>
            <p:cNvSpPr/>
            <p:nvPr/>
          </p:nvSpPr>
          <p:spPr>
            <a:xfrm>
              <a:off x="150125" y="2531218"/>
              <a:ext cx="11791665" cy="640080"/>
            </a:xfrm>
            <a:custGeom>
              <a:avLst/>
              <a:gdLst>
                <a:gd name="connsiteX0" fmla="*/ 0 w 11791665"/>
                <a:gd name="connsiteY0" fmla="*/ 135918 h 815490"/>
                <a:gd name="connsiteX1" fmla="*/ 135918 w 11791665"/>
                <a:gd name="connsiteY1" fmla="*/ 0 h 815490"/>
                <a:gd name="connsiteX2" fmla="*/ 11655747 w 11791665"/>
                <a:gd name="connsiteY2" fmla="*/ 0 h 815490"/>
                <a:gd name="connsiteX3" fmla="*/ 11791665 w 11791665"/>
                <a:gd name="connsiteY3" fmla="*/ 135918 h 815490"/>
                <a:gd name="connsiteX4" fmla="*/ 11791665 w 11791665"/>
                <a:gd name="connsiteY4" fmla="*/ 679572 h 815490"/>
                <a:gd name="connsiteX5" fmla="*/ 11655747 w 11791665"/>
                <a:gd name="connsiteY5" fmla="*/ 815490 h 815490"/>
                <a:gd name="connsiteX6" fmla="*/ 135918 w 11791665"/>
                <a:gd name="connsiteY6" fmla="*/ 815490 h 815490"/>
                <a:gd name="connsiteX7" fmla="*/ 0 w 11791665"/>
                <a:gd name="connsiteY7" fmla="*/ 679572 h 815490"/>
                <a:gd name="connsiteX8" fmla="*/ 0 w 11791665"/>
                <a:gd name="connsiteY8" fmla="*/ 135918 h 8154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791665" h="815490">
                  <a:moveTo>
                    <a:pt x="0" y="135918"/>
                  </a:moveTo>
                  <a:cubicBezTo>
                    <a:pt x="0" y="60853"/>
                    <a:pt x="60853" y="0"/>
                    <a:pt x="135918" y="0"/>
                  </a:cubicBezTo>
                  <a:lnTo>
                    <a:pt x="11655747" y="0"/>
                  </a:lnTo>
                  <a:cubicBezTo>
                    <a:pt x="11730812" y="0"/>
                    <a:pt x="11791665" y="60853"/>
                    <a:pt x="11791665" y="135918"/>
                  </a:cubicBezTo>
                  <a:lnTo>
                    <a:pt x="11791665" y="679572"/>
                  </a:lnTo>
                  <a:cubicBezTo>
                    <a:pt x="11791665" y="754637"/>
                    <a:pt x="11730812" y="815490"/>
                    <a:pt x="11655747" y="815490"/>
                  </a:cubicBezTo>
                  <a:lnTo>
                    <a:pt x="135918" y="815490"/>
                  </a:lnTo>
                  <a:cubicBezTo>
                    <a:pt x="60853" y="815490"/>
                    <a:pt x="0" y="754637"/>
                    <a:pt x="0" y="679572"/>
                  </a:cubicBezTo>
                  <a:lnTo>
                    <a:pt x="0" y="135918"/>
                  </a:lnTo>
                  <a:close/>
                </a:path>
              </a:pathLst>
            </a:cu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138869" tIns="138869" rIns="138869" bIns="138869" numCol="1" spcCol="1270" anchor="ctr" anchorCtr="0">
              <a:noAutofit/>
            </a:bodyPr>
            <a:lstStyle/>
            <a:p>
              <a:pPr lvl="0" defTabSz="1155700">
                <a:lnSpc>
                  <a:spcPct val="90000"/>
                </a:lnSpc>
                <a:spcBef>
                  <a:spcPct val="0"/>
                </a:spcBef>
                <a:spcAft>
                  <a:spcPct val="35000"/>
                </a:spcAft>
              </a:pPr>
              <a:r>
                <a:rPr lang="de-DE" sz="2000" dirty="0"/>
                <a:t>Ziel von IFRS 16 ist es, Informationen zu liefern, die:  </a:t>
              </a:r>
              <a:endParaRPr lang="en-US" sz="2000" kern="1200" dirty="0"/>
            </a:p>
          </p:txBody>
        </p:sp>
        <p:sp>
          <p:nvSpPr>
            <p:cNvPr id="11" name="Freeform 10"/>
            <p:cNvSpPr/>
            <p:nvPr/>
          </p:nvSpPr>
          <p:spPr>
            <a:xfrm>
              <a:off x="150124" y="3352560"/>
              <a:ext cx="11791665" cy="1002185"/>
            </a:xfrm>
            <a:custGeom>
              <a:avLst/>
              <a:gdLst>
                <a:gd name="connsiteX0" fmla="*/ 0 w 11791665"/>
                <a:gd name="connsiteY0" fmla="*/ 0 h 1002185"/>
                <a:gd name="connsiteX1" fmla="*/ 11791665 w 11791665"/>
                <a:gd name="connsiteY1" fmla="*/ 0 h 1002185"/>
                <a:gd name="connsiteX2" fmla="*/ 11791665 w 11791665"/>
                <a:gd name="connsiteY2" fmla="*/ 1002185 h 1002185"/>
                <a:gd name="connsiteX3" fmla="*/ 0 w 11791665"/>
                <a:gd name="connsiteY3" fmla="*/ 1002185 h 1002185"/>
                <a:gd name="connsiteX4" fmla="*/ 0 w 11791665"/>
                <a:gd name="connsiteY4" fmla="*/ 0 h 10021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91665" h="1002185">
                  <a:moveTo>
                    <a:pt x="0" y="0"/>
                  </a:moveTo>
                  <a:lnTo>
                    <a:pt x="11791665" y="0"/>
                  </a:lnTo>
                  <a:lnTo>
                    <a:pt x="11791665" y="1002185"/>
                  </a:lnTo>
                  <a:lnTo>
                    <a:pt x="0" y="100218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374385" tIns="33020" rIns="184912" bIns="33020" numCol="1" spcCol="1270" anchor="t" anchorCtr="0">
              <a:noAutofit/>
            </a:bodyPr>
            <a:lstStyle/>
            <a:p>
              <a:pPr marL="228600" lvl="1" indent="-228600" algn="l" defTabSz="889000" rtl="0">
                <a:lnSpc>
                  <a:spcPct val="90000"/>
                </a:lnSpc>
                <a:spcBef>
                  <a:spcPct val="0"/>
                </a:spcBef>
                <a:spcAft>
                  <a:spcPct val="20000"/>
                </a:spcAft>
                <a:buChar char="••"/>
              </a:pPr>
              <a:r>
                <a:rPr lang="en-US" kern="1200" dirty="0"/>
                <a:t>(a) </a:t>
              </a:r>
              <a:r>
                <a:rPr lang="en-US" kern="1200" dirty="0" err="1"/>
                <a:t>Leasingverhältnisse</a:t>
              </a:r>
              <a:r>
                <a:rPr lang="en-US" kern="1200" dirty="0"/>
                <a:t>/-</a:t>
              </a:r>
              <a:r>
                <a:rPr lang="en-US" kern="1200" dirty="0" err="1"/>
                <a:t>transaktionen</a:t>
              </a:r>
              <a:r>
                <a:rPr lang="en-US" kern="1200" dirty="0"/>
                <a:t> </a:t>
              </a:r>
              <a:r>
                <a:rPr lang="en-US" kern="1200" dirty="0" err="1"/>
                <a:t>wahrheitsgemäß</a:t>
              </a:r>
              <a:r>
                <a:rPr lang="en-US" kern="1200" dirty="0"/>
                <a:t> </a:t>
              </a:r>
              <a:r>
                <a:rPr lang="en-US" kern="1200" dirty="0" err="1"/>
                <a:t>darstellen</a:t>
              </a:r>
              <a:endParaRPr lang="en-US" kern="1200" dirty="0"/>
            </a:p>
            <a:p>
              <a:pPr marL="228600" lvl="1" indent="-228600" defTabSz="889000">
                <a:lnSpc>
                  <a:spcPct val="90000"/>
                </a:lnSpc>
                <a:spcBef>
                  <a:spcPct val="0"/>
                </a:spcBef>
                <a:spcAft>
                  <a:spcPct val="20000"/>
                </a:spcAft>
                <a:buChar char="••"/>
              </a:pPr>
              <a:r>
                <a:rPr lang="en-US" kern="1200" dirty="0"/>
                <a:t>(b) </a:t>
              </a:r>
              <a:r>
                <a:rPr lang="en-US" kern="1200" dirty="0" err="1"/>
                <a:t>für</a:t>
              </a:r>
              <a:r>
                <a:rPr lang="en-US" kern="1200" dirty="0"/>
                <a:t> </a:t>
              </a:r>
              <a:r>
                <a:rPr lang="en-US" kern="1200" dirty="0" err="1"/>
                <a:t>Nutzer</a:t>
              </a:r>
              <a:r>
                <a:rPr lang="en-US" kern="1200" dirty="0"/>
                <a:t> von Financial Statements </a:t>
              </a:r>
              <a:r>
                <a:rPr lang="de-DE" dirty="0"/>
                <a:t>eine Grundlage liefern für die Beurteilung von Höhe, Zeitpunkt und Unsicherheit der Cashflows aus Leasingverhältnissen</a:t>
              </a:r>
              <a:endParaRPr lang="en-US" kern="1200" dirty="0"/>
            </a:p>
          </p:txBody>
        </p:sp>
      </p:grpSp>
      <p:sp>
        <p:nvSpPr>
          <p:cNvPr id="4" name="Title 3"/>
          <p:cNvSpPr>
            <a:spLocks noGrp="1"/>
          </p:cNvSpPr>
          <p:nvPr>
            <p:ph type="title"/>
          </p:nvPr>
        </p:nvSpPr>
        <p:spPr/>
        <p:txBody>
          <a:bodyPr/>
          <a:lstStyle/>
          <a:p>
            <a:r>
              <a:rPr lang="en-US" dirty="0" err="1"/>
              <a:t>Rechnungswesen</a:t>
            </a:r>
            <a:r>
              <a:rPr lang="en-US" dirty="0"/>
              <a:t> und </a:t>
            </a:r>
            <a:r>
              <a:rPr lang="en-US" dirty="0" err="1"/>
              <a:t>Steuern</a:t>
            </a:r>
            <a:endParaRPr lang="en-US" dirty="0"/>
          </a:p>
        </p:txBody>
      </p:sp>
      <p:sp>
        <p:nvSpPr>
          <p:cNvPr id="7" name="TextBox 6"/>
          <p:cNvSpPr txBox="1"/>
          <p:nvPr/>
        </p:nvSpPr>
        <p:spPr>
          <a:xfrm>
            <a:off x="701042" y="4631086"/>
            <a:ext cx="10789920" cy="1323439"/>
          </a:xfrm>
          <a:prstGeom prst="rect">
            <a:avLst/>
          </a:prstGeom>
          <a:noFill/>
        </p:spPr>
        <p:txBody>
          <a:bodyPr wrap="square" rtlCol="0">
            <a:spAutoFit/>
          </a:bodyPr>
          <a:lstStyle/>
          <a:p>
            <a:pPr lvl="0"/>
            <a:r>
              <a:rPr lang="de-DE" sz="1600" dirty="0"/>
              <a:t>IFRS 16 führt ein einheitliches Bilanzierungsmodell für Leasingnehmer ein und verpflichtet den Leasingnehmer, Vermögenswerte und Verbindlichkeiten für alle Leasingverträge mit einer Laufzeit von mehr als 12 Monaten zu erfassen, es sei denn, der zugrunde liegende Vermögenswert ist von geringem Wert. Ein Leasingnehmer ist verpflichtet, einen Nutzungsrecht-Vermögenswert (</a:t>
            </a:r>
            <a:r>
              <a:rPr lang="de-DE" sz="1600" dirty="0" err="1"/>
              <a:t>right-of-use</a:t>
            </a:r>
            <a:r>
              <a:rPr lang="de-DE" sz="1600" dirty="0"/>
              <a:t> </a:t>
            </a:r>
            <a:r>
              <a:rPr lang="de-DE" sz="1600" dirty="0" err="1"/>
              <a:t>asset</a:t>
            </a:r>
            <a:r>
              <a:rPr lang="de-DE" sz="1600" dirty="0"/>
              <a:t>) zu bilanzieren, sodass sowohl sein Recht auf Nutzung des Leasinggegenstands deutlich wird, als auch die entsprechende Leasingverbindlichkeit, die seine Verpflichtung zu Leasingzahlungen darstellt.</a:t>
            </a:r>
            <a:endParaRPr lang="en-US" sz="1600" dirty="0"/>
          </a:p>
        </p:txBody>
      </p:sp>
      <p:sp>
        <p:nvSpPr>
          <p:cNvPr id="6" name="Rectangle 5">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dirty="0">
                <a:solidFill>
                  <a:prstClr val="white"/>
                </a:solidFill>
                <a:latin typeface="Calibri" panose="020F0502020204030204"/>
              </a:rPr>
              <a:t>3</a:t>
            </a:r>
          </a:p>
        </p:txBody>
      </p:sp>
      <p:sp>
        <p:nvSpPr>
          <p:cNvPr id="13" name="Slide Number Placeholder 12"/>
          <p:cNvSpPr>
            <a:spLocks noGrp="1"/>
          </p:cNvSpPr>
          <p:nvPr>
            <p:ph type="sldNum" sz="quarter" idx="12"/>
          </p:nvPr>
        </p:nvSpPr>
        <p:spPr/>
        <p:txBody>
          <a:bodyPr/>
          <a:lstStyle/>
          <a:p>
            <a:fld id="{C77C6C3F-668B-4AF5-BFA9-0F657EB068D6}" type="slidenum">
              <a:rPr lang="pl-PL" smtClean="0"/>
              <a:pPr/>
              <a:t>19</a:t>
            </a:fld>
            <a:endParaRPr lang="pl-PL" dirty="0"/>
          </a:p>
        </p:txBody>
      </p:sp>
      <p:sp>
        <p:nvSpPr>
          <p:cNvPr id="14" name="Rectangle 13"/>
          <p:cNvSpPr/>
          <p:nvPr/>
        </p:nvSpPr>
        <p:spPr>
          <a:xfrm>
            <a:off x="5754831" y="6063346"/>
            <a:ext cx="4934189" cy="677108"/>
          </a:xfrm>
          <a:prstGeom prst="rect">
            <a:avLst/>
          </a:prstGeom>
        </p:spPr>
        <p:txBody>
          <a:bodyPr wrap="square">
            <a:spAutoFit/>
          </a:bodyPr>
          <a:lstStyle/>
          <a:p>
            <a:r>
              <a:rPr lang="en-US" sz="1200" dirty="0"/>
              <a:t>For further information: </a:t>
            </a:r>
            <a:r>
              <a:rPr lang="en-US" sz="1200" dirty="0">
                <a:hlinkClick r:id="rId4"/>
              </a:rPr>
              <a:t>https://www.ifrs.org/-/media/project/leases/ifrs/published-documents/ifrs16-effects-analysis.pdf</a:t>
            </a:r>
            <a:r>
              <a:rPr lang="en-US" sz="1200" dirty="0"/>
              <a:t> </a:t>
            </a:r>
          </a:p>
          <a:p>
            <a:endParaRPr lang="en-US" sz="1400" dirty="0"/>
          </a:p>
        </p:txBody>
      </p:sp>
    </p:spTree>
    <p:extLst>
      <p:ext uri="{BB962C8B-B14F-4D97-AF65-F5344CB8AC3E}">
        <p14:creationId xmlns:p14="http://schemas.microsoft.com/office/powerpoint/2010/main" val="1767061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5"/>
          <a:stretch>
            <a:fillRect/>
          </a:stretch>
        </a:blipFill>
        <a:effectLst/>
      </p:bgPr>
    </p:bg>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C03B54B9-570A-4910-9220-E86FEC37B920}"/>
              </a:ext>
            </a:extLst>
          </p:cNvPr>
          <p:cNvPicPr>
            <a:picLocks noChangeAspect="1"/>
          </p:cNvPicPr>
          <p:nvPr/>
        </p:nvPicPr>
        <p:blipFill rotWithShape="1">
          <a:blip r:embed="rId6" cstate="print">
            <a:extLst>
              <a:ext uri="{28A0092B-C50C-407E-A947-70E740481C1C}">
                <a14:useLocalDpi xmlns:a14="http://schemas.microsoft.com/office/drawing/2010/main" val="0"/>
              </a:ext>
              <a:ext uri="{837473B0-CC2E-450A-ABE3-18F120FF3D39}">
                <a1611:picAttrSrcUrl xmlns:a1611="http://schemas.microsoft.com/office/drawing/2016/11/main" r:id="rId7"/>
              </a:ext>
            </a:extLst>
          </a:blip>
          <a:srcRect l="54392"/>
          <a:stretch/>
        </p:blipFill>
        <p:spPr>
          <a:xfrm>
            <a:off x="6531610" y="2272172"/>
            <a:ext cx="2758440" cy="2726706"/>
          </a:xfrm>
          <a:prstGeom prst="rect">
            <a:avLst/>
          </a:prstGeom>
        </p:spPr>
      </p:pic>
      <p:pic>
        <p:nvPicPr>
          <p:cNvPr id="60" name="Picture 59">
            <a:extLst>
              <a:ext uri="{FF2B5EF4-FFF2-40B4-BE49-F238E27FC236}">
                <a16:creationId xmlns:a16="http://schemas.microsoft.com/office/drawing/2014/main" id="{8FEAE114-A038-4CAA-907E-AB59EF4FCF92}"/>
              </a:ext>
            </a:extLst>
          </p:cNvPr>
          <p:cNvPicPr>
            <a:picLocks noChangeAspect="1"/>
          </p:cNvPicPr>
          <p:nvPr/>
        </p:nvPicPr>
        <p:blipFill rotWithShape="1">
          <a:blip r:embed="rId6" cstate="print">
            <a:extLst>
              <a:ext uri="{28A0092B-C50C-407E-A947-70E740481C1C}">
                <a14:useLocalDpi xmlns:a14="http://schemas.microsoft.com/office/drawing/2010/main" val="0"/>
              </a:ext>
              <a:ext uri="{837473B0-CC2E-450A-ABE3-18F120FF3D39}">
                <a1611:picAttrSrcUrl xmlns:a1611="http://schemas.microsoft.com/office/drawing/2016/11/main" r:id="rId7"/>
              </a:ext>
            </a:extLst>
          </a:blip>
          <a:srcRect r="54392"/>
          <a:stretch/>
        </p:blipFill>
        <p:spPr>
          <a:xfrm>
            <a:off x="2293204" y="2272172"/>
            <a:ext cx="2758440" cy="2726706"/>
          </a:xfrm>
          <a:prstGeom prst="rect">
            <a:avLst/>
          </a:prstGeom>
        </p:spPr>
      </p:pic>
      <p:graphicFrame>
        <p:nvGraphicFramePr>
          <p:cNvPr id="6" name="Object 5" hidden="1">
            <a:extLst>
              <a:ext uri="{FF2B5EF4-FFF2-40B4-BE49-F238E27FC236}">
                <a16:creationId xmlns:a16="http://schemas.microsoft.com/office/drawing/2014/main" id="{8E5124B0-3A92-4585-8F27-3D7F36083E90}"/>
              </a:ext>
            </a:extLst>
          </p:cNvPr>
          <p:cNvGraphicFramePr>
            <a:graphicFrameLocks noChangeAspect="1"/>
          </p:cNvGraphicFramePr>
          <p:nvPr>
            <p:custDataLst>
              <p:tags r:id="rId2"/>
            </p:custData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spid="_x0000_s12400" name="think-cell Slide" r:id="rId8" imgW="425" imgH="426" progId="TCLayout.ActiveDocument.1">
                  <p:embed/>
                </p:oleObj>
              </mc:Choice>
              <mc:Fallback>
                <p:oleObj name="think-cell Slide" r:id="rId8" imgW="425" imgH="426" progId="TCLayout.ActiveDocument.1">
                  <p:embed/>
                  <p:pic>
                    <p:nvPicPr>
                      <p:cNvPr id="6" name="Object 5" hidden="1">
                        <a:extLst>
                          <a:ext uri="{FF2B5EF4-FFF2-40B4-BE49-F238E27FC236}">
                            <a16:creationId xmlns:a16="http://schemas.microsoft.com/office/drawing/2014/main" id="{8E5124B0-3A92-4585-8F27-3D7F36083E90}"/>
                          </a:ext>
                        </a:extLst>
                      </p:cNvPr>
                      <p:cNvPicPr/>
                      <p:nvPr/>
                    </p:nvPicPr>
                    <p:blipFill>
                      <a:blip r:embed="rId9"/>
                      <a:stretch>
                        <a:fillRect/>
                      </a:stretch>
                    </p:blipFill>
                    <p:spPr>
                      <a:xfrm>
                        <a:off x="1525588" y="1588"/>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3ECA6C22-BC38-4F94-9B01-12D2F57294C4}"/>
              </a:ext>
            </a:extLst>
          </p:cNvPr>
          <p:cNvSpPr/>
          <p:nvPr>
            <p:custDataLst>
              <p:tags r:id="rId3"/>
            </p:custDataLst>
          </p:nvPr>
        </p:nvSpPr>
        <p:spPr>
          <a:xfrm>
            <a:off x="152400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defRPr/>
            </a:pPr>
            <a:endParaRPr lang="en-GB" sz="2800" b="1" dirty="0">
              <a:solidFill>
                <a:prstClr val="white"/>
              </a:solidFill>
              <a:latin typeface="Calibri" panose="020F0502020204030204" pitchFamily="34" charset="0"/>
              <a:cs typeface="Calibri" panose="020F0502020204030204" pitchFamily="34" charset="0"/>
              <a:sym typeface="Calibri" panose="020F0502020204030204" pitchFamily="34" charset="0"/>
            </a:endParaRPr>
          </a:p>
        </p:txBody>
      </p:sp>
      <p:sp>
        <p:nvSpPr>
          <p:cNvPr id="2" name="Tytuł 1">
            <a:extLst>
              <a:ext uri="{FF2B5EF4-FFF2-40B4-BE49-F238E27FC236}">
                <a16:creationId xmlns:a16="http://schemas.microsoft.com/office/drawing/2014/main" id="{DA12DFBB-F130-407B-9144-7CE7D934051D}"/>
              </a:ext>
            </a:extLst>
          </p:cNvPr>
          <p:cNvSpPr>
            <a:spLocks noGrp="1"/>
          </p:cNvSpPr>
          <p:nvPr>
            <p:ph type="title"/>
          </p:nvPr>
        </p:nvSpPr>
        <p:spPr>
          <a:xfrm>
            <a:off x="3381983" y="272335"/>
            <a:ext cx="6657368" cy="490459"/>
          </a:xfrm>
        </p:spPr>
        <p:txBody>
          <a:bodyPr>
            <a:noAutofit/>
          </a:bodyPr>
          <a:lstStyle/>
          <a:p>
            <a:r>
              <a:rPr lang="de-DE" sz="2800" b="1" dirty="0">
                <a:latin typeface="Calibri"/>
                <a:cs typeface="Calibri"/>
              </a:rPr>
              <a:t>Bevor wir anfangen: Was ist dieses Spezialisierungsmodul (... und was nicht)?</a:t>
            </a:r>
            <a:endParaRPr lang="pl-PL" sz="2800" b="1" dirty="0">
              <a:latin typeface="Calibri"/>
              <a:cs typeface="Calibri"/>
            </a:endParaRPr>
          </a:p>
        </p:txBody>
      </p:sp>
      <p:cxnSp>
        <p:nvCxnSpPr>
          <p:cNvPr id="8" name="Straight Connector 7">
            <a:extLst>
              <a:ext uri="{FF2B5EF4-FFF2-40B4-BE49-F238E27FC236}">
                <a16:creationId xmlns:a16="http://schemas.microsoft.com/office/drawing/2014/main" id="{06FCBC10-E769-45CB-81A1-62ACE1556354}"/>
              </a:ext>
            </a:extLst>
          </p:cNvPr>
          <p:cNvCxnSpPr/>
          <p:nvPr/>
        </p:nvCxnSpPr>
        <p:spPr>
          <a:xfrm>
            <a:off x="2033286" y="1585732"/>
            <a:ext cx="3588152"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C6DAC42B-AD32-4382-A663-6345E788D084}"/>
              </a:ext>
            </a:extLst>
          </p:cNvPr>
          <p:cNvCxnSpPr/>
          <p:nvPr/>
        </p:nvCxnSpPr>
        <p:spPr>
          <a:xfrm>
            <a:off x="6187874" y="1585732"/>
            <a:ext cx="3588152"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56" name="Inhaltsplatzhalter 2">
            <a:extLst>
              <a:ext uri="{FF2B5EF4-FFF2-40B4-BE49-F238E27FC236}">
                <a16:creationId xmlns:a16="http://schemas.microsoft.com/office/drawing/2014/main" id="{FA325302-8608-4CAD-B9D7-5A74E48ABC7C}"/>
              </a:ext>
            </a:extLst>
          </p:cNvPr>
          <p:cNvSpPr>
            <a:spLocks noGrp="1"/>
          </p:cNvSpPr>
          <p:nvPr/>
        </p:nvSpPr>
        <p:spPr>
          <a:xfrm>
            <a:off x="2033286" y="1724175"/>
            <a:ext cx="3588152" cy="3822700"/>
          </a:xfrm>
          <a:prstGeom prst="rect">
            <a:avLst/>
          </a:prstGeom>
          <a:solidFill>
            <a:schemeClr val="bg1">
              <a:alpha val="80000"/>
            </a:schemeClr>
          </a:solidFill>
          <a:ln>
            <a:solidFill>
              <a:schemeClr val="accent1"/>
            </a:solidFill>
          </a:ln>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prstClr val="black"/>
              </a:buClr>
            </a:pPr>
            <a:r>
              <a:rPr lang="de-DE" sz="1600" dirty="0"/>
              <a:t>eine </a:t>
            </a:r>
            <a:r>
              <a:rPr lang="de-DE" sz="1600" b="1" dirty="0">
                <a:solidFill>
                  <a:srgbClr val="4472C4"/>
                </a:solidFill>
              </a:rPr>
              <a:t>Einführung in das Finanzierungskonzept Leasing</a:t>
            </a:r>
            <a:endParaRPr lang="en-GB" sz="1600" b="1" dirty="0">
              <a:solidFill>
                <a:srgbClr val="4472C4"/>
              </a:solidFill>
              <a:latin typeface="Calibri" panose="020F0502020204030204"/>
            </a:endParaRPr>
          </a:p>
          <a:p>
            <a:pPr>
              <a:buClr>
                <a:prstClr val="black"/>
              </a:buClr>
            </a:pPr>
            <a:r>
              <a:rPr lang="de-DE" sz="1600" dirty="0">
                <a:solidFill>
                  <a:prstClr val="black"/>
                </a:solidFill>
              </a:rPr>
              <a:t>ein Instrument zur </a:t>
            </a:r>
            <a:r>
              <a:rPr lang="de-DE" sz="1600" b="1" dirty="0">
                <a:solidFill>
                  <a:srgbClr val="4472C4"/>
                </a:solidFill>
                <a:latin typeface="Calibri" panose="020F0502020204030204"/>
              </a:rPr>
              <a:t>standardisierten und systematischen Bewertung</a:t>
            </a:r>
            <a:r>
              <a:rPr lang="de-DE" sz="1600" dirty="0">
                <a:solidFill>
                  <a:prstClr val="black"/>
                </a:solidFill>
              </a:rPr>
              <a:t> potenzieller Energieprojekte</a:t>
            </a:r>
          </a:p>
          <a:p>
            <a:pPr>
              <a:buClr>
                <a:prstClr val="black"/>
              </a:buClr>
            </a:pPr>
            <a:r>
              <a:rPr lang="de-DE" sz="1600" dirty="0">
                <a:solidFill>
                  <a:prstClr val="black"/>
                </a:solidFill>
              </a:rPr>
              <a:t>in der Lage, die </a:t>
            </a:r>
            <a:r>
              <a:rPr lang="de-DE" sz="1600" b="1" dirty="0">
                <a:solidFill>
                  <a:srgbClr val="4472C4"/>
                </a:solidFill>
                <a:latin typeface="Calibri" panose="020F0502020204030204"/>
              </a:rPr>
              <a:t>Auswirkungen von Leasing auf EE und REN </a:t>
            </a:r>
            <a:r>
              <a:rPr lang="de-DE" sz="1600" dirty="0">
                <a:solidFill>
                  <a:prstClr val="black"/>
                </a:solidFill>
              </a:rPr>
              <a:t>zu berücksichtigen</a:t>
            </a:r>
          </a:p>
          <a:p>
            <a:pPr>
              <a:buClr>
                <a:prstClr val="black"/>
              </a:buClr>
            </a:pPr>
            <a:r>
              <a:rPr lang="de-DE" sz="1600" dirty="0">
                <a:solidFill>
                  <a:prstClr val="black"/>
                </a:solidFill>
              </a:rPr>
              <a:t>praxisnah und geeignet für Initiativen zum </a:t>
            </a:r>
            <a:r>
              <a:rPr lang="de-DE" sz="1600" b="1" dirty="0">
                <a:solidFill>
                  <a:srgbClr val="4472C4"/>
                </a:solidFill>
                <a:latin typeface="Calibri" panose="020F0502020204030204"/>
              </a:rPr>
              <a:t>Aufbau von </a:t>
            </a:r>
            <a:r>
              <a:rPr lang="de-DE" sz="1600" b="1" dirty="0" err="1">
                <a:solidFill>
                  <a:srgbClr val="4472C4"/>
                </a:solidFill>
                <a:latin typeface="Calibri" panose="020F0502020204030204"/>
              </a:rPr>
              <a:t>Kapazitäte</a:t>
            </a:r>
            <a:endParaRPr lang="de-DE" sz="1600" b="1" dirty="0">
              <a:solidFill>
                <a:srgbClr val="4472C4"/>
              </a:solidFill>
              <a:latin typeface="Calibri" panose="020F0502020204030204"/>
            </a:endParaRPr>
          </a:p>
          <a:p>
            <a:pPr>
              <a:buClr>
                <a:prstClr val="black"/>
              </a:buClr>
            </a:pPr>
            <a:r>
              <a:rPr lang="en-GB" sz="1600" b="1" dirty="0" err="1">
                <a:solidFill>
                  <a:srgbClr val="4472C4"/>
                </a:solidFill>
              </a:rPr>
              <a:t>inhaltlich</a:t>
            </a:r>
            <a:r>
              <a:rPr lang="en-GB" sz="1600" b="1" dirty="0">
                <a:solidFill>
                  <a:srgbClr val="4472C4"/>
                </a:solidFill>
              </a:rPr>
              <a:t> </a:t>
            </a:r>
            <a:r>
              <a:rPr lang="en-GB" sz="1600" b="1" dirty="0" err="1">
                <a:solidFill>
                  <a:srgbClr val="4472C4"/>
                </a:solidFill>
              </a:rPr>
              <a:t>aufbauend</a:t>
            </a:r>
            <a:r>
              <a:rPr lang="en-GB" sz="1600" b="1" dirty="0">
                <a:solidFill>
                  <a:srgbClr val="4472C4"/>
                </a:solidFill>
              </a:rPr>
              <a:t> auf </a:t>
            </a:r>
            <a:r>
              <a:rPr lang="en-GB" sz="1600" b="1" dirty="0" err="1">
                <a:solidFill>
                  <a:srgbClr val="4472C4"/>
                </a:solidFill>
              </a:rPr>
              <a:t>Konzepten</a:t>
            </a:r>
            <a:r>
              <a:rPr lang="en-GB" sz="1600" b="1" dirty="0">
                <a:solidFill>
                  <a:srgbClr val="4472C4"/>
                </a:solidFill>
              </a:rPr>
              <a:t> </a:t>
            </a:r>
            <a:r>
              <a:rPr lang="en-GB" sz="1600" dirty="0" err="1">
                <a:solidFill>
                  <a:prstClr val="black"/>
                </a:solidFill>
              </a:rPr>
              <a:t>dieser</a:t>
            </a:r>
            <a:r>
              <a:rPr lang="en-GB" sz="1600" dirty="0">
                <a:solidFill>
                  <a:prstClr val="black"/>
                </a:solidFill>
              </a:rPr>
              <a:t> </a:t>
            </a:r>
            <a:r>
              <a:rPr lang="en-GB" sz="1600" dirty="0" err="1">
                <a:solidFill>
                  <a:prstClr val="black"/>
                </a:solidFill>
              </a:rPr>
              <a:t>Vorlesungsreihe</a:t>
            </a:r>
            <a:r>
              <a:rPr lang="en-GB" sz="1600" dirty="0">
                <a:solidFill>
                  <a:prstClr val="black"/>
                </a:solidFill>
              </a:rPr>
              <a:t>, </a:t>
            </a:r>
            <a:r>
              <a:rPr lang="en-GB" sz="1600" dirty="0" err="1">
                <a:solidFill>
                  <a:prstClr val="black"/>
                </a:solidFill>
              </a:rPr>
              <a:t>z.B</a:t>
            </a:r>
            <a:r>
              <a:rPr lang="en-GB" sz="1600" dirty="0">
                <a:solidFill>
                  <a:prstClr val="black"/>
                </a:solidFill>
              </a:rPr>
              <a:t>. </a:t>
            </a:r>
            <a:r>
              <a:rPr lang="en-GB" sz="1600" dirty="0" err="1">
                <a:solidFill>
                  <a:prstClr val="black"/>
                </a:solidFill>
              </a:rPr>
              <a:t>Kapitalwert</a:t>
            </a:r>
            <a:r>
              <a:rPr lang="en-GB" sz="1600" dirty="0">
                <a:solidFill>
                  <a:prstClr val="black"/>
                </a:solidFill>
              </a:rPr>
              <a:t> (NPV), </a:t>
            </a:r>
            <a:r>
              <a:rPr lang="en-GB" sz="1600" dirty="0" err="1">
                <a:solidFill>
                  <a:prstClr val="black"/>
                </a:solidFill>
              </a:rPr>
              <a:t>interner</a:t>
            </a:r>
            <a:r>
              <a:rPr lang="en-GB" sz="1600" dirty="0">
                <a:solidFill>
                  <a:prstClr val="black"/>
                </a:solidFill>
              </a:rPr>
              <a:t> </a:t>
            </a:r>
            <a:r>
              <a:rPr lang="en-GB" sz="1600" dirty="0" err="1">
                <a:solidFill>
                  <a:prstClr val="black"/>
                </a:solidFill>
              </a:rPr>
              <a:t>Zinsfuß</a:t>
            </a:r>
            <a:r>
              <a:rPr lang="en-GB" sz="1600" dirty="0">
                <a:solidFill>
                  <a:prstClr val="black"/>
                </a:solidFill>
              </a:rPr>
              <a:t> (IRR)</a:t>
            </a:r>
          </a:p>
        </p:txBody>
      </p:sp>
      <p:sp>
        <p:nvSpPr>
          <p:cNvPr id="57" name="Inhaltsplatzhalter 2">
            <a:extLst>
              <a:ext uri="{FF2B5EF4-FFF2-40B4-BE49-F238E27FC236}">
                <a16:creationId xmlns:a16="http://schemas.microsoft.com/office/drawing/2014/main" id="{28F761F2-B3A0-43CA-9138-24679973F3DA}"/>
              </a:ext>
            </a:extLst>
          </p:cNvPr>
          <p:cNvSpPr>
            <a:spLocks noGrp="1"/>
          </p:cNvSpPr>
          <p:nvPr/>
        </p:nvSpPr>
        <p:spPr>
          <a:xfrm>
            <a:off x="2033286" y="1219685"/>
            <a:ext cx="3588152" cy="366048"/>
          </a:xfrm>
          <a:prstGeom prst="rect">
            <a:avLst/>
          </a:prstGeom>
          <a:noFill/>
          <a:ln>
            <a:noFill/>
          </a:ln>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prstClr val="black"/>
              </a:buClr>
              <a:buNone/>
            </a:pPr>
            <a:r>
              <a:rPr lang="en-GB" altLang="de-DE" sz="1800" b="1" dirty="0">
                <a:solidFill>
                  <a:srgbClr val="4472C4"/>
                </a:solidFill>
                <a:latin typeface="Calibri" panose="020F0502020204030204"/>
              </a:rPr>
              <a:t>Das Modul </a:t>
            </a:r>
            <a:r>
              <a:rPr lang="en-GB" altLang="de-DE" sz="1800" b="1" dirty="0" err="1">
                <a:solidFill>
                  <a:srgbClr val="4472C4"/>
                </a:solidFill>
                <a:latin typeface="Calibri" panose="020F0502020204030204"/>
              </a:rPr>
              <a:t>ist</a:t>
            </a:r>
            <a:r>
              <a:rPr lang="en-GB" altLang="de-DE" sz="1800" b="1" dirty="0">
                <a:solidFill>
                  <a:srgbClr val="4472C4"/>
                </a:solidFill>
                <a:latin typeface="Calibri" panose="020F0502020204030204"/>
              </a:rPr>
              <a:t>…</a:t>
            </a:r>
            <a:endParaRPr lang="de-DE" altLang="de-DE" sz="1800" b="1" dirty="0">
              <a:solidFill>
                <a:srgbClr val="4472C4"/>
              </a:solidFill>
              <a:latin typeface="Calibri" panose="020F0502020204030204"/>
            </a:endParaRPr>
          </a:p>
        </p:txBody>
      </p:sp>
      <p:sp>
        <p:nvSpPr>
          <p:cNvPr id="58" name="Inhaltsplatzhalter 2">
            <a:extLst>
              <a:ext uri="{FF2B5EF4-FFF2-40B4-BE49-F238E27FC236}">
                <a16:creationId xmlns:a16="http://schemas.microsoft.com/office/drawing/2014/main" id="{999B406B-3BE5-4FB8-8495-5AB8D2D4A37D}"/>
              </a:ext>
            </a:extLst>
          </p:cNvPr>
          <p:cNvSpPr>
            <a:spLocks noGrp="1"/>
          </p:cNvSpPr>
          <p:nvPr/>
        </p:nvSpPr>
        <p:spPr>
          <a:xfrm>
            <a:off x="6187874" y="1219685"/>
            <a:ext cx="3588152" cy="366048"/>
          </a:xfrm>
          <a:prstGeom prst="rect">
            <a:avLst/>
          </a:prstGeom>
          <a:noFill/>
          <a:ln>
            <a:noFill/>
          </a:ln>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prstClr val="black"/>
              </a:buClr>
              <a:buNone/>
            </a:pPr>
            <a:r>
              <a:rPr lang="en-GB" altLang="de-DE" sz="1800" b="1" dirty="0">
                <a:solidFill>
                  <a:srgbClr val="4472C4"/>
                </a:solidFill>
                <a:latin typeface="Calibri" panose="020F0502020204030204"/>
              </a:rPr>
              <a:t>Das Modul </a:t>
            </a:r>
            <a:r>
              <a:rPr lang="en-GB" altLang="de-DE" sz="1800" b="1" dirty="0" err="1">
                <a:solidFill>
                  <a:srgbClr val="4472C4"/>
                </a:solidFill>
                <a:latin typeface="Calibri" panose="020F0502020204030204"/>
              </a:rPr>
              <a:t>ist</a:t>
            </a:r>
            <a:r>
              <a:rPr lang="en-GB" altLang="de-DE" sz="1800" b="1" dirty="0">
                <a:solidFill>
                  <a:srgbClr val="4472C4"/>
                </a:solidFill>
                <a:latin typeface="Calibri" panose="020F0502020204030204"/>
              </a:rPr>
              <a:t> </a:t>
            </a:r>
            <a:r>
              <a:rPr lang="en-GB" altLang="de-DE" sz="1800" b="1" dirty="0" err="1">
                <a:solidFill>
                  <a:srgbClr val="4472C4"/>
                </a:solidFill>
                <a:latin typeface="Calibri" panose="020F0502020204030204"/>
              </a:rPr>
              <a:t>nicht</a:t>
            </a:r>
            <a:r>
              <a:rPr lang="en-GB" altLang="de-DE" sz="1800" b="1" dirty="0">
                <a:solidFill>
                  <a:srgbClr val="4472C4"/>
                </a:solidFill>
                <a:latin typeface="Calibri" panose="020F0502020204030204"/>
              </a:rPr>
              <a:t>…</a:t>
            </a:r>
            <a:endParaRPr lang="de-DE" altLang="de-DE" sz="1800" b="1" dirty="0">
              <a:solidFill>
                <a:srgbClr val="4472C4"/>
              </a:solidFill>
              <a:latin typeface="Calibri" panose="020F0502020204030204"/>
            </a:endParaRPr>
          </a:p>
        </p:txBody>
      </p:sp>
      <p:sp>
        <p:nvSpPr>
          <p:cNvPr id="59" name="Inhaltsplatzhalter 2">
            <a:extLst>
              <a:ext uri="{FF2B5EF4-FFF2-40B4-BE49-F238E27FC236}">
                <a16:creationId xmlns:a16="http://schemas.microsoft.com/office/drawing/2014/main" id="{DC3D4CE2-42A3-4951-B384-8C4A06637237}"/>
              </a:ext>
            </a:extLst>
          </p:cNvPr>
          <p:cNvSpPr>
            <a:spLocks noGrp="1"/>
          </p:cNvSpPr>
          <p:nvPr/>
        </p:nvSpPr>
        <p:spPr>
          <a:xfrm>
            <a:off x="6187874" y="1724175"/>
            <a:ext cx="3588152" cy="3822700"/>
          </a:xfrm>
          <a:prstGeom prst="rect">
            <a:avLst/>
          </a:prstGeom>
          <a:solidFill>
            <a:schemeClr val="bg1">
              <a:alpha val="80000"/>
            </a:schemeClr>
          </a:solidFill>
          <a:ln>
            <a:solidFill>
              <a:schemeClr val="accent1"/>
            </a:solidFill>
          </a:ln>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indent="-171450" defTabSz="685800" fontAlgn="auto">
              <a:spcBef>
                <a:spcPts val="750"/>
              </a:spcBef>
              <a:spcAft>
                <a:spcPts val="0"/>
              </a:spcAft>
              <a:buClr>
                <a:prstClr val="black"/>
              </a:buClr>
            </a:pPr>
            <a:r>
              <a:rPr lang="de-DE" sz="1600" dirty="0">
                <a:solidFill>
                  <a:prstClr val="black"/>
                </a:solidFill>
              </a:rPr>
              <a:t>eine </a:t>
            </a:r>
            <a:r>
              <a:rPr lang="de-DE" sz="1600" b="1" dirty="0">
                <a:solidFill>
                  <a:srgbClr val="4472C4"/>
                </a:solidFill>
              </a:rPr>
              <a:t>abschließende und vollständige Liste </a:t>
            </a:r>
            <a:r>
              <a:rPr lang="de-DE" sz="1600" dirty="0">
                <a:solidFill>
                  <a:prstClr val="black"/>
                </a:solidFill>
              </a:rPr>
              <a:t>aller Leasingaktivitäten</a:t>
            </a:r>
          </a:p>
          <a:p>
            <a:pPr marL="171450" indent="-171450" defTabSz="685800" fontAlgn="auto">
              <a:spcBef>
                <a:spcPts val="750"/>
              </a:spcBef>
              <a:spcAft>
                <a:spcPts val="0"/>
              </a:spcAft>
              <a:buClr>
                <a:prstClr val="black"/>
              </a:buClr>
            </a:pPr>
            <a:r>
              <a:rPr lang="de-DE" sz="1600" dirty="0">
                <a:solidFill>
                  <a:prstClr val="black"/>
                </a:solidFill>
              </a:rPr>
              <a:t>eine </a:t>
            </a:r>
            <a:r>
              <a:rPr lang="de-DE" sz="1600" b="1" dirty="0">
                <a:solidFill>
                  <a:srgbClr val="4472C4"/>
                </a:solidFill>
              </a:rPr>
              <a:t>wissenschaftliche Studie</a:t>
            </a:r>
            <a:r>
              <a:rPr lang="de-DE" sz="1600" dirty="0">
                <a:solidFill>
                  <a:prstClr val="black"/>
                </a:solidFill>
              </a:rPr>
              <a:t>, die Bewertungsmethoden vergleicht und eine beste Methode vorschlägt</a:t>
            </a:r>
          </a:p>
          <a:p>
            <a:pPr marL="171450" indent="-171450" defTabSz="685800" fontAlgn="auto">
              <a:spcBef>
                <a:spcPts val="750"/>
              </a:spcBef>
              <a:spcAft>
                <a:spcPts val="0"/>
              </a:spcAft>
              <a:buClr>
                <a:prstClr val="black"/>
              </a:buClr>
            </a:pPr>
            <a:r>
              <a:rPr lang="de-DE" sz="1600" b="1" dirty="0">
                <a:solidFill>
                  <a:srgbClr val="4472C4"/>
                </a:solidFill>
              </a:rPr>
              <a:t>gültig für alle Länder </a:t>
            </a:r>
            <a:r>
              <a:rPr lang="de-DE" sz="1600" dirty="0">
                <a:solidFill>
                  <a:prstClr val="black"/>
                </a:solidFill>
              </a:rPr>
              <a:t>ohne Berücksichtigung der örtlichen Gegebenheiten</a:t>
            </a:r>
            <a:endParaRPr lang="en-GB" sz="1600" dirty="0">
              <a:solidFill>
                <a:prstClr val="black"/>
              </a:solidFill>
            </a:endParaRPr>
          </a:p>
          <a:p>
            <a:pPr marL="171450" indent="-171450" defTabSz="685800" fontAlgn="auto">
              <a:spcBef>
                <a:spcPts val="750"/>
              </a:spcBef>
              <a:spcAft>
                <a:spcPts val="0"/>
              </a:spcAft>
              <a:buClr>
                <a:prstClr val="black"/>
              </a:buClr>
            </a:pPr>
            <a:r>
              <a:rPr lang="en-GB" sz="1600" dirty="0" err="1">
                <a:solidFill>
                  <a:prstClr val="black"/>
                </a:solidFill>
              </a:rPr>
              <a:t>eine</a:t>
            </a:r>
            <a:r>
              <a:rPr lang="en-GB" sz="1600" dirty="0">
                <a:solidFill>
                  <a:prstClr val="black"/>
                </a:solidFill>
              </a:rPr>
              <a:t> </a:t>
            </a:r>
            <a:r>
              <a:rPr lang="de-DE" sz="1600" dirty="0">
                <a:solidFill>
                  <a:prstClr val="black"/>
                </a:solidFill>
              </a:rPr>
              <a:t>„</a:t>
            </a:r>
            <a:r>
              <a:rPr lang="en-GB" sz="1600" b="1" dirty="0" err="1">
                <a:solidFill>
                  <a:srgbClr val="4472C4"/>
                </a:solidFill>
              </a:rPr>
              <a:t>Blaupause</a:t>
            </a:r>
            <a:r>
              <a:rPr lang="de-DE" sz="1600" dirty="0">
                <a:solidFill>
                  <a:prstClr val="black"/>
                </a:solidFill>
              </a:rPr>
              <a:t>“</a:t>
            </a:r>
            <a:r>
              <a:rPr lang="en-GB" sz="1600" b="1" dirty="0">
                <a:solidFill>
                  <a:srgbClr val="4472C4"/>
                </a:solidFill>
              </a:rPr>
              <a:t> </a:t>
            </a:r>
            <a:r>
              <a:rPr lang="en-GB" sz="1600" dirty="0" err="1">
                <a:solidFill>
                  <a:prstClr val="black"/>
                </a:solidFill>
              </a:rPr>
              <a:t>zur</a:t>
            </a:r>
            <a:r>
              <a:rPr lang="en-GB" sz="1600" dirty="0">
                <a:solidFill>
                  <a:prstClr val="black"/>
                </a:solidFill>
              </a:rPr>
              <a:t> Analyse von Leasing- vs. </a:t>
            </a:r>
            <a:r>
              <a:rPr lang="en-GB" sz="1600" dirty="0" err="1">
                <a:solidFill>
                  <a:prstClr val="black"/>
                </a:solidFill>
              </a:rPr>
              <a:t>Kaufentscheidungen</a:t>
            </a:r>
            <a:endParaRPr lang="en-GB" sz="1600" dirty="0">
              <a:solidFill>
                <a:prstClr val="black"/>
              </a:solidFill>
            </a:endParaRPr>
          </a:p>
        </p:txBody>
      </p:sp>
      <p:sp>
        <p:nvSpPr>
          <p:cNvPr id="10" name="Slide Number Placeholder 9"/>
          <p:cNvSpPr>
            <a:spLocks noGrp="1"/>
          </p:cNvSpPr>
          <p:nvPr>
            <p:ph type="sldNum" sz="quarter" idx="12"/>
          </p:nvPr>
        </p:nvSpPr>
        <p:spPr/>
        <p:txBody>
          <a:bodyPr/>
          <a:lstStyle/>
          <a:p>
            <a:fld id="{C77C6C3F-668B-4AF5-BFA9-0F657EB068D6}" type="slidenum">
              <a:rPr lang="pl-PL" smtClean="0"/>
              <a:t>2</a:t>
            </a:fld>
            <a:endParaRPr lang="pl-PL"/>
          </a:p>
        </p:txBody>
      </p:sp>
    </p:spTree>
    <p:extLst>
      <p:ext uri="{BB962C8B-B14F-4D97-AF65-F5344CB8AC3E}">
        <p14:creationId xmlns:p14="http://schemas.microsoft.com/office/powerpoint/2010/main" val="40385598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3"/>
          <p:cNvSpPr>
            <a:spLocks noGrp="1"/>
          </p:cNvSpPr>
          <p:nvPr>
            <p:ph type="title"/>
          </p:nvPr>
        </p:nvSpPr>
        <p:spPr>
          <a:xfrm>
            <a:off x="838200" y="365125"/>
            <a:ext cx="10515600" cy="523875"/>
          </a:xfrm>
        </p:spPr>
        <p:txBody>
          <a:bodyPr/>
          <a:lstStyle/>
          <a:p>
            <a:pPr algn="r"/>
            <a:r>
              <a:rPr lang="en-US" sz="2800" b="1" dirty="0"/>
              <a:t>Accounting and Taxes</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108022385"/>
              </p:ext>
            </p:extLst>
          </p:nvPr>
        </p:nvGraphicFramePr>
        <p:xfrm>
          <a:off x="701040" y="1270898"/>
          <a:ext cx="10789920" cy="44105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Rectangle 11">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dirty="0">
                <a:solidFill>
                  <a:prstClr val="white"/>
                </a:solidFill>
                <a:latin typeface="Calibri" panose="020F0502020204030204"/>
              </a:rPr>
              <a:t>3</a:t>
            </a:r>
          </a:p>
        </p:txBody>
      </p:sp>
      <p:sp>
        <p:nvSpPr>
          <p:cNvPr id="7" name="Rectangle 6"/>
          <p:cNvSpPr/>
          <p:nvPr/>
        </p:nvSpPr>
        <p:spPr>
          <a:xfrm>
            <a:off x="5754831" y="6063346"/>
            <a:ext cx="4934189" cy="677108"/>
          </a:xfrm>
          <a:prstGeom prst="rect">
            <a:avLst/>
          </a:prstGeom>
        </p:spPr>
        <p:txBody>
          <a:bodyPr wrap="square">
            <a:spAutoFit/>
          </a:bodyPr>
          <a:lstStyle/>
          <a:p>
            <a:r>
              <a:rPr lang="en-US" sz="1200" dirty="0"/>
              <a:t>For further information: </a:t>
            </a:r>
            <a:r>
              <a:rPr lang="en-US" sz="1200" dirty="0">
                <a:hlinkClick r:id="rId8"/>
              </a:rPr>
              <a:t>https://www.ifrs.org/-/media/project/leases/ifrs/published-documents/ifrs16-effects-analysis.pdf</a:t>
            </a:r>
            <a:r>
              <a:rPr lang="en-US" sz="1200" dirty="0"/>
              <a:t> </a:t>
            </a:r>
          </a:p>
          <a:p>
            <a:endParaRPr lang="en-US" sz="1400" dirty="0"/>
          </a:p>
        </p:txBody>
      </p:sp>
      <p:sp>
        <p:nvSpPr>
          <p:cNvPr id="8" name="Slide Number Placeholder 7"/>
          <p:cNvSpPr>
            <a:spLocks noGrp="1"/>
          </p:cNvSpPr>
          <p:nvPr>
            <p:ph type="sldNum" sz="quarter" idx="10"/>
          </p:nvPr>
        </p:nvSpPr>
        <p:spPr/>
        <p:txBody>
          <a:bodyPr/>
          <a:lstStyle/>
          <a:p>
            <a:fld id="{16AA89AE-ACA0-4717-B0BB-5A5FF89EF800}" type="slidenum">
              <a:rPr lang="en-150" smtClean="0">
                <a:solidFill>
                  <a:srgbClr val="000000">
                    <a:tint val="75000"/>
                  </a:srgbClr>
                </a:solidFill>
              </a:rPr>
              <a:pPr/>
              <a:t>20</a:t>
            </a:fld>
            <a:endParaRPr lang="en-150">
              <a:solidFill>
                <a:srgbClr val="000000">
                  <a:tint val="75000"/>
                </a:srgbClr>
              </a:solidFill>
            </a:endParaRPr>
          </a:p>
        </p:txBody>
      </p:sp>
    </p:spTree>
    <p:extLst>
      <p:ext uri="{BB962C8B-B14F-4D97-AF65-F5344CB8AC3E}">
        <p14:creationId xmlns:p14="http://schemas.microsoft.com/office/powerpoint/2010/main" val="29291056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315466" y="282511"/>
            <a:ext cx="11573768" cy="457200"/>
          </a:xfrm>
        </p:spPr>
        <p:txBody>
          <a:bodyPr/>
          <a:lstStyle/>
          <a:p>
            <a:pPr algn="r"/>
            <a:r>
              <a:rPr lang="de-DE" sz="2800" b="1" dirty="0"/>
              <a:t>Rechnungswesen für Leasingaktivitäten (IFRS 16)</a:t>
            </a:r>
          </a:p>
        </p:txBody>
      </p:sp>
      <p:sp>
        <p:nvSpPr>
          <p:cNvPr id="3" name="Inhaltsplatzhalter 2"/>
          <p:cNvSpPr>
            <a:spLocks noGrp="1"/>
          </p:cNvSpPr>
          <p:nvPr>
            <p:ph idx="1"/>
          </p:nvPr>
        </p:nvSpPr>
        <p:spPr>
          <a:xfrm>
            <a:off x="785674" y="1284140"/>
            <a:ext cx="11084984" cy="2249635"/>
          </a:xfrm>
        </p:spPr>
        <p:txBody>
          <a:bodyPr>
            <a:noAutofit/>
          </a:bodyPr>
          <a:lstStyle/>
          <a:p>
            <a:pPr marL="0" indent="0">
              <a:buNone/>
            </a:pPr>
            <a:r>
              <a:rPr lang="de-DE" altLang="de-DE" sz="2000" dirty="0"/>
              <a:t>Die Bilanzierung von Leasingverträgen befindet sich derzeit in einer Übergangsphase, die wesentliche Auswirkungen auf die wichtigsten Kennzahlen (z.B. EBITDA, Eigenkapitalquote, Verschuldungsgrad) hat.</a:t>
            </a:r>
          </a:p>
          <a:p>
            <a:pPr marL="0" indent="0">
              <a:buNone/>
            </a:pPr>
            <a:endParaRPr lang="de-DE" altLang="de-DE" sz="2000" dirty="0"/>
          </a:p>
          <a:p>
            <a:pPr marL="0" indent="0">
              <a:buNone/>
            </a:pPr>
            <a:r>
              <a:rPr lang="de-DE" altLang="de-DE" sz="2000" dirty="0"/>
              <a:t>Laufende Bilanzierung von Leasingverhältnissen für Leasingnehmer (IAS 17):</a:t>
            </a:r>
          </a:p>
          <a:p>
            <a:r>
              <a:rPr lang="de-DE" altLang="de-DE" sz="2000" dirty="0"/>
              <a:t>Unterscheidung zwischen Operating-Leasing und Finanzierungs-Leasing</a:t>
            </a:r>
          </a:p>
          <a:p>
            <a:r>
              <a:rPr lang="de-DE" altLang="de-DE" sz="2000" dirty="0"/>
              <a:t>Bilanzierung: 	</a:t>
            </a:r>
            <a:r>
              <a:rPr lang="en-US" sz="2000" dirty="0"/>
              <a:t> 	</a:t>
            </a:r>
            <a:endParaRPr lang="de-DE" sz="2000" dirty="0"/>
          </a:p>
        </p:txBody>
      </p:sp>
      <p:graphicFrame>
        <p:nvGraphicFramePr>
          <p:cNvPr id="7" name="Group 31"/>
          <p:cNvGraphicFramePr>
            <a:graphicFrameLocks noGrp="1"/>
          </p:cNvGraphicFramePr>
          <p:nvPr>
            <p:extLst>
              <p:ext uri="{D42A27DB-BD31-4B8C-83A1-F6EECF244321}">
                <p14:modId xmlns:p14="http://schemas.microsoft.com/office/powerpoint/2010/main" val="3112382187"/>
              </p:ext>
            </p:extLst>
          </p:nvPr>
        </p:nvGraphicFramePr>
        <p:xfrm>
          <a:off x="785674" y="3322039"/>
          <a:ext cx="10502900" cy="2104755"/>
        </p:xfrm>
        <a:graphic>
          <a:graphicData uri="http://schemas.openxmlformats.org/drawingml/2006/table">
            <a:tbl>
              <a:tblPr/>
              <a:tblGrid>
                <a:gridCol w="3139907">
                  <a:extLst>
                    <a:ext uri="{9D8B030D-6E8A-4147-A177-3AD203B41FA5}">
                      <a16:colId xmlns:a16="http://schemas.microsoft.com/office/drawing/2014/main" val="20000"/>
                    </a:ext>
                  </a:extLst>
                </a:gridCol>
                <a:gridCol w="3143685">
                  <a:extLst>
                    <a:ext uri="{9D8B030D-6E8A-4147-A177-3AD203B41FA5}">
                      <a16:colId xmlns:a16="http://schemas.microsoft.com/office/drawing/2014/main" val="20001"/>
                    </a:ext>
                  </a:extLst>
                </a:gridCol>
                <a:gridCol w="4219308">
                  <a:extLst>
                    <a:ext uri="{9D8B030D-6E8A-4147-A177-3AD203B41FA5}">
                      <a16:colId xmlns:a16="http://schemas.microsoft.com/office/drawing/2014/main" val="20002"/>
                    </a:ext>
                  </a:extLst>
                </a:gridCol>
              </a:tblGrid>
              <a:tr h="371180">
                <a:tc>
                  <a:txBody>
                    <a:bodyPr/>
                    <a:lstStyle/>
                    <a:p>
                      <a:pPr marL="0" marR="0" lvl="0" indent="0" algn="l" defTabSz="785813" rtl="0" eaLnBrk="0" fontAlgn="base" latinLnBrk="0" hangingPunct="0">
                        <a:lnSpc>
                          <a:spcPct val="105000"/>
                        </a:lnSpc>
                        <a:spcBef>
                          <a:spcPct val="30000"/>
                        </a:spcBef>
                        <a:spcAft>
                          <a:spcPct val="0"/>
                        </a:spcAft>
                        <a:buClr>
                          <a:schemeClr val="accent1"/>
                        </a:buClr>
                        <a:buSzPct val="75000"/>
                        <a:buFont typeface="Arial" charset="0"/>
                        <a:buNone/>
                        <a:tabLst/>
                      </a:pPr>
                      <a:endParaRPr kumimoji="0" lang="de-DE" sz="1700" b="1" i="0" u="none" strike="noStrike" cap="none" normalizeH="0" baseline="0" dirty="0">
                        <a:ln>
                          <a:noFill/>
                        </a:ln>
                        <a:solidFill>
                          <a:schemeClr val="bg1"/>
                        </a:solidFill>
                        <a:effectLst/>
                        <a:latin typeface="Arial" charset="0"/>
                        <a:cs typeface="Arial" charset="0"/>
                      </a:endParaRPr>
                    </a:p>
                  </a:txBody>
                  <a:tcPr marL="129308" marR="129308" marT="60963" marB="60963" horzOverflow="overflow">
                    <a:lnL>
                      <a:noFill/>
                    </a:lnL>
                    <a:lnR w="12700" cap="flat" cmpd="sng" algn="ctr">
                      <a:solidFill>
                        <a:srgbClr val="002060"/>
                      </a:solidFill>
                      <a:prstDash val="solid"/>
                      <a:round/>
                      <a:headEnd type="none" w="med" len="med"/>
                      <a:tailEnd type="none" w="med" len="med"/>
                    </a:lnR>
                    <a:lnT>
                      <a:noFill/>
                    </a:lnT>
                    <a:lnB w="12700" cap="flat" cmpd="sng" algn="ctr">
                      <a:solidFill>
                        <a:srgbClr val="002060"/>
                      </a:solidFill>
                      <a:prstDash val="solid"/>
                      <a:round/>
                      <a:headEnd type="none" w="med" len="med"/>
                      <a:tailEnd type="none" w="med" len="med"/>
                    </a:lnB>
                    <a:lnTlToBr>
                      <a:noFill/>
                    </a:lnTlToBr>
                    <a:lnBlToTr>
                      <a:noFill/>
                    </a:lnBlToTr>
                    <a:noFill/>
                  </a:tcPr>
                </a:tc>
                <a:tc>
                  <a:txBody>
                    <a:bodyPr/>
                    <a:lstStyle/>
                    <a:p>
                      <a:pPr marL="0" marR="0" lvl="0" indent="0" algn="l" defTabSz="785813" rtl="0" eaLnBrk="0" fontAlgn="base" latinLnBrk="0" hangingPunct="0">
                        <a:lnSpc>
                          <a:spcPct val="105000"/>
                        </a:lnSpc>
                        <a:spcBef>
                          <a:spcPct val="30000"/>
                        </a:spcBef>
                        <a:spcAft>
                          <a:spcPct val="0"/>
                        </a:spcAft>
                        <a:buClr>
                          <a:schemeClr val="accent1"/>
                        </a:buClr>
                        <a:buSzPct val="75000"/>
                        <a:buFont typeface="Arial" charset="0"/>
                        <a:buNone/>
                        <a:tabLst/>
                      </a:pPr>
                      <a:r>
                        <a:rPr kumimoji="0" lang="en-GB" sz="1700" b="1" i="0" u="none" strike="noStrike" cap="none" normalizeH="0" baseline="0" dirty="0">
                          <a:ln>
                            <a:noFill/>
                          </a:ln>
                          <a:solidFill>
                            <a:schemeClr val="bg1"/>
                          </a:solidFill>
                          <a:effectLst/>
                          <a:latin typeface="Arial" charset="0"/>
                          <a:cs typeface="Arial" charset="0"/>
                        </a:rPr>
                        <a:t>Operating-Leasing (</a:t>
                      </a:r>
                      <a:r>
                        <a:rPr kumimoji="0" lang="en-GB" sz="1700" b="1" i="0" u="none" strike="noStrike" cap="none" normalizeH="0" baseline="0" dirty="0" err="1">
                          <a:ln>
                            <a:noFill/>
                          </a:ln>
                          <a:solidFill>
                            <a:schemeClr val="bg1"/>
                          </a:solidFill>
                          <a:effectLst/>
                          <a:latin typeface="Arial" charset="0"/>
                          <a:cs typeface="Arial" charset="0"/>
                        </a:rPr>
                        <a:t>Leasingnehmer</a:t>
                      </a:r>
                      <a:r>
                        <a:rPr kumimoji="0" lang="en-GB" sz="1700" b="1" i="0" u="none" strike="noStrike" cap="none" normalizeH="0" baseline="0" dirty="0">
                          <a:ln>
                            <a:noFill/>
                          </a:ln>
                          <a:solidFill>
                            <a:schemeClr val="bg1"/>
                          </a:solidFill>
                          <a:effectLst/>
                          <a:latin typeface="Arial" charset="0"/>
                          <a:cs typeface="Arial" charset="0"/>
                        </a:rPr>
                        <a:t>)</a:t>
                      </a:r>
                      <a:endParaRPr kumimoji="0" lang="en-US" sz="1700" b="1" i="0" u="none" strike="noStrike" cap="none" normalizeH="0" baseline="0" dirty="0">
                        <a:ln>
                          <a:noFill/>
                        </a:ln>
                        <a:solidFill>
                          <a:schemeClr val="bg1"/>
                        </a:solidFill>
                        <a:effectLst/>
                        <a:latin typeface="Arial" charset="0"/>
                        <a:cs typeface="Arial" charset="0"/>
                      </a:endParaRPr>
                    </a:p>
                  </a:txBody>
                  <a:tcPr marL="129308" marR="129308" marT="60963" marB="60963"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785813" rtl="0" eaLnBrk="0" fontAlgn="base" latinLnBrk="0" hangingPunct="0">
                        <a:lnSpc>
                          <a:spcPct val="105000"/>
                        </a:lnSpc>
                        <a:spcBef>
                          <a:spcPct val="30000"/>
                        </a:spcBef>
                        <a:spcAft>
                          <a:spcPct val="0"/>
                        </a:spcAft>
                        <a:buClr>
                          <a:schemeClr val="accent1"/>
                        </a:buClr>
                        <a:buSzPct val="75000"/>
                        <a:buFont typeface="Arial" charset="0"/>
                        <a:buNone/>
                        <a:tabLst/>
                      </a:pPr>
                      <a:r>
                        <a:rPr kumimoji="0" lang="en-GB" sz="1700" b="1" i="0" u="none" strike="noStrike" cap="none" normalizeH="0" baseline="0" dirty="0" err="1">
                          <a:ln>
                            <a:noFill/>
                          </a:ln>
                          <a:solidFill>
                            <a:schemeClr val="bg1"/>
                          </a:solidFill>
                          <a:effectLst/>
                          <a:latin typeface="Arial" charset="0"/>
                          <a:cs typeface="Arial" charset="0"/>
                        </a:rPr>
                        <a:t>Finanzierungs</a:t>
                      </a:r>
                      <a:r>
                        <a:rPr kumimoji="0" lang="en-GB" sz="1700" b="1" i="0" u="none" strike="noStrike" cap="none" normalizeH="0" baseline="0" dirty="0">
                          <a:ln>
                            <a:noFill/>
                          </a:ln>
                          <a:solidFill>
                            <a:schemeClr val="bg1"/>
                          </a:solidFill>
                          <a:effectLst/>
                          <a:latin typeface="Arial" charset="0"/>
                          <a:cs typeface="Arial" charset="0"/>
                        </a:rPr>
                        <a:t>-Leasing (</a:t>
                      </a:r>
                      <a:r>
                        <a:rPr kumimoji="0" lang="en-GB" sz="1700" b="1" i="0" u="none" strike="noStrike" cap="none" normalizeH="0" baseline="0" dirty="0" err="1">
                          <a:ln>
                            <a:noFill/>
                          </a:ln>
                          <a:solidFill>
                            <a:schemeClr val="bg1"/>
                          </a:solidFill>
                          <a:effectLst/>
                          <a:latin typeface="Arial" charset="0"/>
                          <a:cs typeface="Arial" charset="0"/>
                        </a:rPr>
                        <a:t>Leasingnehmer</a:t>
                      </a:r>
                      <a:r>
                        <a:rPr kumimoji="0" lang="en-GB" sz="1700" b="1" i="0" u="none" strike="noStrike" cap="none" normalizeH="0" baseline="0" dirty="0">
                          <a:ln>
                            <a:noFill/>
                          </a:ln>
                          <a:solidFill>
                            <a:schemeClr val="bg1"/>
                          </a:solidFill>
                          <a:effectLst/>
                          <a:latin typeface="Arial" charset="0"/>
                          <a:cs typeface="Arial" charset="0"/>
                        </a:rPr>
                        <a:t>)</a:t>
                      </a:r>
                      <a:endParaRPr kumimoji="0" lang="en-US" sz="1700" b="1" i="0" u="none" strike="noStrike" cap="none" normalizeH="0" baseline="0" dirty="0">
                        <a:ln>
                          <a:noFill/>
                        </a:ln>
                        <a:solidFill>
                          <a:schemeClr val="bg1"/>
                        </a:solidFill>
                        <a:effectLst/>
                        <a:latin typeface="Arial" charset="0"/>
                        <a:cs typeface="Arial" charset="0"/>
                      </a:endParaRPr>
                    </a:p>
                  </a:txBody>
                  <a:tcPr marL="129308" marR="129308" marT="60963" marB="60963"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740339">
                <a:tc>
                  <a:txBody>
                    <a:bodyPr/>
                    <a:lstStyle/>
                    <a:p>
                      <a:pPr marL="0" marR="0" lvl="0" indent="0" algn="l" defTabSz="785813" rtl="0" eaLnBrk="0" fontAlgn="base" latinLnBrk="0" hangingPunct="0">
                        <a:lnSpc>
                          <a:spcPct val="105000"/>
                        </a:lnSpc>
                        <a:spcBef>
                          <a:spcPct val="30000"/>
                        </a:spcBef>
                        <a:spcAft>
                          <a:spcPct val="0"/>
                        </a:spcAft>
                        <a:buClr>
                          <a:schemeClr val="accent1"/>
                        </a:buClr>
                        <a:buSzPct val="75000"/>
                        <a:buFont typeface="Arial" charset="0"/>
                        <a:buNone/>
                        <a:tabLst/>
                      </a:pPr>
                      <a:r>
                        <a:rPr kumimoji="0" lang="en-US" sz="1700" b="1" i="0" u="none" strike="noStrike" cap="none" normalizeH="0" baseline="0" dirty="0" err="1">
                          <a:ln>
                            <a:noFill/>
                          </a:ln>
                          <a:solidFill>
                            <a:schemeClr val="bg1"/>
                          </a:solidFill>
                          <a:effectLst/>
                          <a:latin typeface="Arial" charset="0"/>
                          <a:cs typeface="Arial" charset="0"/>
                        </a:rPr>
                        <a:t>Bilanz</a:t>
                      </a:r>
                      <a:endParaRPr kumimoji="0" lang="en-US" sz="1700" b="1" i="0" u="none" strike="noStrike" cap="none" normalizeH="0" baseline="0" dirty="0">
                        <a:ln>
                          <a:noFill/>
                        </a:ln>
                        <a:solidFill>
                          <a:schemeClr val="bg1"/>
                        </a:solidFill>
                        <a:effectLst/>
                        <a:latin typeface="Arial" charset="0"/>
                        <a:cs typeface="Arial" charset="0"/>
                      </a:endParaRPr>
                    </a:p>
                  </a:txBody>
                  <a:tcPr marL="129308" marR="129308" marT="60963" marB="60963"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C2D83"/>
                      </a:solidFill>
                      <a:prstDash val="solid"/>
                      <a:round/>
                      <a:headEnd type="none" w="sm" len="sm"/>
                      <a:tailEnd type="none" w="sm" len="sm"/>
                    </a:lnB>
                    <a:lnTlToBr>
                      <a:noFill/>
                    </a:lnTlToBr>
                    <a:lnBlToTr>
                      <a:noFill/>
                    </a:lnBlToTr>
                    <a:solidFill>
                      <a:schemeClr val="accent1"/>
                    </a:solidFill>
                  </a:tcPr>
                </a:tc>
                <a:tc>
                  <a:txBody>
                    <a:bodyPr/>
                    <a:lstStyle/>
                    <a:p>
                      <a:pPr marL="0" marR="0" lvl="0" indent="0" algn="l" defTabSz="785813" rtl="0" eaLnBrk="0" fontAlgn="base" latinLnBrk="0" hangingPunct="0">
                        <a:lnSpc>
                          <a:spcPct val="105000"/>
                        </a:lnSpc>
                        <a:spcBef>
                          <a:spcPct val="30000"/>
                        </a:spcBef>
                        <a:spcAft>
                          <a:spcPct val="0"/>
                        </a:spcAft>
                        <a:buClr>
                          <a:srgbClr val="003396"/>
                        </a:buClr>
                        <a:buSzPct val="75000"/>
                        <a:buFont typeface="Arial" pitchFamily="34" charset="0"/>
                        <a:buChar char="►"/>
                        <a:tabLst/>
                      </a:pPr>
                      <a:r>
                        <a:rPr kumimoji="0" lang="de-DE" sz="1400" b="0" i="0" u="none" strike="noStrike" cap="none" normalizeH="0" baseline="0" dirty="0">
                          <a:ln>
                            <a:noFill/>
                          </a:ln>
                          <a:solidFill>
                            <a:schemeClr val="tx1"/>
                          </a:solidFill>
                          <a:effectLst/>
                          <a:latin typeface="Arial" charset="0"/>
                          <a:cs typeface="Arial" charset="0"/>
                        </a:rPr>
                        <a:t> Verbindlichkeiten aus Leasingverträgen (</a:t>
                      </a:r>
                      <a:r>
                        <a:rPr kumimoji="0" lang="de-DE" sz="1400" b="0" i="0" u="none" strike="noStrike" cap="none" normalizeH="0" baseline="0" dirty="0" err="1">
                          <a:ln>
                            <a:noFill/>
                          </a:ln>
                          <a:solidFill>
                            <a:schemeClr val="tx1"/>
                          </a:solidFill>
                          <a:effectLst/>
                          <a:latin typeface="Arial" charset="0"/>
                          <a:cs typeface="Arial" charset="0"/>
                        </a:rPr>
                        <a:t>prepaid</a:t>
                      </a:r>
                      <a:r>
                        <a:rPr kumimoji="0" lang="de-DE" sz="1400" b="0" i="0" u="none" strike="noStrike" cap="none" normalizeH="0" baseline="0" dirty="0">
                          <a:ln>
                            <a:noFill/>
                          </a:ln>
                          <a:solidFill>
                            <a:schemeClr val="tx1"/>
                          </a:solidFill>
                          <a:effectLst/>
                          <a:latin typeface="Arial" charset="0"/>
                          <a:cs typeface="Arial" charset="0"/>
                        </a:rPr>
                        <a:t>/</a:t>
                      </a:r>
                      <a:r>
                        <a:rPr kumimoji="0" lang="de-DE" sz="1400" b="0" i="0" u="none" strike="noStrike" cap="none" normalizeH="0" baseline="0" dirty="0" err="1">
                          <a:ln>
                            <a:noFill/>
                          </a:ln>
                          <a:solidFill>
                            <a:schemeClr val="tx1"/>
                          </a:solidFill>
                          <a:effectLst/>
                          <a:latin typeface="Arial" charset="0"/>
                          <a:cs typeface="Arial" charset="0"/>
                        </a:rPr>
                        <a:t>accrued</a:t>
                      </a:r>
                      <a:r>
                        <a:rPr kumimoji="0" lang="de-DE" sz="1400" b="0" i="0" u="none" strike="noStrike" cap="none" normalizeH="0" baseline="0" dirty="0">
                          <a:ln>
                            <a:noFill/>
                          </a:ln>
                          <a:solidFill>
                            <a:schemeClr val="tx1"/>
                          </a:solidFill>
                          <a:effectLst/>
                          <a:latin typeface="Arial" charset="0"/>
                          <a:cs typeface="Arial" charset="0"/>
                        </a:rPr>
                        <a:t>)</a:t>
                      </a:r>
                      <a:endParaRPr kumimoji="0" lang="en-US" sz="1400" b="0" i="0" u="none" strike="noStrike" cap="none" normalizeH="0" baseline="0" dirty="0">
                        <a:ln>
                          <a:noFill/>
                        </a:ln>
                        <a:solidFill>
                          <a:schemeClr val="tx1"/>
                        </a:solidFill>
                        <a:effectLst/>
                        <a:latin typeface="Arial" charset="0"/>
                        <a:cs typeface="Arial" charset="0"/>
                      </a:endParaRPr>
                    </a:p>
                  </a:txBody>
                  <a:tcPr marL="129308" marR="129308" marT="60963" marB="60963" horzOverflow="overflow">
                    <a:lnL w="12700" cap="flat" cmpd="sng" algn="ctr">
                      <a:solidFill>
                        <a:srgbClr val="002060"/>
                      </a:solidFill>
                      <a:prstDash val="solid"/>
                      <a:round/>
                      <a:headEnd type="none" w="med" len="med"/>
                      <a:tailEnd type="none" w="med" len="med"/>
                    </a:lnL>
                    <a:lnR w="12700" cap="flat" cmpd="sng" algn="ctr">
                      <a:solidFill>
                        <a:srgbClr val="0C2D83"/>
                      </a:solidFill>
                      <a:prstDash val="solid"/>
                      <a:round/>
                      <a:headEnd type="none" w="sm" len="sm"/>
                      <a:tailEnd type="none" w="sm" len="sm"/>
                    </a:lnR>
                    <a:lnT w="12700" cap="flat" cmpd="sng" algn="ctr">
                      <a:solidFill>
                        <a:srgbClr val="002060"/>
                      </a:solidFill>
                      <a:prstDash val="solid"/>
                      <a:round/>
                      <a:headEnd type="none" w="med" len="med"/>
                      <a:tailEnd type="none" w="med" len="med"/>
                    </a:lnT>
                    <a:lnB w="12700" cap="flat" cmpd="sng" algn="ctr">
                      <a:solidFill>
                        <a:srgbClr val="0C2D83"/>
                      </a:solidFill>
                      <a:prstDash val="solid"/>
                      <a:round/>
                      <a:headEnd type="none" w="sm" len="sm"/>
                      <a:tailEnd type="none" w="sm" len="sm"/>
                    </a:lnB>
                    <a:lnTlToBr>
                      <a:noFill/>
                    </a:lnTlToBr>
                    <a:lnBlToTr>
                      <a:noFill/>
                    </a:lnBlToTr>
                    <a:noFill/>
                  </a:tcPr>
                </a:tc>
                <a:tc>
                  <a:txBody>
                    <a:bodyPr/>
                    <a:lstStyle/>
                    <a:p>
                      <a:pPr marL="179388" marR="0" lvl="0" indent="-179388" algn="l" defTabSz="785813" rtl="0" eaLnBrk="0" fontAlgn="base" latinLnBrk="0" hangingPunct="0">
                        <a:lnSpc>
                          <a:spcPct val="105000"/>
                        </a:lnSpc>
                        <a:spcBef>
                          <a:spcPct val="30000"/>
                        </a:spcBef>
                        <a:spcAft>
                          <a:spcPct val="0"/>
                        </a:spcAft>
                        <a:buClr>
                          <a:srgbClr val="003396"/>
                        </a:buClr>
                        <a:buSzPct val="75000"/>
                        <a:buFont typeface="Arial" pitchFamily="34" charset="0"/>
                        <a:buChar char="►"/>
                        <a:tabLst/>
                      </a:pPr>
                      <a:r>
                        <a:rPr kumimoji="0" lang="en-GB" sz="1400" b="0" i="0" u="none" strike="noStrike" cap="none" normalizeH="0" baseline="0" dirty="0">
                          <a:ln>
                            <a:noFill/>
                          </a:ln>
                          <a:solidFill>
                            <a:schemeClr val="tx1"/>
                          </a:solidFill>
                          <a:effectLst/>
                          <a:latin typeface="Arial" charset="0"/>
                          <a:cs typeface="Arial" charset="0"/>
                        </a:rPr>
                        <a:t> Leasing-</a:t>
                      </a:r>
                      <a:r>
                        <a:rPr kumimoji="0" lang="en-GB" sz="1400" b="0" i="0" u="none" strike="noStrike" cap="none" normalizeH="0" baseline="0" dirty="0" err="1">
                          <a:ln>
                            <a:noFill/>
                          </a:ln>
                          <a:solidFill>
                            <a:schemeClr val="tx1"/>
                          </a:solidFill>
                          <a:effectLst/>
                          <a:latin typeface="Arial" charset="0"/>
                          <a:cs typeface="Arial" charset="0"/>
                        </a:rPr>
                        <a:t>Vermögenswert</a:t>
                      </a:r>
                      <a:endParaRPr kumimoji="0" lang="en-GB" sz="1400" b="0" i="0" u="none" strike="noStrike" cap="none" normalizeH="0" baseline="0" dirty="0">
                        <a:ln>
                          <a:noFill/>
                        </a:ln>
                        <a:solidFill>
                          <a:schemeClr val="tx1"/>
                        </a:solidFill>
                        <a:effectLst/>
                        <a:latin typeface="Arial" charset="0"/>
                        <a:cs typeface="Arial" charset="0"/>
                      </a:endParaRPr>
                    </a:p>
                    <a:p>
                      <a:pPr marL="179388" marR="0" lvl="0" indent="-179388" algn="l" defTabSz="785813" rtl="0" eaLnBrk="0" fontAlgn="base" latinLnBrk="0" hangingPunct="0">
                        <a:lnSpc>
                          <a:spcPct val="105000"/>
                        </a:lnSpc>
                        <a:spcBef>
                          <a:spcPct val="30000"/>
                        </a:spcBef>
                        <a:spcAft>
                          <a:spcPct val="0"/>
                        </a:spcAft>
                        <a:buClr>
                          <a:srgbClr val="003396"/>
                        </a:buClr>
                        <a:buSzPct val="75000"/>
                        <a:buFont typeface="Arial" pitchFamily="34" charset="0"/>
                        <a:buChar char="►"/>
                        <a:tabLst/>
                      </a:pPr>
                      <a:r>
                        <a:rPr kumimoji="0" lang="en-GB" sz="1400" b="0" i="0" u="none" strike="noStrike" cap="none" normalizeH="0" baseline="0" dirty="0">
                          <a:ln>
                            <a:noFill/>
                          </a:ln>
                          <a:solidFill>
                            <a:schemeClr val="tx1"/>
                          </a:solidFill>
                          <a:effectLst/>
                          <a:latin typeface="Arial" charset="0"/>
                          <a:cs typeface="Arial" charset="0"/>
                        </a:rPr>
                        <a:t> </a:t>
                      </a:r>
                      <a:r>
                        <a:rPr kumimoji="0" lang="en-GB" sz="1400" b="0" i="0" u="none" strike="noStrike" cap="none" normalizeH="0" baseline="0" dirty="0" err="1">
                          <a:ln>
                            <a:noFill/>
                          </a:ln>
                          <a:solidFill>
                            <a:schemeClr val="tx1"/>
                          </a:solidFill>
                          <a:effectLst/>
                          <a:latin typeface="Arial" charset="0"/>
                          <a:cs typeface="Arial" charset="0"/>
                        </a:rPr>
                        <a:t>Verbindlichkeit</a:t>
                      </a:r>
                      <a:endParaRPr kumimoji="0" lang="en-US" sz="1400" b="0" i="0" u="none" strike="noStrike" cap="none" normalizeH="0" baseline="0" dirty="0">
                        <a:ln>
                          <a:noFill/>
                        </a:ln>
                        <a:solidFill>
                          <a:schemeClr val="tx1"/>
                        </a:solidFill>
                        <a:effectLst/>
                        <a:latin typeface="Arial" charset="0"/>
                        <a:cs typeface="Arial" charset="0"/>
                      </a:endParaRPr>
                    </a:p>
                  </a:txBody>
                  <a:tcPr marL="129319" marR="129319" marT="60963" marB="60963" horzOverflow="overflow">
                    <a:lnL w="12700" cap="flat" cmpd="sng" algn="ctr">
                      <a:solidFill>
                        <a:srgbClr val="0C2D83"/>
                      </a:solidFill>
                      <a:prstDash val="solid"/>
                      <a:round/>
                      <a:headEnd type="none" w="sm" len="sm"/>
                      <a:tailEnd type="none" w="sm" len="sm"/>
                    </a:lnL>
                    <a:lnR w="12700" cap="flat" cmpd="sng" algn="ctr">
                      <a:solidFill>
                        <a:srgbClr val="0C2D83"/>
                      </a:solidFill>
                      <a:prstDash val="solid"/>
                      <a:round/>
                      <a:headEnd type="none" w="sm" len="sm"/>
                      <a:tailEnd type="none" w="sm" len="sm"/>
                    </a:lnR>
                    <a:lnT w="12700" cap="flat" cmpd="sng" algn="ctr">
                      <a:solidFill>
                        <a:srgbClr val="002060"/>
                      </a:solidFill>
                      <a:prstDash val="solid"/>
                      <a:round/>
                      <a:headEnd type="none" w="med" len="med"/>
                      <a:tailEnd type="none" w="med" len="med"/>
                    </a:lnT>
                    <a:lnB w="12700" cap="flat" cmpd="sng" algn="ctr">
                      <a:solidFill>
                        <a:srgbClr val="0C2D83"/>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717281">
                <a:tc>
                  <a:txBody>
                    <a:bodyPr/>
                    <a:lstStyle/>
                    <a:p>
                      <a:pPr marL="0" marR="0" lvl="0" indent="0" algn="l" defTabSz="785813" rtl="0" eaLnBrk="0" fontAlgn="base" latinLnBrk="0" hangingPunct="0">
                        <a:lnSpc>
                          <a:spcPct val="105000"/>
                        </a:lnSpc>
                        <a:spcBef>
                          <a:spcPct val="30000"/>
                        </a:spcBef>
                        <a:spcAft>
                          <a:spcPct val="0"/>
                        </a:spcAft>
                        <a:buClr>
                          <a:schemeClr val="accent1"/>
                        </a:buClr>
                        <a:buSzPct val="75000"/>
                        <a:buFont typeface="Arial" charset="0"/>
                        <a:buNone/>
                        <a:tabLst/>
                      </a:pPr>
                      <a:r>
                        <a:rPr kumimoji="0" lang="en-GB" sz="1700" b="1" i="0" u="none" strike="noStrike" cap="none" normalizeH="0" baseline="0" dirty="0" err="1">
                          <a:ln>
                            <a:noFill/>
                          </a:ln>
                          <a:solidFill>
                            <a:schemeClr val="bg1"/>
                          </a:solidFill>
                          <a:effectLst/>
                          <a:latin typeface="Arial" charset="0"/>
                          <a:cs typeface="Arial" charset="0"/>
                        </a:rPr>
                        <a:t>Gewinn</a:t>
                      </a:r>
                      <a:r>
                        <a:rPr kumimoji="0" lang="en-GB" sz="1700" b="1" i="0" u="none" strike="noStrike" cap="none" normalizeH="0" baseline="0" dirty="0">
                          <a:ln>
                            <a:noFill/>
                          </a:ln>
                          <a:solidFill>
                            <a:schemeClr val="bg1"/>
                          </a:solidFill>
                          <a:effectLst/>
                          <a:latin typeface="Arial" charset="0"/>
                          <a:cs typeface="Arial" charset="0"/>
                        </a:rPr>
                        <a:t>- und </a:t>
                      </a:r>
                      <a:r>
                        <a:rPr kumimoji="0" lang="en-GB" sz="1700" b="1" i="0" u="none" strike="noStrike" cap="none" normalizeH="0" baseline="0" dirty="0" err="1">
                          <a:ln>
                            <a:noFill/>
                          </a:ln>
                          <a:solidFill>
                            <a:schemeClr val="bg1"/>
                          </a:solidFill>
                          <a:effectLst/>
                          <a:latin typeface="Arial" charset="0"/>
                          <a:cs typeface="Arial" charset="0"/>
                        </a:rPr>
                        <a:t>Verlustrechnung</a:t>
                      </a:r>
                      <a:r>
                        <a:rPr kumimoji="0" lang="en-GB" sz="1700" b="1" i="0" u="none" strike="noStrike" cap="none" normalizeH="0" baseline="0" dirty="0">
                          <a:ln>
                            <a:noFill/>
                          </a:ln>
                          <a:solidFill>
                            <a:schemeClr val="bg1"/>
                          </a:solidFill>
                          <a:effectLst/>
                          <a:latin typeface="Arial" charset="0"/>
                          <a:cs typeface="Arial" charset="0"/>
                        </a:rPr>
                        <a:t> (</a:t>
                      </a:r>
                      <a:r>
                        <a:rPr kumimoji="0" lang="en-GB" sz="1700" b="1" i="0" u="none" strike="noStrike" cap="none" normalizeH="0" baseline="0" dirty="0" err="1">
                          <a:ln>
                            <a:noFill/>
                          </a:ln>
                          <a:solidFill>
                            <a:schemeClr val="bg1"/>
                          </a:solidFill>
                          <a:effectLst/>
                          <a:latin typeface="Arial" charset="0"/>
                          <a:cs typeface="Arial" charset="0"/>
                        </a:rPr>
                        <a:t>GuV</a:t>
                      </a:r>
                      <a:r>
                        <a:rPr kumimoji="0" lang="en-GB" sz="1700" b="1" i="0" u="none" strike="noStrike" cap="none" normalizeH="0" baseline="0" dirty="0">
                          <a:ln>
                            <a:noFill/>
                          </a:ln>
                          <a:solidFill>
                            <a:schemeClr val="bg1"/>
                          </a:solidFill>
                          <a:effectLst/>
                          <a:latin typeface="Arial" charset="0"/>
                          <a:cs typeface="Arial" charset="0"/>
                        </a:rPr>
                        <a:t>)</a:t>
                      </a:r>
                      <a:endParaRPr kumimoji="0" lang="en-US" sz="1700" b="1" i="0" u="none" strike="noStrike" cap="none" normalizeH="0" baseline="0" dirty="0">
                        <a:ln>
                          <a:noFill/>
                        </a:ln>
                        <a:solidFill>
                          <a:schemeClr val="bg1"/>
                        </a:solidFill>
                        <a:effectLst/>
                        <a:latin typeface="Arial" charset="0"/>
                        <a:cs typeface="Arial" charset="0"/>
                      </a:endParaRPr>
                    </a:p>
                  </a:txBody>
                  <a:tcPr marL="129308" marR="129308" marT="60963" marB="60963"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C2D83"/>
                      </a:solidFill>
                      <a:prstDash val="solid"/>
                      <a:round/>
                      <a:headEnd type="none" w="sm" len="sm"/>
                      <a:tailEnd type="none" w="sm" len="sm"/>
                    </a:lnT>
                    <a:lnB w="12700" cap="flat" cmpd="sng" algn="ctr">
                      <a:solidFill>
                        <a:srgbClr val="00206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785813" rtl="0" eaLnBrk="0" fontAlgn="base" latinLnBrk="0" hangingPunct="0">
                        <a:lnSpc>
                          <a:spcPct val="105000"/>
                        </a:lnSpc>
                        <a:spcBef>
                          <a:spcPct val="30000"/>
                        </a:spcBef>
                        <a:spcAft>
                          <a:spcPct val="0"/>
                        </a:spcAft>
                        <a:buClr>
                          <a:srgbClr val="003396"/>
                        </a:buClr>
                        <a:buSzPct val="75000"/>
                        <a:buFont typeface="Arial" pitchFamily="34" charset="0"/>
                        <a:buChar char="►"/>
                        <a:tabLst/>
                      </a:pPr>
                      <a:r>
                        <a:rPr kumimoji="0" lang="en-GB" sz="1400" b="0" i="0" u="none" strike="noStrike" cap="none" normalizeH="0" baseline="0" dirty="0">
                          <a:ln>
                            <a:noFill/>
                          </a:ln>
                          <a:solidFill>
                            <a:schemeClr val="tx1"/>
                          </a:solidFill>
                          <a:effectLst/>
                          <a:latin typeface="Arial" charset="0"/>
                          <a:cs typeface="Arial" charset="0"/>
                        </a:rPr>
                        <a:t> Leasing-/</a:t>
                      </a:r>
                      <a:r>
                        <a:rPr kumimoji="0" lang="en-GB" sz="1400" b="0" i="0" u="none" strike="noStrike" cap="none" normalizeH="0" baseline="0" dirty="0" err="1">
                          <a:ln>
                            <a:noFill/>
                          </a:ln>
                          <a:solidFill>
                            <a:schemeClr val="tx1"/>
                          </a:solidFill>
                          <a:effectLst/>
                          <a:latin typeface="Arial" charset="0"/>
                          <a:cs typeface="Arial" charset="0"/>
                        </a:rPr>
                        <a:t>Mietaufwand</a:t>
                      </a:r>
                      <a:endParaRPr kumimoji="0" lang="en-US" sz="1400" b="0" i="0" u="none" strike="noStrike" cap="none" normalizeH="0" baseline="0" dirty="0">
                        <a:ln>
                          <a:noFill/>
                        </a:ln>
                        <a:solidFill>
                          <a:schemeClr val="tx1"/>
                        </a:solidFill>
                        <a:effectLst/>
                        <a:latin typeface="Arial" charset="0"/>
                        <a:cs typeface="Arial" charset="0"/>
                      </a:endParaRPr>
                    </a:p>
                  </a:txBody>
                  <a:tcPr marL="129308" marR="129308" marT="60963" marB="60963" horzOverflow="overflow">
                    <a:lnL w="12700" cap="flat" cmpd="sng" algn="ctr">
                      <a:solidFill>
                        <a:srgbClr val="002060"/>
                      </a:solidFill>
                      <a:prstDash val="solid"/>
                      <a:round/>
                      <a:headEnd type="none" w="med" len="med"/>
                      <a:tailEnd type="none" w="med" len="med"/>
                    </a:lnL>
                    <a:lnR w="12700" cap="flat" cmpd="sng" algn="ctr">
                      <a:solidFill>
                        <a:srgbClr val="0C2D83"/>
                      </a:solidFill>
                      <a:prstDash val="solid"/>
                      <a:round/>
                      <a:headEnd type="none" w="sm" len="sm"/>
                      <a:tailEnd type="none" w="sm" len="sm"/>
                    </a:lnR>
                    <a:lnT w="12700" cap="flat" cmpd="sng" algn="ctr">
                      <a:solidFill>
                        <a:srgbClr val="0C2D83"/>
                      </a:solidFill>
                      <a:prstDash val="solid"/>
                      <a:round/>
                      <a:headEnd type="none" w="sm" len="sm"/>
                      <a:tailEnd type="none" w="sm" len="sm"/>
                    </a:lnT>
                    <a:lnB w="12700" cap="flat" cmpd="sng" algn="ctr">
                      <a:solidFill>
                        <a:srgbClr val="0C2D83"/>
                      </a:solidFill>
                      <a:prstDash val="solid"/>
                      <a:round/>
                      <a:headEnd type="none" w="sm" len="sm"/>
                      <a:tailEnd type="none" w="sm" len="sm"/>
                    </a:lnB>
                    <a:lnTlToBr>
                      <a:noFill/>
                    </a:lnTlToBr>
                    <a:lnBlToTr>
                      <a:noFill/>
                    </a:lnBlToTr>
                    <a:noFill/>
                  </a:tcPr>
                </a:tc>
                <a:tc>
                  <a:txBody>
                    <a:bodyPr/>
                    <a:lstStyle/>
                    <a:p>
                      <a:pPr marL="179388" marR="0" lvl="0" indent="-179388" algn="l" defTabSz="785813" rtl="0" eaLnBrk="0" fontAlgn="base" latinLnBrk="0" hangingPunct="0">
                        <a:lnSpc>
                          <a:spcPct val="105000"/>
                        </a:lnSpc>
                        <a:spcBef>
                          <a:spcPct val="30000"/>
                        </a:spcBef>
                        <a:spcAft>
                          <a:spcPct val="0"/>
                        </a:spcAft>
                        <a:buClr>
                          <a:srgbClr val="003396"/>
                        </a:buClr>
                        <a:buSzPct val="75000"/>
                        <a:buFont typeface="Arial" pitchFamily="34" charset="0"/>
                        <a:buChar char="►"/>
                        <a:tabLst/>
                      </a:pPr>
                      <a:r>
                        <a:rPr kumimoji="0" lang="en-GB" sz="1400" b="0" i="0" u="none" strike="noStrike" cap="none" normalizeH="0" baseline="0" dirty="0">
                          <a:ln>
                            <a:noFill/>
                          </a:ln>
                          <a:solidFill>
                            <a:schemeClr val="tx1"/>
                          </a:solidFill>
                          <a:effectLst/>
                          <a:latin typeface="Arial" charset="0"/>
                          <a:cs typeface="Arial" charset="0"/>
                        </a:rPr>
                        <a:t> </a:t>
                      </a:r>
                      <a:r>
                        <a:rPr kumimoji="0" lang="en-GB" sz="1400" b="0" i="0" u="none" strike="noStrike" cap="none" normalizeH="0" baseline="0" dirty="0" err="1">
                          <a:ln>
                            <a:noFill/>
                          </a:ln>
                          <a:solidFill>
                            <a:schemeClr val="tx1"/>
                          </a:solidFill>
                          <a:effectLst/>
                          <a:latin typeface="Arial" charset="0"/>
                          <a:cs typeface="Arial" charset="0"/>
                        </a:rPr>
                        <a:t>Abschreibung</a:t>
                      </a:r>
                      <a:endParaRPr kumimoji="0" lang="en-GB" sz="1400" b="0" i="0" u="none" strike="noStrike" cap="none" normalizeH="0" baseline="0" dirty="0">
                        <a:ln>
                          <a:noFill/>
                        </a:ln>
                        <a:solidFill>
                          <a:schemeClr val="tx1"/>
                        </a:solidFill>
                        <a:effectLst/>
                        <a:latin typeface="Arial" charset="0"/>
                        <a:cs typeface="Arial" charset="0"/>
                      </a:endParaRPr>
                    </a:p>
                    <a:p>
                      <a:pPr marL="179388" marR="0" lvl="0" indent="-179388" algn="l" defTabSz="785813" rtl="0" eaLnBrk="0" fontAlgn="base" latinLnBrk="0" hangingPunct="0">
                        <a:lnSpc>
                          <a:spcPct val="105000"/>
                        </a:lnSpc>
                        <a:spcBef>
                          <a:spcPct val="30000"/>
                        </a:spcBef>
                        <a:spcAft>
                          <a:spcPct val="0"/>
                        </a:spcAft>
                        <a:buClr>
                          <a:srgbClr val="003396"/>
                        </a:buClr>
                        <a:buSzPct val="75000"/>
                        <a:buFont typeface="Arial" pitchFamily="34" charset="0"/>
                        <a:buChar char="►"/>
                        <a:tabLst/>
                      </a:pPr>
                      <a:r>
                        <a:rPr kumimoji="0" lang="en-US" sz="1400" b="0" i="0" u="none" strike="noStrike" cap="none" normalizeH="0" baseline="0" dirty="0">
                          <a:ln>
                            <a:noFill/>
                          </a:ln>
                          <a:solidFill>
                            <a:schemeClr val="tx1"/>
                          </a:solidFill>
                          <a:effectLst/>
                          <a:latin typeface="Arial" charset="0"/>
                          <a:cs typeface="Arial" charset="0"/>
                        </a:rPr>
                        <a:t> </a:t>
                      </a:r>
                      <a:r>
                        <a:rPr kumimoji="0" lang="en-US" sz="1400" b="0" i="0" u="none" strike="noStrike" cap="none" normalizeH="0" baseline="0" dirty="0" err="1">
                          <a:ln>
                            <a:noFill/>
                          </a:ln>
                          <a:solidFill>
                            <a:schemeClr val="tx1"/>
                          </a:solidFill>
                          <a:effectLst/>
                          <a:latin typeface="Arial" charset="0"/>
                          <a:cs typeface="Arial" charset="0"/>
                        </a:rPr>
                        <a:t>Finanzaufwand</a:t>
                      </a:r>
                      <a:endParaRPr kumimoji="0" lang="en-US" sz="1400" b="0" i="0" u="none" strike="noStrike" cap="none" normalizeH="0" baseline="0" dirty="0">
                        <a:ln>
                          <a:noFill/>
                        </a:ln>
                        <a:solidFill>
                          <a:schemeClr val="tx1"/>
                        </a:solidFill>
                        <a:effectLst/>
                        <a:latin typeface="Arial" charset="0"/>
                        <a:cs typeface="Arial" charset="0"/>
                      </a:endParaRPr>
                    </a:p>
                  </a:txBody>
                  <a:tcPr marL="129319" marR="129319" marT="60963" marB="60963" horzOverflow="overflow">
                    <a:lnL w="12700" cap="flat" cmpd="sng" algn="ctr">
                      <a:solidFill>
                        <a:srgbClr val="0C2D83"/>
                      </a:solidFill>
                      <a:prstDash val="solid"/>
                      <a:round/>
                      <a:headEnd type="none" w="sm" len="sm"/>
                      <a:tailEnd type="none" w="sm" len="sm"/>
                    </a:lnL>
                    <a:lnR w="12700" cap="flat" cmpd="sng" algn="ctr">
                      <a:solidFill>
                        <a:srgbClr val="0C2D83"/>
                      </a:solidFill>
                      <a:prstDash val="solid"/>
                      <a:round/>
                      <a:headEnd type="none" w="sm" len="sm"/>
                      <a:tailEnd type="none" w="sm" len="sm"/>
                    </a:lnR>
                    <a:lnT w="12700" cap="flat" cmpd="sng" algn="ctr">
                      <a:solidFill>
                        <a:srgbClr val="0C2D83"/>
                      </a:solidFill>
                      <a:prstDash val="solid"/>
                      <a:round/>
                      <a:headEnd type="none" w="sm" len="sm"/>
                      <a:tailEnd type="none" w="sm" len="sm"/>
                    </a:lnT>
                    <a:lnB w="12700" cap="flat" cmpd="sng" algn="ctr">
                      <a:solidFill>
                        <a:srgbClr val="0C2D83"/>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bl>
          </a:graphicData>
        </a:graphic>
      </p:graphicFrame>
      <p:sp>
        <p:nvSpPr>
          <p:cNvPr id="9" name="Rectangle 8">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dirty="0">
                <a:solidFill>
                  <a:prstClr val="white"/>
                </a:solidFill>
                <a:latin typeface="Calibri" panose="020F0502020204030204"/>
              </a:rPr>
              <a:t>3</a:t>
            </a:r>
          </a:p>
        </p:txBody>
      </p:sp>
      <p:sp>
        <p:nvSpPr>
          <p:cNvPr id="11" name="Slide Number Placeholder 10"/>
          <p:cNvSpPr>
            <a:spLocks noGrp="1"/>
          </p:cNvSpPr>
          <p:nvPr>
            <p:ph type="sldNum" sz="quarter" idx="10"/>
          </p:nvPr>
        </p:nvSpPr>
        <p:spPr/>
        <p:txBody>
          <a:bodyPr/>
          <a:lstStyle/>
          <a:p>
            <a:fld id="{16AA89AE-ACA0-4717-B0BB-5A5FF89EF800}" type="slidenum">
              <a:rPr lang="en-150" smtClean="0">
                <a:solidFill>
                  <a:srgbClr val="000000">
                    <a:tint val="75000"/>
                  </a:srgbClr>
                </a:solidFill>
              </a:rPr>
              <a:pPr/>
              <a:t>21</a:t>
            </a:fld>
            <a:endParaRPr lang="en-150">
              <a:solidFill>
                <a:srgbClr val="000000">
                  <a:tint val="75000"/>
                </a:srgbClr>
              </a:solidFill>
            </a:endParaRPr>
          </a:p>
        </p:txBody>
      </p:sp>
    </p:spTree>
    <p:extLst>
      <p:ext uri="{BB962C8B-B14F-4D97-AF65-F5344CB8AC3E}">
        <p14:creationId xmlns:p14="http://schemas.microsoft.com/office/powerpoint/2010/main" val="1990124650"/>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pic>
        <p:nvPicPr>
          <p:cNvPr id="50" name="Picture 6" descr="declutter-checklist">
            <a:extLst>
              <a:ext uri="{FF2B5EF4-FFF2-40B4-BE49-F238E27FC236}">
                <a16:creationId xmlns:a16="http://schemas.microsoft.com/office/drawing/2014/main" id="{4479BF9C-F9E4-4AA8-A574-31BDCC47386F}"/>
              </a:ext>
            </a:extLst>
          </p:cNvPr>
          <p:cNvPicPr>
            <a:picLocks noChangeAspect="1" noChangeArrowheads="1"/>
          </p:cNvPicPr>
          <p:nvPr>
            <p:custDataLst>
              <p:tags r:id="rId3"/>
            </p:custDataLst>
          </p:nvPr>
        </p:nvPicPr>
        <p:blipFill>
          <a:blip r:embed="rId8">
            <a:extLst>
              <a:ext uri="{28A0092B-C50C-407E-A947-70E740481C1C}">
                <a14:useLocalDpi xmlns:a14="http://schemas.microsoft.com/office/drawing/2010/main" val="0"/>
              </a:ext>
            </a:extLst>
          </a:blip>
          <a:srcRect/>
          <a:stretch>
            <a:fillRect/>
          </a:stretch>
        </p:blipFill>
        <p:spPr bwMode="gray">
          <a:xfrm>
            <a:off x="9008067" y="3229210"/>
            <a:ext cx="3183933" cy="2743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Object 5" hidden="1">
            <a:extLst>
              <a:ext uri="{FF2B5EF4-FFF2-40B4-BE49-F238E27FC236}">
                <a16:creationId xmlns:a16="http://schemas.microsoft.com/office/drawing/2014/main" id="{8E5124B0-3A92-4585-8F27-3D7F36083E90}"/>
              </a:ext>
            </a:extLst>
          </p:cNvPr>
          <p:cNvGraphicFramePr>
            <a:graphicFrameLocks noChangeAspect="1"/>
          </p:cNvGraphicFramePr>
          <p:nvPr>
            <p:custDataLst>
              <p:tags r:id="rId4"/>
            </p:custData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spid="_x0000_s18536" name="think-cell Slide" r:id="rId9" imgW="425" imgH="426" progId="TCLayout.ActiveDocument.1">
                  <p:embed/>
                </p:oleObj>
              </mc:Choice>
              <mc:Fallback>
                <p:oleObj name="think-cell Slide" r:id="rId9" imgW="425" imgH="426" progId="TCLayout.ActiveDocument.1">
                  <p:embed/>
                  <p:pic>
                    <p:nvPicPr>
                      <p:cNvPr id="6" name="Object 5" hidden="1">
                        <a:extLst>
                          <a:ext uri="{FF2B5EF4-FFF2-40B4-BE49-F238E27FC236}">
                            <a16:creationId xmlns:a16="http://schemas.microsoft.com/office/drawing/2014/main" id="{8E5124B0-3A92-4585-8F27-3D7F36083E90}"/>
                          </a:ext>
                        </a:extLst>
                      </p:cNvPr>
                      <p:cNvPicPr/>
                      <p:nvPr/>
                    </p:nvPicPr>
                    <p:blipFill>
                      <a:blip r:embed="rId10"/>
                      <a:stretch>
                        <a:fillRect/>
                      </a:stretch>
                    </p:blipFill>
                    <p:spPr>
                      <a:xfrm>
                        <a:off x="1525588" y="1588"/>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3ECA6C22-BC38-4F94-9B01-12D2F57294C4}"/>
              </a:ext>
            </a:extLst>
          </p:cNvPr>
          <p:cNvSpPr/>
          <p:nvPr>
            <p:custDataLst>
              <p:tags r:id="rId5"/>
            </p:custDataLst>
          </p:nvPr>
        </p:nvSpPr>
        <p:spPr>
          <a:xfrm>
            <a:off x="152400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defRPr/>
            </a:pPr>
            <a:endParaRPr lang="en-GB" sz="2800" b="1" dirty="0">
              <a:solidFill>
                <a:prstClr val="white"/>
              </a:solidFill>
              <a:latin typeface="Calibri" panose="020F0502020204030204" pitchFamily="34" charset="0"/>
              <a:cs typeface="Calibri" panose="020F0502020204030204" pitchFamily="34" charset="0"/>
              <a:sym typeface="Calibri" panose="020F0502020204030204" pitchFamily="34" charset="0"/>
            </a:endParaRPr>
          </a:p>
        </p:txBody>
      </p:sp>
      <p:sp>
        <p:nvSpPr>
          <p:cNvPr id="2" name="Tytuł 1">
            <a:extLst>
              <a:ext uri="{FF2B5EF4-FFF2-40B4-BE49-F238E27FC236}">
                <a16:creationId xmlns:a16="http://schemas.microsoft.com/office/drawing/2014/main" id="{DA12DFBB-F130-407B-9144-7CE7D934051D}"/>
              </a:ext>
            </a:extLst>
          </p:cNvPr>
          <p:cNvSpPr>
            <a:spLocks noGrp="1"/>
          </p:cNvSpPr>
          <p:nvPr>
            <p:ph type="title"/>
          </p:nvPr>
        </p:nvSpPr>
        <p:spPr>
          <a:xfrm>
            <a:off x="3381983" y="272335"/>
            <a:ext cx="6657368" cy="490459"/>
          </a:xfrm>
        </p:spPr>
        <p:txBody>
          <a:bodyPr>
            <a:noAutofit/>
          </a:bodyPr>
          <a:lstStyle/>
          <a:p>
            <a:pPr algn="r"/>
            <a:r>
              <a:rPr lang="en-GB" sz="2800" b="1" dirty="0" err="1">
                <a:latin typeface="Calibri"/>
                <a:cs typeface="Calibri"/>
              </a:rPr>
              <a:t>Inhalt</a:t>
            </a:r>
            <a:endParaRPr lang="pl-PL" sz="2800" b="1" dirty="0">
              <a:latin typeface="Calibri"/>
              <a:cs typeface="Calibri"/>
            </a:endParaRPr>
          </a:p>
        </p:txBody>
      </p:sp>
      <p:grpSp>
        <p:nvGrpSpPr>
          <p:cNvPr id="25" name="Group 24">
            <a:extLst>
              <a:ext uri="{FF2B5EF4-FFF2-40B4-BE49-F238E27FC236}">
                <a16:creationId xmlns:a16="http://schemas.microsoft.com/office/drawing/2014/main" id="{793121AC-C9C5-4486-BA42-33BB6F723AFD}"/>
              </a:ext>
            </a:extLst>
          </p:cNvPr>
          <p:cNvGrpSpPr/>
          <p:nvPr/>
        </p:nvGrpSpPr>
        <p:grpSpPr>
          <a:xfrm>
            <a:off x="1817033" y="1069442"/>
            <a:ext cx="8379341" cy="276253"/>
            <a:chOff x="1128778" y="1187223"/>
            <a:chExt cx="8222316" cy="930194"/>
          </a:xfrm>
        </p:grpSpPr>
        <p:sp>
          <p:nvSpPr>
            <p:cNvPr id="26" name="Rectangle 25">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1</a:t>
              </a:r>
              <a:endParaRPr lang="de-DE" sz="2000" b="1" dirty="0">
                <a:solidFill>
                  <a:prstClr val="white"/>
                </a:solidFill>
                <a:latin typeface="Calibri" panose="020F0502020204030204"/>
              </a:endParaRPr>
            </a:p>
          </p:txBody>
        </p:sp>
        <p:sp>
          <p:nvSpPr>
            <p:cNvPr id="27" name="Rectangle 26">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Einleitung</a:t>
              </a:r>
              <a:r>
                <a:rPr lang="en-GB" b="1" dirty="0">
                  <a:solidFill>
                    <a:srgbClr val="4472C4"/>
                  </a:solidFill>
                  <a:latin typeface="Calibri" panose="020F0502020204030204"/>
                </a:rPr>
                <a:t>: Was </a:t>
              </a:r>
              <a:r>
                <a:rPr lang="en-GB" b="1" dirty="0" err="1">
                  <a:solidFill>
                    <a:srgbClr val="4472C4"/>
                  </a:solidFill>
                  <a:latin typeface="Calibri" panose="020F0502020204030204"/>
                </a:rPr>
                <a:t>ist</a:t>
              </a:r>
              <a:r>
                <a:rPr lang="en-GB" b="1" dirty="0">
                  <a:solidFill>
                    <a:srgbClr val="4472C4"/>
                  </a:solidFill>
                  <a:latin typeface="Calibri" panose="020F0502020204030204"/>
                </a:rPr>
                <a:t> Leasing und </a:t>
              </a:r>
              <a:r>
                <a:rPr lang="en-GB" b="1" dirty="0" err="1">
                  <a:solidFill>
                    <a:srgbClr val="4472C4"/>
                  </a:solidFill>
                  <a:latin typeface="Calibri" panose="020F0502020204030204"/>
                </a:rPr>
                <a:t>wie</a:t>
              </a:r>
              <a:r>
                <a:rPr lang="en-GB" b="1" dirty="0">
                  <a:solidFill>
                    <a:srgbClr val="4472C4"/>
                  </a:solidFill>
                  <a:latin typeface="Calibri" panose="020F0502020204030204"/>
                </a:rPr>
                <a:t> </a:t>
              </a:r>
              <a:r>
                <a:rPr lang="en-GB" b="1" dirty="0" err="1">
                  <a:solidFill>
                    <a:srgbClr val="4472C4"/>
                  </a:solidFill>
                  <a:latin typeface="Calibri" panose="020F0502020204030204"/>
                </a:rPr>
                <a:t>funktioniert</a:t>
              </a:r>
              <a:r>
                <a:rPr lang="en-GB" b="1" dirty="0">
                  <a:solidFill>
                    <a:srgbClr val="4472C4"/>
                  </a:solidFill>
                  <a:latin typeface="Calibri" panose="020F0502020204030204"/>
                </a:rPr>
                <a:t> es?</a:t>
              </a:r>
              <a:endParaRPr lang="de-DE" b="1" dirty="0">
                <a:solidFill>
                  <a:srgbClr val="4472C4"/>
                </a:solidFill>
                <a:latin typeface="Calibri" panose="020F0502020204030204"/>
              </a:endParaRPr>
            </a:p>
          </p:txBody>
        </p:sp>
      </p:grpSp>
      <p:grpSp>
        <p:nvGrpSpPr>
          <p:cNvPr id="28" name="Group 27">
            <a:extLst>
              <a:ext uri="{FF2B5EF4-FFF2-40B4-BE49-F238E27FC236}">
                <a16:creationId xmlns:a16="http://schemas.microsoft.com/office/drawing/2014/main" id="{04F6A885-5AC6-4A27-8321-86221D093F9A}"/>
              </a:ext>
            </a:extLst>
          </p:cNvPr>
          <p:cNvGrpSpPr/>
          <p:nvPr/>
        </p:nvGrpSpPr>
        <p:grpSpPr>
          <a:xfrm>
            <a:off x="1817033" y="1399056"/>
            <a:ext cx="8379341" cy="252875"/>
            <a:chOff x="1128778" y="1187223"/>
            <a:chExt cx="8222316" cy="930194"/>
          </a:xfrm>
        </p:grpSpPr>
        <p:sp>
          <p:nvSpPr>
            <p:cNvPr id="29" name="Rectangle 28">
              <a:extLst>
                <a:ext uri="{FF2B5EF4-FFF2-40B4-BE49-F238E27FC236}">
                  <a16:creationId xmlns:a16="http://schemas.microsoft.com/office/drawing/2014/main" id="{D4161997-2E41-4E3D-AB66-D3AEA12FAAB0}"/>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a:t>
              </a:r>
              <a:endParaRPr lang="de-DE" sz="2000" b="1" dirty="0">
                <a:solidFill>
                  <a:prstClr val="white"/>
                </a:solidFill>
                <a:latin typeface="Calibri" panose="020F0502020204030204"/>
              </a:endParaRPr>
            </a:p>
          </p:txBody>
        </p:sp>
        <p:sp>
          <p:nvSpPr>
            <p:cNvPr id="30" name="Rectangle 29">
              <a:extLst>
                <a:ext uri="{FF2B5EF4-FFF2-40B4-BE49-F238E27FC236}">
                  <a16:creationId xmlns:a16="http://schemas.microsoft.com/office/drawing/2014/main" id="{22157067-1517-4979-8519-D658AC91A4F4}"/>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Leasingarten</a:t>
              </a:r>
            </a:p>
          </p:txBody>
        </p:sp>
      </p:grpSp>
      <p:grpSp>
        <p:nvGrpSpPr>
          <p:cNvPr id="34" name="Group 33">
            <a:extLst>
              <a:ext uri="{FF2B5EF4-FFF2-40B4-BE49-F238E27FC236}">
                <a16:creationId xmlns:a16="http://schemas.microsoft.com/office/drawing/2014/main" id="{54148A56-7ED1-4054-B552-C6DFF05E074E}"/>
              </a:ext>
            </a:extLst>
          </p:cNvPr>
          <p:cNvGrpSpPr/>
          <p:nvPr/>
        </p:nvGrpSpPr>
        <p:grpSpPr>
          <a:xfrm>
            <a:off x="2138130" y="1724743"/>
            <a:ext cx="8058242" cy="317094"/>
            <a:chOff x="1590893" y="1187223"/>
            <a:chExt cx="7760201" cy="930194"/>
          </a:xfrm>
        </p:grpSpPr>
        <p:sp>
          <p:nvSpPr>
            <p:cNvPr id="35" name="Rectangle 34">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2A</a:t>
              </a:r>
              <a:endParaRPr lang="de-DE" sz="2000" b="1" dirty="0">
                <a:solidFill>
                  <a:prstClr val="white"/>
                </a:solidFill>
                <a:latin typeface="Calibri" panose="020F0502020204030204"/>
              </a:endParaRPr>
            </a:p>
          </p:txBody>
        </p:sp>
        <p:sp>
          <p:nvSpPr>
            <p:cNvPr id="36" name="Rectangle 35">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Operating-Leasing</a:t>
              </a:r>
            </a:p>
          </p:txBody>
        </p:sp>
      </p:grpSp>
      <p:grpSp>
        <p:nvGrpSpPr>
          <p:cNvPr id="61" name="Group 60">
            <a:extLst>
              <a:ext uri="{FF2B5EF4-FFF2-40B4-BE49-F238E27FC236}">
                <a16:creationId xmlns:a16="http://schemas.microsoft.com/office/drawing/2014/main" id="{54148A56-7ED1-4054-B552-C6DFF05E074E}"/>
              </a:ext>
            </a:extLst>
          </p:cNvPr>
          <p:cNvGrpSpPr/>
          <p:nvPr/>
        </p:nvGrpSpPr>
        <p:grpSpPr>
          <a:xfrm>
            <a:off x="2138130" y="2080740"/>
            <a:ext cx="8058242" cy="317094"/>
            <a:chOff x="1590893" y="1187223"/>
            <a:chExt cx="7760201" cy="930194"/>
          </a:xfrm>
        </p:grpSpPr>
        <p:sp>
          <p:nvSpPr>
            <p:cNvPr id="62" name="Rectangle 61">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2B</a:t>
              </a:r>
            </a:p>
          </p:txBody>
        </p:sp>
        <p:sp>
          <p:nvSpPr>
            <p:cNvPr id="63" name="Rectangle 62">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Finanzierungs-Leasing</a:t>
              </a:r>
            </a:p>
          </p:txBody>
        </p:sp>
      </p:grpSp>
      <p:grpSp>
        <p:nvGrpSpPr>
          <p:cNvPr id="64" name="Group 63">
            <a:extLst>
              <a:ext uri="{FF2B5EF4-FFF2-40B4-BE49-F238E27FC236}">
                <a16:creationId xmlns:a16="http://schemas.microsoft.com/office/drawing/2014/main" id="{54148A56-7ED1-4054-B552-C6DFF05E074E}"/>
              </a:ext>
            </a:extLst>
          </p:cNvPr>
          <p:cNvGrpSpPr/>
          <p:nvPr/>
        </p:nvGrpSpPr>
        <p:grpSpPr>
          <a:xfrm>
            <a:off x="2138130" y="2444615"/>
            <a:ext cx="8058243" cy="317094"/>
            <a:chOff x="1590892" y="1187223"/>
            <a:chExt cx="7760202" cy="930194"/>
          </a:xfrm>
        </p:grpSpPr>
        <p:sp>
          <p:nvSpPr>
            <p:cNvPr id="65" name="Rectangle 64">
              <a:extLst>
                <a:ext uri="{FF2B5EF4-FFF2-40B4-BE49-F238E27FC236}">
                  <a16:creationId xmlns:a16="http://schemas.microsoft.com/office/drawing/2014/main" id="{74ED2556-EE53-4D2B-A2F4-264A39BACF72}"/>
                </a:ext>
              </a:extLst>
            </p:cNvPr>
            <p:cNvSpPr/>
            <p:nvPr/>
          </p:nvSpPr>
          <p:spPr>
            <a:xfrm>
              <a:off x="1590892"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2C</a:t>
              </a:r>
              <a:endParaRPr lang="de-DE" sz="2000" b="1" dirty="0">
                <a:solidFill>
                  <a:prstClr val="white"/>
                </a:solidFill>
                <a:latin typeface="Calibri" panose="020F0502020204030204"/>
              </a:endParaRPr>
            </a:p>
          </p:txBody>
        </p:sp>
        <p:sp>
          <p:nvSpPr>
            <p:cNvPr id="66" name="Rectangle 65">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Sale-and-Lease-back</a:t>
              </a:r>
            </a:p>
          </p:txBody>
        </p:sp>
      </p:grpSp>
      <p:grpSp>
        <p:nvGrpSpPr>
          <p:cNvPr id="67" name="Group 66">
            <a:extLst>
              <a:ext uri="{FF2B5EF4-FFF2-40B4-BE49-F238E27FC236}">
                <a16:creationId xmlns:a16="http://schemas.microsoft.com/office/drawing/2014/main" id="{54148A56-7ED1-4054-B552-C6DFF05E074E}"/>
              </a:ext>
            </a:extLst>
          </p:cNvPr>
          <p:cNvGrpSpPr/>
          <p:nvPr/>
        </p:nvGrpSpPr>
        <p:grpSpPr>
          <a:xfrm>
            <a:off x="2138130" y="2796475"/>
            <a:ext cx="8058242" cy="317094"/>
            <a:chOff x="1590893" y="1187223"/>
            <a:chExt cx="7760201" cy="930194"/>
          </a:xfrm>
        </p:grpSpPr>
        <p:sp>
          <p:nvSpPr>
            <p:cNvPr id="68" name="Rectangle 67">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2D</a:t>
              </a:r>
              <a:endParaRPr lang="de-DE" sz="2000" b="1" dirty="0">
                <a:solidFill>
                  <a:prstClr val="white"/>
                </a:solidFill>
                <a:latin typeface="Calibri" panose="020F0502020204030204"/>
              </a:endParaRPr>
            </a:p>
          </p:txBody>
        </p:sp>
        <p:sp>
          <p:nvSpPr>
            <p:cNvPr id="69" name="Rectangle 68">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Andere Leasingarten</a:t>
              </a:r>
            </a:p>
          </p:txBody>
        </p:sp>
      </p:grpSp>
      <p:grpSp>
        <p:nvGrpSpPr>
          <p:cNvPr id="73" name="Group 72">
            <a:extLst>
              <a:ext uri="{FF2B5EF4-FFF2-40B4-BE49-F238E27FC236}">
                <a16:creationId xmlns:a16="http://schemas.microsoft.com/office/drawing/2014/main" id="{793121AC-C9C5-4486-BA42-33BB6F723AFD}"/>
              </a:ext>
            </a:extLst>
          </p:cNvPr>
          <p:cNvGrpSpPr/>
          <p:nvPr/>
        </p:nvGrpSpPr>
        <p:grpSpPr>
          <a:xfrm>
            <a:off x="1821146" y="3518827"/>
            <a:ext cx="8379341" cy="276253"/>
            <a:chOff x="1128778" y="1187223"/>
            <a:chExt cx="8222316" cy="930194"/>
          </a:xfrm>
          <a:solidFill>
            <a:schemeClr val="accent4"/>
          </a:solidFill>
        </p:grpSpPr>
        <p:sp>
          <p:nvSpPr>
            <p:cNvPr id="74" name="Rectangle 73">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4</a:t>
              </a:r>
            </a:p>
          </p:txBody>
        </p:sp>
        <p:sp>
          <p:nvSpPr>
            <p:cNvPr id="75" name="Rectangle 74">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grp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Bewertung</a:t>
              </a:r>
              <a:r>
                <a:rPr lang="en-GB" b="1" dirty="0">
                  <a:solidFill>
                    <a:srgbClr val="4472C4"/>
                  </a:solidFill>
                  <a:latin typeface="Calibri" panose="020F0502020204030204"/>
                </a:rPr>
                <a:t> von </a:t>
              </a:r>
              <a:r>
                <a:rPr lang="en-GB" b="1" dirty="0" err="1">
                  <a:solidFill>
                    <a:srgbClr val="4472C4"/>
                  </a:solidFill>
                  <a:latin typeface="Calibri" panose="020F0502020204030204"/>
                </a:rPr>
                <a:t>Leasingverträgen</a:t>
              </a:r>
              <a:endParaRPr lang="de-DE" b="1" dirty="0">
                <a:solidFill>
                  <a:srgbClr val="4472C4"/>
                </a:solidFill>
                <a:latin typeface="Calibri" panose="020F0502020204030204"/>
              </a:endParaRPr>
            </a:p>
          </p:txBody>
        </p:sp>
      </p:grpSp>
      <p:grpSp>
        <p:nvGrpSpPr>
          <p:cNvPr id="76" name="Group 75">
            <a:extLst>
              <a:ext uri="{FF2B5EF4-FFF2-40B4-BE49-F238E27FC236}">
                <a16:creationId xmlns:a16="http://schemas.microsoft.com/office/drawing/2014/main" id="{793121AC-C9C5-4486-BA42-33BB6F723AFD}"/>
              </a:ext>
            </a:extLst>
          </p:cNvPr>
          <p:cNvGrpSpPr/>
          <p:nvPr/>
        </p:nvGrpSpPr>
        <p:grpSpPr>
          <a:xfrm>
            <a:off x="1821146" y="3184880"/>
            <a:ext cx="8379341" cy="276253"/>
            <a:chOff x="1128778" y="1187223"/>
            <a:chExt cx="8222316" cy="930194"/>
          </a:xfrm>
        </p:grpSpPr>
        <p:sp>
          <p:nvSpPr>
            <p:cNvPr id="77" name="Rectangle 76">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3</a:t>
              </a:r>
            </a:p>
          </p:txBody>
        </p:sp>
        <p:sp>
          <p:nvSpPr>
            <p:cNvPr id="78" name="Rectangle 77">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Rechnungswesen</a:t>
              </a:r>
              <a:r>
                <a:rPr lang="en-GB" b="1" dirty="0">
                  <a:solidFill>
                    <a:srgbClr val="4472C4"/>
                  </a:solidFill>
                  <a:latin typeface="Calibri" panose="020F0502020204030204"/>
                </a:rPr>
                <a:t> und </a:t>
              </a:r>
              <a:r>
                <a:rPr lang="en-GB" b="1" dirty="0" err="1">
                  <a:solidFill>
                    <a:srgbClr val="4472C4"/>
                  </a:solidFill>
                  <a:latin typeface="Calibri" panose="020F0502020204030204"/>
                </a:rPr>
                <a:t>Steuern</a:t>
              </a:r>
              <a:endParaRPr lang="de-DE" b="1" dirty="0">
                <a:solidFill>
                  <a:srgbClr val="4472C4"/>
                </a:solidFill>
                <a:latin typeface="Calibri" panose="020F0502020204030204"/>
              </a:endParaRPr>
            </a:p>
          </p:txBody>
        </p:sp>
      </p:grpSp>
      <p:grpSp>
        <p:nvGrpSpPr>
          <p:cNvPr id="79" name="Group 78">
            <a:extLst>
              <a:ext uri="{FF2B5EF4-FFF2-40B4-BE49-F238E27FC236}">
                <a16:creationId xmlns:a16="http://schemas.microsoft.com/office/drawing/2014/main" id="{54148A56-7ED1-4054-B552-C6DFF05E074E}"/>
              </a:ext>
            </a:extLst>
          </p:cNvPr>
          <p:cNvGrpSpPr/>
          <p:nvPr/>
        </p:nvGrpSpPr>
        <p:grpSpPr>
          <a:xfrm>
            <a:off x="2142245" y="3860145"/>
            <a:ext cx="8058243" cy="317094"/>
            <a:chOff x="1590892" y="1187223"/>
            <a:chExt cx="7760202" cy="930194"/>
          </a:xfrm>
        </p:grpSpPr>
        <p:sp>
          <p:nvSpPr>
            <p:cNvPr id="80" name="Rectangle 79">
              <a:extLst>
                <a:ext uri="{FF2B5EF4-FFF2-40B4-BE49-F238E27FC236}">
                  <a16:creationId xmlns:a16="http://schemas.microsoft.com/office/drawing/2014/main" id="{74ED2556-EE53-4D2B-A2F4-264A39BACF72}"/>
                </a:ext>
              </a:extLst>
            </p:cNvPr>
            <p:cNvSpPr/>
            <p:nvPr/>
          </p:nvSpPr>
          <p:spPr>
            <a:xfrm>
              <a:off x="1590892"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4A</a:t>
              </a:r>
              <a:endParaRPr lang="de-DE" sz="2000" b="1" dirty="0">
                <a:solidFill>
                  <a:prstClr val="white"/>
                </a:solidFill>
                <a:latin typeface="Calibri" panose="020F0502020204030204"/>
              </a:endParaRPr>
            </a:p>
          </p:txBody>
        </p:sp>
        <p:sp>
          <p:nvSpPr>
            <p:cNvPr id="81" name="Rectangle 80">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Perspektive des Leasingnehmers</a:t>
              </a:r>
            </a:p>
          </p:txBody>
        </p:sp>
      </p:grpSp>
      <p:grpSp>
        <p:nvGrpSpPr>
          <p:cNvPr id="82" name="Group 81">
            <a:extLst>
              <a:ext uri="{FF2B5EF4-FFF2-40B4-BE49-F238E27FC236}">
                <a16:creationId xmlns:a16="http://schemas.microsoft.com/office/drawing/2014/main" id="{54148A56-7ED1-4054-B552-C6DFF05E074E}"/>
              </a:ext>
            </a:extLst>
          </p:cNvPr>
          <p:cNvGrpSpPr/>
          <p:nvPr/>
        </p:nvGrpSpPr>
        <p:grpSpPr>
          <a:xfrm>
            <a:off x="2142245" y="4212005"/>
            <a:ext cx="8058242" cy="317094"/>
            <a:chOff x="1590893" y="1187223"/>
            <a:chExt cx="7760201" cy="930194"/>
          </a:xfrm>
        </p:grpSpPr>
        <p:sp>
          <p:nvSpPr>
            <p:cNvPr id="83" name="Rectangle 82">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4B</a:t>
              </a:r>
              <a:endParaRPr lang="de-DE" sz="2000" b="1" dirty="0">
                <a:solidFill>
                  <a:prstClr val="white"/>
                </a:solidFill>
                <a:latin typeface="Calibri" panose="020F0502020204030204"/>
              </a:endParaRPr>
            </a:p>
          </p:txBody>
        </p:sp>
        <p:sp>
          <p:nvSpPr>
            <p:cNvPr id="84" name="Rectangle 83">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Perspektive des Leasinggebers</a:t>
              </a:r>
            </a:p>
          </p:txBody>
        </p:sp>
      </p:grpSp>
      <p:grpSp>
        <p:nvGrpSpPr>
          <p:cNvPr id="85" name="Group 84"/>
          <p:cNvGrpSpPr/>
          <p:nvPr/>
        </p:nvGrpSpPr>
        <p:grpSpPr>
          <a:xfrm>
            <a:off x="1817031" y="4607688"/>
            <a:ext cx="8379341" cy="610200"/>
            <a:chOff x="1821146" y="3184880"/>
            <a:chExt cx="8379341" cy="610200"/>
          </a:xfrm>
        </p:grpSpPr>
        <p:grpSp>
          <p:nvGrpSpPr>
            <p:cNvPr id="86" name="Group 85">
              <a:extLst>
                <a:ext uri="{FF2B5EF4-FFF2-40B4-BE49-F238E27FC236}">
                  <a16:creationId xmlns:a16="http://schemas.microsoft.com/office/drawing/2014/main" id="{793121AC-C9C5-4486-BA42-33BB6F723AFD}"/>
                </a:ext>
              </a:extLst>
            </p:cNvPr>
            <p:cNvGrpSpPr/>
            <p:nvPr/>
          </p:nvGrpSpPr>
          <p:grpSpPr>
            <a:xfrm>
              <a:off x="1821146" y="3518827"/>
              <a:ext cx="8379341" cy="276253"/>
              <a:chOff x="1128778" y="1187223"/>
              <a:chExt cx="8222316" cy="930194"/>
            </a:xfrm>
          </p:grpSpPr>
          <p:sp>
            <p:nvSpPr>
              <p:cNvPr id="90" name="Rectangle 89">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6</a:t>
                </a:r>
              </a:p>
            </p:txBody>
          </p:sp>
          <p:sp>
            <p:nvSpPr>
              <p:cNvPr id="91" name="Rectangle 90">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a:solidFill>
                      <a:srgbClr val="4472C4"/>
                    </a:solidFill>
                    <a:latin typeface="Calibri" panose="020F0502020204030204"/>
                  </a:rPr>
                  <a:t>Leasing und </a:t>
                </a:r>
                <a:r>
                  <a:rPr lang="en-GB" b="1" dirty="0" err="1">
                    <a:solidFill>
                      <a:srgbClr val="4472C4"/>
                    </a:solidFill>
                    <a:latin typeface="Calibri" panose="020F0502020204030204"/>
                  </a:rPr>
                  <a:t>Energieeffizienz</a:t>
                </a:r>
                <a:endParaRPr lang="de-DE" b="1" dirty="0">
                  <a:solidFill>
                    <a:srgbClr val="4472C4"/>
                  </a:solidFill>
                  <a:latin typeface="Calibri" panose="020F0502020204030204"/>
                </a:endParaRPr>
              </a:p>
            </p:txBody>
          </p:sp>
        </p:grpSp>
        <p:grpSp>
          <p:nvGrpSpPr>
            <p:cNvPr id="87" name="Group 86">
              <a:extLst>
                <a:ext uri="{FF2B5EF4-FFF2-40B4-BE49-F238E27FC236}">
                  <a16:creationId xmlns:a16="http://schemas.microsoft.com/office/drawing/2014/main" id="{793121AC-C9C5-4486-BA42-33BB6F723AFD}"/>
                </a:ext>
              </a:extLst>
            </p:cNvPr>
            <p:cNvGrpSpPr/>
            <p:nvPr/>
          </p:nvGrpSpPr>
          <p:grpSpPr>
            <a:xfrm>
              <a:off x="1821146" y="3184880"/>
              <a:ext cx="8379341" cy="276253"/>
              <a:chOff x="1128778" y="1187223"/>
              <a:chExt cx="8222316" cy="930194"/>
            </a:xfrm>
          </p:grpSpPr>
          <p:sp>
            <p:nvSpPr>
              <p:cNvPr id="88" name="Rectangle 87">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5</a:t>
                </a:r>
              </a:p>
            </p:txBody>
          </p:sp>
          <p:sp>
            <p:nvSpPr>
              <p:cNvPr id="89" name="Rectangle 88">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Vorteile</a:t>
                </a:r>
                <a:r>
                  <a:rPr lang="en-GB" b="1" dirty="0">
                    <a:solidFill>
                      <a:srgbClr val="4472C4"/>
                    </a:solidFill>
                    <a:latin typeface="Calibri" panose="020F0502020204030204"/>
                  </a:rPr>
                  <a:t> von Leasing</a:t>
                </a:r>
              </a:p>
            </p:txBody>
          </p:sp>
        </p:grpSp>
      </p:grpSp>
      <p:sp>
        <p:nvSpPr>
          <p:cNvPr id="8" name="Slide Number Placeholder 7"/>
          <p:cNvSpPr>
            <a:spLocks noGrp="1"/>
          </p:cNvSpPr>
          <p:nvPr>
            <p:ph type="sldNum" sz="quarter" idx="4"/>
          </p:nvPr>
        </p:nvSpPr>
        <p:spPr/>
        <p:txBody>
          <a:bodyPr/>
          <a:lstStyle/>
          <a:p>
            <a:fld id="{C77C6C3F-668B-4AF5-BFA9-0F657EB068D6}" type="slidenum">
              <a:rPr lang="pl-PL" smtClean="0"/>
              <a:pPr/>
              <a:t>22</a:t>
            </a:fld>
            <a:endParaRPr lang="pl-PL" dirty="0"/>
          </a:p>
        </p:txBody>
      </p:sp>
    </p:spTree>
    <p:extLst>
      <p:ext uri="{BB962C8B-B14F-4D97-AF65-F5344CB8AC3E}">
        <p14:creationId xmlns:p14="http://schemas.microsoft.com/office/powerpoint/2010/main" val="2055513169"/>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a:bodyPr>
          <a:lstStyle/>
          <a:p>
            <a:r>
              <a:rPr lang="de-DE" sz="2400" dirty="0"/>
              <a:t>Das Leasingverhältnis wird sowohl vom Leasingnehmer als auch vom Leasinggeber bewertet. </a:t>
            </a:r>
          </a:p>
          <a:p>
            <a:r>
              <a:rPr lang="de-DE" sz="2400" dirty="0"/>
              <a:t>Der </a:t>
            </a:r>
            <a:r>
              <a:rPr lang="de-DE" sz="2400" b="1" dirty="0"/>
              <a:t>Leasingnehmer</a:t>
            </a:r>
            <a:r>
              <a:rPr lang="de-DE" sz="2400" dirty="0"/>
              <a:t> muss feststellen, ob das Leasing eines Vermögenswertes kostengünstiger ist als der Kauf des Vermögenswertes.</a:t>
            </a:r>
          </a:p>
          <a:p>
            <a:r>
              <a:rPr lang="de-DE" sz="2400" dirty="0"/>
              <a:t>Der </a:t>
            </a:r>
            <a:r>
              <a:rPr lang="de-DE" sz="2400" b="1" dirty="0"/>
              <a:t>Leasinggeber</a:t>
            </a:r>
            <a:r>
              <a:rPr lang="de-DE" sz="2400" dirty="0"/>
              <a:t> muss entscheiden, ob die Leasingzahlungen eine zufriedenstellende Rendite auf das in das Leasingobjekt investierte Kapital erbringen.</a:t>
            </a:r>
          </a:p>
        </p:txBody>
      </p:sp>
      <p:sp>
        <p:nvSpPr>
          <p:cNvPr id="5" name="Title 4"/>
          <p:cNvSpPr>
            <a:spLocks noGrp="1"/>
          </p:cNvSpPr>
          <p:nvPr>
            <p:ph type="title"/>
          </p:nvPr>
        </p:nvSpPr>
        <p:spPr/>
        <p:txBody>
          <a:bodyPr/>
          <a:lstStyle/>
          <a:p>
            <a:r>
              <a:rPr lang="en-US" dirty="0" err="1"/>
              <a:t>Bewertung</a:t>
            </a:r>
            <a:r>
              <a:rPr lang="en-US" dirty="0"/>
              <a:t> von </a:t>
            </a:r>
            <a:r>
              <a:rPr lang="en-US" dirty="0" err="1"/>
              <a:t>Leasingverträgen</a:t>
            </a:r>
            <a:endParaRPr lang="en-US" dirty="0"/>
          </a:p>
        </p:txBody>
      </p:sp>
      <p:sp>
        <p:nvSpPr>
          <p:cNvPr id="7" name="Rectangle 6">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4A</a:t>
            </a:r>
          </a:p>
        </p:txBody>
      </p:sp>
      <p:sp>
        <p:nvSpPr>
          <p:cNvPr id="8" name="Slide Number Placeholder 7"/>
          <p:cNvSpPr>
            <a:spLocks noGrp="1"/>
          </p:cNvSpPr>
          <p:nvPr>
            <p:ph type="sldNum" sz="quarter" idx="10"/>
          </p:nvPr>
        </p:nvSpPr>
        <p:spPr/>
        <p:txBody>
          <a:bodyPr/>
          <a:lstStyle/>
          <a:p>
            <a:fld id="{C77C6C3F-668B-4AF5-BFA9-0F657EB068D6}" type="slidenum">
              <a:rPr lang="pl-PL" smtClean="0"/>
              <a:pPr/>
              <a:t>23</a:t>
            </a:fld>
            <a:endParaRPr lang="pl-PL" dirty="0"/>
          </a:p>
        </p:txBody>
      </p:sp>
    </p:spTree>
    <p:extLst>
      <p:ext uri="{BB962C8B-B14F-4D97-AF65-F5344CB8AC3E}">
        <p14:creationId xmlns:p14="http://schemas.microsoft.com/office/powerpoint/2010/main" val="20267433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extLst>
              <p:ext uri="{D42A27DB-BD31-4B8C-83A1-F6EECF244321}">
                <p14:modId xmlns:p14="http://schemas.microsoft.com/office/powerpoint/2010/main" val="3705296519"/>
              </p:ext>
            </p:extLst>
          </p:nvPr>
        </p:nvGraphicFramePr>
        <p:xfrm>
          <a:off x="838200" y="1120856"/>
          <a:ext cx="10515600" cy="464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p:txBody>
          <a:bodyPr/>
          <a:lstStyle/>
          <a:p>
            <a:r>
              <a:rPr lang="en-US" dirty="0" err="1"/>
              <a:t>Bewertung</a:t>
            </a:r>
            <a:r>
              <a:rPr lang="en-US" dirty="0"/>
              <a:t> </a:t>
            </a:r>
            <a:r>
              <a:rPr lang="en-US" dirty="0" err="1"/>
              <a:t>durch</a:t>
            </a:r>
            <a:r>
              <a:rPr lang="en-US" dirty="0"/>
              <a:t> den </a:t>
            </a:r>
            <a:r>
              <a:rPr lang="en-US" dirty="0" err="1"/>
              <a:t>Leasingnehmer</a:t>
            </a:r>
            <a:endParaRPr lang="en-US" dirty="0"/>
          </a:p>
        </p:txBody>
      </p:sp>
      <p:sp>
        <p:nvSpPr>
          <p:cNvPr id="6" name="Rectangle 5">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4A</a:t>
            </a:r>
          </a:p>
        </p:txBody>
      </p:sp>
      <p:sp>
        <p:nvSpPr>
          <p:cNvPr id="7" name="Slide Number Placeholder 6"/>
          <p:cNvSpPr>
            <a:spLocks noGrp="1"/>
          </p:cNvSpPr>
          <p:nvPr>
            <p:ph type="sldNum" sz="quarter" idx="12"/>
          </p:nvPr>
        </p:nvSpPr>
        <p:spPr/>
        <p:txBody>
          <a:bodyPr/>
          <a:lstStyle/>
          <a:p>
            <a:fld id="{C77C6C3F-668B-4AF5-BFA9-0F657EB068D6}" type="slidenum">
              <a:rPr lang="pl-PL" smtClean="0"/>
              <a:pPr/>
              <a:t>24</a:t>
            </a:fld>
            <a:endParaRPr lang="pl-PL" dirty="0"/>
          </a:p>
        </p:txBody>
      </p:sp>
      <p:sp>
        <p:nvSpPr>
          <p:cNvPr id="8" name="Rectangle 7"/>
          <p:cNvSpPr/>
          <p:nvPr/>
        </p:nvSpPr>
        <p:spPr>
          <a:xfrm>
            <a:off x="6507892" y="6107410"/>
            <a:ext cx="3857368" cy="461665"/>
          </a:xfrm>
          <a:prstGeom prst="rect">
            <a:avLst/>
          </a:prstGeom>
        </p:spPr>
        <p:txBody>
          <a:bodyPr wrap="square">
            <a:spAutoFit/>
          </a:bodyPr>
          <a:lstStyle/>
          <a:p>
            <a:r>
              <a:rPr lang="en-US" sz="1200" dirty="0"/>
              <a:t>Quelle: Financial Management: Theory and Practice, 14th edition Eugene F. Brigham and Michael C. </a:t>
            </a:r>
            <a:r>
              <a:rPr lang="en-US" sz="1200" dirty="0" err="1"/>
              <a:t>Ehrhardt</a:t>
            </a:r>
            <a:endParaRPr lang="en-US" sz="1200" dirty="0"/>
          </a:p>
        </p:txBody>
      </p:sp>
    </p:spTree>
    <p:extLst>
      <p:ext uri="{BB962C8B-B14F-4D97-AF65-F5344CB8AC3E}">
        <p14:creationId xmlns:p14="http://schemas.microsoft.com/office/powerpoint/2010/main" val="10545632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p:cNvSpPr>
            <a:spLocks noGrp="1"/>
          </p:cNvSpPr>
          <p:nvPr>
            <p:ph type="title"/>
          </p:nvPr>
        </p:nvSpPr>
        <p:spPr/>
        <p:txBody>
          <a:bodyPr/>
          <a:lstStyle/>
          <a:p>
            <a:r>
              <a:rPr lang="en-US" dirty="0" err="1"/>
              <a:t>Bewertung</a:t>
            </a:r>
            <a:r>
              <a:rPr lang="en-US" dirty="0"/>
              <a:t> </a:t>
            </a:r>
            <a:r>
              <a:rPr lang="en-US" dirty="0" err="1"/>
              <a:t>durch</a:t>
            </a:r>
            <a:r>
              <a:rPr lang="en-US" dirty="0"/>
              <a:t> den </a:t>
            </a:r>
            <a:r>
              <a:rPr lang="en-US" dirty="0" err="1"/>
              <a:t>Leasingnehmer</a:t>
            </a:r>
            <a:endParaRPr lang="en-US" dirty="0"/>
          </a:p>
        </p:txBody>
      </p:sp>
      <p:sp>
        <p:nvSpPr>
          <p:cNvPr id="5" name="Rectangle 4">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4A</a:t>
            </a:r>
          </a:p>
        </p:txBody>
      </p:sp>
      <p:sp>
        <p:nvSpPr>
          <p:cNvPr id="9" name="Rectangle 8"/>
          <p:cNvSpPr/>
          <p:nvPr/>
        </p:nvSpPr>
        <p:spPr>
          <a:xfrm>
            <a:off x="1079044" y="3486150"/>
            <a:ext cx="10134600" cy="19113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rPr>
              <a:t>Daher ist der angemessenste Vergleich: </a:t>
            </a:r>
            <a:r>
              <a:rPr lang="de-DE" sz="2000" b="1" dirty="0">
                <a:solidFill>
                  <a:schemeClr val="tx1"/>
                </a:solidFill>
              </a:rPr>
              <a:t>Leasingfinanzierung vs. Fremdfinanzierung/Kreditkauf. </a:t>
            </a:r>
            <a:r>
              <a:rPr lang="de-DE" sz="2000" dirty="0">
                <a:solidFill>
                  <a:schemeClr val="tx1"/>
                </a:solidFill>
              </a:rPr>
              <a:t>Vergleichen Sie die Leasingkosten mit den Kosten des Kreditkaufs, unabhängig davon, wie der Kauf des Vermögensgegenstandes tatsächlich finanziert wird. </a:t>
            </a:r>
          </a:p>
          <a:p>
            <a:pPr algn="ctr"/>
            <a:r>
              <a:rPr lang="de-DE" sz="1600" dirty="0">
                <a:solidFill>
                  <a:schemeClr val="tx1"/>
                </a:solidFill>
              </a:rPr>
              <a:t>Der Vermögenswert kann mit verfügbaren liquiden Mitteln oder </a:t>
            </a:r>
            <a:r>
              <a:rPr lang="de-DE" sz="1600">
                <a:solidFill>
                  <a:schemeClr val="tx1"/>
                </a:solidFill>
              </a:rPr>
              <a:t>mit liquiden Mitteln </a:t>
            </a:r>
            <a:r>
              <a:rPr lang="de-DE" sz="1600" dirty="0">
                <a:solidFill>
                  <a:schemeClr val="tx1"/>
                </a:solidFill>
              </a:rPr>
              <a:t>aus der Ausgabe von Aktien erworben werden. Da Leasing ein Substitut für die Fremdfinanzierung ist und die gleiche Kapitalstrukturwirkung hat, ist der Vergleich mit der Fremdfinanzierung weiterhin angemessen.</a:t>
            </a:r>
            <a:endParaRPr lang="en-US" sz="1600" dirty="0">
              <a:solidFill>
                <a:schemeClr val="tx1"/>
              </a:solidFill>
            </a:endParaRPr>
          </a:p>
        </p:txBody>
      </p:sp>
      <p:grpSp>
        <p:nvGrpSpPr>
          <p:cNvPr id="12" name="Group 11"/>
          <p:cNvGrpSpPr/>
          <p:nvPr/>
        </p:nvGrpSpPr>
        <p:grpSpPr>
          <a:xfrm>
            <a:off x="471488" y="1206500"/>
            <a:ext cx="11074856" cy="1440000"/>
            <a:chOff x="235744" y="1092200"/>
            <a:chExt cx="11074856" cy="1440000"/>
          </a:xfrm>
        </p:grpSpPr>
        <p:sp>
          <p:nvSpPr>
            <p:cNvPr id="8" name="Rectangle 7"/>
            <p:cNvSpPr/>
            <p:nvPr/>
          </p:nvSpPr>
          <p:spPr>
            <a:xfrm>
              <a:off x="235744" y="1092200"/>
              <a:ext cx="5400000" cy="144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Ein Leasingverhältnis ist vergleichbar mit einem Kredit</a:t>
              </a:r>
              <a:r>
                <a:rPr lang="de-DE" dirty="0"/>
                <a:t>, da der Leasingnehmer verpflichtet ist, eine festgelegte Reihe von Zahlungen zu leisten. Nichtzahlung kann zum Konkurs führen.</a:t>
              </a:r>
              <a:endParaRPr lang="en-US" dirty="0"/>
            </a:p>
          </p:txBody>
        </p:sp>
        <p:sp>
          <p:nvSpPr>
            <p:cNvPr id="11" name="Rectangle 10"/>
            <p:cNvSpPr/>
            <p:nvPr/>
          </p:nvSpPr>
          <p:spPr>
            <a:xfrm>
              <a:off x="5910600" y="1092200"/>
              <a:ext cx="5400000" cy="144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Leasing hat in der Regel den gleichen </a:t>
              </a:r>
              <a:r>
                <a:rPr lang="de-DE" b="1" dirty="0"/>
                <a:t>Effekt auf die Kapitalstruktur wie eine Kreditaufnahme</a:t>
              </a:r>
              <a:r>
                <a:rPr lang="de-DE" dirty="0"/>
                <a:t>. Wenn ein Unternehmen eine Zielkapitalstruktur hat, dann ersetzt 1 USD der Leasingfinanzierung, 1 USD der Fremdfinanzierung. </a:t>
              </a:r>
              <a:endParaRPr lang="en-US" dirty="0"/>
            </a:p>
          </p:txBody>
        </p:sp>
      </p:grpSp>
      <p:cxnSp>
        <p:nvCxnSpPr>
          <p:cNvPr id="14" name="Straight Arrow Connector 13"/>
          <p:cNvCxnSpPr>
            <a:stCxn id="8" idx="2"/>
          </p:cNvCxnSpPr>
          <p:nvPr/>
        </p:nvCxnSpPr>
        <p:spPr>
          <a:xfrm>
            <a:off x="3171488" y="2646500"/>
            <a:ext cx="2924512" cy="8230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11" idx="2"/>
          </p:cNvCxnSpPr>
          <p:nvPr/>
        </p:nvCxnSpPr>
        <p:spPr>
          <a:xfrm flipH="1">
            <a:off x="6146344" y="2646500"/>
            <a:ext cx="2700000" cy="8230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C77C6C3F-668B-4AF5-BFA9-0F657EB068D6}" type="slidenum">
              <a:rPr lang="pl-PL" smtClean="0"/>
              <a:pPr/>
              <a:t>25</a:t>
            </a:fld>
            <a:endParaRPr lang="pl-PL" dirty="0"/>
          </a:p>
        </p:txBody>
      </p:sp>
      <p:sp>
        <p:nvSpPr>
          <p:cNvPr id="15" name="Rectangle 14"/>
          <p:cNvSpPr/>
          <p:nvPr/>
        </p:nvSpPr>
        <p:spPr>
          <a:xfrm>
            <a:off x="6507892" y="6107410"/>
            <a:ext cx="3857368" cy="461665"/>
          </a:xfrm>
          <a:prstGeom prst="rect">
            <a:avLst/>
          </a:prstGeom>
        </p:spPr>
        <p:txBody>
          <a:bodyPr wrap="square">
            <a:spAutoFit/>
          </a:bodyPr>
          <a:lstStyle/>
          <a:p>
            <a:r>
              <a:rPr lang="en-US" sz="1200" dirty="0"/>
              <a:t>Quelle: Financial Management: Theory and Practice, 14th edition Eugene F. Brigham and Michael C. </a:t>
            </a:r>
            <a:r>
              <a:rPr lang="en-US" sz="1200" dirty="0" err="1"/>
              <a:t>Ehrhardt</a:t>
            </a:r>
            <a:endParaRPr lang="en-US" sz="1200" dirty="0"/>
          </a:p>
        </p:txBody>
      </p:sp>
    </p:spTree>
    <p:extLst>
      <p:ext uri="{BB962C8B-B14F-4D97-AF65-F5344CB8AC3E}">
        <p14:creationId xmlns:p14="http://schemas.microsoft.com/office/powerpoint/2010/main" val="32327099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1504295845"/>
              </p:ext>
            </p:extLst>
          </p:nvPr>
        </p:nvGraphicFramePr>
        <p:xfrm>
          <a:off x="838200" y="1135024"/>
          <a:ext cx="10515600" cy="22939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1288473" y="333810"/>
            <a:ext cx="10065327" cy="428914"/>
          </a:xfrm>
        </p:spPr>
        <p:txBody>
          <a:bodyPr/>
          <a:lstStyle/>
          <a:p>
            <a:r>
              <a:rPr lang="en-US" sz="2000" dirty="0" err="1"/>
              <a:t>Berechnung</a:t>
            </a:r>
            <a:r>
              <a:rPr lang="en-US" sz="2000" dirty="0"/>
              <a:t> des </a:t>
            </a:r>
            <a:r>
              <a:rPr lang="en-US" sz="2000" dirty="0" err="1"/>
              <a:t>Nettovorteils</a:t>
            </a:r>
            <a:r>
              <a:rPr lang="en-US" sz="2000" dirty="0"/>
              <a:t> </a:t>
            </a:r>
            <a:r>
              <a:rPr lang="en-US" sz="2000" dirty="0" err="1"/>
              <a:t>durch</a:t>
            </a:r>
            <a:r>
              <a:rPr lang="en-US" sz="2000" dirty="0"/>
              <a:t> Leasing (</a:t>
            </a:r>
            <a:r>
              <a:rPr lang="en-US" sz="2000" i="1" dirty="0"/>
              <a:t>Net advantage to leasing = NAL</a:t>
            </a:r>
            <a:r>
              <a:rPr lang="en-US" sz="2000" dirty="0"/>
              <a:t>)</a:t>
            </a:r>
          </a:p>
        </p:txBody>
      </p:sp>
      <p:graphicFrame>
        <p:nvGraphicFramePr>
          <p:cNvPr id="8" name="Diagram 7"/>
          <p:cNvGraphicFramePr/>
          <p:nvPr>
            <p:extLst>
              <p:ext uri="{D42A27DB-BD31-4B8C-83A1-F6EECF244321}">
                <p14:modId xmlns:p14="http://schemas.microsoft.com/office/powerpoint/2010/main" val="4280611025"/>
              </p:ext>
            </p:extLst>
          </p:nvPr>
        </p:nvGraphicFramePr>
        <p:xfrm>
          <a:off x="838200" y="3533553"/>
          <a:ext cx="10515600" cy="230832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6" name="Rectangle 5">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4A</a:t>
            </a:r>
          </a:p>
        </p:txBody>
      </p:sp>
      <p:sp>
        <p:nvSpPr>
          <p:cNvPr id="9" name="Slide Number Placeholder 8"/>
          <p:cNvSpPr>
            <a:spLocks noGrp="1"/>
          </p:cNvSpPr>
          <p:nvPr>
            <p:ph type="sldNum" sz="quarter" idx="12"/>
          </p:nvPr>
        </p:nvSpPr>
        <p:spPr/>
        <p:txBody>
          <a:bodyPr/>
          <a:lstStyle/>
          <a:p>
            <a:fld id="{C77C6C3F-668B-4AF5-BFA9-0F657EB068D6}" type="slidenum">
              <a:rPr lang="pl-PL" smtClean="0"/>
              <a:pPr/>
              <a:t>26</a:t>
            </a:fld>
            <a:endParaRPr lang="pl-PL" dirty="0"/>
          </a:p>
        </p:txBody>
      </p:sp>
      <p:sp>
        <p:nvSpPr>
          <p:cNvPr id="10" name="Rectangle 9"/>
          <p:cNvSpPr/>
          <p:nvPr/>
        </p:nvSpPr>
        <p:spPr>
          <a:xfrm>
            <a:off x="6507892" y="6107410"/>
            <a:ext cx="3857368" cy="461665"/>
          </a:xfrm>
          <a:prstGeom prst="rect">
            <a:avLst/>
          </a:prstGeom>
        </p:spPr>
        <p:txBody>
          <a:bodyPr wrap="square">
            <a:spAutoFit/>
          </a:bodyPr>
          <a:lstStyle/>
          <a:p>
            <a:r>
              <a:rPr lang="en-US" sz="1200" dirty="0"/>
              <a:t>Quelle: Financial Management: Theory and Practice, 14th edition Eugene F. Brigham and Michael C. </a:t>
            </a:r>
            <a:r>
              <a:rPr lang="en-US" sz="1200" dirty="0" err="1"/>
              <a:t>Ehrhardt</a:t>
            </a:r>
            <a:endParaRPr lang="en-US" sz="1200" dirty="0"/>
          </a:p>
        </p:txBody>
      </p:sp>
    </p:spTree>
    <p:extLst>
      <p:ext uri="{BB962C8B-B14F-4D97-AF65-F5344CB8AC3E}">
        <p14:creationId xmlns:p14="http://schemas.microsoft.com/office/powerpoint/2010/main" val="27310051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stretch>
            <a:fillRect/>
          </a:stretch>
        </p:blipFill>
        <p:spPr>
          <a:xfrm>
            <a:off x="650061" y="1366830"/>
            <a:ext cx="7851001" cy="3917078"/>
          </a:xfrm>
          <a:prstGeom prst="rect">
            <a:avLst/>
          </a:prstGeom>
        </p:spPr>
      </p:pic>
      <p:sp>
        <p:nvSpPr>
          <p:cNvPr id="4" name="Title 3"/>
          <p:cNvSpPr>
            <a:spLocks noGrp="1"/>
          </p:cNvSpPr>
          <p:nvPr>
            <p:ph type="title"/>
          </p:nvPr>
        </p:nvSpPr>
        <p:spPr/>
        <p:txBody>
          <a:bodyPr/>
          <a:lstStyle/>
          <a:p>
            <a:r>
              <a:rPr lang="en-US" dirty="0" err="1"/>
              <a:t>Leasinggeber</a:t>
            </a:r>
            <a:r>
              <a:rPr lang="en-US" dirty="0"/>
              <a:t> vs. </a:t>
            </a:r>
            <a:r>
              <a:rPr lang="en-US" dirty="0" err="1"/>
              <a:t>Leasingnehmer</a:t>
            </a:r>
            <a:endParaRPr lang="en-US" dirty="0"/>
          </a:p>
        </p:txBody>
      </p:sp>
      <p:sp>
        <p:nvSpPr>
          <p:cNvPr id="8" name="TextBox 7"/>
          <p:cNvSpPr txBox="1"/>
          <p:nvPr/>
        </p:nvSpPr>
        <p:spPr>
          <a:xfrm>
            <a:off x="8929687" y="1284317"/>
            <a:ext cx="2943225" cy="3785652"/>
          </a:xfrm>
          <a:prstGeom prst="rect">
            <a:avLst/>
          </a:prstGeom>
          <a:noFill/>
        </p:spPr>
        <p:txBody>
          <a:bodyPr wrap="square" rtlCol="0">
            <a:spAutoFit/>
          </a:bodyPr>
          <a:lstStyle/>
          <a:p>
            <a:r>
              <a:rPr lang="de-DE" sz="1600" dirty="0"/>
              <a:t>Wenn die Inputs für den Leasingnehmer und den Leasinggeber identisch sind, dann bedeutet ein positiver NAL für den Leasingnehmer einen gleichen aber negativen Kapitalwert für den Leasinggeber. Die Bedingungen sind jedoch oft so, dass Leasing beiden Parteien einen Nettovorteil bringen kann. Diese Situation ergibt sich aus Unterschieden bei Steuern, Fremdkapitalzinsen, geschätzten Restwerten oder der Fähigkeit, das Restwertrisiko zu tragen.</a:t>
            </a:r>
          </a:p>
        </p:txBody>
      </p:sp>
      <p:grpSp>
        <p:nvGrpSpPr>
          <p:cNvPr id="10" name="Group 9"/>
          <p:cNvGrpSpPr/>
          <p:nvPr/>
        </p:nvGrpSpPr>
        <p:grpSpPr>
          <a:xfrm>
            <a:off x="457200" y="1042988"/>
            <a:ext cx="8472487" cy="4414837"/>
            <a:chOff x="457200" y="1042988"/>
            <a:chExt cx="8472487" cy="4414837"/>
          </a:xfrm>
        </p:grpSpPr>
        <p:cxnSp>
          <p:nvCxnSpPr>
            <p:cNvPr id="5" name="Straight Connector 4"/>
            <p:cNvCxnSpPr/>
            <p:nvPr/>
          </p:nvCxnSpPr>
          <p:spPr>
            <a:xfrm>
              <a:off x="650061" y="1042988"/>
              <a:ext cx="8108177" cy="441483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457200" y="1042988"/>
              <a:ext cx="8472487" cy="441483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1" name="Rectangle 10">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4A</a:t>
            </a:r>
          </a:p>
        </p:txBody>
      </p:sp>
      <p:sp>
        <p:nvSpPr>
          <p:cNvPr id="12" name="Slide Number Placeholder 11"/>
          <p:cNvSpPr>
            <a:spLocks noGrp="1"/>
          </p:cNvSpPr>
          <p:nvPr>
            <p:ph type="sldNum" sz="quarter" idx="12"/>
          </p:nvPr>
        </p:nvSpPr>
        <p:spPr/>
        <p:txBody>
          <a:bodyPr/>
          <a:lstStyle/>
          <a:p>
            <a:fld id="{C77C6C3F-668B-4AF5-BFA9-0F657EB068D6}" type="slidenum">
              <a:rPr lang="pl-PL" smtClean="0"/>
              <a:pPr/>
              <a:t>27</a:t>
            </a:fld>
            <a:endParaRPr lang="pl-PL" dirty="0"/>
          </a:p>
        </p:txBody>
      </p:sp>
      <p:sp>
        <p:nvSpPr>
          <p:cNvPr id="13" name="Rectangle 12"/>
          <p:cNvSpPr/>
          <p:nvPr/>
        </p:nvSpPr>
        <p:spPr>
          <a:xfrm>
            <a:off x="6507892" y="6107410"/>
            <a:ext cx="3857368" cy="461665"/>
          </a:xfrm>
          <a:prstGeom prst="rect">
            <a:avLst/>
          </a:prstGeom>
        </p:spPr>
        <p:txBody>
          <a:bodyPr wrap="square">
            <a:spAutoFit/>
          </a:bodyPr>
          <a:lstStyle/>
          <a:p>
            <a:r>
              <a:rPr lang="en-US" sz="1200" dirty="0"/>
              <a:t>Quelle: Financial Management: Theory and Practice, 14th edition Eugene F. Brigham and Michael C. </a:t>
            </a:r>
            <a:r>
              <a:rPr lang="en-US" sz="1200" dirty="0" err="1"/>
              <a:t>Ehrhardt</a:t>
            </a:r>
            <a:endParaRPr lang="en-US" sz="1200" dirty="0"/>
          </a:p>
        </p:txBody>
      </p:sp>
    </p:spTree>
    <p:extLst>
      <p:ext uri="{BB962C8B-B14F-4D97-AF65-F5344CB8AC3E}">
        <p14:creationId xmlns:p14="http://schemas.microsoft.com/office/powerpoint/2010/main" val="15332448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261533"/>
            <a:ext cx="10515600" cy="3872442"/>
          </a:xfrm>
        </p:spPr>
        <p:txBody>
          <a:bodyPr>
            <a:noAutofit/>
          </a:bodyPr>
          <a:lstStyle/>
          <a:p>
            <a:r>
              <a:rPr lang="de-DE" sz="2400" dirty="0"/>
              <a:t>Die Tunnel </a:t>
            </a:r>
            <a:r>
              <a:rPr lang="de-DE" sz="2400" dirty="0" err="1"/>
              <a:t>Excavating</a:t>
            </a:r>
            <a:r>
              <a:rPr lang="de-DE" sz="2400" dirty="0"/>
              <a:t> Company (TEC) benötigt einen neuen Traktor, der 200.000 Dollar kostet und 5 Jahre lang eingesetzt wird. TEC kann von der Bank ein Darlehen mit einem Zinssatz von 10% und einer Rückzahlung des Kapitalbetrags nach 5 Jahren erhalten. </a:t>
            </a:r>
          </a:p>
          <a:p>
            <a:r>
              <a:rPr lang="de-DE" sz="2400" dirty="0"/>
              <a:t>Der Einfachheit halber nehmen wir an:</a:t>
            </a:r>
          </a:p>
          <a:p>
            <a:pPr marL="914389" lvl="1" indent="-457200">
              <a:buFont typeface="+mj-lt"/>
              <a:buAutoNum type="arabicPeriod"/>
            </a:pPr>
            <a:r>
              <a:rPr lang="de-DE" sz="2000" dirty="0"/>
              <a:t>Der Traktor kann über die Dauer von 5 Jahren linear abgeschrieben werden;</a:t>
            </a:r>
          </a:p>
          <a:p>
            <a:pPr marL="914389" lvl="1" indent="-457200">
              <a:buFont typeface="+mj-lt"/>
              <a:buAutoNum type="arabicPeriod"/>
            </a:pPr>
            <a:r>
              <a:rPr lang="de-DE" sz="2000" dirty="0"/>
              <a:t>TEC kann Leasingzahlungen, Abschreibungsaufwendungen und Zinszahlungen für Einkommenssteuerzwecke abführen;</a:t>
            </a:r>
          </a:p>
          <a:p>
            <a:pPr marL="914389" lvl="1" indent="-457200">
              <a:buFont typeface="+mj-lt"/>
              <a:buAutoNum type="arabicPeriod"/>
            </a:pPr>
            <a:r>
              <a:rPr lang="de-DE" sz="2000" dirty="0"/>
              <a:t>Die Wartungskosten sind im Kauf des Traktors durch den Hersteller enthalten.</a:t>
            </a:r>
          </a:p>
        </p:txBody>
      </p:sp>
      <p:sp>
        <p:nvSpPr>
          <p:cNvPr id="5" name="Title 3"/>
          <p:cNvSpPr>
            <a:spLocks noGrp="1"/>
          </p:cNvSpPr>
          <p:nvPr>
            <p:ph type="title"/>
          </p:nvPr>
        </p:nvSpPr>
        <p:spPr/>
        <p:txBody>
          <a:bodyPr/>
          <a:lstStyle/>
          <a:p>
            <a:r>
              <a:rPr lang="de-DE" dirty="0"/>
              <a:t>Bewertung durch den Leasingnehmer: Berechnung NAL (II)</a:t>
            </a:r>
            <a:endParaRPr lang="en-US" dirty="0"/>
          </a:p>
        </p:txBody>
      </p:sp>
      <p:sp>
        <p:nvSpPr>
          <p:cNvPr id="6" name="Rectangle 5">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4A</a:t>
            </a:r>
          </a:p>
        </p:txBody>
      </p:sp>
      <p:sp>
        <p:nvSpPr>
          <p:cNvPr id="8" name="Slide Number Placeholder 7"/>
          <p:cNvSpPr>
            <a:spLocks noGrp="1"/>
          </p:cNvSpPr>
          <p:nvPr>
            <p:ph type="sldNum" sz="quarter" idx="12"/>
          </p:nvPr>
        </p:nvSpPr>
        <p:spPr/>
        <p:txBody>
          <a:bodyPr/>
          <a:lstStyle/>
          <a:p>
            <a:fld id="{C77C6C3F-668B-4AF5-BFA9-0F657EB068D6}" type="slidenum">
              <a:rPr lang="pl-PL" smtClean="0"/>
              <a:pPr/>
              <a:t>28</a:t>
            </a:fld>
            <a:endParaRPr lang="pl-PL" dirty="0"/>
          </a:p>
        </p:txBody>
      </p:sp>
      <p:sp>
        <p:nvSpPr>
          <p:cNvPr id="9" name="Rectangle 8"/>
          <p:cNvSpPr/>
          <p:nvPr/>
        </p:nvSpPr>
        <p:spPr>
          <a:xfrm>
            <a:off x="6507892" y="6107410"/>
            <a:ext cx="3857368" cy="461665"/>
          </a:xfrm>
          <a:prstGeom prst="rect">
            <a:avLst/>
          </a:prstGeom>
        </p:spPr>
        <p:txBody>
          <a:bodyPr wrap="square">
            <a:spAutoFit/>
          </a:bodyPr>
          <a:lstStyle/>
          <a:p>
            <a:r>
              <a:rPr lang="en-US" sz="1200" dirty="0"/>
              <a:t>Quelle: Financial Management: Theory and Practice, 14th edition Eugene F. Brigham and Michael C. </a:t>
            </a:r>
            <a:r>
              <a:rPr lang="en-US" sz="1200" dirty="0" err="1"/>
              <a:t>Ehrhardt</a:t>
            </a:r>
            <a:endParaRPr lang="en-US" sz="1200" dirty="0"/>
          </a:p>
        </p:txBody>
      </p:sp>
    </p:spTree>
    <p:extLst>
      <p:ext uri="{BB962C8B-B14F-4D97-AF65-F5344CB8AC3E}">
        <p14:creationId xmlns:p14="http://schemas.microsoft.com/office/powerpoint/2010/main" val="5134224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261533"/>
            <a:ext cx="10515600" cy="2586567"/>
          </a:xfrm>
        </p:spPr>
        <p:txBody>
          <a:bodyPr>
            <a:normAutofit/>
          </a:bodyPr>
          <a:lstStyle/>
          <a:p>
            <a:endParaRPr lang="en-US" sz="2400" dirty="0"/>
          </a:p>
          <a:p>
            <a:r>
              <a:rPr lang="de-DE" sz="2400" dirty="0"/>
              <a:t>Die </a:t>
            </a:r>
            <a:r>
              <a:rPr lang="de-DE" sz="2400" dirty="0" err="1"/>
              <a:t>Tractor</a:t>
            </a:r>
            <a:r>
              <a:rPr lang="de-DE" sz="2400" dirty="0"/>
              <a:t> Leasing Corp. bietet Leasingverträge für den Traktor an. Die Finanzmanagerin von TEC muss entscheiden, ob sie den neuen Traktor leasen oder kaufen möchte. Annahme: Die Leasingzahlungen sind steuerlich absetzbar.</a:t>
            </a:r>
          </a:p>
          <a:p>
            <a:pPr marL="0" indent="0">
              <a:buNone/>
            </a:pPr>
            <a:endParaRPr lang="en-US" sz="2000" dirty="0"/>
          </a:p>
        </p:txBody>
      </p:sp>
      <p:sp>
        <p:nvSpPr>
          <p:cNvPr id="5" name="Title 3"/>
          <p:cNvSpPr>
            <a:spLocks noGrp="1"/>
          </p:cNvSpPr>
          <p:nvPr>
            <p:ph type="title"/>
          </p:nvPr>
        </p:nvSpPr>
        <p:spPr/>
        <p:txBody>
          <a:bodyPr/>
          <a:lstStyle/>
          <a:p>
            <a:r>
              <a:rPr lang="de-DE" dirty="0"/>
              <a:t>Bewertung durch den Leasingnehmer: Berechnung NAL (II)</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738768112"/>
              </p:ext>
            </p:extLst>
          </p:nvPr>
        </p:nvGraphicFramePr>
        <p:xfrm>
          <a:off x="1858107" y="3231614"/>
          <a:ext cx="8475785" cy="1463040"/>
        </p:xfrm>
        <a:graphic>
          <a:graphicData uri="http://schemas.openxmlformats.org/drawingml/2006/table">
            <a:tbl>
              <a:tblPr bandRow="1">
                <a:tableStyleId>{5C22544A-7EE6-4342-B048-85BDC9FD1C3A}</a:tableStyleId>
              </a:tblPr>
              <a:tblGrid>
                <a:gridCol w="4214064">
                  <a:extLst>
                    <a:ext uri="{9D8B030D-6E8A-4147-A177-3AD203B41FA5}">
                      <a16:colId xmlns:a16="http://schemas.microsoft.com/office/drawing/2014/main" val="238258041"/>
                    </a:ext>
                  </a:extLst>
                </a:gridCol>
                <a:gridCol w="4261721">
                  <a:extLst>
                    <a:ext uri="{9D8B030D-6E8A-4147-A177-3AD203B41FA5}">
                      <a16:colId xmlns:a16="http://schemas.microsoft.com/office/drawing/2014/main" val="139820510"/>
                    </a:ext>
                  </a:extLst>
                </a:gridCol>
              </a:tblGrid>
              <a:tr h="200446">
                <a:tc>
                  <a:txBody>
                    <a:bodyPr/>
                    <a:lstStyle/>
                    <a:p>
                      <a:r>
                        <a:rPr lang="en-US" sz="1800" dirty="0" err="1"/>
                        <a:t>Nutzungsdauer</a:t>
                      </a:r>
                      <a:r>
                        <a:rPr lang="en-US" sz="1800" dirty="0"/>
                        <a:t> des Assets</a:t>
                      </a:r>
                    </a:p>
                  </a:txBody>
                  <a:tcPr/>
                </a:tc>
                <a:tc>
                  <a:txBody>
                    <a:bodyPr/>
                    <a:lstStyle/>
                    <a:p>
                      <a:r>
                        <a:rPr lang="en-US" sz="1800" dirty="0"/>
                        <a:t>5 Jahre</a:t>
                      </a:r>
                    </a:p>
                  </a:txBody>
                  <a:tcPr/>
                </a:tc>
                <a:extLst>
                  <a:ext uri="{0D108BD9-81ED-4DB2-BD59-A6C34878D82A}">
                    <a16:rowId xmlns:a16="http://schemas.microsoft.com/office/drawing/2014/main" val="1586040992"/>
                  </a:ext>
                </a:extLst>
              </a:tr>
              <a:tr h="267043">
                <a:tc>
                  <a:txBody>
                    <a:bodyPr/>
                    <a:lstStyle/>
                    <a:p>
                      <a:r>
                        <a:rPr lang="en-US" sz="1800" dirty="0" err="1"/>
                        <a:t>Steuersatz</a:t>
                      </a:r>
                      <a:r>
                        <a:rPr lang="en-US" sz="1800" dirty="0"/>
                        <a:t> </a:t>
                      </a:r>
                      <a:r>
                        <a:rPr lang="en-US" sz="1800" dirty="0" err="1"/>
                        <a:t>für</a:t>
                      </a:r>
                      <a:r>
                        <a:rPr lang="en-US" sz="1800" dirty="0"/>
                        <a:t> TEC</a:t>
                      </a:r>
                    </a:p>
                  </a:txBody>
                  <a:tcPr/>
                </a:tc>
                <a:tc>
                  <a:txBody>
                    <a:bodyPr/>
                    <a:lstStyle/>
                    <a:p>
                      <a:r>
                        <a:rPr lang="en-US" sz="1800" dirty="0"/>
                        <a:t>35%</a:t>
                      </a:r>
                    </a:p>
                  </a:txBody>
                  <a:tcPr/>
                </a:tc>
                <a:extLst>
                  <a:ext uri="{0D108BD9-81ED-4DB2-BD59-A6C34878D82A}">
                    <a16:rowId xmlns:a16="http://schemas.microsoft.com/office/drawing/2014/main" val="993054219"/>
                  </a:ext>
                </a:extLst>
              </a:tr>
              <a:tr h="267043">
                <a:tc>
                  <a:txBody>
                    <a:bodyPr/>
                    <a:lstStyle/>
                    <a:p>
                      <a:r>
                        <a:rPr lang="en-US" sz="1800" dirty="0" err="1"/>
                        <a:t>Zinssatz</a:t>
                      </a:r>
                      <a:r>
                        <a:rPr lang="en-US" sz="1800" dirty="0"/>
                        <a:t> des </a:t>
                      </a:r>
                      <a:r>
                        <a:rPr lang="en-US" sz="1800" dirty="0" err="1"/>
                        <a:t>Darlehens</a:t>
                      </a:r>
                      <a:endParaRPr lang="en-US" sz="1800" dirty="0"/>
                    </a:p>
                  </a:txBody>
                  <a:tcPr/>
                </a:tc>
                <a:tc>
                  <a:txBody>
                    <a:bodyPr/>
                    <a:lstStyle/>
                    <a:p>
                      <a:r>
                        <a:rPr lang="en-US" sz="1800" dirty="0"/>
                        <a:t>10%</a:t>
                      </a:r>
                    </a:p>
                  </a:txBody>
                  <a:tcPr/>
                </a:tc>
                <a:extLst>
                  <a:ext uri="{0D108BD9-81ED-4DB2-BD59-A6C34878D82A}">
                    <a16:rowId xmlns:a16="http://schemas.microsoft.com/office/drawing/2014/main" val="822570991"/>
                  </a:ext>
                </a:extLst>
              </a:tr>
              <a:tr h="267043">
                <a:tc>
                  <a:txBody>
                    <a:bodyPr/>
                    <a:lstStyle/>
                    <a:p>
                      <a:r>
                        <a:rPr lang="en-US" sz="1800" dirty="0" err="1"/>
                        <a:t>Fremdkapitalkosten</a:t>
                      </a:r>
                      <a:r>
                        <a:rPr lang="en-US" sz="1800" dirty="0"/>
                        <a:t> </a:t>
                      </a:r>
                      <a:r>
                        <a:rPr lang="en-US" sz="1800" dirty="0" err="1"/>
                        <a:t>nach</a:t>
                      </a:r>
                      <a:r>
                        <a:rPr lang="en-US" sz="1800" dirty="0"/>
                        <a:t> </a:t>
                      </a:r>
                      <a:r>
                        <a:rPr lang="en-US" sz="1800" dirty="0" err="1"/>
                        <a:t>Steuern</a:t>
                      </a:r>
                      <a:endParaRPr lang="en-US" sz="1800" dirty="0"/>
                    </a:p>
                  </a:txBody>
                  <a:tcPr/>
                </a:tc>
                <a:tc>
                  <a:txBody>
                    <a:bodyPr/>
                    <a:lstStyle/>
                    <a:p>
                      <a:r>
                        <a:rPr lang="en-US" sz="1800" dirty="0"/>
                        <a:t>6,5%</a:t>
                      </a:r>
                    </a:p>
                  </a:txBody>
                  <a:tcPr/>
                </a:tc>
                <a:extLst>
                  <a:ext uri="{0D108BD9-81ED-4DB2-BD59-A6C34878D82A}">
                    <a16:rowId xmlns:a16="http://schemas.microsoft.com/office/drawing/2014/main" val="1763011758"/>
                  </a:ext>
                </a:extLst>
              </a:tr>
            </a:tbl>
          </a:graphicData>
        </a:graphic>
      </p:graphicFrame>
      <p:sp>
        <p:nvSpPr>
          <p:cNvPr id="6" name="Rectangle 5">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4A</a:t>
            </a:r>
          </a:p>
        </p:txBody>
      </p:sp>
      <p:sp>
        <p:nvSpPr>
          <p:cNvPr id="9" name="Slide Number Placeholder 8"/>
          <p:cNvSpPr>
            <a:spLocks noGrp="1"/>
          </p:cNvSpPr>
          <p:nvPr>
            <p:ph type="sldNum" sz="quarter" idx="12"/>
          </p:nvPr>
        </p:nvSpPr>
        <p:spPr/>
        <p:txBody>
          <a:bodyPr/>
          <a:lstStyle/>
          <a:p>
            <a:fld id="{C77C6C3F-668B-4AF5-BFA9-0F657EB068D6}" type="slidenum">
              <a:rPr lang="pl-PL" smtClean="0"/>
              <a:pPr/>
              <a:t>29</a:t>
            </a:fld>
            <a:endParaRPr lang="pl-PL" dirty="0"/>
          </a:p>
        </p:txBody>
      </p:sp>
    </p:spTree>
    <p:extLst>
      <p:ext uri="{BB962C8B-B14F-4D97-AF65-F5344CB8AC3E}">
        <p14:creationId xmlns:p14="http://schemas.microsoft.com/office/powerpoint/2010/main" val="93368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r>
              <a:rPr lang="en-US" dirty="0"/>
              <a:t>Am Ende des </a:t>
            </a:r>
            <a:r>
              <a:rPr lang="en-US" dirty="0" err="1"/>
              <a:t>Moduls</a:t>
            </a:r>
            <a:r>
              <a:rPr lang="en-US" dirty="0"/>
              <a:t> </a:t>
            </a:r>
            <a:r>
              <a:rPr lang="en-US" dirty="0" err="1"/>
              <a:t>sollten</a:t>
            </a:r>
            <a:r>
              <a:rPr lang="en-US" dirty="0"/>
              <a:t> die </a:t>
            </a:r>
            <a:r>
              <a:rPr lang="en-US" dirty="0" err="1"/>
              <a:t>Teilnehmer</a:t>
            </a:r>
            <a:r>
              <a:rPr lang="en-US" dirty="0"/>
              <a:t>:</a:t>
            </a:r>
          </a:p>
          <a:p>
            <a:pPr lvl="1"/>
            <a:r>
              <a:rPr lang="en-US" dirty="0" err="1"/>
              <a:t>erklären</a:t>
            </a:r>
            <a:r>
              <a:rPr lang="en-US" dirty="0"/>
              <a:t> </a:t>
            </a:r>
            <a:r>
              <a:rPr lang="en-US" dirty="0" err="1"/>
              <a:t>können</a:t>
            </a:r>
            <a:r>
              <a:rPr lang="en-US" dirty="0"/>
              <a:t>, was Leasing </a:t>
            </a:r>
            <a:r>
              <a:rPr lang="en-US" dirty="0" err="1"/>
              <a:t>ist</a:t>
            </a:r>
            <a:r>
              <a:rPr lang="en-US" dirty="0"/>
              <a:t> und </a:t>
            </a:r>
            <a:r>
              <a:rPr lang="en-US" dirty="0" err="1"/>
              <a:t>wie</a:t>
            </a:r>
            <a:r>
              <a:rPr lang="en-US" dirty="0"/>
              <a:t> </a:t>
            </a:r>
            <a:r>
              <a:rPr lang="en-US" dirty="0" err="1"/>
              <a:t>Unternehmen</a:t>
            </a:r>
            <a:r>
              <a:rPr lang="en-US" dirty="0"/>
              <a:t> es </a:t>
            </a:r>
            <a:r>
              <a:rPr lang="en-US" dirty="0" err="1"/>
              <a:t>nutzen</a:t>
            </a:r>
            <a:r>
              <a:rPr lang="en-US" dirty="0"/>
              <a:t> </a:t>
            </a:r>
            <a:r>
              <a:rPr lang="en-US" dirty="0" err="1"/>
              <a:t>können</a:t>
            </a:r>
            <a:r>
              <a:rPr lang="en-US" dirty="0"/>
              <a:t> </a:t>
            </a:r>
          </a:p>
          <a:p>
            <a:pPr lvl="1"/>
            <a:r>
              <a:rPr lang="de-DE" dirty="0"/>
              <a:t>zwischen verschiedenen Leasingarten unterscheiden können</a:t>
            </a:r>
          </a:p>
          <a:p>
            <a:pPr lvl="1"/>
            <a:r>
              <a:rPr lang="de-DE" dirty="0"/>
              <a:t>die Bedeutung buchhalterischer und steuerlicher Implikationen für das Konzept des Leasing verstehen</a:t>
            </a:r>
          </a:p>
          <a:p>
            <a:pPr lvl="1"/>
            <a:r>
              <a:rPr lang="de-DE" dirty="0"/>
              <a:t>eine Leasing- vs. Kaufentscheidung bewerten können</a:t>
            </a:r>
          </a:p>
          <a:p>
            <a:pPr lvl="1"/>
            <a:r>
              <a:rPr lang="de-DE" dirty="0"/>
              <a:t>die Vorteile von Leasing und deren Treiber erklären können </a:t>
            </a:r>
            <a:endParaRPr lang="en-US" dirty="0"/>
          </a:p>
        </p:txBody>
      </p:sp>
      <p:sp>
        <p:nvSpPr>
          <p:cNvPr id="5" name="Title 4"/>
          <p:cNvSpPr>
            <a:spLocks noGrp="1"/>
          </p:cNvSpPr>
          <p:nvPr>
            <p:ph type="title"/>
          </p:nvPr>
        </p:nvSpPr>
        <p:spPr/>
        <p:txBody>
          <a:bodyPr/>
          <a:lstStyle/>
          <a:p>
            <a:r>
              <a:rPr lang="en-US" dirty="0" err="1"/>
              <a:t>Lernziele</a:t>
            </a:r>
            <a:endParaRPr lang="en-US" dirty="0"/>
          </a:p>
        </p:txBody>
      </p:sp>
      <p:sp>
        <p:nvSpPr>
          <p:cNvPr id="4" name="Slide Number Placeholder 3"/>
          <p:cNvSpPr>
            <a:spLocks noGrp="1"/>
          </p:cNvSpPr>
          <p:nvPr>
            <p:ph type="sldNum" sz="quarter" idx="10"/>
          </p:nvPr>
        </p:nvSpPr>
        <p:spPr/>
        <p:txBody>
          <a:bodyPr/>
          <a:lstStyle/>
          <a:p>
            <a:fld id="{C77C6C3F-668B-4AF5-BFA9-0F657EB068D6}" type="slidenum">
              <a:rPr lang="pl-PL" smtClean="0"/>
              <a:pPr/>
              <a:t>3</a:t>
            </a:fld>
            <a:endParaRPr lang="pl-PL" dirty="0"/>
          </a:p>
        </p:txBody>
      </p:sp>
    </p:spTree>
    <p:extLst>
      <p:ext uri="{BB962C8B-B14F-4D97-AF65-F5344CB8AC3E}">
        <p14:creationId xmlns:p14="http://schemas.microsoft.com/office/powerpoint/2010/main" val="39539044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261533"/>
            <a:ext cx="10515600" cy="1691217"/>
          </a:xfrm>
        </p:spPr>
        <p:txBody>
          <a:bodyPr>
            <a:normAutofit lnSpcReduction="10000"/>
          </a:bodyPr>
          <a:lstStyle/>
          <a:p>
            <a:pPr marL="0" indent="0">
              <a:buNone/>
            </a:pPr>
            <a:r>
              <a:rPr lang="de-DE" sz="2400" dirty="0"/>
              <a:t>Berechnen wir zunächst den Kapitalwert für den Erwerb des Traktors (Kreditkauf). Das bedeutet, den Kredit aufzunehmen und das Fahrzeug zu kaufen (Kreditkauf).</a:t>
            </a:r>
          </a:p>
          <a:p>
            <a:pPr marL="914389" lvl="1" indent="-457200">
              <a:buFont typeface="+mj-lt"/>
              <a:buAutoNum type="arabicPeriod"/>
            </a:pPr>
            <a:r>
              <a:rPr lang="de-DE" sz="2000" dirty="0"/>
              <a:t>Kosten für das Fahrzeug (Equipment </a:t>
            </a:r>
            <a:r>
              <a:rPr lang="de-DE" sz="2000" dirty="0" err="1"/>
              <a:t>Cost</a:t>
            </a:r>
            <a:r>
              <a:rPr lang="de-DE" sz="2000" dirty="0"/>
              <a:t>) und Kreditbetrag (</a:t>
            </a:r>
            <a:r>
              <a:rPr lang="de-DE" sz="2000" dirty="0" err="1"/>
              <a:t>Loan</a:t>
            </a:r>
            <a:r>
              <a:rPr lang="de-DE" sz="2000" dirty="0"/>
              <a:t> </a:t>
            </a:r>
            <a:r>
              <a:rPr lang="de-DE" sz="2000" dirty="0" err="1"/>
              <a:t>Amount</a:t>
            </a:r>
            <a:r>
              <a:rPr lang="de-DE" sz="2000" dirty="0"/>
              <a:t>)</a:t>
            </a:r>
          </a:p>
          <a:p>
            <a:pPr marL="914389" lvl="1" indent="-457200">
              <a:buFont typeface="+mj-lt"/>
              <a:buAutoNum type="arabicPeriod"/>
            </a:pPr>
            <a:r>
              <a:rPr lang="de-DE" sz="2000" dirty="0"/>
              <a:t>Zinszahlungen (Interest </a:t>
            </a:r>
            <a:r>
              <a:rPr lang="de-DE" sz="2000" dirty="0" err="1"/>
              <a:t>payments</a:t>
            </a:r>
            <a:r>
              <a:rPr lang="de-DE" sz="2000" dirty="0"/>
              <a:t>) und Zinsersparnisse = Zinszahlungen*Steuersatz (</a:t>
            </a:r>
            <a:r>
              <a:rPr lang="de-DE" sz="2000" dirty="0" err="1"/>
              <a:t>tax</a:t>
            </a:r>
            <a:r>
              <a:rPr lang="de-DE" sz="2000" dirty="0"/>
              <a:t> </a:t>
            </a:r>
            <a:r>
              <a:rPr lang="de-DE" sz="2000" dirty="0" err="1"/>
              <a:t>savings</a:t>
            </a:r>
            <a:r>
              <a:rPr lang="de-DE" sz="2000" dirty="0"/>
              <a:t> </a:t>
            </a:r>
            <a:r>
              <a:rPr lang="de-DE" sz="2000" dirty="0" err="1"/>
              <a:t>from</a:t>
            </a:r>
            <a:r>
              <a:rPr lang="de-DE" sz="2000" dirty="0"/>
              <a:t> </a:t>
            </a:r>
            <a:r>
              <a:rPr lang="de-DE" sz="2000" dirty="0" err="1"/>
              <a:t>interest</a:t>
            </a:r>
            <a:r>
              <a:rPr lang="de-DE" sz="2000" dirty="0"/>
              <a:t>)</a:t>
            </a:r>
            <a:endParaRPr lang="en-US" sz="2000" dirty="0"/>
          </a:p>
        </p:txBody>
      </p:sp>
      <p:sp>
        <p:nvSpPr>
          <p:cNvPr id="5" name="Title 3"/>
          <p:cNvSpPr>
            <a:spLocks noGrp="1"/>
          </p:cNvSpPr>
          <p:nvPr>
            <p:ph type="title"/>
          </p:nvPr>
        </p:nvSpPr>
        <p:spPr/>
        <p:txBody>
          <a:bodyPr/>
          <a:lstStyle/>
          <a:p>
            <a:r>
              <a:rPr lang="de-DE" dirty="0"/>
              <a:t>Bewertung durch den Leasingnehmer: Berechnung NAL (III)</a:t>
            </a:r>
            <a:endParaRPr lang="en-US" dirty="0"/>
          </a:p>
        </p:txBody>
      </p:sp>
      <p:pic>
        <p:nvPicPr>
          <p:cNvPr id="7" name="Picture 6"/>
          <p:cNvPicPr>
            <a:picLocks noChangeAspect="1"/>
          </p:cNvPicPr>
          <p:nvPr/>
        </p:nvPicPr>
        <p:blipFill>
          <a:blip r:embed="rId3"/>
          <a:stretch>
            <a:fillRect/>
          </a:stretch>
        </p:blipFill>
        <p:spPr>
          <a:xfrm>
            <a:off x="955115" y="3145026"/>
            <a:ext cx="10436028" cy="1901759"/>
          </a:xfrm>
          <a:prstGeom prst="rect">
            <a:avLst/>
          </a:prstGeom>
        </p:spPr>
      </p:pic>
      <p:sp>
        <p:nvSpPr>
          <p:cNvPr id="8" name="Rectangle 7">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4A</a:t>
            </a:r>
          </a:p>
        </p:txBody>
      </p:sp>
      <p:sp>
        <p:nvSpPr>
          <p:cNvPr id="9" name="Slide Number Placeholder 8"/>
          <p:cNvSpPr>
            <a:spLocks noGrp="1"/>
          </p:cNvSpPr>
          <p:nvPr>
            <p:ph type="sldNum" sz="quarter" idx="12"/>
          </p:nvPr>
        </p:nvSpPr>
        <p:spPr/>
        <p:txBody>
          <a:bodyPr/>
          <a:lstStyle/>
          <a:p>
            <a:fld id="{C77C6C3F-668B-4AF5-BFA9-0F657EB068D6}" type="slidenum">
              <a:rPr lang="pl-PL" smtClean="0"/>
              <a:pPr/>
              <a:t>30</a:t>
            </a:fld>
            <a:endParaRPr lang="pl-PL" dirty="0"/>
          </a:p>
        </p:txBody>
      </p:sp>
      <p:sp>
        <p:nvSpPr>
          <p:cNvPr id="11" name="Textfeld 10">
            <a:extLst>
              <a:ext uri="{FF2B5EF4-FFF2-40B4-BE49-F238E27FC236}">
                <a16:creationId xmlns:a16="http://schemas.microsoft.com/office/drawing/2014/main" id="{74F5F36B-3980-4CCB-9186-05982C6CD914}"/>
              </a:ext>
            </a:extLst>
          </p:cNvPr>
          <p:cNvSpPr txBox="1"/>
          <p:nvPr/>
        </p:nvSpPr>
        <p:spPr>
          <a:xfrm>
            <a:off x="942070" y="5077727"/>
            <a:ext cx="2215800" cy="507831"/>
          </a:xfrm>
          <a:prstGeom prst="rect">
            <a:avLst/>
          </a:prstGeom>
          <a:noFill/>
        </p:spPr>
        <p:txBody>
          <a:bodyPr wrap="square" rtlCol="0">
            <a:spAutoFit/>
          </a:bodyPr>
          <a:lstStyle/>
          <a:p>
            <a:r>
              <a:rPr lang="de-DE" sz="900" b="1" dirty="0"/>
              <a:t>Hinweis:</a:t>
            </a:r>
            <a:r>
              <a:rPr lang="de-DE" sz="900" dirty="0"/>
              <a:t> Die Trennzeichen „Punkt“ und „Komma“ werden bei Zahlen im Deutschen und Englischen umgekehrt verwendet.</a:t>
            </a:r>
          </a:p>
        </p:txBody>
      </p:sp>
    </p:spTree>
    <p:extLst>
      <p:ext uri="{BB962C8B-B14F-4D97-AF65-F5344CB8AC3E}">
        <p14:creationId xmlns:p14="http://schemas.microsoft.com/office/powerpoint/2010/main" val="12667521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261533"/>
            <a:ext cx="10644554" cy="1446498"/>
          </a:xfrm>
        </p:spPr>
        <p:txBody>
          <a:bodyPr>
            <a:noAutofit/>
          </a:bodyPr>
          <a:lstStyle/>
          <a:p>
            <a:pPr marL="971539" lvl="1" indent="-514350">
              <a:buFont typeface="+mj-lt"/>
              <a:buAutoNum type="arabicPeriod" startAt="3"/>
            </a:pPr>
            <a:r>
              <a:rPr lang="de-DE" sz="1800" dirty="0"/>
              <a:t>Füge die Kapitalrückzahlung (</a:t>
            </a:r>
            <a:r>
              <a:rPr lang="de-DE" sz="1800" dirty="0" err="1"/>
              <a:t>principal</a:t>
            </a:r>
            <a:r>
              <a:rPr lang="de-DE" sz="1800" dirty="0"/>
              <a:t> </a:t>
            </a:r>
            <a:r>
              <a:rPr lang="de-DE" sz="1800" dirty="0" err="1"/>
              <a:t>repayment</a:t>
            </a:r>
            <a:r>
              <a:rPr lang="de-DE" sz="1800" dirty="0"/>
              <a:t>) in der letzten Periode hinzu </a:t>
            </a:r>
          </a:p>
          <a:p>
            <a:pPr marL="971539" lvl="1" indent="-514350">
              <a:buFont typeface="+mj-lt"/>
              <a:buAutoNum type="arabicPeriod" startAt="3"/>
            </a:pPr>
            <a:r>
              <a:rPr lang="de-DE" sz="1800" dirty="0"/>
              <a:t>Addiere die Steuerersparnisse aus Abschreibungen = Abschreibung * Steuersatz (</a:t>
            </a:r>
            <a:r>
              <a:rPr lang="de-DE" sz="1800" dirty="0" err="1"/>
              <a:t>tax</a:t>
            </a:r>
            <a:r>
              <a:rPr lang="de-DE" sz="1800" dirty="0"/>
              <a:t> </a:t>
            </a:r>
            <a:r>
              <a:rPr lang="de-DE" sz="1800" dirty="0" err="1"/>
              <a:t>savings</a:t>
            </a:r>
            <a:r>
              <a:rPr lang="de-DE" sz="1800" dirty="0"/>
              <a:t> </a:t>
            </a:r>
            <a:r>
              <a:rPr lang="de-DE" sz="1800" dirty="0" err="1"/>
              <a:t>from</a:t>
            </a:r>
            <a:r>
              <a:rPr lang="de-DE" sz="1800" dirty="0"/>
              <a:t> </a:t>
            </a:r>
            <a:r>
              <a:rPr lang="de-DE" sz="1800" dirty="0" err="1"/>
              <a:t>depreciation</a:t>
            </a:r>
            <a:r>
              <a:rPr lang="de-DE" sz="1800" dirty="0"/>
              <a:t>)</a:t>
            </a:r>
          </a:p>
          <a:p>
            <a:pPr marL="971539" lvl="1" indent="-514350">
              <a:buFont typeface="+mj-lt"/>
              <a:buAutoNum type="arabicPeriod" startAt="3"/>
            </a:pPr>
            <a:r>
              <a:rPr lang="de-DE" sz="1800" dirty="0"/>
              <a:t>Summiere und diskontiere den Netto-Cashflow (</a:t>
            </a:r>
            <a:r>
              <a:rPr lang="de-DE" sz="1800" dirty="0" err="1"/>
              <a:t>net</a:t>
            </a:r>
            <a:r>
              <a:rPr lang="de-DE" sz="1800" dirty="0"/>
              <a:t> cash </a:t>
            </a:r>
            <a:r>
              <a:rPr lang="de-DE" sz="1800" dirty="0" err="1"/>
              <a:t>flow</a:t>
            </a:r>
            <a:r>
              <a:rPr lang="de-DE" sz="1800" dirty="0"/>
              <a:t>). </a:t>
            </a:r>
            <a:r>
              <a:rPr lang="de-DE" sz="1800" b="1" dirty="0"/>
              <a:t>Da die Cashflows nach Steuern sind, verwende als Diskontsatz die Fremdkapitalkosten nach Steuern = Zinssatz * (1 - Steuersatz)</a:t>
            </a:r>
            <a:endParaRPr lang="en-US" sz="1800" b="1" dirty="0"/>
          </a:p>
        </p:txBody>
      </p:sp>
      <p:sp>
        <p:nvSpPr>
          <p:cNvPr id="5" name="Title 3"/>
          <p:cNvSpPr>
            <a:spLocks noGrp="1"/>
          </p:cNvSpPr>
          <p:nvPr>
            <p:ph type="title"/>
          </p:nvPr>
        </p:nvSpPr>
        <p:spPr/>
        <p:txBody>
          <a:bodyPr/>
          <a:lstStyle/>
          <a:p>
            <a:r>
              <a:rPr lang="de-DE" dirty="0"/>
              <a:t>Bewertung durch den Leasingnehmer: Berechnung NAL (IV)</a:t>
            </a:r>
            <a:endParaRPr lang="en-US" dirty="0"/>
          </a:p>
        </p:txBody>
      </p:sp>
      <p:pic>
        <p:nvPicPr>
          <p:cNvPr id="7" name="Picture 6"/>
          <p:cNvPicPr>
            <a:picLocks noChangeAspect="1"/>
          </p:cNvPicPr>
          <p:nvPr/>
        </p:nvPicPr>
        <p:blipFill>
          <a:blip r:embed="rId3"/>
          <a:stretch>
            <a:fillRect/>
          </a:stretch>
        </p:blipFill>
        <p:spPr>
          <a:xfrm>
            <a:off x="838200" y="2750427"/>
            <a:ext cx="8763000" cy="3041703"/>
          </a:xfrm>
          <a:prstGeom prst="rect">
            <a:avLst/>
          </a:prstGeom>
        </p:spPr>
      </p:pic>
      <p:graphicFrame>
        <p:nvGraphicFramePr>
          <p:cNvPr id="8" name="Table 7"/>
          <p:cNvGraphicFramePr>
            <a:graphicFrameLocks noGrp="1"/>
          </p:cNvGraphicFramePr>
          <p:nvPr>
            <p:extLst>
              <p:ext uri="{D42A27DB-BD31-4B8C-83A1-F6EECF244321}">
                <p14:modId xmlns:p14="http://schemas.microsoft.com/office/powerpoint/2010/main" val="1792006077"/>
              </p:ext>
            </p:extLst>
          </p:nvPr>
        </p:nvGraphicFramePr>
        <p:xfrm>
          <a:off x="10261600" y="3080565"/>
          <a:ext cx="1572846" cy="1060479"/>
        </p:xfrm>
        <a:graphic>
          <a:graphicData uri="http://schemas.openxmlformats.org/drawingml/2006/table">
            <a:tbl>
              <a:tblPr firstRow="1" bandRow="1">
                <a:tableStyleId>{5C22544A-7EE6-4342-B048-85BDC9FD1C3A}</a:tableStyleId>
              </a:tblPr>
              <a:tblGrid>
                <a:gridCol w="1572846">
                  <a:extLst>
                    <a:ext uri="{9D8B030D-6E8A-4147-A177-3AD203B41FA5}">
                      <a16:colId xmlns:a16="http://schemas.microsoft.com/office/drawing/2014/main" val="2256301183"/>
                    </a:ext>
                  </a:extLst>
                </a:gridCol>
              </a:tblGrid>
              <a:tr h="420399">
                <a:tc>
                  <a:txBody>
                    <a:bodyPr/>
                    <a:lstStyle/>
                    <a:p>
                      <a:pPr algn="ctr"/>
                      <a:r>
                        <a:rPr lang="en-US" dirty="0" err="1"/>
                        <a:t>Kapitalwert</a:t>
                      </a:r>
                      <a:endParaRPr lang="en-US" dirty="0"/>
                    </a:p>
                  </a:txBody>
                  <a:tcPr anchor="ctr"/>
                </a:tc>
                <a:extLst>
                  <a:ext uri="{0D108BD9-81ED-4DB2-BD59-A6C34878D82A}">
                    <a16:rowId xmlns:a16="http://schemas.microsoft.com/office/drawing/2014/main" val="3231225962"/>
                  </a:ext>
                </a:extLst>
              </a:tr>
              <a:tr h="508329">
                <a:tc>
                  <a:txBody>
                    <a:bodyPr/>
                    <a:lstStyle/>
                    <a:p>
                      <a:pPr algn="ctr"/>
                      <a:r>
                        <a:rPr lang="en-150" dirty="0"/>
                        <a:t>-141</a:t>
                      </a:r>
                      <a:r>
                        <a:rPr lang="de-DE" dirty="0"/>
                        <a:t>.</a:t>
                      </a:r>
                      <a:r>
                        <a:rPr lang="en-150" dirty="0"/>
                        <a:t>820</a:t>
                      </a:r>
                      <a:r>
                        <a:rPr lang="de-DE" dirty="0"/>
                        <a:t>,</a:t>
                      </a:r>
                      <a:r>
                        <a:rPr lang="en-150" dirty="0"/>
                        <a:t>49 </a:t>
                      </a:r>
                    </a:p>
                    <a:p>
                      <a:pPr algn="ctr"/>
                      <a:endParaRPr lang="en-US" dirty="0"/>
                    </a:p>
                  </a:txBody>
                  <a:tcPr anchor="ctr"/>
                </a:tc>
                <a:extLst>
                  <a:ext uri="{0D108BD9-81ED-4DB2-BD59-A6C34878D82A}">
                    <a16:rowId xmlns:a16="http://schemas.microsoft.com/office/drawing/2014/main" val="361175625"/>
                  </a:ext>
                </a:extLst>
              </a:tr>
            </a:tbl>
          </a:graphicData>
        </a:graphic>
      </p:graphicFrame>
      <p:sp>
        <p:nvSpPr>
          <p:cNvPr id="9" name="Rectangle 8">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4A</a:t>
            </a:r>
          </a:p>
        </p:txBody>
      </p:sp>
      <p:sp>
        <p:nvSpPr>
          <p:cNvPr id="10" name="Slide Number Placeholder 9"/>
          <p:cNvSpPr>
            <a:spLocks noGrp="1"/>
          </p:cNvSpPr>
          <p:nvPr>
            <p:ph type="sldNum" sz="quarter" idx="12"/>
          </p:nvPr>
        </p:nvSpPr>
        <p:spPr/>
        <p:txBody>
          <a:bodyPr/>
          <a:lstStyle/>
          <a:p>
            <a:fld id="{C77C6C3F-668B-4AF5-BFA9-0F657EB068D6}" type="slidenum">
              <a:rPr lang="pl-PL" smtClean="0"/>
              <a:pPr/>
              <a:t>31</a:t>
            </a:fld>
            <a:endParaRPr lang="pl-PL" dirty="0"/>
          </a:p>
        </p:txBody>
      </p:sp>
      <p:sp>
        <p:nvSpPr>
          <p:cNvPr id="12" name="Textfeld 11">
            <a:extLst>
              <a:ext uri="{FF2B5EF4-FFF2-40B4-BE49-F238E27FC236}">
                <a16:creationId xmlns:a16="http://schemas.microsoft.com/office/drawing/2014/main" id="{59EBC67F-DA8F-4D74-8C47-AB2024BD3A74}"/>
              </a:ext>
            </a:extLst>
          </p:cNvPr>
          <p:cNvSpPr txBox="1"/>
          <p:nvPr/>
        </p:nvSpPr>
        <p:spPr>
          <a:xfrm>
            <a:off x="9601200" y="5294932"/>
            <a:ext cx="2215800" cy="507831"/>
          </a:xfrm>
          <a:prstGeom prst="rect">
            <a:avLst/>
          </a:prstGeom>
          <a:noFill/>
        </p:spPr>
        <p:txBody>
          <a:bodyPr wrap="square" rtlCol="0">
            <a:spAutoFit/>
          </a:bodyPr>
          <a:lstStyle/>
          <a:p>
            <a:r>
              <a:rPr lang="de-DE" sz="900" b="1" dirty="0"/>
              <a:t>Hinweis:</a:t>
            </a:r>
            <a:r>
              <a:rPr lang="de-DE" sz="900" dirty="0"/>
              <a:t> Die Trennzeichen „Punkt“ und „Komma“ werden bei Zahlen im Deutschen und Englischen umgekehrt verwendet.</a:t>
            </a:r>
          </a:p>
        </p:txBody>
      </p:sp>
    </p:spTree>
    <p:extLst>
      <p:ext uri="{BB962C8B-B14F-4D97-AF65-F5344CB8AC3E}">
        <p14:creationId xmlns:p14="http://schemas.microsoft.com/office/powerpoint/2010/main" val="21077957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182232"/>
            <a:ext cx="10515600" cy="1887964"/>
          </a:xfrm>
        </p:spPr>
        <p:txBody>
          <a:bodyPr>
            <a:normAutofit fontScale="85000" lnSpcReduction="20000"/>
          </a:bodyPr>
          <a:lstStyle/>
          <a:p>
            <a:r>
              <a:rPr lang="en-US" sz="2400" dirty="0" err="1"/>
              <a:t>Kommen</a:t>
            </a:r>
            <a:r>
              <a:rPr lang="en-US" sz="2400" dirty="0"/>
              <a:t> </a:t>
            </a:r>
            <a:r>
              <a:rPr lang="en-US" sz="2400" dirty="0" err="1"/>
              <a:t>wir</a:t>
            </a:r>
            <a:r>
              <a:rPr lang="en-US" sz="2400" dirty="0"/>
              <a:t> nun </a:t>
            </a:r>
            <a:r>
              <a:rPr lang="en-US" sz="2400" dirty="0" err="1"/>
              <a:t>zur</a:t>
            </a:r>
            <a:r>
              <a:rPr lang="en-US" sz="2400" dirty="0"/>
              <a:t> </a:t>
            </a:r>
            <a:r>
              <a:rPr lang="en-US" sz="2400" dirty="0" err="1"/>
              <a:t>Leasingalternative</a:t>
            </a:r>
            <a:endParaRPr lang="en-US" sz="2400" dirty="0"/>
          </a:p>
          <a:p>
            <a:pPr marL="914389" lvl="1" indent="-457200">
              <a:buFont typeface="+mj-lt"/>
              <a:buAutoNum type="arabicPeriod"/>
            </a:pPr>
            <a:r>
              <a:rPr lang="en-US" dirty="0" err="1"/>
              <a:t>Kosten</a:t>
            </a:r>
            <a:r>
              <a:rPr lang="en-US" dirty="0"/>
              <a:t> </a:t>
            </a:r>
            <a:r>
              <a:rPr lang="en-US" dirty="0" err="1"/>
              <a:t>für</a:t>
            </a:r>
            <a:r>
              <a:rPr lang="en-US" dirty="0"/>
              <a:t> das </a:t>
            </a:r>
            <a:r>
              <a:rPr lang="en-US" dirty="0" err="1"/>
              <a:t>Fahrzeug</a:t>
            </a:r>
            <a:r>
              <a:rPr lang="en-US" dirty="0"/>
              <a:t> (Equipment Cost) und </a:t>
            </a:r>
            <a:r>
              <a:rPr lang="en-US" dirty="0" err="1"/>
              <a:t>Kreditbetrag</a:t>
            </a:r>
            <a:r>
              <a:rPr lang="en-US" dirty="0"/>
              <a:t> (Loan Amount)</a:t>
            </a:r>
          </a:p>
          <a:p>
            <a:pPr marL="914389" lvl="1" indent="-457200">
              <a:buFont typeface="+mj-lt"/>
              <a:buAutoNum type="arabicPeriod"/>
            </a:pPr>
            <a:r>
              <a:rPr lang="en-US" dirty="0" err="1"/>
              <a:t>Füge</a:t>
            </a:r>
            <a:r>
              <a:rPr lang="en-US" dirty="0"/>
              <a:t> </a:t>
            </a:r>
            <a:r>
              <a:rPr lang="en-US" dirty="0" err="1"/>
              <a:t>Leasingzahlungen</a:t>
            </a:r>
            <a:r>
              <a:rPr lang="en-US" dirty="0"/>
              <a:t> (Lease Payments) </a:t>
            </a:r>
            <a:r>
              <a:rPr lang="en-US" dirty="0" err="1"/>
              <a:t>hinzu</a:t>
            </a:r>
            <a:endParaRPr lang="en-US" dirty="0"/>
          </a:p>
          <a:p>
            <a:pPr marL="914389" lvl="1" indent="-457200">
              <a:buFont typeface="+mj-lt"/>
              <a:buAutoNum type="arabicPeriod"/>
            </a:pPr>
            <a:r>
              <a:rPr lang="en-US" dirty="0" err="1"/>
              <a:t>Füge</a:t>
            </a:r>
            <a:r>
              <a:rPr lang="en-US" dirty="0"/>
              <a:t> </a:t>
            </a:r>
            <a:r>
              <a:rPr lang="en-US" dirty="0" err="1"/>
              <a:t>Steueresparnisse</a:t>
            </a:r>
            <a:r>
              <a:rPr lang="en-US" dirty="0"/>
              <a:t> </a:t>
            </a:r>
            <a:r>
              <a:rPr lang="en-US" dirty="0" err="1"/>
              <a:t>aus</a:t>
            </a:r>
            <a:r>
              <a:rPr lang="en-US" dirty="0"/>
              <a:t> Leasing </a:t>
            </a:r>
            <a:r>
              <a:rPr lang="en-US" dirty="0" err="1"/>
              <a:t>hinzu</a:t>
            </a:r>
            <a:r>
              <a:rPr lang="en-US" dirty="0"/>
              <a:t> = </a:t>
            </a:r>
            <a:r>
              <a:rPr lang="en-US" dirty="0" err="1"/>
              <a:t>Leasingzahlung</a:t>
            </a:r>
            <a:r>
              <a:rPr lang="en-US" dirty="0"/>
              <a:t> * </a:t>
            </a:r>
            <a:r>
              <a:rPr lang="en-US" dirty="0" err="1"/>
              <a:t>Steuersatz</a:t>
            </a:r>
            <a:r>
              <a:rPr lang="en-US" dirty="0"/>
              <a:t> (Tax savings from lease) </a:t>
            </a:r>
          </a:p>
          <a:p>
            <a:pPr marL="914389" lvl="1" indent="-457200">
              <a:buFont typeface="+mj-lt"/>
              <a:buAutoNum type="arabicPeriod"/>
            </a:pPr>
            <a:r>
              <a:rPr lang="en-US" dirty="0" err="1"/>
              <a:t>Summiere</a:t>
            </a:r>
            <a:r>
              <a:rPr lang="en-US" dirty="0"/>
              <a:t> und </a:t>
            </a:r>
            <a:r>
              <a:rPr lang="en-US" dirty="0" err="1"/>
              <a:t>diskontiere</a:t>
            </a:r>
            <a:r>
              <a:rPr lang="en-US" dirty="0"/>
              <a:t> die </a:t>
            </a:r>
            <a:r>
              <a:rPr lang="en-US" dirty="0" err="1"/>
              <a:t>Netto</a:t>
            </a:r>
            <a:r>
              <a:rPr lang="en-US" dirty="0"/>
              <a:t>-Cashflows. </a:t>
            </a:r>
            <a:r>
              <a:rPr lang="en-US" b="1" dirty="0"/>
              <a:t>Da die Cashflows </a:t>
            </a:r>
            <a:r>
              <a:rPr lang="en-US" b="1" dirty="0" err="1"/>
              <a:t>nach</a:t>
            </a:r>
            <a:r>
              <a:rPr lang="en-US" b="1" dirty="0"/>
              <a:t> </a:t>
            </a:r>
            <a:r>
              <a:rPr lang="en-US" b="1" dirty="0" err="1"/>
              <a:t>Steuern</a:t>
            </a:r>
            <a:r>
              <a:rPr lang="en-US" b="1" dirty="0"/>
              <a:t> </a:t>
            </a:r>
            <a:r>
              <a:rPr lang="en-US" b="1" dirty="0" err="1"/>
              <a:t>sind</a:t>
            </a:r>
            <a:r>
              <a:rPr lang="en-US" b="1" dirty="0"/>
              <a:t>, </a:t>
            </a:r>
            <a:r>
              <a:rPr lang="en-US" b="1" dirty="0" err="1"/>
              <a:t>nutze</a:t>
            </a:r>
            <a:r>
              <a:rPr lang="en-US" b="1" dirty="0"/>
              <a:t> </a:t>
            </a:r>
            <a:r>
              <a:rPr lang="en-US" b="1" dirty="0" err="1"/>
              <a:t>als</a:t>
            </a:r>
            <a:r>
              <a:rPr lang="en-US" b="1" dirty="0"/>
              <a:t> </a:t>
            </a:r>
            <a:r>
              <a:rPr lang="en-US" b="1" dirty="0" err="1"/>
              <a:t>Diskontsatz</a:t>
            </a:r>
            <a:r>
              <a:rPr lang="en-US" b="1" dirty="0"/>
              <a:t> die </a:t>
            </a:r>
            <a:r>
              <a:rPr lang="en-US" b="1" dirty="0" err="1"/>
              <a:t>Fremdkapitalkosten</a:t>
            </a:r>
            <a:r>
              <a:rPr lang="en-US" b="1" dirty="0"/>
              <a:t> </a:t>
            </a:r>
            <a:r>
              <a:rPr lang="en-US" b="1" dirty="0" err="1"/>
              <a:t>nach</a:t>
            </a:r>
            <a:r>
              <a:rPr lang="en-US" b="1" dirty="0"/>
              <a:t> </a:t>
            </a:r>
            <a:r>
              <a:rPr lang="en-US" b="1" dirty="0" err="1"/>
              <a:t>Steuern</a:t>
            </a:r>
            <a:r>
              <a:rPr lang="en-US" b="1" dirty="0"/>
              <a:t>, </a:t>
            </a:r>
            <a:r>
              <a:rPr lang="en-US" b="1" dirty="0" err="1"/>
              <a:t>d.h.</a:t>
            </a:r>
            <a:r>
              <a:rPr lang="en-US" b="1" dirty="0"/>
              <a:t> </a:t>
            </a:r>
            <a:r>
              <a:rPr lang="en-US" b="1" dirty="0" err="1"/>
              <a:t>Zinssatz</a:t>
            </a:r>
            <a:r>
              <a:rPr lang="en-US" b="1" dirty="0"/>
              <a:t> * (1 </a:t>
            </a:r>
            <a:r>
              <a:rPr lang="en-150" b="1" dirty="0"/>
              <a:t>–</a:t>
            </a:r>
            <a:r>
              <a:rPr lang="en-US" b="1" dirty="0"/>
              <a:t> </a:t>
            </a:r>
            <a:r>
              <a:rPr lang="en-US" b="1" dirty="0" err="1"/>
              <a:t>Steuersatz</a:t>
            </a:r>
            <a:r>
              <a:rPr lang="en-US" b="1" dirty="0"/>
              <a:t>)</a:t>
            </a:r>
            <a:endParaRPr lang="en-US" dirty="0"/>
          </a:p>
          <a:p>
            <a:pPr marL="914389" lvl="1" indent="-457200">
              <a:buFont typeface="+mj-lt"/>
              <a:buAutoNum type="arabicPeriod"/>
            </a:pPr>
            <a:endParaRPr lang="en-US" sz="1800" dirty="0"/>
          </a:p>
          <a:p>
            <a:pPr marL="914389" lvl="1" indent="-457200">
              <a:buFont typeface="+mj-lt"/>
              <a:buAutoNum type="arabicPeriod"/>
            </a:pPr>
            <a:endParaRPr lang="en-US" sz="1800" dirty="0"/>
          </a:p>
          <a:p>
            <a:pPr marL="914389" lvl="1" indent="-457200">
              <a:buFont typeface="+mj-lt"/>
              <a:buAutoNum type="arabicPeriod"/>
            </a:pPr>
            <a:endParaRPr lang="en-US" sz="1800" dirty="0"/>
          </a:p>
          <a:p>
            <a:endParaRPr lang="en-US" sz="2000" dirty="0"/>
          </a:p>
        </p:txBody>
      </p:sp>
      <p:sp>
        <p:nvSpPr>
          <p:cNvPr id="5" name="Title 3"/>
          <p:cNvSpPr>
            <a:spLocks noGrp="1"/>
          </p:cNvSpPr>
          <p:nvPr>
            <p:ph type="title"/>
          </p:nvPr>
        </p:nvSpPr>
        <p:spPr/>
        <p:txBody>
          <a:bodyPr/>
          <a:lstStyle/>
          <a:p>
            <a:r>
              <a:rPr lang="de-DE" dirty="0"/>
              <a:t>Bewertung durch den Leasingnehmer: Berechnung NAL (V)</a:t>
            </a: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2928123445"/>
              </p:ext>
            </p:extLst>
          </p:nvPr>
        </p:nvGraphicFramePr>
        <p:xfrm>
          <a:off x="10261600" y="3080565"/>
          <a:ext cx="1572846" cy="1060479"/>
        </p:xfrm>
        <a:graphic>
          <a:graphicData uri="http://schemas.openxmlformats.org/drawingml/2006/table">
            <a:tbl>
              <a:tblPr firstRow="1" bandRow="1">
                <a:tableStyleId>{5C22544A-7EE6-4342-B048-85BDC9FD1C3A}</a:tableStyleId>
              </a:tblPr>
              <a:tblGrid>
                <a:gridCol w="1572846">
                  <a:extLst>
                    <a:ext uri="{9D8B030D-6E8A-4147-A177-3AD203B41FA5}">
                      <a16:colId xmlns:a16="http://schemas.microsoft.com/office/drawing/2014/main" val="2256301183"/>
                    </a:ext>
                  </a:extLst>
                </a:gridCol>
              </a:tblGrid>
              <a:tr h="420399">
                <a:tc>
                  <a:txBody>
                    <a:bodyPr/>
                    <a:lstStyle/>
                    <a:p>
                      <a:pPr algn="ctr"/>
                      <a:r>
                        <a:rPr lang="en-US" dirty="0" err="1"/>
                        <a:t>Kapitalwert</a:t>
                      </a:r>
                      <a:endParaRPr lang="en-US" dirty="0"/>
                    </a:p>
                  </a:txBody>
                  <a:tcPr anchor="ctr"/>
                </a:tc>
                <a:extLst>
                  <a:ext uri="{0D108BD9-81ED-4DB2-BD59-A6C34878D82A}">
                    <a16:rowId xmlns:a16="http://schemas.microsoft.com/office/drawing/2014/main" val="3231225962"/>
                  </a:ext>
                </a:extLst>
              </a:tr>
              <a:tr h="508329">
                <a:tc>
                  <a:txBody>
                    <a:bodyPr/>
                    <a:lstStyle/>
                    <a:p>
                      <a:pPr algn="ctr"/>
                      <a:r>
                        <a:rPr lang="en-150" dirty="0"/>
                        <a:t>-148</a:t>
                      </a:r>
                      <a:r>
                        <a:rPr lang="de-DE" dirty="0"/>
                        <a:t>.</a:t>
                      </a:r>
                      <a:r>
                        <a:rPr lang="en-150" dirty="0"/>
                        <a:t>565</a:t>
                      </a:r>
                      <a:r>
                        <a:rPr lang="de-DE" dirty="0"/>
                        <a:t>,</a:t>
                      </a:r>
                      <a:r>
                        <a:rPr lang="en-150" dirty="0"/>
                        <a:t>54 </a:t>
                      </a:r>
                    </a:p>
                    <a:p>
                      <a:pPr algn="ctr"/>
                      <a:endParaRPr lang="en-US" dirty="0"/>
                    </a:p>
                  </a:txBody>
                  <a:tcPr anchor="ctr"/>
                </a:tc>
                <a:extLst>
                  <a:ext uri="{0D108BD9-81ED-4DB2-BD59-A6C34878D82A}">
                    <a16:rowId xmlns:a16="http://schemas.microsoft.com/office/drawing/2014/main" val="361175625"/>
                  </a:ext>
                </a:extLst>
              </a:tr>
            </a:tbl>
          </a:graphicData>
        </a:graphic>
      </p:graphicFrame>
      <p:pic>
        <p:nvPicPr>
          <p:cNvPr id="9" name="Picture 8"/>
          <p:cNvPicPr>
            <a:picLocks noChangeAspect="1"/>
          </p:cNvPicPr>
          <p:nvPr/>
        </p:nvPicPr>
        <p:blipFill>
          <a:blip r:embed="rId3"/>
          <a:stretch>
            <a:fillRect/>
          </a:stretch>
        </p:blipFill>
        <p:spPr>
          <a:xfrm>
            <a:off x="1101967" y="3080565"/>
            <a:ext cx="8991601" cy="2830153"/>
          </a:xfrm>
          <a:prstGeom prst="rect">
            <a:avLst/>
          </a:prstGeom>
        </p:spPr>
      </p:pic>
      <p:sp>
        <p:nvSpPr>
          <p:cNvPr id="10" name="Rectangle 9">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4A</a:t>
            </a:r>
          </a:p>
        </p:txBody>
      </p:sp>
      <p:sp>
        <p:nvSpPr>
          <p:cNvPr id="7" name="Slide Number Placeholder 6"/>
          <p:cNvSpPr>
            <a:spLocks noGrp="1"/>
          </p:cNvSpPr>
          <p:nvPr>
            <p:ph type="sldNum" sz="quarter" idx="12"/>
          </p:nvPr>
        </p:nvSpPr>
        <p:spPr/>
        <p:txBody>
          <a:bodyPr/>
          <a:lstStyle/>
          <a:p>
            <a:fld id="{C77C6C3F-668B-4AF5-BFA9-0F657EB068D6}" type="slidenum">
              <a:rPr lang="pl-PL" smtClean="0"/>
              <a:pPr/>
              <a:t>32</a:t>
            </a:fld>
            <a:endParaRPr lang="pl-PL" dirty="0"/>
          </a:p>
        </p:txBody>
      </p:sp>
      <p:sp>
        <p:nvSpPr>
          <p:cNvPr id="12" name="Textfeld 11">
            <a:extLst>
              <a:ext uri="{FF2B5EF4-FFF2-40B4-BE49-F238E27FC236}">
                <a16:creationId xmlns:a16="http://schemas.microsoft.com/office/drawing/2014/main" id="{F10DA36D-3D7D-44DC-B022-9DD5FDA8DEBF}"/>
              </a:ext>
            </a:extLst>
          </p:cNvPr>
          <p:cNvSpPr txBox="1"/>
          <p:nvPr/>
        </p:nvSpPr>
        <p:spPr>
          <a:xfrm>
            <a:off x="10051036" y="5291923"/>
            <a:ext cx="2172863" cy="646331"/>
          </a:xfrm>
          <a:prstGeom prst="rect">
            <a:avLst/>
          </a:prstGeom>
          <a:noFill/>
        </p:spPr>
        <p:txBody>
          <a:bodyPr wrap="square" rtlCol="0">
            <a:spAutoFit/>
          </a:bodyPr>
          <a:lstStyle/>
          <a:p>
            <a:r>
              <a:rPr lang="de-DE" sz="900" b="1" dirty="0"/>
              <a:t>Hinweis:</a:t>
            </a:r>
            <a:r>
              <a:rPr lang="de-DE" sz="900" dirty="0"/>
              <a:t> Die Trennzeichen „Punkt“ und „Komma“ werden bei Zahlen im Deutschen und Englischen umgekehrt verwendet.</a:t>
            </a:r>
          </a:p>
        </p:txBody>
      </p:sp>
    </p:spTree>
    <p:extLst>
      <p:ext uri="{BB962C8B-B14F-4D97-AF65-F5344CB8AC3E}">
        <p14:creationId xmlns:p14="http://schemas.microsoft.com/office/powerpoint/2010/main" val="24670815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261533"/>
            <a:ext cx="10515600" cy="3567642"/>
          </a:xfrm>
        </p:spPr>
        <p:txBody>
          <a:bodyPr>
            <a:normAutofit/>
          </a:bodyPr>
          <a:lstStyle/>
          <a:p>
            <a:pPr marL="457189" lvl="1" indent="0">
              <a:buNone/>
            </a:pPr>
            <a:endParaRPr lang="en-US" dirty="0"/>
          </a:p>
          <a:p>
            <a:pPr marL="0" indent="0" algn="ctr">
              <a:buNone/>
            </a:pPr>
            <a:r>
              <a:rPr lang="en-US" b="1" dirty="0"/>
              <a:t>NAL = </a:t>
            </a:r>
            <a:r>
              <a:rPr lang="en-US" b="1" dirty="0" err="1"/>
              <a:t>Kapitalwert</a:t>
            </a:r>
            <a:r>
              <a:rPr lang="en-US" b="1" dirty="0"/>
              <a:t> Leasing − </a:t>
            </a:r>
            <a:r>
              <a:rPr lang="en-US" b="1" dirty="0" err="1"/>
              <a:t>Kapitalwert</a:t>
            </a:r>
            <a:r>
              <a:rPr lang="en-US" b="1" dirty="0"/>
              <a:t> </a:t>
            </a:r>
            <a:r>
              <a:rPr lang="en-US" b="1" dirty="0" err="1"/>
              <a:t>Kauf</a:t>
            </a:r>
            <a:endParaRPr lang="en-US" b="1" dirty="0"/>
          </a:p>
          <a:p>
            <a:pPr marL="0" indent="0" algn="ctr">
              <a:buNone/>
            </a:pPr>
            <a:r>
              <a:rPr lang="en-US" dirty="0"/>
              <a:t> = -148.566 </a:t>
            </a:r>
            <a:r>
              <a:rPr lang="en-150" dirty="0"/>
              <a:t>–</a:t>
            </a:r>
            <a:r>
              <a:rPr lang="en-US" dirty="0"/>
              <a:t> (</a:t>
            </a:r>
            <a:r>
              <a:rPr lang="en-150" dirty="0"/>
              <a:t>-141</a:t>
            </a:r>
            <a:r>
              <a:rPr lang="de-DE" dirty="0"/>
              <a:t>.</a:t>
            </a:r>
            <a:r>
              <a:rPr lang="en-150" dirty="0"/>
              <a:t>820</a:t>
            </a:r>
            <a:r>
              <a:rPr lang="de-DE" dirty="0"/>
              <a:t>,</a:t>
            </a:r>
            <a:r>
              <a:rPr lang="en-150" dirty="0"/>
              <a:t>49</a:t>
            </a:r>
            <a:r>
              <a:rPr lang="en-US" dirty="0"/>
              <a:t>) </a:t>
            </a:r>
          </a:p>
          <a:p>
            <a:pPr marL="0" indent="0" algn="ctr">
              <a:buNone/>
            </a:pPr>
            <a:r>
              <a:rPr lang="en-US" dirty="0"/>
              <a:t>=                           -6.745,05</a:t>
            </a:r>
            <a:r>
              <a:rPr lang="en-150" dirty="0"/>
              <a:t> </a:t>
            </a:r>
            <a:endParaRPr lang="en-US" dirty="0"/>
          </a:p>
          <a:p>
            <a:pPr marL="0" indent="0">
              <a:buNone/>
            </a:pPr>
            <a:endParaRPr lang="en-US" dirty="0"/>
          </a:p>
          <a:p>
            <a:pPr marL="0" indent="0">
              <a:buNone/>
            </a:pPr>
            <a:r>
              <a:rPr lang="en-US" dirty="0"/>
              <a:t>Der NAL in </a:t>
            </a:r>
            <a:r>
              <a:rPr lang="en-US" dirty="0" err="1"/>
              <a:t>diesem</a:t>
            </a:r>
            <a:r>
              <a:rPr lang="en-US" dirty="0"/>
              <a:t> Fall </a:t>
            </a:r>
            <a:r>
              <a:rPr lang="en-US" dirty="0" err="1"/>
              <a:t>ist</a:t>
            </a:r>
            <a:r>
              <a:rPr lang="en-US" dirty="0"/>
              <a:t> </a:t>
            </a:r>
            <a:r>
              <a:rPr lang="en-US" dirty="0" err="1"/>
              <a:t>negativ</a:t>
            </a:r>
            <a:r>
              <a:rPr lang="en-US" dirty="0"/>
              <a:t>. Das </a:t>
            </a:r>
            <a:r>
              <a:rPr lang="en-US" dirty="0" err="1"/>
              <a:t>Unternehmen</a:t>
            </a:r>
            <a:r>
              <a:rPr lang="en-US" dirty="0"/>
              <a:t> </a:t>
            </a:r>
            <a:r>
              <a:rPr lang="en-US" dirty="0" err="1"/>
              <a:t>sollte</a:t>
            </a:r>
            <a:r>
              <a:rPr lang="en-US" dirty="0"/>
              <a:t> den </a:t>
            </a:r>
            <a:r>
              <a:rPr lang="en-US" dirty="0" err="1"/>
              <a:t>Traktor</a:t>
            </a:r>
            <a:r>
              <a:rPr lang="en-US" dirty="0"/>
              <a:t> </a:t>
            </a:r>
            <a:r>
              <a:rPr lang="en-US" dirty="0" err="1"/>
              <a:t>durch</a:t>
            </a:r>
            <a:r>
              <a:rPr lang="en-US" dirty="0"/>
              <a:t> </a:t>
            </a:r>
            <a:r>
              <a:rPr lang="en-US" dirty="0" err="1"/>
              <a:t>einen</a:t>
            </a:r>
            <a:r>
              <a:rPr lang="en-US" dirty="0"/>
              <a:t> </a:t>
            </a:r>
            <a:r>
              <a:rPr lang="en-US" dirty="0" err="1"/>
              <a:t>kreditfinanzierten</a:t>
            </a:r>
            <a:r>
              <a:rPr lang="en-US" dirty="0"/>
              <a:t> </a:t>
            </a:r>
            <a:r>
              <a:rPr lang="en-US" dirty="0" err="1"/>
              <a:t>Kauf</a:t>
            </a:r>
            <a:r>
              <a:rPr lang="en-US" dirty="0"/>
              <a:t> (= </a:t>
            </a:r>
            <a:r>
              <a:rPr lang="en-US" dirty="0" err="1"/>
              <a:t>Kreditkauf</a:t>
            </a:r>
            <a:r>
              <a:rPr lang="en-US" dirty="0"/>
              <a:t>) </a:t>
            </a:r>
            <a:r>
              <a:rPr lang="en-US" dirty="0" err="1"/>
              <a:t>erwerben</a:t>
            </a:r>
            <a:r>
              <a:rPr lang="en-US" dirty="0"/>
              <a:t>. </a:t>
            </a:r>
            <a:endParaRPr lang="en-150" dirty="0"/>
          </a:p>
          <a:p>
            <a:pPr marL="0" indent="0">
              <a:buNone/>
            </a:pPr>
            <a:endParaRPr lang="en-US" dirty="0"/>
          </a:p>
          <a:p>
            <a:endParaRPr lang="en-US" dirty="0"/>
          </a:p>
        </p:txBody>
      </p:sp>
      <p:sp>
        <p:nvSpPr>
          <p:cNvPr id="5" name="Title 3"/>
          <p:cNvSpPr>
            <a:spLocks noGrp="1"/>
          </p:cNvSpPr>
          <p:nvPr>
            <p:ph type="title"/>
          </p:nvPr>
        </p:nvSpPr>
        <p:spPr/>
        <p:txBody>
          <a:bodyPr/>
          <a:lstStyle/>
          <a:p>
            <a:r>
              <a:rPr lang="de-DE" dirty="0"/>
              <a:t>Bewertung durch den Leasingnehmer: Berechnung NAL (VI)</a:t>
            </a:r>
            <a:endParaRPr lang="en-US" dirty="0"/>
          </a:p>
        </p:txBody>
      </p:sp>
      <p:sp>
        <p:nvSpPr>
          <p:cNvPr id="10" name="Rectangle 9">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4A</a:t>
            </a:r>
          </a:p>
        </p:txBody>
      </p:sp>
      <p:sp>
        <p:nvSpPr>
          <p:cNvPr id="7" name="Slide Number Placeholder 6"/>
          <p:cNvSpPr>
            <a:spLocks noGrp="1"/>
          </p:cNvSpPr>
          <p:nvPr>
            <p:ph type="sldNum" sz="quarter" idx="12"/>
          </p:nvPr>
        </p:nvSpPr>
        <p:spPr/>
        <p:txBody>
          <a:bodyPr/>
          <a:lstStyle/>
          <a:p>
            <a:fld id="{C77C6C3F-668B-4AF5-BFA9-0F657EB068D6}" type="slidenum">
              <a:rPr lang="pl-PL" smtClean="0"/>
              <a:pPr/>
              <a:t>33</a:t>
            </a:fld>
            <a:endParaRPr lang="pl-PL" dirty="0"/>
          </a:p>
        </p:txBody>
      </p:sp>
    </p:spTree>
    <p:extLst>
      <p:ext uri="{BB962C8B-B14F-4D97-AF65-F5344CB8AC3E}">
        <p14:creationId xmlns:p14="http://schemas.microsoft.com/office/powerpoint/2010/main" val="33333749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66713" y="1213896"/>
            <a:ext cx="10515600" cy="514892"/>
          </a:xfrm>
        </p:spPr>
        <p:txBody>
          <a:bodyPr>
            <a:normAutofit fontScale="77500" lnSpcReduction="20000"/>
          </a:bodyPr>
          <a:lstStyle/>
          <a:p>
            <a:pPr marL="457189" lvl="1" indent="0">
              <a:buNone/>
            </a:pPr>
            <a:r>
              <a:rPr lang="de-DE" dirty="0"/>
              <a:t>Wie würde sich der NAL verändern, wenn die Zinszahlungen für den Kredit nicht steuerlich absetzbar sind?</a:t>
            </a:r>
            <a:endParaRPr lang="en-US" dirty="0"/>
          </a:p>
          <a:p>
            <a:endParaRPr lang="en-US" dirty="0"/>
          </a:p>
        </p:txBody>
      </p:sp>
      <p:sp>
        <p:nvSpPr>
          <p:cNvPr id="5" name="Title 3"/>
          <p:cNvSpPr>
            <a:spLocks noGrp="1"/>
          </p:cNvSpPr>
          <p:nvPr>
            <p:ph type="title"/>
          </p:nvPr>
        </p:nvSpPr>
        <p:spPr/>
        <p:txBody>
          <a:bodyPr/>
          <a:lstStyle/>
          <a:p>
            <a:r>
              <a:rPr lang="de-DE" dirty="0"/>
              <a:t>Bewertung durch den Leasingnehmer: Berechnung NAL (VII)</a:t>
            </a:r>
            <a:endParaRPr lang="en-US" dirty="0"/>
          </a:p>
        </p:txBody>
      </p:sp>
      <p:pic>
        <p:nvPicPr>
          <p:cNvPr id="4" name="Picture 3"/>
          <p:cNvPicPr>
            <a:picLocks noChangeAspect="1"/>
          </p:cNvPicPr>
          <p:nvPr/>
        </p:nvPicPr>
        <p:blipFill>
          <a:blip r:embed="rId3"/>
          <a:stretch>
            <a:fillRect/>
          </a:stretch>
        </p:blipFill>
        <p:spPr>
          <a:xfrm>
            <a:off x="2066925" y="1671636"/>
            <a:ext cx="7915275" cy="3025369"/>
          </a:xfrm>
          <a:prstGeom prst="rect">
            <a:avLst/>
          </a:prstGeom>
        </p:spPr>
      </p:pic>
      <p:sp>
        <p:nvSpPr>
          <p:cNvPr id="6" name="TextBox 5"/>
          <p:cNvSpPr txBox="1"/>
          <p:nvPr/>
        </p:nvSpPr>
        <p:spPr>
          <a:xfrm>
            <a:off x="1099642" y="4746217"/>
            <a:ext cx="9605963" cy="1477328"/>
          </a:xfrm>
          <a:prstGeom prst="rect">
            <a:avLst/>
          </a:prstGeom>
          <a:noFill/>
        </p:spPr>
        <p:txBody>
          <a:bodyPr wrap="none" rtlCol="0">
            <a:spAutoFit/>
          </a:bodyPr>
          <a:lstStyle/>
          <a:p>
            <a:pPr algn="ctr"/>
            <a:r>
              <a:rPr lang="en-US" b="1" dirty="0"/>
              <a:t>NAL = </a:t>
            </a:r>
            <a:r>
              <a:rPr lang="en-US" b="1" dirty="0" err="1"/>
              <a:t>Kapitalwert</a:t>
            </a:r>
            <a:r>
              <a:rPr lang="en-US" b="1" dirty="0"/>
              <a:t> Leasing − </a:t>
            </a:r>
            <a:r>
              <a:rPr lang="en-US" b="1" dirty="0" err="1"/>
              <a:t>Kapitalwert</a:t>
            </a:r>
            <a:r>
              <a:rPr lang="en-US" b="1" dirty="0"/>
              <a:t> </a:t>
            </a:r>
            <a:r>
              <a:rPr lang="en-US" b="1" dirty="0" err="1"/>
              <a:t>Kreditkauf</a:t>
            </a:r>
            <a:endParaRPr lang="en-US" b="1" dirty="0"/>
          </a:p>
          <a:p>
            <a:pPr algn="ctr"/>
            <a:r>
              <a:rPr lang="en-US" dirty="0"/>
              <a:t> = -148.566 </a:t>
            </a:r>
            <a:r>
              <a:rPr lang="en-150" dirty="0"/>
              <a:t>–</a:t>
            </a:r>
            <a:r>
              <a:rPr lang="en-US" dirty="0"/>
              <a:t> (</a:t>
            </a:r>
            <a:r>
              <a:rPr lang="en-150" dirty="0"/>
              <a:t>-170</a:t>
            </a:r>
            <a:r>
              <a:rPr lang="de-DE" dirty="0"/>
              <a:t>.</a:t>
            </a:r>
            <a:r>
              <a:rPr lang="en-150" dirty="0"/>
              <a:t>910</a:t>
            </a:r>
            <a:r>
              <a:rPr lang="en-US" dirty="0"/>
              <a:t>) </a:t>
            </a:r>
          </a:p>
          <a:p>
            <a:pPr algn="ctr"/>
            <a:r>
              <a:rPr lang="en-US" dirty="0"/>
              <a:t>=                           </a:t>
            </a:r>
            <a:r>
              <a:rPr lang="en-150" dirty="0"/>
              <a:t> </a:t>
            </a:r>
            <a:r>
              <a:rPr lang="en-US" dirty="0"/>
              <a:t>+</a:t>
            </a:r>
            <a:r>
              <a:rPr lang="en-150" dirty="0"/>
              <a:t>22</a:t>
            </a:r>
            <a:r>
              <a:rPr lang="de-DE" dirty="0"/>
              <a:t>.</a:t>
            </a:r>
            <a:r>
              <a:rPr lang="en-150" dirty="0"/>
              <a:t>34</a:t>
            </a:r>
            <a:r>
              <a:rPr lang="en-US" dirty="0"/>
              <a:t>5</a:t>
            </a:r>
            <a:r>
              <a:rPr lang="en-150" dirty="0"/>
              <a:t>  </a:t>
            </a:r>
            <a:endParaRPr lang="en-US" dirty="0"/>
          </a:p>
          <a:p>
            <a:r>
              <a:rPr lang="en-US" dirty="0"/>
              <a:t>In </a:t>
            </a:r>
            <a:r>
              <a:rPr lang="en-US" dirty="0" err="1"/>
              <a:t>diesem</a:t>
            </a:r>
            <a:r>
              <a:rPr lang="en-US" dirty="0"/>
              <a:t> Fall </a:t>
            </a:r>
            <a:r>
              <a:rPr lang="en-US" dirty="0" err="1"/>
              <a:t>ist</a:t>
            </a:r>
            <a:r>
              <a:rPr lang="en-US" dirty="0"/>
              <a:t> der NAL </a:t>
            </a:r>
            <a:r>
              <a:rPr lang="en-US" b="1" dirty="0" err="1"/>
              <a:t>positiv</a:t>
            </a:r>
            <a:r>
              <a:rPr lang="en-US" b="1" dirty="0"/>
              <a:t> </a:t>
            </a:r>
            <a:r>
              <a:rPr lang="en-US" dirty="0"/>
              <a:t>und die </a:t>
            </a:r>
            <a:r>
              <a:rPr lang="en-US" dirty="0" err="1"/>
              <a:t>Firma</a:t>
            </a:r>
            <a:r>
              <a:rPr lang="en-US" dirty="0"/>
              <a:t> </a:t>
            </a:r>
            <a:r>
              <a:rPr lang="en-US" dirty="0" err="1"/>
              <a:t>sollte</a:t>
            </a:r>
            <a:r>
              <a:rPr lang="en-US" dirty="0"/>
              <a:t> </a:t>
            </a:r>
            <a:r>
              <a:rPr lang="en-US" dirty="0" err="1"/>
              <a:t>sich</a:t>
            </a:r>
            <a:r>
              <a:rPr lang="en-US" dirty="0"/>
              <a:t> </a:t>
            </a:r>
            <a:r>
              <a:rPr lang="en-US" dirty="0" err="1"/>
              <a:t>für</a:t>
            </a:r>
            <a:r>
              <a:rPr lang="en-US" dirty="0"/>
              <a:t> die </a:t>
            </a:r>
            <a:r>
              <a:rPr lang="en-US" dirty="0" err="1"/>
              <a:t>Leasingalternative</a:t>
            </a:r>
            <a:r>
              <a:rPr lang="en-US" dirty="0"/>
              <a:t> </a:t>
            </a:r>
            <a:r>
              <a:rPr lang="en-US" dirty="0" err="1"/>
              <a:t>entscheiden</a:t>
            </a:r>
            <a:r>
              <a:rPr lang="en-US" dirty="0"/>
              <a:t>.  </a:t>
            </a:r>
            <a:endParaRPr lang="en-150" dirty="0"/>
          </a:p>
          <a:p>
            <a:endParaRPr lang="en-US" dirty="0"/>
          </a:p>
        </p:txBody>
      </p:sp>
      <p:sp>
        <p:nvSpPr>
          <p:cNvPr id="7" name="Rectangle 6">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4A</a:t>
            </a:r>
          </a:p>
        </p:txBody>
      </p:sp>
      <p:sp>
        <p:nvSpPr>
          <p:cNvPr id="10" name="Slide Number Placeholder 9"/>
          <p:cNvSpPr>
            <a:spLocks noGrp="1"/>
          </p:cNvSpPr>
          <p:nvPr>
            <p:ph type="sldNum" sz="quarter" idx="12"/>
          </p:nvPr>
        </p:nvSpPr>
        <p:spPr/>
        <p:txBody>
          <a:bodyPr/>
          <a:lstStyle/>
          <a:p>
            <a:fld id="{C77C6C3F-668B-4AF5-BFA9-0F657EB068D6}" type="slidenum">
              <a:rPr lang="pl-PL" smtClean="0"/>
              <a:pPr/>
              <a:t>34</a:t>
            </a:fld>
            <a:endParaRPr lang="pl-PL" dirty="0"/>
          </a:p>
        </p:txBody>
      </p:sp>
      <p:sp>
        <p:nvSpPr>
          <p:cNvPr id="9" name="Textfeld 8">
            <a:extLst>
              <a:ext uri="{FF2B5EF4-FFF2-40B4-BE49-F238E27FC236}">
                <a16:creationId xmlns:a16="http://schemas.microsoft.com/office/drawing/2014/main" id="{D34E7153-7CA6-4578-990A-49C306F9107B}"/>
              </a:ext>
            </a:extLst>
          </p:cNvPr>
          <p:cNvSpPr txBox="1"/>
          <p:nvPr/>
        </p:nvSpPr>
        <p:spPr>
          <a:xfrm>
            <a:off x="10037129" y="4067581"/>
            <a:ext cx="1850071" cy="646331"/>
          </a:xfrm>
          <a:prstGeom prst="rect">
            <a:avLst/>
          </a:prstGeom>
          <a:noFill/>
        </p:spPr>
        <p:txBody>
          <a:bodyPr wrap="square" rtlCol="0">
            <a:spAutoFit/>
          </a:bodyPr>
          <a:lstStyle/>
          <a:p>
            <a:r>
              <a:rPr lang="de-DE" sz="900" b="1" dirty="0"/>
              <a:t>Hinweis:</a:t>
            </a:r>
            <a:r>
              <a:rPr lang="de-DE" sz="900" dirty="0"/>
              <a:t> Die Trennzeichen „Punkt“ und „Komma“ werden bei Zahlen im Deutschen und Englischen umgekehrt verwendet.</a:t>
            </a:r>
          </a:p>
        </p:txBody>
      </p:sp>
    </p:spTree>
    <p:extLst>
      <p:ext uri="{BB962C8B-B14F-4D97-AF65-F5344CB8AC3E}">
        <p14:creationId xmlns:p14="http://schemas.microsoft.com/office/powerpoint/2010/main" val="41070546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1515260691"/>
              </p:ext>
            </p:extLst>
          </p:nvPr>
        </p:nvGraphicFramePr>
        <p:xfrm>
          <a:off x="471488" y="1096433"/>
          <a:ext cx="11276012"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3"/>
          <p:cNvSpPr>
            <a:spLocks noGrp="1"/>
          </p:cNvSpPr>
          <p:nvPr>
            <p:ph type="title"/>
          </p:nvPr>
        </p:nvSpPr>
        <p:spPr/>
        <p:txBody>
          <a:bodyPr/>
          <a:lstStyle/>
          <a:p>
            <a:r>
              <a:rPr lang="en-US" dirty="0" err="1"/>
              <a:t>Bewertung</a:t>
            </a:r>
            <a:r>
              <a:rPr lang="en-US" dirty="0"/>
              <a:t> </a:t>
            </a:r>
            <a:r>
              <a:rPr lang="en-US" dirty="0" err="1"/>
              <a:t>durch</a:t>
            </a:r>
            <a:r>
              <a:rPr lang="en-US" dirty="0"/>
              <a:t> den </a:t>
            </a:r>
            <a:r>
              <a:rPr lang="en-US" dirty="0" err="1"/>
              <a:t>Leasinggeber</a:t>
            </a:r>
            <a:endParaRPr lang="en-US" dirty="0"/>
          </a:p>
        </p:txBody>
      </p:sp>
      <p:sp>
        <p:nvSpPr>
          <p:cNvPr id="5" name="Rectangle 4">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4B</a:t>
            </a:r>
          </a:p>
        </p:txBody>
      </p:sp>
      <p:sp>
        <p:nvSpPr>
          <p:cNvPr id="7" name="Slide Number Placeholder 6"/>
          <p:cNvSpPr>
            <a:spLocks noGrp="1"/>
          </p:cNvSpPr>
          <p:nvPr>
            <p:ph type="sldNum" sz="quarter" idx="12"/>
          </p:nvPr>
        </p:nvSpPr>
        <p:spPr/>
        <p:txBody>
          <a:bodyPr/>
          <a:lstStyle/>
          <a:p>
            <a:fld id="{C77C6C3F-668B-4AF5-BFA9-0F657EB068D6}" type="slidenum">
              <a:rPr lang="pl-PL" smtClean="0"/>
              <a:pPr/>
              <a:t>35</a:t>
            </a:fld>
            <a:endParaRPr lang="pl-PL" dirty="0"/>
          </a:p>
        </p:txBody>
      </p:sp>
      <p:sp>
        <p:nvSpPr>
          <p:cNvPr id="9" name="Rectangle 8"/>
          <p:cNvSpPr/>
          <p:nvPr/>
        </p:nvSpPr>
        <p:spPr>
          <a:xfrm>
            <a:off x="6507892" y="6107410"/>
            <a:ext cx="3857368" cy="461665"/>
          </a:xfrm>
          <a:prstGeom prst="rect">
            <a:avLst/>
          </a:prstGeom>
        </p:spPr>
        <p:txBody>
          <a:bodyPr wrap="square">
            <a:spAutoFit/>
          </a:bodyPr>
          <a:lstStyle/>
          <a:p>
            <a:r>
              <a:rPr lang="en-US" sz="1200" dirty="0"/>
              <a:t>Quelle: Financial Management: Theory and Practice, 14th edition Eugene F. Brigham and Michael C. </a:t>
            </a:r>
            <a:r>
              <a:rPr lang="en-US" sz="1200" dirty="0" err="1"/>
              <a:t>Ehrhardt</a:t>
            </a:r>
            <a:endParaRPr lang="en-US" sz="1200" dirty="0"/>
          </a:p>
        </p:txBody>
      </p:sp>
    </p:spTree>
    <p:extLst>
      <p:ext uri="{BB962C8B-B14F-4D97-AF65-F5344CB8AC3E}">
        <p14:creationId xmlns:p14="http://schemas.microsoft.com/office/powerpoint/2010/main" val="30381928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a:t>Bewertung</a:t>
            </a:r>
            <a:r>
              <a:rPr lang="en-US" dirty="0"/>
              <a:t> </a:t>
            </a:r>
            <a:r>
              <a:rPr lang="en-US" dirty="0" err="1"/>
              <a:t>durch</a:t>
            </a:r>
            <a:r>
              <a:rPr lang="en-US" dirty="0"/>
              <a:t> den </a:t>
            </a:r>
            <a:r>
              <a:rPr lang="en-US" dirty="0" err="1"/>
              <a:t>Leasinggeber</a:t>
            </a:r>
            <a:r>
              <a:rPr lang="en-US" dirty="0"/>
              <a:t> (II)</a:t>
            </a:r>
          </a:p>
        </p:txBody>
      </p:sp>
      <p:graphicFrame>
        <p:nvGraphicFramePr>
          <p:cNvPr id="5" name="Content Placeholder 5"/>
          <p:cNvGraphicFramePr>
            <a:graphicFrameLocks noGrp="1"/>
          </p:cNvGraphicFramePr>
          <p:nvPr>
            <p:ph idx="1"/>
            <p:extLst>
              <p:ext uri="{D42A27DB-BD31-4B8C-83A1-F6EECF244321}">
                <p14:modId xmlns:p14="http://schemas.microsoft.com/office/powerpoint/2010/main" val="884571872"/>
              </p:ext>
            </p:extLst>
          </p:nvPr>
        </p:nvGraphicFramePr>
        <p:xfrm>
          <a:off x="853190" y="1531886"/>
          <a:ext cx="10515600" cy="38495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4B</a:t>
            </a:r>
          </a:p>
        </p:txBody>
      </p:sp>
      <p:sp>
        <p:nvSpPr>
          <p:cNvPr id="8" name="Slide Number Placeholder 7"/>
          <p:cNvSpPr>
            <a:spLocks noGrp="1"/>
          </p:cNvSpPr>
          <p:nvPr>
            <p:ph type="sldNum" sz="quarter" idx="12"/>
          </p:nvPr>
        </p:nvSpPr>
        <p:spPr/>
        <p:txBody>
          <a:bodyPr/>
          <a:lstStyle/>
          <a:p>
            <a:fld id="{C77C6C3F-668B-4AF5-BFA9-0F657EB068D6}" type="slidenum">
              <a:rPr lang="pl-PL" smtClean="0"/>
              <a:pPr/>
              <a:t>36</a:t>
            </a:fld>
            <a:endParaRPr lang="pl-PL" dirty="0"/>
          </a:p>
        </p:txBody>
      </p:sp>
      <p:sp>
        <p:nvSpPr>
          <p:cNvPr id="9" name="Rectangle 8"/>
          <p:cNvSpPr/>
          <p:nvPr/>
        </p:nvSpPr>
        <p:spPr>
          <a:xfrm>
            <a:off x="6507892" y="6107410"/>
            <a:ext cx="3857368" cy="461665"/>
          </a:xfrm>
          <a:prstGeom prst="rect">
            <a:avLst/>
          </a:prstGeom>
        </p:spPr>
        <p:txBody>
          <a:bodyPr wrap="square">
            <a:spAutoFit/>
          </a:bodyPr>
          <a:lstStyle/>
          <a:p>
            <a:r>
              <a:rPr lang="en-US" sz="1200" dirty="0"/>
              <a:t>Quelle: Financial Management: Theory and Practice, 14th edition Eugene F. Brigham and Michael C. </a:t>
            </a:r>
            <a:r>
              <a:rPr lang="en-US" sz="1200" dirty="0" err="1"/>
              <a:t>Ehrhardt</a:t>
            </a:r>
            <a:endParaRPr lang="en-US" sz="1200" dirty="0"/>
          </a:p>
        </p:txBody>
      </p:sp>
    </p:spTree>
    <p:extLst>
      <p:ext uri="{BB962C8B-B14F-4D97-AF65-F5344CB8AC3E}">
        <p14:creationId xmlns:p14="http://schemas.microsoft.com/office/powerpoint/2010/main" val="8675382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de-DE" sz="2400" dirty="0"/>
              <a:t>Die Tunnel </a:t>
            </a:r>
            <a:r>
              <a:rPr lang="de-DE" sz="2400" dirty="0" err="1"/>
              <a:t>Excavating</a:t>
            </a:r>
            <a:r>
              <a:rPr lang="de-DE" sz="2400" dirty="0"/>
              <a:t> Company (TEC) benötigt einen neuen Traktor, der 200.000 Dollar kostet und 5 Jahre lang eingesetzt wird. TEC kann von der Bank ein Darlehen mit einem Zinssatz von 10% und einer Rückzahlung des Kapitalbetrags nach 5 Jahren erhalten. </a:t>
            </a:r>
          </a:p>
          <a:p>
            <a:r>
              <a:rPr lang="de-DE" sz="2400" dirty="0"/>
              <a:t>Der Einfachheit halber nehmen wir an:</a:t>
            </a:r>
          </a:p>
          <a:p>
            <a:pPr marL="914389" lvl="1" indent="-457200">
              <a:buFont typeface="+mj-lt"/>
              <a:buAutoNum type="arabicPeriod"/>
            </a:pPr>
            <a:r>
              <a:rPr lang="de-DE" sz="2000" dirty="0"/>
              <a:t>Der Traktor kann über die Dauer von 5 Jahren linear abgeschrieben werden</a:t>
            </a:r>
          </a:p>
          <a:p>
            <a:pPr marL="914389" lvl="1" indent="-457200">
              <a:buFont typeface="+mj-lt"/>
              <a:buAutoNum type="arabicPeriod"/>
            </a:pPr>
            <a:r>
              <a:rPr lang="de-DE" sz="2000" dirty="0"/>
              <a:t>TEC kann Leasingzahlungen, Abschreibungsaufwendungen und Zinszahlungen für Einkommenssteuerzwecke abführen</a:t>
            </a:r>
          </a:p>
          <a:p>
            <a:pPr marL="914389" lvl="1" indent="-457200">
              <a:buFont typeface="+mj-lt"/>
              <a:buAutoNum type="arabicPeriod"/>
            </a:pPr>
            <a:r>
              <a:rPr lang="de-DE" sz="2000" dirty="0"/>
              <a:t>Die Wartungskosten sind im Kauf des Traktors durch den Hersteller enthalten</a:t>
            </a:r>
          </a:p>
          <a:p>
            <a:pPr lvl="1"/>
            <a:endParaRPr lang="en-US" dirty="0"/>
          </a:p>
        </p:txBody>
      </p:sp>
      <p:sp>
        <p:nvSpPr>
          <p:cNvPr id="4" name="Title 3"/>
          <p:cNvSpPr>
            <a:spLocks noGrp="1"/>
          </p:cNvSpPr>
          <p:nvPr>
            <p:ph type="title"/>
          </p:nvPr>
        </p:nvSpPr>
        <p:spPr/>
        <p:txBody>
          <a:bodyPr/>
          <a:lstStyle/>
          <a:p>
            <a:r>
              <a:rPr lang="en-US" dirty="0"/>
              <a:t>Das TEC </a:t>
            </a:r>
            <a:r>
              <a:rPr lang="en-US" dirty="0" err="1"/>
              <a:t>Beispiel</a:t>
            </a:r>
            <a:r>
              <a:rPr lang="en-US" dirty="0"/>
              <a:t> </a:t>
            </a:r>
            <a:r>
              <a:rPr lang="en-US" dirty="0" err="1"/>
              <a:t>aus</a:t>
            </a:r>
            <a:r>
              <a:rPr lang="en-US" dirty="0"/>
              <a:t> der </a:t>
            </a:r>
            <a:r>
              <a:rPr lang="en-US" dirty="0" err="1"/>
              <a:t>Perspektive</a:t>
            </a:r>
            <a:r>
              <a:rPr lang="en-US" dirty="0"/>
              <a:t> des </a:t>
            </a:r>
            <a:r>
              <a:rPr lang="en-US" dirty="0" err="1"/>
              <a:t>Leasinggebers</a:t>
            </a:r>
            <a:endParaRPr lang="en-US" dirty="0"/>
          </a:p>
        </p:txBody>
      </p:sp>
      <p:sp>
        <p:nvSpPr>
          <p:cNvPr id="5" name="Rectangle 4">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4B</a:t>
            </a:r>
          </a:p>
        </p:txBody>
      </p:sp>
      <p:sp>
        <p:nvSpPr>
          <p:cNvPr id="8" name="Slide Number Placeholder 7"/>
          <p:cNvSpPr>
            <a:spLocks noGrp="1"/>
          </p:cNvSpPr>
          <p:nvPr>
            <p:ph type="sldNum" sz="quarter" idx="12"/>
          </p:nvPr>
        </p:nvSpPr>
        <p:spPr/>
        <p:txBody>
          <a:bodyPr/>
          <a:lstStyle/>
          <a:p>
            <a:fld id="{C77C6C3F-668B-4AF5-BFA9-0F657EB068D6}" type="slidenum">
              <a:rPr lang="pl-PL" smtClean="0"/>
              <a:pPr/>
              <a:t>37</a:t>
            </a:fld>
            <a:endParaRPr lang="pl-PL" dirty="0"/>
          </a:p>
        </p:txBody>
      </p:sp>
    </p:spTree>
    <p:extLst>
      <p:ext uri="{BB962C8B-B14F-4D97-AF65-F5344CB8AC3E}">
        <p14:creationId xmlns:p14="http://schemas.microsoft.com/office/powerpoint/2010/main" val="1580446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de-DE" sz="2400" dirty="0"/>
              <a:t>Die </a:t>
            </a:r>
            <a:r>
              <a:rPr lang="de-DE" sz="2400" dirty="0" err="1"/>
              <a:t>Tractor</a:t>
            </a:r>
            <a:r>
              <a:rPr lang="de-DE" sz="2400" dirty="0"/>
              <a:t> Leasing Corp. bietet Leasingverträge für den Traktor an. Annahme: </a:t>
            </a:r>
            <a:r>
              <a:rPr lang="en-US" sz="2400" dirty="0"/>
              <a:t>D</a:t>
            </a:r>
            <a:r>
              <a:rPr lang="de-DE" sz="2400" dirty="0" err="1"/>
              <a:t>ie</a:t>
            </a:r>
            <a:r>
              <a:rPr lang="de-DE" sz="2400" dirty="0"/>
              <a:t> Leasingzahlungen sind für den Leasingnehmer steuerlich absetzbar. </a:t>
            </a:r>
          </a:p>
          <a:p>
            <a:r>
              <a:rPr lang="de-DE" sz="2400" dirty="0"/>
              <a:t>Unterschiede: Nimm an, die </a:t>
            </a:r>
            <a:r>
              <a:rPr lang="de-DE" sz="2400" dirty="0" err="1"/>
              <a:t>Tractor</a:t>
            </a:r>
            <a:r>
              <a:rPr lang="de-DE" sz="2400" dirty="0"/>
              <a:t> Leasing Corp. hat</a:t>
            </a:r>
            <a:r>
              <a:rPr lang="en-US" sz="2400" dirty="0"/>
              <a:t>:</a:t>
            </a:r>
          </a:p>
          <a:p>
            <a:pPr lvl="1"/>
            <a:r>
              <a:rPr lang="de-DE" dirty="0"/>
              <a:t>Zugang zu Finanzierung zu einem niedrigeren Zinssatz (8% vor Steuern) </a:t>
            </a:r>
          </a:p>
          <a:p>
            <a:pPr lvl="1"/>
            <a:r>
              <a:rPr lang="de-DE" dirty="0"/>
              <a:t>liegt in einer höheren Steuerklasse (40%) </a:t>
            </a:r>
          </a:p>
          <a:p>
            <a:pPr lvl="1"/>
            <a:r>
              <a:rPr lang="de-DE" dirty="0"/>
              <a:t>hat einen Deal mit einem lokalen Schrottplatz, der zustimmt, den Traktor nach 5 Jahren für 3.000 Dollar zu kaufen</a:t>
            </a:r>
          </a:p>
          <a:p>
            <a:pPr lvl="1"/>
            <a:r>
              <a:rPr lang="de-DE" dirty="0"/>
              <a:t>hat einen IRR-Höchstsatz in Höhe ihrer Fremdkapitalkosten nach Steuern (</a:t>
            </a:r>
            <a:r>
              <a:rPr lang="de-DE" i="1" dirty="0"/>
              <a:t>IRR = Internal Rate </a:t>
            </a:r>
            <a:r>
              <a:rPr lang="de-DE" i="1" dirty="0" err="1"/>
              <a:t>of</a:t>
            </a:r>
            <a:r>
              <a:rPr lang="de-DE" i="1" dirty="0"/>
              <a:t> Return </a:t>
            </a:r>
            <a:r>
              <a:rPr lang="de-DE" dirty="0"/>
              <a:t>= interner Zinsfuß)</a:t>
            </a:r>
          </a:p>
          <a:p>
            <a:pPr marL="457189" lvl="1" indent="0">
              <a:buNone/>
            </a:pPr>
            <a:br>
              <a:rPr lang="en-US" dirty="0"/>
            </a:br>
            <a:endParaRPr lang="en-US" dirty="0"/>
          </a:p>
          <a:p>
            <a:pPr marL="457189" lvl="1" indent="0">
              <a:buNone/>
            </a:pPr>
            <a:endParaRPr lang="en-US" sz="1600" dirty="0"/>
          </a:p>
          <a:p>
            <a:pPr lvl="1"/>
            <a:endParaRPr lang="en-US" dirty="0"/>
          </a:p>
        </p:txBody>
      </p:sp>
      <p:sp>
        <p:nvSpPr>
          <p:cNvPr id="4" name="Title 3"/>
          <p:cNvSpPr>
            <a:spLocks noGrp="1"/>
          </p:cNvSpPr>
          <p:nvPr>
            <p:ph type="title"/>
          </p:nvPr>
        </p:nvSpPr>
        <p:spPr/>
        <p:txBody>
          <a:bodyPr/>
          <a:lstStyle/>
          <a:p>
            <a:r>
              <a:rPr lang="en-US" dirty="0"/>
              <a:t>Das TEC </a:t>
            </a:r>
            <a:r>
              <a:rPr lang="en-US" dirty="0" err="1"/>
              <a:t>Beispiel</a:t>
            </a:r>
            <a:r>
              <a:rPr lang="en-US" dirty="0"/>
              <a:t> </a:t>
            </a:r>
            <a:r>
              <a:rPr lang="en-US" dirty="0" err="1"/>
              <a:t>aus</a:t>
            </a:r>
            <a:r>
              <a:rPr lang="en-US" dirty="0"/>
              <a:t> der </a:t>
            </a:r>
            <a:r>
              <a:rPr lang="en-US" dirty="0" err="1"/>
              <a:t>Perspektive</a:t>
            </a:r>
            <a:r>
              <a:rPr lang="en-US" dirty="0"/>
              <a:t> des </a:t>
            </a:r>
            <a:r>
              <a:rPr lang="en-US" dirty="0" err="1"/>
              <a:t>Leasinggebers</a:t>
            </a:r>
            <a:endParaRPr lang="en-US" dirty="0"/>
          </a:p>
        </p:txBody>
      </p:sp>
      <p:sp>
        <p:nvSpPr>
          <p:cNvPr id="5" name="Rectangle 4">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4B</a:t>
            </a:r>
          </a:p>
        </p:txBody>
      </p:sp>
      <p:sp>
        <p:nvSpPr>
          <p:cNvPr id="8" name="Slide Number Placeholder 7"/>
          <p:cNvSpPr>
            <a:spLocks noGrp="1"/>
          </p:cNvSpPr>
          <p:nvPr>
            <p:ph type="sldNum" sz="quarter" idx="12"/>
          </p:nvPr>
        </p:nvSpPr>
        <p:spPr/>
        <p:txBody>
          <a:bodyPr/>
          <a:lstStyle/>
          <a:p>
            <a:fld id="{C77C6C3F-668B-4AF5-BFA9-0F657EB068D6}" type="slidenum">
              <a:rPr lang="pl-PL" smtClean="0"/>
              <a:pPr/>
              <a:t>38</a:t>
            </a:fld>
            <a:endParaRPr lang="pl-PL" dirty="0"/>
          </a:p>
        </p:txBody>
      </p:sp>
    </p:spTree>
    <p:extLst>
      <p:ext uri="{BB962C8B-B14F-4D97-AF65-F5344CB8AC3E}">
        <p14:creationId xmlns:p14="http://schemas.microsoft.com/office/powerpoint/2010/main" val="35155567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528764" y="3671888"/>
            <a:ext cx="9922502" cy="2585323"/>
          </a:xfrm>
          <a:prstGeom prst="rect">
            <a:avLst/>
          </a:prstGeom>
          <a:noFill/>
        </p:spPr>
        <p:txBody>
          <a:bodyPr wrap="square" rtlCol="0">
            <a:spAutoFit/>
          </a:bodyPr>
          <a:lstStyle/>
          <a:p>
            <a:pPr marL="342900" indent="-342900">
              <a:buAutoNum type="arabicPeriod"/>
            </a:pPr>
            <a:r>
              <a:rPr lang="de-DE" dirty="0"/>
              <a:t>Leasinggesellschaft stellt Kapital zur Verfügung</a:t>
            </a:r>
          </a:p>
          <a:p>
            <a:pPr marL="342900" indent="-342900">
              <a:buAutoNum type="arabicPeriod"/>
            </a:pPr>
            <a:r>
              <a:rPr lang="de-DE" dirty="0"/>
              <a:t>Schreibt Vermögenswert ab und profitiert von Steuerersparnissen </a:t>
            </a:r>
          </a:p>
          <a:p>
            <a:pPr marL="342900" indent="-342900">
              <a:buAutoNum type="arabicPeriod"/>
            </a:pPr>
            <a:r>
              <a:rPr lang="de-DE" dirty="0"/>
              <a:t>Restwert aus dem Geschäft mit Schrottplätzen </a:t>
            </a:r>
          </a:p>
          <a:p>
            <a:pPr marL="342900" indent="-342900">
              <a:buAutoNum type="arabicPeriod"/>
            </a:pPr>
            <a:r>
              <a:rPr lang="de-DE" dirty="0"/>
              <a:t>Erhält Leasingzahlungen </a:t>
            </a:r>
          </a:p>
          <a:p>
            <a:pPr marL="342900" indent="-342900">
              <a:buAutoNum type="arabicPeriod"/>
            </a:pPr>
            <a:r>
              <a:rPr lang="de-DE" dirty="0"/>
              <a:t>Bezahlt Steuern auf Leasingzahlungen </a:t>
            </a:r>
          </a:p>
          <a:p>
            <a:pPr marL="342900" indent="-342900">
              <a:buAutoNum type="arabicPeriod"/>
            </a:pPr>
            <a:r>
              <a:rPr lang="en-US" dirty="0" err="1"/>
              <a:t>Kapitalwert</a:t>
            </a:r>
            <a:r>
              <a:rPr lang="en-US" dirty="0"/>
              <a:t> </a:t>
            </a:r>
            <a:r>
              <a:rPr lang="en-150" dirty="0">
                <a:sym typeface="Wingdings" panose="05000000000000000000" pitchFamily="2" charset="2"/>
              </a:rPr>
              <a:t></a:t>
            </a:r>
            <a:r>
              <a:rPr lang="en-US" dirty="0"/>
              <a:t> </a:t>
            </a:r>
            <a:r>
              <a:rPr lang="en-US" b="1" dirty="0"/>
              <a:t>Da Cashflows </a:t>
            </a:r>
            <a:r>
              <a:rPr lang="en-US" b="1" dirty="0" err="1"/>
              <a:t>nach</a:t>
            </a:r>
            <a:r>
              <a:rPr lang="en-US" b="1" dirty="0"/>
              <a:t> </a:t>
            </a:r>
            <a:r>
              <a:rPr lang="en-US" b="1" dirty="0" err="1"/>
              <a:t>Steuern</a:t>
            </a:r>
            <a:r>
              <a:rPr lang="en-US" b="1" dirty="0"/>
              <a:t>, </a:t>
            </a:r>
            <a:r>
              <a:rPr lang="en-US" b="1" dirty="0" err="1"/>
              <a:t>nutze</a:t>
            </a:r>
            <a:r>
              <a:rPr lang="en-US" b="1" dirty="0"/>
              <a:t> </a:t>
            </a:r>
            <a:r>
              <a:rPr lang="en-US" b="1" dirty="0" err="1"/>
              <a:t>Fremdkapitalkosten</a:t>
            </a:r>
            <a:r>
              <a:rPr lang="en-US" b="1" dirty="0"/>
              <a:t> </a:t>
            </a:r>
            <a:r>
              <a:rPr lang="en-US" b="1" dirty="0" err="1"/>
              <a:t>nach</a:t>
            </a:r>
            <a:r>
              <a:rPr lang="en-US" b="1" dirty="0"/>
              <a:t> </a:t>
            </a:r>
            <a:r>
              <a:rPr lang="en-US" b="1" dirty="0" err="1"/>
              <a:t>Steuern</a:t>
            </a:r>
            <a:r>
              <a:rPr lang="en-US" b="1" dirty="0"/>
              <a:t> </a:t>
            </a:r>
          </a:p>
          <a:p>
            <a:r>
              <a:rPr lang="en-US" b="1" dirty="0"/>
              <a:t>                                = </a:t>
            </a:r>
            <a:r>
              <a:rPr lang="en-US" b="1" dirty="0" err="1"/>
              <a:t>Zinssatz</a:t>
            </a:r>
            <a:r>
              <a:rPr lang="en-US" b="1" dirty="0"/>
              <a:t> * (1 </a:t>
            </a:r>
            <a:r>
              <a:rPr lang="de-DE" b="1" dirty="0"/>
              <a:t>-</a:t>
            </a:r>
            <a:r>
              <a:rPr lang="en-US" b="1" dirty="0"/>
              <a:t> </a:t>
            </a:r>
            <a:r>
              <a:rPr lang="en-US" b="1" dirty="0" err="1"/>
              <a:t>Steuersatz</a:t>
            </a:r>
            <a:r>
              <a:rPr lang="en-US" b="1" dirty="0"/>
              <a:t>)  </a:t>
            </a:r>
            <a:r>
              <a:rPr lang="en-US" b="1" dirty="0">
                <a:sym typeface="Wingdings" panose="05000000000000000000" pitchFamily="2" charset="2"/>
              </a:rPr>
              <a:t> </a:t>
            </a:r>
            <a:r>
              <a:rPr lang="en-US" b="1" dirty="0"/>
              <a:t>8% * (1 - 40%) = 4,8 % </a:t>
            </a:r>
            <a:endParaRPr lang="en-US" dirty="0"/>
          </a:p>
          <a:p>
            <a:r>
              <a:rPr lang="en-US" dirty="0">
                <a:solidFill>
                  <a:schemeClr val="accent6">
                    <a:lumMod val="75000"/>
                  </a:schemeClr>
                </a:solidFill>
              </a:rPr>
              <a:t>7. </a:t>
            </a:r>
            <a:r>
              <a:rPr lang="de-DE" dirty="0">
                <a:solidFill>
                  <a:schemeClr val="accent6">
                    <a:lumMod val="75000"/>
                  </a:schemeClr>
                </a:solidFill>
              </a:rPr>
              <a:t>Projekt hat einen positiven Kapitalwert und überschreitet die </a:t>
            </a:r>
            <a:r>
              <a:rPr lang="de-DE" dirty="0" err="1">
                <a:solidFill>
                  <a:schemeClr val="accent6">
                    <a:lumMod val="75000"/>
                  </a:schemeClr>
                </a:solidFill>
              </a:rPr>
              <a:t>Hurdle</a:t>
            </a:r>
            <a:r>
              <a:rPr lang="de-DE" dirty="0">
                <a:solidFill>
                  <a:schemeClr val="accent6">
                    <a:lumMod val="75000"/>
                  </a:schemeClr>
                </a:solidFill>
              </a:rPr>
              <a:t> Rate von 4,8%.</a:t>
            </a:r>
          </a:p>
          <a:p>
            <a:endParaRPr lang="en-US" dirty="0">
              <a:solidFill>
                <a:schemeClr val="accent6">
                  <a:lumMod val="75000"/>
                </a:schemeClr>
              </a:solidFill>
            </a:endParaRPr>
          </a:p>
        </p:txBody>
      </p:sp>
      <p:graphicFrame>
        <p:nvGraphicFramePr>
          <p:cNvPr id="10" name="Table 9"/>
          <p:cNvGraphicFramePr>
            <a:graphicFrameLocks noGrp="1"/>
          </p:cNvGraphicFramePr>
          <p:nvPr>
            <p:extLst>
              <p:ext uri="{D42A27DB-BD31-4B8C-83A1-F6EECF244321}">
                <p14:modId xmlns:p14="http://schemas.microsoft.com/office/powerpoint/2010/main" val="3405793229"/>
              </p:ext>
            </p:extLst>
          </p:nvPr>
        </p:nvGraphicFramePr>
        <p:xfrm>
          <a:off x="8787422" y="4057418"/>
          <a:ext cx="2389556" cy="1005840"/>
        </p:xfrm>
        <a:graphic>
          <a:graphicData uri="http://schemas.openxmlformats.org/drawingml/2006/table">
            <a:tbl>
              <a:tblPr firstRow="1" bandRow="1">
                <a:tableStyleId>{5C22544A-7EE6-4342-B048-85BDC9FD1C3A}</a:tableStyleId>
              </a:tblPr>
              <a:tblGrid>
                <a:gridCol w="1194778">
                  <a:extLst>
                    <a:ext uri="{9D8B030D-6E8A-4147-A177-3AD203B41FA5}">
                      <a16:colId xmlns:a16="http://schemas.microsoft.com/office/drawing/2014/main" val="1004288072"/>
                    </a:ext>
                  </a:extLst>
                </a:gridCol>
                <a:gridCol w="1194778">
                  <a:extLst>
                    <a:ext uri="{9D8B030D-6E8A-4147-A177-3AD203B41FA5}">
                      <a16:colId xmlns:a16="http://schemas.microsoft.com/office/drawing/2014/main" val="3308365602"/>
                    </a:ext>
                  </a:extLst>
                </a:gridCol>
              </a:tblGrid>
              <a:tr h="190500">
                <a:tc>
                  <a:txBody>
                    <a:bodyPr/>
                    <a:lstStyle/>
                    <a:p>
                      <a:pPr algn="ctr"/>
                      <a:r>
                        <a:rPr lang="en-US" dirty="0"/>
                        <a:t>NPV</a:t>
                      </a:r>
                    </a:p>
                  </a:txBody>
                  <a:tcPr anchor="ctr"/>
                </a:tc>
                <a:tc>
                  <a:txBody>
                    <a:bodyPr/>
                    <a:lstStyle/>
                    <a:p>
                      <a:pPr algn="ctr"/>
                      <a:r>
                        <a:rPr lang="en-US" dirty="0"/>
                        <a:t>IRR</a:t>
                      </a:r>
                    </a:p>
                  </a:txBody>
                  <a:tcPr anchor="ctr"/>
                </a:tc>
                <a:extLst>
                  <a:ext uri="{0D108BD9-81ED-4DB2-BD59-A6C34878D82A}">
                    <a16:rowId xmlns:a16="http://schemas.microsoft.com/office/drawing/2014/main" val="1195924590"/>
                  </a:ext>
                </a:extLst>
              </a:tr>
              <a:tr h="333375">
                <a:tc>
                  <a:txBody>
                    <a:bodyPr/>
                    <a:lstStyle/>
                    <a:p>
                      <a:pPr algn="ctr"/>
                      <a:r>
                        <a:rPr lang="en-150" dirty="0"/>
                        <a:t> 14</a:t>
                      </a:r>
                      <a:r>
                        <a:rPr lang="de-DE" dirty="0"/>
                        <a:t>.</a:t>
                      </a:r>
                      <a:r>
                        <a:rPr lang="en-150" dirty="0"/>
                        <a:t>650</a:t>
                      </a:r>
                      <a:r>
                        <a:rPr lang="de-DE" dirty="0"/>
                        <a:t>,</a:t>
                      </a:r>
                      <a:r>
                        <a:rPr lang="en-150" dirty="0"/>
                        <a:t>62 </a:t>
                      </a:r>
                    </a:p>
                    <a:p>
                      <a:pPr algn="ctr"/>
                      <a:endParaRPr lang="en-US" dirty="0"/>
                    </a:p>
                  </a:txBody>
                  <a:tcPr anchor="ctr"/>
                </a:tc>
                <a:tc>
                  <a:txBody>
                    <a:bodyPr/>
                    <a:lstStyle/>
                    <a:p>
                      <a:pPr algn="ctr"/>
                      <a:r>
                        <a:rPr lang="en-150" dirty="0"/>
                        <a:t>7%</a:t>
                      </a:r>
                    </a:p>
                    <a:p>
                      <a:pPr algn="ctr"/>
                      <a:endParaRPr lang="en-US" dirty="0"/>
                    </a:p>
                  </a:txBody>
                  <a:tcPr anchor="ctr"/>
                </a:tc>
                <a:extLst>
                  <a:ext uri="{0D108BD9-81ED-4DB2-BD59-A6C34878D82A}">
                    <a16:rowId xmlns:a16="http://schemas.microsoft.com/office/drawing/2014/main" val="3841157796"/>
                  </a:ext>
                </a:extLst>
              </a:tr>
            </a:tbl>
          </a:graphicData>
        </a:graphic>
      </p:graphicFrame>
      <p:sp>
        <p:nvSpPr>
          <p:cNvPr id="11" name="Title 3"/>
          <p:cNvSpPr>
            <a:spLocks noGrp="1"/>
          </p:cNvSpPr>
          <p:nvPr>
            <p:ph type="title"/>
          </p:nvPr>
        </p:nvSpPr>
        <p:spPr/>
        <p:txBody>
          <a:bodyPr/>
          <a:lstStyle/>
          <a:p>
            <a:r>
              <a:rPr lang="en-US" dirty="0"/>
              <a:t>Das TEC </a:t>
            </a:r>
            <a:r>
              <a:rPr lang="en-US" dirty="0" err="1"/>
              <a:t>Beispiel</a:t>
            </a:r>
            <a:r>
              <a:rPr lang="en-US" dirty="0"/>
              <a:t> </a:t>
            </a:r>
            <a:r>
              <a:rPr lang="en-US" dirty="0" err="1"/>
              <a:t>aus</a:t>
            </a:r>
            <a:r>
              <a:rPr lang="en-US" dirty="0"/>
              <a:t> der </a:t>
            </a:r>
            <a:r>
              <a:rPr lang="en-US" dirty="0" err="1"/>
              <a:t>Perspektive</a:t>
            </a:r>
            <a:r>
              <a:rPr lang="en-US" dirty="0"/>
              <a:t> des </a:t>
            </a:r>
            <a:r>
              <a:rPr lang="en-US" dirty="0" err="1"/>
              <a:t>Leasinggebers</a:t>
            </a:r>
            <a:r>
              <a:rPr lang="en-US" dirty="0"/>
              <a:t> (II)</a:t>
            </a:r>
          </a:p>
        </p:txBody>
      </p:sp>
      <p:sp>
        <p:nvSpPr>
          <p:cNvPr id="12" name="Rectangle 11">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4B</a:t>
            </a:r>
          </a:p>
        </p:txBody>
      </p:sp>
      <p:sp>
        <p:nvSpPr>
          <p:cNvPr id="5" name="Slide Number Placeholder 4"/>
          <p:cNvSpPr>
            <a:spLocks noGrp="1"/>
          </p:cNvSpPr>
          <p:nvPr>
            <p:ph type="sldNum" sz="quarter" idx="12"/>
          </p:nvPr>
        </p:nvSpPr>
        <p:spPr/>
        <p:txBody>
          <a:bodyPr/>
          <a:lstStyle/>
          <a:p>
            <a:fld id="{C77C6C3F-668B-4AF5-BFA9-0F657EB068D6}" type="slidenum">
              <a:rPr lang="pl-PL" smtClean="0"/>
              <a:pPr/>
              <a:t>39</a:t>
            </a:fld>
            <a:endParaRPr lang="pl-PL" dirty="0"/>
          </a:p>
        </p:txBody>
      </p:sp>
      <p:pic>
        <p:nvPicPr>
          <p:cNvPr id="298" name="Picture 6">
            <a:extLst>
              <a:ext uri="{FF2B5EF4-FFF2-40B4-BE49-F238E27FC236}">
                <a16:creationId xmlns:a16="http://schemas.microsoft.com/office/drawing/2014/main" id="{2D63A5F6-896A-45F9-911D-A9E09C952B15}"/>
              </a:ext>
            </a:extLst>
          </p:cNvPr>
          <p:cNvPicPr>
            <a:picLocks noChangeAspect="1"/>
          </p:cNvPicPr>
          <p:nvPr/>
        </p:nvPicPr>
        <p:blipFill>
          <a:blip r:embed="rId3"/>
          <a:stretch>
            <a:fillRect/>
          </a:stretch>
        </p:blipFill>
        <p:spPr>
          <a:xfrm>
            <a:off x="1307287" y="1172880"/>
            <a:ext cx="9196826" cy="2441858"/>
          </a:xfrm>
          <a:prstGeom prst="rect">
            <a:avLst/>
          </a:prstGeom>
        </p:spPr>
      </p:pic>
      <p:sp>
        <p:nvSpPr>
          <p:cNvPr id="9" name="Textfeld 8">
            <a:extLst>
              <a:ext uri="{FF2B5EF4-FFF2-40B4-BE49-F238E27FC236}">
                <a16:creationId xmlns:a16="http://schemas.microsoft.com/office/drawing/2014/main" id="{9E36A5C2-B5A7-43D6-9653-88CC905E1286}"/>
              </a:ext>
            </a:extLst>
          </p:cNvPr>
          <p:cNvSpPr txBox="1"/>
          <p:nvPr/>
        </p:nvSpPr>
        <p:spPr>
          <a:xfrm>
            <a:off x="10472214" y="1453082"/>
            <a:ext cx="1584935" cy="784830"/>
          </a:xfrm>
          <a:prstGeom prst="rect">
            <a:avLst/>
          </a:prstGeom>
          <a:noFill/>
        </p:spPr>
        <p:txBody>
          <a:bodyPr wrap="square" rtlCol="0">
            <a:spAutoFit/>
          </a:bodyPr>
          <a:lstStyle/>
          <a:p>
            <a:r>
              <a:rPr lang="de-DE" sz="900" b="1" dirty="0"/>
              <a:t>Hinweis:</a:t>
            </a:r>
            <a:r>
              <a:rPr lang="de-DE" sz="900" dirty="0"/>
              <a:t> Die Trennzeichen „Punkt“ und „Komma“ werden bei Zahlen im Deutschen und Englischen umgekehrt verwendet.</a:t>
            </a:r>
          </a:p>
        </p:txBody>
      </p:sp>
    </p:spTree>
    <p:extLst>
      <p:ext uri="{BB962C8B-B14F-4D97-AF65-F5344CB8AC3E}">
        <p14:creationId xmlns:p14="http://schemas.microsoft.com/office/powerpoint/2010/main" val="3777616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6"/>
          <a:stretch>
            <a:fillRect/>
          </a:stretch>
        </a:blipFill>
        <a:effectLst/>
      </p:bgPr>
    </p:bg>
    <p:spTree>
      <p:nvGrpSpPr>
        <p:cNvPr id="1" name=""/>
        <p:cNvGrpSpPr/>
        <p:nvPr/>
      </p:nvGrpSpPr>
      <p:grpSpPr>
        <a:xfrm>
          <a:off x="0" y="0"/>
          <a:ext cx="0" cy="0"/>
          <a:chOff x="0" y="0"/>
          <a:chExt cx="0" cy="0"/>
        </a:xfrm>
      </p:grpSpPr>
      <p:pic>
        <p:nvPicPr>
          <p:cNvPr id="50" name="Picture 6" descr="declutter-checklist">
            <a:extLst>
              <a:ext uri="{FF2B5EF4-FFF2-40B4-BE49-F238E27FC236}">
                <a16:creationId xmlns:a16="http://schemas.microsoft.com/office/drawing/2014/main" id="{4479BF9C-F9E4-4AA8-A574-31BDCC47386F}"/>
              </a:ext>
            </a:extLst>
          </p:cNvPr>
          <p:cNvPicPr>
            <a:picLocks noChangeAspect="1" noChangeArrowheads="1"/>
          </p:cNvPicPr>
          <p:nvPr>
            <p:custDataLst>
              <p:tags r:id="rId2"/>
            </p:custDataLst>
          </p:nvPr>
        </p:nvPicPr>
        <p:blipFill>
          <a:blip r:embed="rId7">
            <a:extLst>
              <a:ext uri="{28A0092B-C50C-407E-A947-70E740481C1C}">
                <a14:useLocalDpi xmlns:a14="http://schemas.microsoft.com/office/drawing/2010/main" val="0"/>
              </a:ext>
            </a:extLst>
          </a:blip>
          <a:srcRect/>
          <a:stretch>
            <a:fillRect/>
          </a:stretch>
        </p:blipFill>
        <p:spPr bwMode="gray">
          <a:xfrm>
            <a:off x="9008067" y="3226088"/>
            <a:ext cx="3183933" cy="2743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Object 5" hidden="1">
            <a:extLst>
              <a:ext uri="{FF2B5EF4-FFF2-40B4-BE49-F238E27FC236}">
                <a16:creationId xmlns:a16="http://schemas.microsoft.com/office/drawing/2014/main" id="{8E5124B0-3A92-4585-8F27-3D7F36083E90}"/>
              </a:ext>
            </a:extLst>
          </p:cNvPr>
          <p:cNvGraphicFramePr>
            <a:graphicFrameLocks noChangeAspect="1"/>
          </p:cNvGraphicFramePr>
          <p:nvPr>
            <p:custDataLst>
              <p:tags r:id="rId3"/>
            </p:custData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spid="_x0000_s13427" name="think-cell Slide" r:id="rId8" imgW="425" imgH="426" progId="TCLayout.ActiveDocument.1">
                  <p:embed/>
                </p:oleObj>
              </mc:Choice>
              <mc:Fallback>
                <p:oleObj name="think-cell Slide" r:id="rId8" imgW="425" imgH="426" progId="TCLayout.ActiveDocument.1">
                  <p:embed/>
                  <p:pic>
                    <p:nvPicPr>
                      <p:cNvPr id="6" name="Object 5" hidden="1">
                        <a:extLst>
                          <a:ext uri="{FF2B5EF4-FFF2-40B4-BE49-F238E27FC236}">
                            <a16:creationId xmlns:a16="http://schemas.microsoft.com/office/drawing/2014/main" id="{8E5124B0-3A92-4585-8F27-3D7F36083E90}"/>
                          </a:ext>
                        </a:extLst>
                      </p:cNvPr>
                      <p:cNvPicPr/>
                      <p:nvPr/>
                    </p:nvPicPr>
                    <p:blipFill>
                      <a:blip r:embed="rId9"/>
                      <a:stretch>
                        <a:fillRect/>
                      </a:stretch>
                    </p:blipFill>
                    <p:spPr>
                      <a:xfrm>
                        <a:off x="1525588" y="1588"/>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3ECA6C22-BC38-4F94-9B01-12D2F57294C4}"/>
              </a:ext>
            </a:extLst>
          </p:cNvPr>
          <p:cNvSpPr/>
          <p:nvPr>
            <p:custDataLst>
              <p:tags r:id="rId4"/>
            </p:custDataLst>
          </p:nvPr>
        </p:nvSpPr>
        <p:spPr>
          <a:xfrm>
            <a:off x="152400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defRPr/>
            </a:pPr>
            <a:endParaRPr lang="en-GB" sz="2800" b="1" dirty="0">
              <a:solidFill>
                <a:prstClr val="white"/>
              </a:solidFill>
              <a:latin typeface="Calibri" panose="020F0502020204030204" pitchFamily="34" charset="0"/>
              <a:cs typeface="Calibri" panose="020F0502020204030204" pitchFamily="34" charset="0"/>
              <a:sym typeface="Calibri" panose="020F0502020204030204" pitchFamily="34" charset="0"/>
            </a:endParaRPr>
          </a:p>
        </p:txBody>
      </p:sp>
      <p:sp>
        <p:nvSpPr>
          <p:cNvPr id="2" name="Tytuł 1">
            <a:extLst>
              <a:ext uri="{FF2B5EF4-FFF2-40B4-BE49-F238E27FC236}">
                <a16:creationId xmlns:a16="http://schemas.microsoft.com/office/drawing/2014/main" id="{DA12DFBB-F130-407B-9144-7CE7D934051D}"/>
              </a:ext>
            </a:extLst>
          </p:cNvPr>
          <p:cNvSpPr>
            <a:spLocks noGrp="1"/>
          </p:cNvSpPr>
          <p:nvPr>
            <p:ph type="title"/>
          </p:nvPr>
        </p:nvSpPr>
        <p:spPr>
          <a:xfrm>
            <a:off x="3381983" y="272335"/>
            <a:ext cx="6657368" cy="490459"/>
          </a:xfrm>
        </p:spPr>
        <p:txBody>
          <a:bodyPr>
            <a:noAutofit/>
          </a:bodyPr>
          <a:lstStyle/>
          <a:p>
            <a:pPr algn="r"/>
            <a:r>
              <a:rPr lang="en-GB" sz="2800" b="1" dirty="0" err="1">
                <a:latin typeface="Calibri"/>
                <a:cs typeface="Calibri"/>
              </a:rPr>
              <a:t>Inhalt</a:t>
            </a:r>
            <a:endParaRPr lang="pl-PL" sz="2800" b="1" dirty="0">
              <a:latin typeface="Calibri"/>
              <a:cs typeface="Calibri"/>
            </a:endParaRPr>
          </a:p>
        </p:txBody>
      </p:sp>
      <p:grpSp>
        <p:nvGrpSpPr>
          <p:cNvPr id="25" name="Group 24">
            <a:extLst>
              <a:ext uri="{FF2B5EF4-FFF2-40B4-BE49-F238E27FC236}">
                <a16:creationId xmlns:a16="http://schemas.microsoft.com/office/drawing/2014/main" id="{793121AC-C9C5-4486-BA42-33BB6F723AFD}"/>
              </a:ext>
            </a:extLst>
          </p:cNvPr>
          <p:cNvGrpSpPr/>
          <p:nvPr/>
        </p:nvGrpSpPr>
        <p:grpSpPr>
          <a:xfrm>
            <a:off x="974071" y="1207568"/>
            <a:ext cx="8379341" cy="276253"/>
            <a:chOff x="1128778" y="1187223"/>
            <a:chExt cx="8222316" cy="930194"/>
          </a:xfrm>
          <a:solidFill>
            <a:schemeClr val="accent4"/>
          </a:solidFill>
        </p:grpSpPr>
        <p:sp>
          <p:nvSpPr>
            <p:cNvPr id="26" name="Rectangle 25">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1</a:t>
              </a:r>
              <a:endParaRPr lang="de-DE" sz="2000" b="1" dirty="0">
                <a:solidFill>
                  <a:prstClr val="white"/>
                </a:solidFill>
                <a:latin typeface="Calibri" panose="020F0502020204030204"/>
              </a:endParaRPr>
            </a:p>
          </p:txBody>
        </p:sp>
        <p:sp>
          <p:nvSpPr>
            <p:cNvPr id="27" name="Rectangle 26">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grp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Einleitung</a:t>
              </a:r>
              <a:r>
                <a:rPr lang="en-GB" b="1" dirty="0">
                  <a:solidFill>
                    <a:srgbClr val="4472C4"/>
                  </a:solidFill>
                  <a:latin typeface="Calibri" panose="020F0502020204030204"/>
                </a:rPr>
                <a:t>: Was </a:t>
              </a:r>
              <a:r>
                <a:rPr lang="en-GB" b="1" dirty="0" err="1">
                  <a:solidFill>
                    <a:srgbClr val="4472C4"/>
                  </a:solidFill>
                  <a:latin typeface="Calibri" panose="020F0502020204030204"/>
                </a:rPr>
                <a:t>ist</a:t>
              </a:r>
              <a:r>
                <a:rPr lang="en-GB" b="1" dirty="0">
                  <a:solidFill>
                    <a:srgbClr val="4472C4"/>
                  </a:solidFill>
                  <a:latin typeface="Calibri" panose="020F0502020204030204"/>
                </a:rPr>
                <a:t> Leasing und </a:t>
              </a:r>
              <a:r>
                <a:rPr lang="en-GB" b="1" dirty="0" err="1">
                  <a:solidFill>
                    <a:srgbClr val="4472C4"/>
                  </a:solidFill>
                  <a:latin typeface="Calibri" panose="020F0502020204030204"/>
                </a:rPr>
                <a:t>wie</a:t>
              </a:r>
              <a:r>
                <a:rPr lang="en-GB" b="1" dirty="0">
                  <a:solidFill>
                    <a:srgbClr val="4472C4"/>
                  </a:solidFill>
                  <a:latin typeface="Calibri" panose="020F0502020204030204"/>
                </a:rPr>
                <a:t> </a:t>
              </a:r>
              <a:r>
                <a:rPr lang="en-GB" b="1" dirty="0" err="1">
                  <a:solidFill>
                    <a:srgbClr val="4472C4"/>
                  </a:solidFill>
                  <a:latin typeface="Calibri" panose="020F0502020204030204"/>
                </a:rPr>
                <a:t>funktioniert</a:t>
              </a:r>
              <a:r>
                <a:rPr lang="en-GB" b="1" dirty="0">
                  <a:solidFill>
                    <a:srgbClr val="4472C4"/>
                  </a:solidFill>
                  <a:latin typeface="Calibri" panose="020F0502020204030204"/>
                </a:rPr>
                <a:t> es?</a:t>
              </a:r>
              <a:endParaRPr lang="de-DE" b="1" dirty="0">
                <a:solidFill>
                  <a:srgbClr val="4472C4"/>
                </a:solidFill>
                <a:latin typeface="Calibri" panose="020F0502020204030204"/>
              </a:endParaRPr>
            </a:p>
          </p:txBody>
        </p:sp>
      </p:grpSp>
      <p:grpSp>
        <p:nvGrpSpPr>
          <p:cNvPr id="28" name="Group 27">
            <a:extLst>
              <a:ext uri="{FF2B5EF4-FFF2-40B4-BE49-F238E27FC236}">
                <a16:creationId xmlns:a16="http://schemas.microsoft.com/office/drawing/2014/main" id="{04F6A885-5AC6-4A27-8321-86221D093F9A}"/>
              </a:ext>
            </a:extLst>
          </p:cNvPr>
          <p:cNvGrpSpPr/>
          <p:nvPr/>
        </p:nvGrpSpPr>
        <p:grpSpPr>
          <a:xfrm>
            <a:off x="974071" y="1537182"/>
            <a:ext cx="8379341" cy="252875"/>
            <a:chOff x="1128778" y="1187223"/>
            <a:chExt cx="8222316" cy="930194"/>
          </a:xfrm>
        </p:grpSpPr>
        <p:sp>
          <p:nvSpPr>
            <p:cNvPr id="29" name="Rectangle 28">
              <a:extLst>
                <a:ext uri="{FF2B5EF4-FFF2-40B4-BE49-F238E27FC236}">
                  <a16:creationId xmlns:a16="http://schemas.microsoft.com/office/drawing/2014/main" id="{D4161997-2E41-4E3D-AB66-D3AEA12FAAB0}"/>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a:t>
              </a:r>
              <a:endParaRPr lang="de-DE" sz="2000" b="1" dirty="0">
                <a:solidFill>
                  <a:prstClr val="white"/>
                </a:solidFill>
                <a:latin typeface="Calibri" panose="020F0502020204030204"/>
              </a:endParaRPr>
            </a:p>
          </p:txBody>
        </p:sp>
        <p:sp>
          <p:nvSpPr>
            <p:cNvPr id="30" name="Rectangle 29">
              <a:extLst>
                <a:ext uri="{FF2B5EF4-FFF2-40B4-BE49-F238E27FC236}">
                  <a16:creationId xmlns:a16="http://schemas.microsoft.com/office/drawing/2014/main" id="{22157067-1517-4979-8519-D658AC91A4F4}"/>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Leasingarten</a:t>
              </a:r>
            </a:p>
          </p:txBody>
        </p:sp>
      </p:grpSp>
      <p:grpSp>
        <p:nvGrpSpPr>
          <p:cNvPr id="34" name="Group 33">
            <a:extLst>
              <a:ext uri="{FF2B5EF4-FFF2-40B4-BE49-F238E27FC236}">
                <a16:creationId xmlns:a16="http://schemas.microsoft.com/office/drawing/2014/main" id="{54148A56-7ED1-4054-B552-C6DFF05E074E}"/>
              </a:ext>
            </a:extLst>
          </p:cNvPr>
          <p:cNvGrpSpPr/>
          <p:nvPr/>
        </p:nvGrpSpPr>
        <p:grpSpPr>
          <a:xfrm>
            <a:off x="1295168" y="1862869"/>
            <a:ext cx="8058242" cy="317094"/>
            <a:chOff x="1590893" y="1187223"/>
            <a:chExt cx="7760201" cy="930194"/>
          </a:xfrm>
        </p:grpSpPr>
        <p:sp>
          <p:nvSpPr>
            <p:cNvPr id="35" name="Rectangle 34">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2A</a:t>
              </a:r>
              <a:endParaRPr lang="de-DE" sz="2000" b="1" dirty="0">
                <a:solidFill>
                  <a:prstClr val="white"/>
                </a:solidFill>
                <a:latin typeface="Calibri" panose="020F0502020204030204"/>
              </a:endParaRPr>
            </a:p>
          </p:txBody>
        </p:sp>
        <p:sp>
          <p:nvSpPr>
            <p:cNvPr id="36" name="Rectangle 35">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Operating-Leasing</a:t>
              </a:r>
            </a:p>
          </p:txBody>
        </p:sp>
      </p:grpSp>
      <p:grpSp>
        <p:nvGrpSpPr>
          <p:cNvPr id="61" name="Group 60">
            <a:extLst>
              <a:ext uri="{FF2B5EF4-FFF2-40B4-BE49-F238E27FC236}">
                <a16:creationId xmlns:a16="http://schemas.microsoft.com/office/drawing/2014/main" id="{54148A56-7ED1-4054-B552-C6DFF05E074E}"/>
              </a:ext>
            </a:extLst>
          </p:cNvPr>
          <p:cNvGrpSpPr/>
          <p:nvPr/>
        </p:nvGrpSpPr>
        <p:grpSpPr>
          <a:xfrm>
            <a:off x="1295168" y="2218866"/>
            <a:ext cx="8058242" cy="317094"/>
            <a:chOff x="1590893" y="1187223"/>
            <a:chExt cx="7760201" cy="930194"/>
          </a:xfrm>
        </p:grpSpPr>
        <p:sp>
          <p:nvSpPr>
            <p:cNvPr id="62" name="Rectangle 61">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2B</a:t>
              </a:r>
            </a:p>
          </p:txBody>
        </p:sp>
        <p:sp>
          <p:nvSpPr>
            <p:cNvPr id="63" name="Rectangle 62">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Finanzierungs-Leasing</a:t>
              </a:r>
            </a:p>
          </p:txBody>
        </p:sp>
      </p:grpSp>
      <p:grpSp>
        <p:nvGrpSpPr>
          <p:cNvPr id="64" name="Group 63">
            <a:extLst>
              <a:ext uri="{FF2B5EF4-FFF2-40B4-BE49-F238E27FC236}">
                <a16:creationId xmlns:a16="http://schemas.microsoft.com/office/drawing/2014/main" id="{54148A56-7ED1-4054-B552-C6DFF05E074E}"/>
              </a:ext>
            </a:extLst>
          </p:cNvPr>
          <p:cNvGrpSpPr/>
          <p:nvPr/>
        </p:nvGrpSpPr>
        <p:grpSpPr>
          <a:xfrm>
            <a:off x="1295168" y="2582741"/>
            <a:ext cx="8058243" cy="317094"/>
            <a:chOff x="1590892" y="1187223"/>
            <a:chExt cx="7760202" cy="930194"/>
          </a:xfrm>
        </p:grpSpPr>
        <p:sp>
          <p:nvSpPr>
            <p:cNvPr id="65" name="Rectangle 64">
              <a:extLst>
                <a:ext uri="{FF2B5EF4-FFF2-40B4-BE49-F238E27FC236}">
                  <a16:creationId xmlns:a16="http://schemas.microsoft.com/office/drawing/2014/main" id="{74ED2556-EE53-4D2B-A2F4-264A39BACF72}"/>
                </a:ext>
              </a:extLst>
            </p:cNvPr>
            <p:cNvSpPr/>
            <p:nvPr/>
          </p:nvSpPr>
          <p:spPr>
            <a:xfrm>
              <a:off x="1590892"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2C</a:t>
              </a:r>
              <a:endParaRPr lang="de-DE" sz="2000" b="1" dirty="0">
                <a:solidFill>
                  <a:prstClr val="white"/>
                </a:solidFill>
                <a:latin typeface="Calibri" panose="020F0502020204030204"/>
              </a:endParaRPr>
            </a:p>
          </p:txBody>
        </p:sp>
        <p:sp>
          <p:nvSpPr>
            <p:cNvPr id="66" name="Rectangle 65">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Sale-and-Lease-back</a:t>
              </a:r>
            </a:p>
          </p:txBody>
        </p:sp>
      </p:grpSp>
      <p:grpSp>
        <p:nvGrpSpPr>
          <p:cNvPr id="67" name="Group 66">
            <a:extLst>
              <a:ext uri="{FF2B5EF4-FFF2-40B4-BE49-F238E27FC236}">
                <a16:creationId xmlns:a16="http://schemas.microsoft.com/office/drawing/2014/main" id="{54148A56-7ED1-4054-B552-C6DFF05E074E}"/>
              </a:ext>
            </a:extLst>
          </p:cNvPr>
          <p:cNvGrpSpPr/>
          <p:nvPr/>
        </p:nvGrpSpPr>
        <p:grpSpPr>
          <a:xfrm>
            <a:off x="1295168" y="2934601"/>
            <a:ext cx="8058242" cy="317094"/>
            <a:chOff x="1590893" y="1187223"/>
            <a:chExt cx="7760201" cy="930194"/>
          </a:xfrm>
        </p:grpSpPr>
        <p:sp>
          <p:nvSpPr>
            <p:cNvPr id="68" name="Rectangle 67">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2D</a:t>
              </a:r>
              <a:endParaRPr lang="de-DE" sz="2000" b="1" dirty="0">
                <a:solidFill>
                  <a:prstClr val="white"/>
                </a:solidFill>
                <a:latin typeface="Calibri" panose="020F0502020204030204"/>
              </a:endParaRPr>
            </a:p>
          </p:txBody>
        </p:sp>
        <p:sp>
          <p:nvSpPr>
            <p:cNvPr id="69" name="Rectangle 68">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Andere Leasingarten</a:t>
              </a:r>
            </a:p>
          </p:txBody>
        </p:sp>
      </p:grpSp>
      <p:grpSp>
        <p:nvGrpSpPr>
          <p:cNvPr id="11" name="Group 10"/>
          <p:cNvGrpSpPr/>
          <p:nvPr/>
        </p:nvGrpSpPr>
        <p:grpSpPr>
          <a:xfrm>
            <a:off x="978184" y="3323006"/>
            <a:ext cx="8379341" cy="610200"/>
            <a:chOff x="1821146" y="3184880"/>
            <a:chExt cx="8379341" cy="610200"/>
          </a:xfrm>
        </p:grpSpPr>
        <p:grpSp>
          <p:nvGrpSpPr>
            <p:cNvPr id="73" name="Group 72">
              <a:extLst>
                <a:ext uri="{FF2B5EF4-FFF2-40B4-BE49-F238E27FC236}">
                  <a16:creationId xmlns:a16="http://schemas.microsoft.com/office/drawing/2014/main" id="{793121AC-C9C5-4486-BA42-33BB6F723AFD}"/>
                </a:ext>
              </a:extLst>
            </p:cNvPr>
            <p:cNvGrpSpPr/>
            <p:nvPr/>
          </p:nvGrpSpPr>
          <p:grpSpPr>
            <a:xfrm>
              <a:off x="1821146" y="3518827"/>
              <a:ext cx="8379341" cy="276253"/>
              <a:chOff x="1128778" y="1187223"/>
              <a:chExt cx="8222316" cy="930194"/>
            </a:xfrm>
          </p:grpSpPr>
          <p:sp>
            <p:nvSpPr>
              <p:cNvPr id="74" name="Rectangle 73">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4</a:t>
                </a:r>
              </a:p>
            </p:txBody>
          </p:sp>
          <p:sp>
            <p:nvSpPr>
              <p:cNvPr id="75" name="Rectangle 74">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Bewertung</a:t>
                </a:r>
                <a:r>
                  <a:rPr lang="en-GB" b="1" dirty="0">
                    <a:solidFill>
                      <a:srgbClr val="4472C4"/>
                    </a:solidFill>
                    <a:latin typeface="Calibri" panose="020F0502020204030204"/>
                  </a:rPr>
                  <a:t> von </a:t>
                </a:r>
                <a:r>
                  <a:rPr lang="en-GB" b="1" dirty="0" err="1">
                    <a:solidFill>
                      <a:srgbClr val="4472C4"/>
                    </a:solidFill>
                    <a:latin typeface="Calibri" panose="020F0502020204030204"/>
                  </a:rPr>
                  <a:t>Leasingverträgen</a:t>
                </a:r>
                <a:endParaRPr lang="de-DE" b="1" dirty="0">
                  <a:solidFill>
                    <a:srgbClr val="4472C4"/>
                  </a:solidFill>
                  <a:latin typeface="Calibri" panose="020F0502020204030204"/>
                </a:endParaRPr>
              </a:p>
            </p:txBody>
          </p:sp>
        </p:grpSp>
        <p:grpSp>
          <p:nvGrpSpPr>
            <p:cNvPr id="76" name="Group 75">
              <a:extLst>
                <a:ext uri="{FF2B5EF4-FFF2-40B4-BE49-F238E27FC236}">
                  <a16:creationId xmlns:a16="http://schemas.microsoft.com/office/drawing/2014/main" id="{793121AC-C9C5-4486-BA42-33BB6F723AFD}"/>
                </a:ext>
              </a:extLst>
            </p:cNvPr>
            <p:cNvGrpSpPr/>
            <p:nvPr/>
          </p:nvGrpSpPr>
          <p:grpSpPr>
            <a:xfrm>
              <a:off x="1821146" y="3184880"/>
              <a:ext cx="8379341" cy="276253"/>
              <a:chOff x="1128778" y="1187223"/>
              <a:chExt cx="8222316" cy="930194"/>
            </a:xfrm>
          </p:grpSpPr>
          <p:sp>
            <p:nvSpPr>
              <p:cNvPr id="77" name="Rectangle 76">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3</a:t>
                </a:r>
              </a:p>
            </p:txBody>
          </p:sp>
          <p:sp>
            <p:nvSpPr>
              <p:cNvPr id="78" name="Rectangle 77">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Rechnungswesen</a:t>
                </a:r>
                <a:r>
                  <a:rPr lang="en-GB" b="1" dirty="0">
                    <a:solidFill>
                      <a:srgbClr val="4472C4"/>
                    </a:solidFill>
                    <a:latin typeface="Calibri" panose="020F0502020204030204"/>
                  </a:rPr>
                  <a:t> und </a:t>
                </a:r>
                <a:r>
                  <a:rPr lang="en-GB" b="1" dirty="0" err="1">
                    <a:solidFill>
                      <a:srgbClr val="4472C4"/>
                    </a:solidFill>
                    <a:latin typeface="Calibri" panose="020F0502020204030204"/>
                  </a:rPr>
                  <a:t>Steuern</a:t>
                </a:r>
                <a:endParaRPr lang="de-DE" b="1" dirty="0">
                  <a:solidFill>
                    <a:srgbClr val="4472C4"/>
                  </a:solidFill>
                  <a:latin typeface="Calibri" panose="020F0502020204030204"/>
                </a:endParaRPr>
              </a:p>
            </p:txBody>
          </p:sp>
        </p:grpSp>
      </p:grpSp>
      <p:grpSp>
        <p:nvGrpSpPr>
          <p:cNvPr id="79" name="Group 78">
            <a:extLst>
              <a:ext uri="{FF2B5EF4-FFF2-40B4-BE49-F238E27FC236}">
                <a16:creationId xmlns:a16="http://schemas.microsoft.com/office/drawing/2014/main" id="{54148A56-7ED1-4054-B552-C6DFF05E074E}"/>
              </a:ext>
            </a:extLst>
          </p:cNvPr>
          <p:cNvGrpSpPr/>
          <p:nvPr/>
        </p:nvGrpSpPr>
        <p:grpSpPr>
          <a:xfrm>
            <a:off x="1299283" y="3998271"/>
            <a:ext cx="8058243" cy="317094"/>
            <a:chOff x="1590892" y="1187223"/>
            <a:chExt cx="7760202" cy="930194"/>
          </a:xfrm>
        </p:grpSpPr>
        <p:sp>
          <p:nvSpPr>
            <p:cNvPr id="80" name="Rectangle 79">
              <a:extLst>
                <a:ext uri="{FF2B5EF4-FFF2-40B4-BE49-F238E27FC236}">
                  <a16:creationId xmlns:a16="http://schemas.microsoft.com/office/drawing/2014/main" id="{74ED2556-EE53-4D2B-A2F4-264A39BACF72}"/>
                </a:ext>
              </a:extLst>
            </p:cNvPr>
            <p:cNvSpPr/>
            <p:nvPr/>
          </p:nvSpPr>
          <p:spPr>
            <a:xfrm>
              <a:off x="1590892"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4A</a:t>
              </a:r>
              <a:endParaRPr lang="de-DE" sz="2000" b="1" dirty="0">
                <a:solidFill>
                  <a:prstClr val="white"/>
                </a:solidFill>
                <a:latin typeface="Calibri" panose="020F0502020204030204"/>
              </a:endParaRPr>
            </a:p>
          </p:txBody>
        </p:sp>
        <p:sp>
          <p:nvSpPr>
            <p:cNvPr id="81" name="Rectangle 80">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Perspektive des Leasingnehmers</a:t>
              </a:r>
            </a:p>
          </p:txBody>
        </p:sp>
      </p:grpSp>
      <p:grpSp>
        <p:nvGrpSpPr>
          <p:cNvPr id="82" name="Group 81">
            <a:extLst>
              <a:ext uri="{FF2B5EF4-FFF2-40B4-BE49-F238E27FC236}">
                <a16:creationId xmlns:a16="http://schemas.microsoft.com/office/drawing/2014/main" id="{54148A56-7ED1-4054-B552-C6DFF05E074E}"/>
              </a:ext>
            </a:extLst>
          </p:cNvPr>
          <p:cNvGrpSpPr/>
          <p:nvPr/>
        </p:nvGrpSpPr>
        <p:grpSpPr>
          <a:xfrm>
            <a:off x="1299283" y="4350131"/>
            <a:ext cx="8058242" cy="317094"/>
            <a:chOff x="1590893" y="1187223"/>
            <a:chExt cx="7760201" cy="930194"/>
          </a:xfrm>
        </p:grpSpPr>
        <p:sp>
          <p:nvSpPr>
            <p:cNvPr id="83" name="Rectangle 82">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4B</a:t>
              </a:r>
              <a:endParaRPr lang="de-DE" sz="2000" b="1" dirty="0">
                <a:solidFill>
                  <a:prstClr val="white"/>
                </a:solidFill>
                <a:latin typeface="Calibri" panose="020F0502020204030204"/>
              </a:endParaRPr>
            </a:p>
          </p:txBody>
        </p:sp>
        <p:sp>
          <p:nvSpPr>
            <p:cNvPr id="84" name="Rectangle 83">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Perspektive des Leasinggebers</a:t>
              </a:r>
            </a:p>
          </p:txBody>
        </p:sp>
      </p:grpSp>
      <p:grpSp>
        <p:nvGrpSpPr>
          <p:cNvPr id="85" name="Group 84"/>
          <p:cNvGrpSpPr/>
          <p:nvPr/>
        </p:nvGrpSpPr>
        <p:grpSpPr>
          <a:xfrm>
            <a:off x="974069" y="4745814"/>
            <a:ext cx="8379341" cy="610200"/>
            <a:chOff x="1821146" y="3184880"/>
            <a:chExt cx="8379341" cy="610200"/>
          </a:xfrm>
        </p:grpSpPr>
        <p:grpSp>
          <p:nvGrpSpPr>
            <p:cNvPr id="86" name="Group 85">
              <a:extLst>
                <a:ext uri="{FF2B5EF4-FFF2-40B4-BE49-F238E27FC236}">
                  <a16:creationId xmlns:a16="http://schemas.microsoft.com/office/drawing/2014/main" id="{793121AC-C9C5-4486-BA42-33BB6F723AFD}"/>
                </a:ext>
              </a:extLst>
            </p:cNvPr>
            <p:cNvGrpSpPr/>
            <p:nvPr/>
          </p:nvGrpSpPr>
          <p:grpSpPr>
            <a:xfrm>
              <a:off x="1821146" y="3518827"/>
              <a:ext cx="8379341" cy="276253"/>
              <a:chOff x="1128778" y="1187223"/>
              <a:chExt cx="8222316" cy="930194"/>
            </a:xfrm>
          </p:grpSpPr>
          <p:sp>
            <p:nvSpPr>
              <p:cNvPr id="90" name="Rectangle 89">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6</a:t>
                </a:r>
              </a:p>
            </p:txBody>
          </p:sp>
          <p:sp>
            <p:nvSpPr>
              <p:cNvPr id="91" name="Rectangle 90">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a:solidFill>
                      <a:srgbClr val="4472C4"/>
                    </a:solidFill>
                    <a:latin typeface="Calibri" panose="020F0502020204030204"/>
                  </a:rPr>
                  <a:t>Leasing und </a:t>
                </a:r>
                <a:r>
                  <a:rPr lang="en-GB" b="1" dirty="0" err="1">
                    <a:solidFill>
                      <a:srgbClr val="4472C4"/>
                    </a:solidFill>
                    <a:latin typeface="Calibri" panose="020F0502020204030204"/>
                  </a:rPr>
                  <a:t>Energieeffizienz</a:t>
                </a:r>
                <a:endParaRPr lang="de-DE" b="1" dirty="0">
                  <a:solidFill>
                    <a:srgbClr val="4472C4"/>
                  </a:solidFill>
                  <a:latin typeface="Calibri" panose="020F0502020204030204"/>
                </a:endParaRPr>
              </a:p>
            </p:txBody>
          </p:sp>
        </p:grpSp>
        <p:grpSp>
          <p:nvGrpSpPr>
            <p:cNvPr id="87" name="Group 86">
              <a:extLst>
                <a:ext uri="{FF2B5EF4-FFF2-40B4-BE49-F238E27FC236}">
                  <a16:creationId xmlns:a16="http://schemas.microsoft.com/office/drawing/2014/main" id="{793121AC-C9C5-4486-BA42-33BB6F723AFD}"/>
                </a:ext>
              </a:extLst>
            </p:cNvPr>
            <p:cNvGrpSpPr/>
            <p:nvPr/>
          </p:nvGrpSpPr>
          <p:grpSpPr>
            <a:xfrm>
              <a:off x="1821146" y="3184880"/>
              <a:ext cx="8379341" cy="276253"/>
              <a:chOff x="1128778" y="1187223"/>
              <a:chExt cx="8222316" cy="930194"/>
            </a:xfrm>
          </p:grpSpPr>
          <p:sp>
            <p:nvSpPr>
              <p:cNvPr id="88" name="Rectangle 87">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5</a:t>
                </a:r>
              </a:p>
            </p:txBody>
          </p:sp>
          <p:sp>
            <p:nvSpPr>
              <p:cNvPr id="89" name="Rectangle 88">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Vorteile</a:t>
                </a:r>
                <a:r>
                  <a:rPr lang="en-GB" b="1" dirty="0">
                    <a:solidFill>
                      <a:srgbClr val="4472C4"/>
                    </a:solidFill>
                    <a:latin typeface="Calibri" panose="020F0502020204030204"/>
                  </a:rPr>
                  <a:t> von Leasing</a:t>
                </a:r>
              </a:p>
            </p:txBody>
          </p:sp>
        </p:grpSp>
      </p:grpSp>
      <p:grpSp>
        <p:nvGrpSpPr>
          <p:cNvPr id="94" name="Group 93">
            <a:extLst>
              <a:ext uri="{FF2B5EF4-FFF2-40B4-BE49-F238E27FC236}">
                <a16:creationId xmlns:a16="http://schemas.microsoft.com/office/drawing/2014/main" id="{793121AC-C9C5-4486-BA42-33BB6F723AFD}"/>
              </a:ext>
            </a:extLst>
          </p:cNvPr>
          <p:cNvGrpSpPr/>
          <p:nvPr/>
        </p:nvGrpSpPr>
        <p:grpSpPr>
          <a:xfrm>
            <a:off x="978185" y="5438444"/>
            <a:ext cx="8379341" cy="276253"/>
            <a:chOff x="1128778" y="1187223"/>
            <a:chExt cx="8222316" cy="930194"/>
          </a:xfrm>
        </p:grpSpPr>
        <p:sp>
          <p:nvSpPr>
            <p:cNvPr id="95" name="Rectangle 94">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7</a:t>
              </a:r>
            </a:p>
          </p:txBody>
        </p:sp>
        <p:sp>
          <p:nvSpPr>
            <p:cNvPr id="96" name="Rectangle 95">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Beispiele</a:t>
              </a:r>
              <a:r>
                <a:rPr lang="en-GB" b="1" dirty="0">
                  <a:solidFill>
                    <a:srgbClr val="4472C4"/>
                  </a:solidFill>
                  <a:latin typeface="Calibri" panose="020F0502020204030204"/>
                </a:rPr>
                <a:t> und </a:t>
              </a:r>
              <a:r>
                <a:rPr lang="en-GB" b="1" dirty="0" err="1">
                  <a:solidFill>
                    <a:srgbClr val="4472C4"/>
                  </a:solidFill>
                  <a:latin typeface="Calibri" panose="020F0502020204030204"/>
                </a:rPr>
                <a:t>Fälle</a:t>
              </a:r>
              <a:endParaRPr lang="en-GB" b="1" dirty="0">
                <a:solidFill>
                  <a:srgbClr val="4472C4"/>
                </a:solidFill>
                <a:latin typeface="Calibri" panose="020F0502020204030204"/>
              </a:endParaRPr>
            </a:p>
          </p:txBody>
        </p:sp>
      </p:grpSp>
      <p:sp>
        <p:nvSpPr>
          <p:cNvPr id="9" name="Slide Number Placeholder 8"/>
          <p:cNvSpPr>
            <a:spLocks noGrp="1"/>
          </p:cNvSpPr>
          <p:nvPr>
            <p:ph type="sldNum" sz="quarter" idx="12"/>
          </p:nvPr>
        </p:nvSpPr>
        <p:spPr/>
        <p:txBody>
          <a:bodyPr/>
          <a:lstStyle/>
          <a:p>
            <a:fld id="{C77C6C3F-668B-4AF5-BFA9-0F657EB068D6}" type="slidenum">
              <a:rPr lang="pl-PL" smtClean="0"/>
              <a:t>4</a:t>
            </a:fld>
            <a:endParaRPr lang="pl-PL"/>
          </a:p>
        </p:txBody>
      </p:sp>
    </p:spTree>
    <p:extLst>
      <p:ext uri="{BB962C8B-B14F-4D97-AF65-F5344CB8AC3E}">
        <p14:creationId xmlns:p14="http://schemas.microsoft.com/office/powerpoint/2010/main" val="24735046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pic>
        <p:nvPicPr>
          <p:cNvPr id="50" name="Picture 6" descr="declutter-checklist">
            <a:extLst>
              <a:ext uri="{FF2B5EF4-FFF2-40B4-BE49-F238E27FC236}">
                <a16:creationId xmlns:a16="http://schemas.microsoft.com/office/drawing/2014/main" id="{4479BF9C-F9E4-4AA8-A574-31BDCC47386F}"/>
              </a:ext>
            </a:extLst>
          </p:cNvPr>
          <p:cNvPicPr>
            <a:picLocks noChangeAspect="1" noChangeArrowheads="1"/>
          </p:cNvPicPr>
          <p:nvPr>
            <p:custDataLst>
              <p:tags r:id="rId3"/>
            </p:custDataLst>
          </p:nvPr>
        </p:nvPicPr>
        <p:blipFill>
          <a:blip r:embed="rId8">
            <a:extLst>
              <a:ext uri="{28A0092B-C50C-407E-A947-70E740481C1C}">
                <a14:useLocalDpi xmlns:a14="http://schemas.microsoft.com/office/drawing/2010/main" val="0"/>
              </a:ext>
            </a:extLst>
          </a:blip>
          <a:srcRect/>
          <a:stretch>
            <a:fillRect/>
          </a:stretch>
        </p:blipFill>
        <p:spPr bwMode="gray">
          <a:xfrm>
            <a:off x="9008067" y="3226466"/>
            <a:ext cx="3183933" cy="2743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Object 5" hidden="1">
            <a:extLst>
              <a:ext uri="{FF2B5EF4-FFF2-40B4-BE49-F238E27FC236}">
                <a16:creationId xmlns:a16="http://schemas.microsoft.com/office/drawing/2014/main" id="{8E5124B0-3A92-4585-8F27-3D7F36083E90}"/>
              </a:ext>
            </a:extLst>
          </p:cNvPr>
          <p:cNvGraphicFramePr>
            <a:graphicFrameLocks noChangeAspect="1"/>
          </p:cNvGraphicFramePr>
          <p:nvPr>
            <p:custDataLst>
              <p:tags r:id="rId4"/>
            </p:custData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spid="_x0000_s23657" name="think-cell Slide" r:id="rId9" imgW="425" imgH="426" progId="TCLayout.ActiveDocument.1">
                  <p:embed/>
                </p:oleObj>
              </mc:Choice>
              <mc:Fallback>
                <p:oleObj name="think-cell Slide" r:id="rId9" imgW="425" imgH="426" progId="TCLayout.ActiveDocument.1">
                  <p:embed/>
                  <p:pic>
                    <p:nvPicPr>
                      <p:cNvPr id="6" name="Object 5" hidden="1">
                        <a:extLst>
                          <a:ext uri="{FF2B5EF4-FFF2-40B4-BE49-F238E27FC236}">
                            <a16:creationId xmlns:a16="http://schemas.microsoft.com/office/drawing/2014/main" id="{8E5124B0-3A92-4585-8F27-3D7F36083E90}"/>
                          </a:ext>
                        </a:extLst>
                      </p:cNvPr>
                      <p:cNvPicPr/>
                      <p:nvPr/>
                    </p:nvPicPr>
                    <p:blipFill>
                      <a:blip r:embed="rId10"/>
                      <a:stretch>
                        <a:fillRect/>
                      </a:stretch>
                    </p:blipFill>
                    <p:spPr>
                      <a:xfrm>
                        <a:off x="1525588" y="1588"/>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3ECA6C22-BC38-4F94-9B01-12D2F57294C4}"/>
              </a:ext>
            </a:extLst>
          </p:cNvPr>
          <p:cNvSpPr/>
          <p:nvPr>
            <p:custDataLst>
              <p:tags r:id="rId5"/>
            </p:custDataLst>
          </p:nvPr>
        </p:nvSpPr>
        <p:spPr>
          <a:xfrm>
            <a:off x="152400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defRPr/>
            </a:pPr>
            <a:endParaRPr lang="en-GB" sz="2800" b="1" dirty="0">
              <a:solidFill>
                <a:prstClr val="white"/>
              </a:solidFill>
              <a:latin typeface="Calibri" panose="020F0502020204030204" pitchFamily="34" charset="0"/>
              <a:cs typeface="Calibri" panose="020F0502020204030204" pitchFamily="34" charset="0"/>
              <a:sym typeface="Calibri" panose="020F0502020204030204" pitchFamily="34" charset="0"/>
            </a:endParaRPr>
          </a:p>
        </p:txBody>
      </p:sp>
      <p:sp>
        <p:nvSpPr>
          <p:cNvPr id="2" name="Tytuł 1">
            <a:extLst>
              <a:ext uri="{FF2B5EF4-FFF2-40B4-BE49-F238E27FC236}">
                <a16:creationId xmlns:a16="http://schemas.microsoft.com/office/drawing/2014/main" id="{DA12DFBB-F130-407B-9144-7CE7D934051D}"/>
              </a:ext>
            </a:extLst>
          </p:cNvPr>
          <p:cNvSpPr>
            <a:spLocks noGrp="1"/>
          </p:cNvSpPr>
          <p:nvPr>
            <p:ph type="title"/>
          </p:nvPr>
        </p:nvSpPr>
        <p:spPr>
          <a:xfrm>
            <a:off x="3381983" y="272335"/>
            <a:ext cx="6657368" cy="490459"/>
          </a:xfrm>
        </p:spPr>
        <p:txBody>
          <a:bodyPr>
            <a:noAutofit/>
          </a:bodyPr>
          <a:lstStyle/>
          <a:p>
            <a:pPr algn="r"/>
            <a:r>
              <a:rPr lang="en-GB" sz="2800" b="1" dirty="0" err="1">
                <a:latin typeface="Calibri"/>
                <a:cs typeface="Calibri"/>
              </a:rPr>
              <a:t>Inhalt</a:t>
            </a:r>
            <a:endParaRPr lang="pl-PL" sz="2800" b="1" dirty="0">
              <a:latin typeface="Calibri"/>
              <a:cs typeface="Calibri"/>
            </a:endParaRPr>
          </a:p>
        </p:txBody>
      </p:sp>
      <p:grpSp>
        <p:nvGrpSpPr>
          <p:cNvPr id="25" name="Group 24">
            <a:extLst>
              <a:ext uri="{FF2B5EF4-FFF2-40B4-BE49-F238E27FC236}">
                <a16:creationId xmlns:a16="http://schemas.microsoft.com/office/drawing/2014/main" id="{793121AC-C9C5-4486-BA42-33BB6F723AFD}"/>
              </a:ext>
            </a:extLst>
          </p:cNvPr>
          <p:cNvGrpSpPr/>
          <p:nvPr/>
        </p:nvGrpSpPr>
        <p:grpSpPr>
          <a:xfrm>
            <a:off x="974071" y="1207568"/>
            <a:ext cx="8379341" cy="276253"/>
            <a:chOff x="1128778" y="1187223"/>
            <a:chExt cx="8222316" cy="930194"/>
          </a:xfrm>
        </p:grpSpPr>
        <p:sp>
          <p:nvSpPr>
            <p:cNvPr id="26" name="Rectangle 25">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1</a:t>
              </a:r>
              <a:endParaRPr lang="de-DE" sz="2000" b="1" dirty="0">
                <a:solidFill>
                  <a:prstClr val="white"/>
                </a:solidFill>
                <a:latin typeface="Calibri" panose="020F0502020204030204"/>
              </a:endParaRPr>
            </a:p>
          </p:txBody>
        </p:sp>
        <p:sp>
          <p:nvSpPr>
            <p:cNvPr id="27" name="Rectangle 26">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Einleitung</a:t>
              </a:r>
              <a:r>
                <a:rPr lang="en-GB" b="1" dirty="0">
                  <a:solidFill>
                    <a:srgbClr val="4472C4"/>
                  </a:solidFill>
                  <a:latin typeface="Calibri" panose="020F0502020204030204"/>
                </a:rPr>
                <a:t>: Was </a:t>
              </a:r>
              <a:r>
                <a:rPr lang="en-GB" b="1" dirty="0" err="1">
                  <a:solidFill>
                    <a:srgbClr val="4472C4"/>
                  </a:solidFill>
                  <a:latin typeface="Calibri" panose="020F0502020204030204"/>
                </a:rPr>
                <a:t>ist</a:t>
              </a:r>
              <a:r>
                <a:rPr lang="en-GB" b="1" dirty="0">
                  <a:solidFill>
                    <a:srgbClr val="4472C4"/>
                  </a:solidFill>
                  <a:latin typeface="Calibri" panose="020F0502020204030204"/>
                </a:rPr>
                <a:t> Leasing und </a:t>
              </a:r>
              <a:r>
                <a:rPr lang="en-GB" b="1" dirty="0" err="1">
                  <a:solidFill>
                    <a:srgbClr val="4472C4"/>
                  </a:solidFill>
                  <a:latin typeface="Calibri" panose="020F0502020204030204"/>
                </a:rPr>
                <a:t>wie</a:t>
              </a:r>
              <a:r>
                <a:rPr lang="en-GB" b="1" dirty="0">
                  <a:solidFill>
                    <a:srgbClr val="4472C4"/>
                  </a:solidFill>
                  <a:latin typeface="Calibri" panose="020F0502020204030204"/>
                </a:rPr>
                <a:t> </a:t>
              </a:r>
              <a:r>
                <a:rPr lang="en-GB" b="1" dirty="0" err="1">
                  <a:solidFill>
                    <a:srgbClr val="4472C4"/>
                  </a:solidFill>
                  <a:latin typeface="Calibri" panose="020F0502020204030204"/>
                </a:rPr>
                <a:t>funktioniert</a:t>
              </a:r>
              <a:r>
                <a:rPr lang="en-GB" b="1" dirty="0">
                  <a:solidFill>
                    <a:srgbClr val="4472C4"/>
                  </a:solidFill>
                  <a:latin typeface="Calibri" panose="020F0502020204030204"/>
                </a:rPr>
                <a:t> es?</a:t>
              </a:r>
              <a:endParaRPr lang="de-DE" b="1" dirty="0">
                <a:solidFill>
                  <a:srgbClr val="4472C4"/>
                </a:solidFill>
                <a:latin typeface="Calibri" panose="020F0502020204030204"/>
              </a:endParaRPr>
            </a:p>
          </p:txBody>
        </p:sp>
      </p:grpSp>
      <p:grpSp>
        <p:nvGrpSpPr>
          <p:cNvPr id="28" name="Group 27">
            <a:extLst>
              <a:ext uri="{FF2B5EF4-FFF2-40B4-BE49-F238E27FC236}">
                <a16:creationId xmlns:a16="http://schemas.microsoft.com/office/drawing/2014/main" id="{04F6A885-5AC6-4A27-8321-86221D093F9A}"/>
              </a:ext>
            </a:extLst>
          </p:cNvPr>
          <p:cNvGrpSpPr/>
          <p:nvPr/>
        </p:nvGrpSpPr>
        <p:grpSpPr>
          <a:xfrm>
            <a:off x="974071" y="1537182"/>
            <a:ext cx="8379341" cy="252875"/>
            <a:chOff x="1128778" y="1187223"/>
            <a:chExt cx="8222316" cy="930194"/>
          </a:xfrm>
        </p:grpSpPr>
        <p:sp>
          <p:nvSpPr>
            <p:cNvPr id="29" name="Rectangle 28">
              <a:extLst>
                <a:ext uri="{FF2B5EF4-FFF2-40B4-BE49-F238E27FC236}">
                  <a16:creationId xmlns:a16="http://schemas.microsoft.com/office/drawing/2014/main" id="{D4161997-2E41-4E3D-AB66-D3AEA12FAAB0}"/>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a:t>
              </a:r>
              <a:endParaRPr lang="de-DE" sz="2000" b="1" dirty="0">
                <a:solidFill>
                  <a:prstClr val="white"/>
                </a:solidFill>
                <a:latin typeface="Calibri" panose="020F0502020204030204"/>
              </a:endParaRPr>
            </a:p>
          </p:txBody>
        </p:sp>
        <p:sp>
          <p:nvSpPr>
            <p:cNvPr id="30" name="Rectangle 29">
              <a:extLst>
                <a:ext uri="{FF2B5EF4-FFF2-40B4-BE49-F238E27FC236}">
                  <a16:creationId xmlns:a16="http://schemas.microsoft.com/office/drawing/2014/main" id="{22157067-1517-4979-8519-D658AC91A4F4}"/>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Leasingarten</a:t>
              </a:r>
            </a:p>
          </p:txBody>
        </p:sp>
      </p:grpSp>
      <p:grpSp>
        <p:nvGrpSpPr>
          <p:cNvPr id="34" name="Group 33">
            <a:extLst>
              <a:ext uri="{FF2B5EF4-FFF2-40B4-BE49-F238E27FC236}">
                <a16:creationId xmlns:a16="http://schemas.microsoft.com/office/drawing/2014/main" id="{54148A56-7ED1-4054-B552-C6DFF05E074E}"/>
              </a:ext>
            </a:extLst>
          </p:cNvPr>
          <p:cNvGrpSpPr/>
          <p:nvPr/>
        </p:nvGrpSpPr>
        <p:grpSpPr>
          <a:xfrm>
            <a:off x="1295168" y="1862869"/>
            <a:ext cx="8058242" cy="317094"/>
            <a:chOff x="1590893" y="1187223"/>
            <a:chExt cx="7760201" cy="930194"/>
          </a:xfrm>
        </p:grpSpPr>
        <p:sp>
          <p:nvSpPr>
            <p:cNvPr id="35" name="Rectangle 34">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2A</a:t>
              </a:r>
              <a:endParaRPr lang="de-DE" sz="2000" b="1" dirty="0">
                <a:solidFill>
                  <a:prstClr val="white"/>
                </a:solidFill>
                <a:latin typeface="Calibri" panose="020F0502020204030204"/>
              </a:endParaRPr>
            </a:p>
          </p:txBody>
        </p:sp>
        <p:sp>
          <p:nvSpPr>
            <p:cNvPr id="36" name="Rectangle 35">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Operating-Leasing</a:t>
              </a:r>
            </a:p>
          </p:txBody>
        </p:sp>
      </p:grpSp>
      <p:grpSp>
        <p:nvGrpSpPr>
          <p:cNvPr id="61" name="Group 60">
            <a:extLst>
              <a:ext uri="{FF2B5EF4-FFF2-40B4-BE49-F238E27FC236}">
                <a16:creationId xmlns:a16="http://schemas.microsoft.com/office/drawing/2014/main" id="{54148A56-7ED1-4054-B552-C6DFF05E074E}"/>
              </a:ext>
            </a:extLst>
          </p:cNvPr>
          <p:cNvGrpSpPr/>
          <p:nvPr/>
        </p:nvGrpSpPr>
        <p:grpSpPr>
          <a:xfrm>
            <a:off x="1295168" y="2218866"/>
            <a:ext cx="8058242" cy="317094"/>
            <a:chOff x="1590893" y="1187223"/>
            <a:chExt cx="7760201" cy="930194"/>
          </a:xfrm>
        </p:grpSpPr>
        <p:sp>
          <p:nvSpPr>
            <p:cNvPr id="62" name="Rectangle 61">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2B</a:t>
              </a:r>
            </a:p>
          </p:txBody>
        </p:sp>
        <p:sp>
          <p:nvSpPr>
            <p:cNvPr id="63" name="Rectangle 62">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Finanzierungs-Leasing</a:t>
              </a:r>
            </a:p>
          </p:txBody>
        </p:sp>
      </p:grpSp>
      <p:grpSp>
        <p:nvGrpSpPr>
          <p:cNvPr id="64" name="Group 63">
            <a:extLst>
              <a:ext uri="{FF2B5EF4-FFF2-40B4-BE49-F238E27FC236}">
                <a16:creationId xmlns:a16="http://schemas.microsoft.com/office/drawing/2014/main" id="{54148A56-7ED1-4054-B552-C6DFF05E074E}"/>
              </a:ext>
            </a:extLst>
          </p:cNvPr>
          <p:cNvGrpSpPr/>
          <p:nvPr/>
        </p:nvGrpSpPr>
        <p:grpSpPr>
          <a:xfrm>
            <a:off x="1295168" y="2582741"/>
            <a:ext cx="8058243" cy="317094"/>
            <a:chOff x="1590892" y="1187223"/>
            <a:chExt cx="7760202" cy="930194"/>
          </a:xfrm>
        </p:grpSpPr>
        <p:sp>
          <p:nvSpPr>
            <p:cNvPr id="65" name="Rectangle 64">
              <a:extLst>
                <a:ext uri="{FF2B5EF4-FFF2-40B4-BE49-F238E27FC236}">
                  <a16:creationId xmlns:a16="http://schemas.microsoft.com/office/drawing/2014/main" id="{74ED2556-EE53-4D2B-A2F4-264A39BACF72}"/>
                </a:ext>
              </a:extLst>
            </p:cNvPr>
            <p:cNvSpPr/>
            <p:nvPr/>
          </p:nvSpPr>
          <p:spPr>
            <a:xfrm>
              <a:off x="1590892"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2C</a:t>
              </a:r>
              <a:endParaRPr lang="de-DE" sz="2000" b="1" dirty="0">
                <a:solidFill>
                  <a:prstClr val="white"/>
                </a:solidFill>
                <a:latin typeface="Calibri" panose="020F0502020204030204"/>
              </a:endParaRPr>
            </a:p>
          </p:txBody>
        </p:sp>
        <p:sp>
          <p:nvSpPr>
            <p:cNvPr id="66" name="Rectangle 65">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Sale-and-Lease-back</a:t>
              </a:r>
            </a:p>
          </p:txBody>
        </p:sp>
      </p:grpSp>
      <p:grpSp>
        <p:nvGrpSpPr>
          <p:cNvPr id="67" name="Group 66">
            <a:extLst>
              <a:ext uri="{FF2B5EF4-FFF2-40B4-BE49-F238E27FC236}">
                <a16:creationId xmlns:a16="http://schemas.microsoft.com/office/drawing/2014/main" id="{54148A56-7ED1-4054-B552-C6DFF05E074E}"/>
              </a:ext>
            </a:extLst>
          </p:cNvPr>
          <p:cNvGrpSpPr/>
          <p:nvPr/>
        </p:nvGrpSpPr>
        <p:grpSpPr>
          <a:xfrm>
            <a:off x="1295168" y="2934601"/>
            <a:ext cx="8058242" cy="317094"/>
            <a:chOff x="1590893" y="1187223"/>
            <a:chExt cx="7760201" cy="930194"/>
          </a:xfrm>
        </p:grpSpPr>
        <p:sp>
          <p:nvSpPr>
            <p:cNvPr id="68" name="Rectangle 67">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2D</a:t>
              </a:r>
              <a:endParaRPr lang="de-DE" sz="2000" b="1" dirty="0">
                <a:solidFill>
                  <a:prstClr val="white"/>
                </a:solidFill>
                <a:latin typeface="Calibri" panose="020F0502020204030204"/>
              </a:endParaRPr>
            </a:p>
          </p:txBody>
        </p:sp>
        <p:sp>
          <p:nvSpPr>
            <p:cNvPr id="69" name="Rectangle 68">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Andere Leasingarten</a:t>
              </a:r>
            </a:p>
          </p:txBody>
        </p:sp>
      </p:grpSp>
      <p:grpSp>
        <p:nvGrpSpPr>
          <p:cNvPr id="11" name="Group 10"/>
          <p:cNvGrpSpPr/>
          <p:nvPr/>
        </p:nvGrpSpPr>
        <p:grpSpPr>
          <a:xfrm>
            <a:off x="978184" y="3323006"/>
            <a:ext cx="8379341" cy="610200"/>
            <a:chOff x="1821146" y="3184880"/>
            <a:chExt cx="8379341" cy="610200"/>
          </a:xfrm>
        </p:grpSpPr>
        <p:grpSp>
          <p:nvGrpSpPr>
            <p:cNvPr id="73" name="Group 72">
              <a:extLst>
                <a:ext uri="{FF2B5EF4-FFF2-40B4-BE49-F238E27FC236}">
                  <a16:creationId xmlns:a16="http://schemas.microsoft.com/office/drawing/2014/main" id="{793121AC-C9C5-4486-BA42-33BB6F723AFD}"/>
                </a:ext>
              </a:extLst>
            </p:cNvPr>
            <p:cNvGrpSpPr/>
            <p:nvPr/>
          </p:nvGrpSpPr>
          <p:grpSpPr>
            <a:xfrm>
              <a:off x="1821146" y="3518827"/>
              <a:ext cx="8379341" cy="276253"/>
              <a:chOff x="1128778" y="1187223"/>
              <a:chExt cx="8222316" cy="930194"/>
            </a:xfrm>
          </p:grpSpPr>
          <p:sp>
            <p:nvSpPr>
              <p:cNvPr id="74" name="Rectangle 73">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4</a:t>
                </a:r>
              </a:p>
            </p:txBody>
          </p:sp>
          <p:sp>
            <p:nvSpPr>
              <p:cNvPr id="75" name="Rectangle 74">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Bewertung</a:t>
                </a:r>
                <a:r>
                  <a:rPr lang="en-GB" b="1" dirty="0">
                    <a:solidFill>
                      <a:srgbClr val="4472C4"/>
                    </a:solidFill>
                    <a:latin typeface="Calibri" panose="020F0502020204030204"/>
                  </a:rPr>
                  <a:t> von </a:t>
                </a:r>
                <a:r>
                  <a:rPr lang="en-GB" b="1" dirty="0" err="1">
                    <a:solidFill>
                      <a:srgbClr val="4472C4"/>
                    </a:solidFill>
                    <a:latin typeface="Calibri" panose="020F0502020204030204"/>
                  </a:rPr>
                  <a:t>Leasingverträgen</a:t>
                </a:r>
                <a:endParaRPr lang="de-DE" b="1" dirty="0">
                  <a:solidFill>
                    <a:srgbClr val="4472C4"/>
                  </a:solidFill>
                  <a:latin typeface="Calibri" panose="020F0502020204030204"/>
                </a:endParaRPr>
              </a:p>
            </p:txBody>
          </p:sp>
        </p:grpSp>
        <p:grpSp>
          <p:nvGrpSpPr>
            <p:cNvPr id="76" name="Group 75">
              <a:extLst>
                <a:ext uri="{FF2B5EF4-FFF2-40B4-BE49-F238E27FC236}">
                  <a16:creationId xmlns:a16="http://schemas.microsoft.com/office/drawing/2014/main" id="{793121AC-C9C5-4486-BA42-33BB6F723AFD}"/>
                </a:ext>
              </a:extLst>
            </p:cNvPr>
            <p:cNvGrpSpPr/>
            <p:nvPr/>
          </p:nvGrpSpPr>
          <p:grpSpPr>
            <a:xfrm>
              <a:off x="1821146" y="3184880"/>
              <a:ext cx="8379341" cy="276253"/>
              <a:chOff x="1128778" y="1187223"/>
              <a:chExt cx="8222316" cy="930194"/>
            </a:xfrm>
          </p:grpSpPr>
          <p:sp>
            <p:nvSpPr>
              <p:cNvPr id="77" name="Rectangle 76">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3</a:t>
                </a:r>
              </a:p>
            </p:txBody>
          </p:sp>
          <p:sp>
            <p:nvSpPr>
              <p:cNvPr id="78" name="Rectangle 77">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Rechnungswesen</a:t>
                </a:r>
                <a:r>
                  <a:rPr lang="en-GB" b="1" dirty="0">
                    <a:solidFill>
                      <a:srgbClr val="4472C4"/>
                    </a:solidFill>
                    <a:latin typeface="Calibri" panose="020F0502020204030204"/>
                  </a:rPr>
                  <a:t> und </a:t>
                </a:r>
                <a:r>
                  <a:rPr lang="en-GB" b="1" dirty="0" err="1">
                    <a:solidFill>
                      <a:srgbClr val="4472C4"/>
                    </a:solidFill>
                    <a:latin typeface="Calibri" panose="020F0502020204030204"/>
                  </a:rPr>
                  <a:t>Steuern</a:t>
                </a:r>
                <a:endParaRPr lang="de-DE" b="1" dirty="0">
                  <a:solidFill>
                    <a:srgbClr val="4472C4"/>
                  </a:solidFill>
                  <a:latin typeface="Calibri" panose="020F0502020204030204"/>
                </a:endParaRPr>
              </a:p>
            </p:txBody>
          </p:sp>
        </p:grpSp>
      </p:grpSp>
      <p:grpSp>
        <p:nvGrpSpPr>
          <p:cNvPr id="79" name="Group 78">
            <a:extLst>
              <a:ext uri="{FF2B5EF4-FFF2-40B4-BE49-F238E27FC236}">
                <a16:creationId xmlns:a16="http://schemas.microsoft.com/office/drawing/2014/main" id="{54148A56-7ED1-4054-B552-C6DFF05E074E}"/>
              </a:ext>
            </a:extLst>
          </p:cNvPr>
          <p:cNvGrpSpPr/>
          <p:nvPr/>
        </p:nvGrpSpPr>
        <p:grpSpPr>
          <a:xfrm>
            <a:off x="1299283" y="3998271"/>
            <a:ext cx="8058243" cy="317094"/>
            <a:chOff x="1590892" y="1187223"/>
            <a:chExt cx="7760202" cy="930194"/>
          </a:xfrm>
        </p:grpSpPr>
        <p:sp>
          <p:nvSpPr>
            <p:cNvPr id="80" name="Rectangle 79">
              <a:extLst>
                <a:ext uri="{FF2B5EF4-FFF2-40B4-BE49-F238E27FC236}">
                  <a16:creationId xmlns:a16="http://schemas.microsoft.com/office/drawing/2014/main" id="{74ED2556-EE53-4D2B-A2F4-264A39BACF72}"/>
                </a:ext>
              </a:extLst>
            </p:cNvPr>
            <p:cNvSpPr/>
            <p:nvPr/>
          </p:nvSpPr>
          <p:spPr>
            <a:xfrm>
              <a:off x="1590892"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4A</a:t>
              </a:r>
              <a:endParaRPr lang="de-DE" sz="2000" b="1" dirty="0">
                <a:solidFill>
                  <a:prstClr val="white"/>
                </a:solidFill>
                <a:latin typeface="Calibri" panose="020F0502020204030204"/>
              </a:endParaRPr>
            </a:p>
          </p:txBody>
        </p:sp>
        <p:sp>
          <p:nvSpPr>
            <p:cNvPr id="81" name="Rectangle 80">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rPr>
                <a:t>Perspektive des Leasingnehmers</a:t>
              </a:r>
            </a:p>
          </p:txBody>
        </p:sp>
      </p:grpSp>
      <p:grpSp>
        <p:nvGrpSpPr>
          <p:cNvPr id="82" name="Group 81">
            <a:extLst>
              <a:ext uri="{FF2B5EF4-FFF2-40B4-BE49-F238E27FC236}">
                <a16:creationId xmlns:a16="http://schemas.microsoft.com/office/drawing/2014/main" id="{54148A56-7ED1-4054-B552-C6DFF05E074E}"/>
              </a:ext>
            </a:extLst>
          </p:cNvPr>
          <p:cNvGrpSpPr/>
          <p:nvPr/>
        </p:nvGrpSpPr>
        <p:grpSpPr>
          <a:xfrm>
            <a:off x="1299283" y="4350131"/>
            <a:ext cx="8058242" cy="317094"/>
            <a:chOff x="1590893" y="1187223"/>
            <a:chExt cx="7760201" cy="930194"/>
          </a:xfrm>
        </p:grpSpPr>
        <p:sp>
          <p:nvSpPr>
            <p:cNvPr id="83" name="Rectangle 82">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4B</a:t>
              </a:r>
              <a:endParaRPr lang="de-DE" sz="2000" b="1" dirty="0">
                <a:solidFill>
                  <a:prstClr val="white"/>
                </a:solidFill>
                <a:latin typeface="Calibri" panose="020F0502020204030204"/>
              </a:endParaRPr>
            </a:p>
          </p:txBody>
        </p:sp>
        <p:sp>
          <p:nvSpPr>
            <p:cNvPr id="84" name="Rectangle 83">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rPr>
                <a:t>Perspektive des Leasinggebers </a:t>
              </a:r>
            </a:p>
          </p:txBody>
        </p:sp>
      </p:grpSp>
      <p:grpSp>
        <p:nvGrpSpPr>
          <p:cNvPr id="86" name="Group 85">
            <a:extLst>
              <a:ext uri="{FF2B5EF4-FFF2-40B4-BE49-F238E27FC236}">
                <a16:creationId xmlns:a16="http://schemas.microsoft.com/office/drawing/2014/main" id="{793121AC-C9C5-4486-BA42-33BB6F723AFD}"/>
              </a:ext>
            </a:extLst>
          </p:cNvPr>
          <p:cNvGrpSpPr/>
          <p:nvPr/>
        </p:nvGrpSpPr>
        <p:grpSpPr>
          <a:xfrm>
            <a:off x="974069" y="5079761"/>
            <a:ext cx="8379341" cy="276253"/>
            <a:chOff x="1128778" y="1187223"/>
            <a:chExt cx="8222316" cy="930194"/>
          </a:xfrm>
        </p:grpSpPr>
        <p:sp>
          <p:nvSpPr>
            <p:cNvPr id="90" name="Rectangle 89">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6</a:t>
              </a:r>
            </a:p>
          </p:txBody>
        </p:sp>
        <p:sp>
          <p:nvSpPr>
            <p:cNvPr id="91" name="Rectangle 90">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a:solidFill>
                    <a:srgbClr val="4472C4"/>
                  </a:solidFill>
                  <a:latin typeface="Calibri" panose="020F0502020204030204"/>
                </a:rPr>
                <a:t>Leasing und </a:t>
              </a:r>
              <a:r>
                <a:rPr lang="en-GB" b="1" dirty="0" err="1">
                  <a:solidFill>
                    <a:srgbClr val="4472C4"/>
                  </a:solidFill>
                  <a:latin typeface="Calibri" panose="020F0502020204030204"/>
                </a:rPr>
                <a:t>Energieeffizienz</a:t>
              </a:r>
              <a:endParaRPr lang="de-DE" b="1" dirty="0">
                <a:solidFill>
                  <a:srgbClr val="4472C4"/>
                </a:solidFill>
                <a:latin typeface="Calibri" panose="020F0502020204030204"/>
              </a:endParaRPr>
            </a:p>
          </p:txBody>
        </p:sp>
      </p:grpSp>
      <p:grpSp>
        <p:nvGrpSpPr>
          <p:cNvPr id="87" name="Group 86">
            <a:extLst>
              <a:ext uri="{FF2B5EF4-FFF2-40B4-BE49-F238E27FC236}">
                <a16:creationId xmlns:a16="http://schemas.microsoft.com/office/drawing/2014/main" id="{793121AC-C9C5-4486-BA42-33BB6F723AFD}"/>
              </a:ext>
            </a:extLst>
          </p:cNvPr>
          <p:cNvGrpSpPr/>
          <p:nvPr/>
        </p:nvGrpSpPr>
        <p:grpSpPr>
          <a:xfrm>
            <a:off x="974069" y="4745814"/>
            <a:ext cx="8379341" cy="276253"/>
            <a:chOff x="1128778" y="1187223"/>
            <a:chExt cx="8222316" cy="930194"/>
          </a:xfrm>
          <a:solidFill>
            <a:schemeClr val="accent4"/>
          </a:solidFill>
        </p:grpSpPr>
        <p:sp>
          <p:nvSpPr>
            <p:cNvPr id="88" name="Rectangle 87">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5</a:t>
              </a:r>
            </a:p>
          </p:txBody>
        </p:sp>
        <p:sp>
          <p:nvSpPr>
            <p:cNvPr id="89" name="Rectangle 88">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grp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Vorteile</a:t>
              </a:r>
              <a:r>
                <a:rPr lang="en-GB" b="1" dirty="0">
                  <a:solidFill>
                    <a:srgbClr val="4472C4"/>
                  </a:solidFill>
                  <a:latin typeface="Calibri" panose="020F0502020204030204"/>
                </a:rPr>
                <a:t> von Leasing</a:t>
              </a:r>
            </a:p>
          </p:txBody>
        </p:sp>
      </p:grpSp>
      <p:grpSp>
        <p:nvGrpSpPr>
          <p:cNvPr id="94" name="Group 93">
            <a:extLst>
              <a:ext uri="{FF2B5EF4-FFF2-40B4-BE49-F238E27FC236}">
                <a16:creationId xmlns:a16="http://schemas.microsoft.com/office/drawing/2014/main" id="{793121AC-C9C5-4486-BA42-33BB6F723AFD}"/>
              </a:ext>
            </a:extLst>
          </p:cNvPr>
          <p:cNvGrpSpPr/>
          <p:nvPr/>
        </p:nvGrpSpPr>
        <p:grpSpPr>
          <a:xfrm>
            <a:off x="978185" y="5438444"/>
            <a:ext cx="8379341" cy="276253"/>
            <a:chOff x="1128778" y="1187223"/>
            <a:chExt cx="8222316" cy="930194"/>
          </a:xfrm>
        </p:grpSpPr>
        <p:sp>
          <p:nvSpPr>
            <p:cNvPr id="95" name="Rectangle 94">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7</a:t>
              </a:r>
            </a:p>
          </p:txBody>
        </p:sp>
        <p:sp>
          <p:nvSpPr>
            <p:cNvPr id="96" name="Rectangle 95">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Beispiele</a:t>
              </a:r>
              <a:r>
                <a:rPr lang="en-GB" b="1" dirty="0">
                  <a:solidFill>
                    <a:srgbClr val="4472C4"/>
                  </a:solidFill>
                  <a:latin typeface="Calibri" panose="020F0502020204030204"/>
                </a:rPr>
                <a:t> und </a:t>
              </a:r>
              <a:r>
                <a:rPr lang="en-GB" b="1" dirty="0" err="1">
                  <a:solidFill>
                    <a:srgbClr val="4472C4"/>
                  </a:solidFill>
                  <a:latin typeface="Calibri" panose="020F0502020204030204"/>
                </a:rPr>
                <a:t>Fälle</a:t>
              </a:r>
              <a:endParaRPr lang="en-GB" b="1" dirty="0">
                <a:solidFill>
                  <a:srgbClr val="4472C4"/>
                </a:solidFill>
                <a:latin typeface="Calibri" panose="020F0502020204030204"/>
              </a:endParaRPr>
            </a:p>
          </p:txBody>
        </p:sp>
      </p:grpSp>
      <p:sp>
        <p:nvSpPr>
          <p:cNvPr id="8" name="Slide Number Placeholder 7"/>
          <p:cNvSpPr>
            <a:spLocks noGrp="1"/>
          </p:cNvSpPr>
          <p:nvPr>
            <p:ph type="sldNum" sz="quarter" idx="4"/>
          </p:nvPr>
        </p:nvSpPr>
        <p:spPr/>
        <p:txBody>
          <a:bodyPr/>
          <a:lstStyle/>
          <a:p>
            <a:fld id="{C77C6C3F-668B-4AF5-BFA9-0F657EB068D6}" type="slidenum">
              <a:rPr lang="pl-PL" smtClean="0"/>
              <a:pPr/>
              <a:t>40</a:t>
            </a:fld>
            <a:endParaRPr lang="pl-PL" dirty="0"/>
          </a:p>
        </p:txBody>
      </p:sp>
    </p:spTree>
    <p:extLst>
      <p:ext uri="{BB962C8B-B14F-4D97-AF65-F5344CB8AC3E}">
        <p14:creationId xmlns:p14="http://schemas.microsoft.com/office/powerpoint/2010/main" val="1850260469"/>
      </p:ext>
    </p:extLst>
  </p:cSld>
  <p:clrMapOvr>
    <a:overrideClrMapping bg1="lt1" tx1="dk1" bg2="lt2" tx2="dk2" accent1="accent1" accent2="accent2" accent3="accent3" accent4="accent4" accent5="accent5" accent6="accent6" hlink="hlink" folHlink="folHlink"/>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243737104"/>
              </p:ext>
            </p:extLst>
          </p:nvPr>
        </p:nvGraphicFramePr>
        <p:xfrm>
          <a:off x="838200" y="1261533"/>
          <a:ext cx="10515600" cy="464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p:txBody>
          <a:bodyPr/>
          <a:lstStyle/>
          <a:p>
            <a:r>
              <a:rPr lang="en-US" dirty="0" err="1"/>
              <a:t>Vorteile</a:t>
            </a:r>
            <a:r>
              <a:rPr lang="en-US" dirty="0"/>
              <a:t> von Leasing</a:t>
            </a:r>
          </a:p>
        </p:txBody>
      </p:sp>
      <p:sp>
        <p:nvSpPr>
          <p:cNvPr id="6" name="Rectangle 5">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dirty="0">
                <a:solidFill>
                  <a:prstClr val="white"/>
                </a:solidFill>
                <a:latin typeface="Calibri" panose="020F0502020204030204"/>
              </a:rPr>
              <a:t>5</a:t>
            </a:r>
          </a:p>
        </p:txBody>
      </p:sp>
      <p:sp>
        <p:nvSpPr>
          <p:cNvPr id="8" name="Slide Number Placeholder 7"/>
          <p:cNvSpPr>
            <a:spLocks noGrp="1"/>
          </p:cNvSpPr>
          <p:nvPr>
            <p:ph type="sldNum" sz="quarter" idx="12"/>
          </p:nvPr>
        </p:nvSpPr>
        <p:spPr/>
        <p:txBody>
          <a:bodyPr/>
          <a:lstStyle/>
          <a:p>
            <a:fld id="{C77C6C3F-668B-4AF5-BFA9-0F657EB068D6}" type="slidenum">
              <a:rPr lang="pl-PL" smtClean="0"/>
              <a:pPr/>
              <a:t>41</a:t>
            </a:fld>
            <a:endParaRPr lang="pl-PL" dirty="0"/>
          </a:p>
        </p:txBody>
      </p:sp>
      <p:sp>
        <p:nvSpPr>
          <p:cNvPr id="9" name="Rectangle 8"/>
          <p:cNvSpPr/>
          <p:nvPr/>
        </p:nvSpPr>
        <p:spPr>
          <a:xfrm>
            <a:off x="6493475" y="6155679"/>
            <a:ext cx="3985054" cy="461665"/>
          </a:xfrm>
          <a:prstGeom prst="rect">
            <a:avLst/>
          </a:prstGeom>
        </p:spPr>
        <p:txBody>
          <a:bodyPr wrap="square">
            <a:spAutoFit/>
          </a:bodyPr>
          <a:lstStyle/>
          <a:p>
            <a:r>
              <a:rPr lang="en-US" sz="1200" dirty="0"/>
              <a:t>Quelle: Corporate Finance, 11th edition, Stephen A. Ross, Randolph W. </a:t>
            </a:r>
            <a:r>
              <a:rPr lang="en-US" sz="1200" dirty="0" err="1"/>
              <a:t>Westerfield</a:t>
            </a:r>
            <a:r>
              <a:rPr lang="en-US" sz="1200" dirty="0"/>
              <a:t>, Jeffrey Jaffe, Bradford D. Jordan</a:t>
            </a:r>
          </a:p>
        </p:txBody>
      </p:sp>
    </p:spTree>
    <p:extLst>
      <p:ext uri="{BB962C8B-B14F-4D97-AF65-F5344CB8AC3E}">
        <p14:creationId xmlns:p14="http://schemas.microsoft.com/office/powerpoint/2010/main" val="41387666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441672478"/>
              </p:ext>
            </p:extLst>
          </p:nvPr>
        </p:nvGraphicFramePr>
        <p:xfrm>
          <a:off x="701040" y="1368628"/>
          <a:ext cx="10789920" cy="25815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p:txBody>
          <a:bodyPr/>
          <a:lstStyle/>
          <a:p>
            <a:r>
              <a:rPr lang="en-US" dirty="0" err="1"/>
              <a:t>Steuervorteile</a:t>
            </a:r>
            <a:endParaRPr lang="en-US" dirty="0"/>
          </a:p>
        </p:txBody>
      </p:sp>
      <p:sp>
        <p:nvSpPr>
          <p:cNvPr id="5" name="Rectangle 4">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dirty="0">
                <a:solidFill>
                  <a:prstClr val="white"/>
                </a:solidFill>
                <a:latin typeface="Calibri" panose="020F0502020204030204"/>
              </a:rPr>
              <a:t>5</a:t>
            </a:r>
          </a:p>
        </p:txBody>
      </p:sp>
      <p:sp>
        <p:nvSpPr>
          <p:cNvPr id="7" name="TextBox 6"/>
          <p:cNvSpPr txBox="1"/>
          <p:nvPr/>
        </p:nvSpPr>
        <p:spPr>
          <a:xfrm>
            <a:off x="838200" y="4615416"/>
            <a:ext cx="10652760" cy="1200329"/>
          </a:xfrm>
          <a:prstGeom prst="rect">
            <a:avLst/>
          </a:prstGeom>
          <a:noFill/>
        </p:spPr>
        <p:txBody>
          <a:bodyPr wrap="square" rtlCol="0">
            <a:spAutoFit/>
          </a:bodyPr>
          <a:lstStyle/>
          <a:p>
            <a:pPr algn="just"/>
            <a:r>
              <a:rPr lang="de-DE" b="1" dirty="0"/>
              <a:t>Die Summe der oben genannten Punkte ergibt einen der Gründe, warum Leasinggesellschaften günstige Tarife anbieten und trotzdem einen Gewinn erzielen können. Eine effizientere Nutzung der Steuervorteile im Zusammenhang mit Eigentum führt zu einem Vorteil, der an den Leasingnehmer weitergegeben werden kann und somit sowohl für den Leasingnehmer als auch für den Leasinggeber zu einem günstigen Ergebnis führt. </a:t>
            </a:r>
          </a:p>
        </p:txBody>
      </p:sp>
      <p:sp>
        <p:nvSpPr>
          <p:cNvPr id="8" name="Down Arrow 7"/>
          <p:cNvSpPr/>
          <p:nvPr/>
        </p:nvSpPr>
        <p:spPr>
          <a:xfrm>
            <a:off x="5448300" y="3928610"/>
            <a:ext cx="1295400" cy="6731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9"/>
          <p:cNvSpPr>
            <a:spLocks noGrp="1"/>
          </p:cNvSpPr>
          <p:nvPr>
            <p:ph type="sldNum" sz="quarter" idx="12"/>
          </p:nvPr>
        </p:nvSpPr>
        <p:spPr/>
        <p:txBody>
          <a:bodyPr/>
          <a:lstStyle/>
          <a:p>
            <a:fld id="{C77C6C3F-668B-4AF5-BFA9-0F657EB068D6}" type="slidenum">
              <a:rPr lang="pl-PL" smtClean="0"/>
              <a:pPr/>
              <a:t>42</a:t>
            </a:fld>
            <a:endParaRPr lang="pl-PL" dirty="0"/>
          </a:p>
        </p:txBody>
      </p:sp>
      <p:sp>
        <p:nvSpPr>
          <p:cNvPr id="11" name="Rectangle 10"/>
          <p:cNvSpPr/>
          <p:nvPr/>
        </p:nvSpPr>
        <p:spPr>
          <a:xfrm>
            <a:off x="6493475" y="6155679"/>
            <a:ext cx="3985054" cy="461665"/>
          </a:xfrm>
          <a:prstGeom prst="rect">
            <a:avLst/>
          </a:prstGeom>
        </p:spPr>
        <p:txBody>
          <a:bodyPr wrap="square">
            <a:spAutoFit/>
          </a:bodyPr>
          <a:lstStyle/>
          <a:p>
            <a:r>
              <a:rPr lang="en-US" sz="1200" dirty="0"/>
              <a:t>Quelle: Corporate Finance, 11th edition, Stephen A. Ross, Randolph W. </a:t>
            </a:r>
            <a:r>
              <a:rPr lang="en-US" sz="1200" dirty="0" err="1"/>
              <a:t>Westerfield</a:t>
            </a:r>
            <a:r>
              <a:rPr lang="en-US" sz="1200" dirty="0"/>
              <a:t>, Jeffrey Jaffe, Bradford D. Jordan</a:t>
            </a:r>
          </a:p>
        </p:txBody>
      </p:sp>
    </p:spTree>
    <p:extLst>
      <p:ext uri="{BB962C8B-B14F-4D97-AF65-F5344CB8AC3E}">
        <p14:creationId xmlns:p14="http://schemas.microsoft.com/office/powerpoint/2010/main" val="9436771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481343656"/>
              </p:ext>
            </p:extLst>
          </p:nvPr>
        </p:nvGraphicFramePr>
        <p:xfrm>
          <a:off x="838200" y="1261533"/>
          <a:ext cx="10617200" cy="44534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p:txBody>
          <a:bodyPr/>
          <a:lstStyle/>
          <a:p>
            <a:r>
              <a:rPr lang="de-DE" dirty="0"/>
              <a:t>Minimierung von Unsicherheiten und Transaktionskosten</a:t>
            </a:r>
            <a:endParaRPr lang="en-US" dirty="0"/>
          </a:p>
        </p:txBody>
      </p:sp>
      <p:sp>
        <p:nvSpPr>
          <p:cNvPr id="5" name="Rectangle 4">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dirty="0">
                <a:solidFill>
                  <a:prstClr val="white"/>
                </a:solidFill>
                <a:latin typeface="Calibri" panose="020F0502020204030204"/>
              </a:rPr>
              <a:t>5</a:t>
            </a:r>
          </a:p>
        </p:txBody>
      </p:sp>
      <p:sp>
        <p:nvSpPr>
          <p:cNvPr id="8" name="Slide Number Placeholder 7"/>
          <p:cNvSpPr>
            <a:spLocks noGrp="1"/>
          </p:cNvSpPr>
          <p:nvPr>
            <p:ph type="sldNum" sz="quarter" idx="12"/>
          </p:nvPr>
        </p:nvSpPr>
        <p:spPr/>
        <p:txBody>
          <a:bodyPr/>
          <a:lstStyle/>
          <a:p>
            <a:fld id="{C77C6C3F-668B-4AF5-BFA9-0F657EB068D6}" type="slidenum">
              <a:rPr lang="pl-PL" smtClean="0"/>
              <a:pPr/>
              <a:t>43</a:t>
            </a:fld>
            <a:endParaRPr lang="pl-PL" dirty="0"/>
          </a:p>
        </p:txBody>
      </p:sp>
      <p:sp>
        <p:nvSpPr>
          <p:cNvPr id="9" name="Rectangle 8"/>
          <p:cNvSpPr/>
          <p:nvPr/>
        </p:nvSpPr>
        <p:spPr>
          <a:xfrm>
            <a:off x="6493475" y="6155679"/>
            <a:ext cx="3985054" cy="461665"/>
          </a:xfrm>
          <a:prstGeom prst="rect">
            <a:avLst/>
          </a:prstGeom>
        </p:spPr>
        <p:txBody>
          <a:bodyPr wrap="square">
            <a:spAutoFit/>
          </a:bodyPr>
          <a:lstStyle/>
          <a:p>
            <a:r>
              <a:rPr lang="en-US" sz="1200" dirty="0"/>
              <a:t>Quelle: Corporate Finance, 11th edition, Stephen A. Ross, Randolph W. </a:t>
            </a:r>
            <a:r>
              <a:rPr lang="en-US" sz="1200" dirty="0" err="1"/>
              <a:t>Westerfield</a:t>
            </a:r>
            <a:r>
              <a:rPr lang="en-US" sz="1200" dirty="0"/>
              <a:t>, Jeffrey Jaffe, Bradford D. Jordan</a:t>
            </a:r>
          </a:p>
        </p:txBody>
      </p:sp>
    </p:spTree>
    <p:extLst>
      <p:ext uri="{BB962C8B-B14F-4D97-AF65-F5344CB8AC3E}">
        <p14:creationId xmlns:p14="http://schemas.microsoft.com/office/powerpoint/2010/main" val="21241144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195478315"/>
              </p:ext>
            </p:extLst>
          </p:nvPr>
        </p:nvGraphicFramePr>
        <p:xfrm>
          <a:off x="838200" y="1261533"/>
          <a:ext cx="10515600" cy="4275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p:txBody>
          <a:bodyPr/>
          <a:lstStyle/>
          <a:p>
            <a:r>
              <a:rPr lang="en-US" dirty="0" err="1"/>
              <a:t>Einschränkungen</a:t>
            </a:r>
            <a:r>
              <a:rPr lang="en-US" dirty="0"/>
              <a:t> und </a:t>
            </a:r>
            <a:r>
              <a:rPr lang="en-US" dirty="0" err="1"/>
              <a:t>Sicherheitsanforderungen</a:t>
            </a:r>
            <a:r>
              <a:rPr lang="en-US" dirty="0"/>
              <a:t> </a:t>
            </a:r>
          </a:p>
        </p:txBody>
      </p:sp>
      <p:sp>
        <p:nvSpPr>
          <p:cNvPr id="5" name="Rectangle 4">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dirty="0">
                <a:solidFill>
                  <a:prstClr val="white"/>
                </a:solidFill>
                <a:latin typeface="Calibri" panose="020F0502020204030204"/>
              </a:rPr>
              <a:t>5</a:t>
            </a:r>
          </a:p>
        </p:txBody>
      </p:sp>
      <p:sp>
        <p:nvSpPr>
          <p:cNvPr id="8" name="Slide Number Placeholder 7"/>
          <p:cNvSpPr>
            <a:spLocks noGrp="1"/>
          </p:cNvSpPr>
          <p:nvPr>
            <p:ph type="sldNum" sz="quarter" idx="12"/>
          </p:nvPr>
        </p:nvSpPr>
        <p:spPr/>
        <p:txBody>
          <a:bodyPr/>
          <a:lstStyle/>
          <a:p>
            <a:fld id="{C77C6C3F-668B-4AF5-BFA9-0F657EB068D6}" type="slidenum">
              <a:rPr lang="pl-PL" smtClean="0"/>
              <a:pPr/>
              <a:t>44</a:t>
            </a:fld>
            <a:endParaRPr lang="pl-PL" dirty="0"/>
          </a:p>
        </p:txBody>
      </p:sp>
      <p:sp>
        <p:nvSpPr>
          <p:cNvPr id="9" name="Rectangle 8"/>
          <p:cNvSpPr/>
          <p:nvPr/>
        </p:nvSpPr>
        <p:spPr>
          <a:xfrm>
            <a:off x="6493475" y="6155679"/>
            <a:ext cx="3985054" cy="461665"/>
          </a:xfrm>
          <a:prstGeom prst="rect">
            <a:avLst/>
          </a:prstGeom>
        </p:spPr>
        <p:txBody>
          <a:bodyPr wrap="square">
            <a:spAutoFit/>
          </a:bodyPr>
          <a:lstStyle/>
          <a:p>
            <a:r>
              <a:rPr lang="en-US" sz="1200" dirty="0"/>
              <a:t>Quelle: Corporate Finance, 11th edition, Stephen A. Ross, Randolph W. </a:t>
            </a:r>
            <a:r>
              <a:rPr lang="en-US" sz="1200" dirty="0" err="1"/>
              <a:t>Westerfield</a:t>
            </a:r>
            <a:r>
              <a:rPr lang="en-US" sz="1200" dirty="0"/>
              <a:t>, Jeffrey Jaffe, Bradford D. Jordan</a:t>
            </a:r>
          </a:p>
        </p:txBody>
      </p:sp>
    </p:spTree>
    <p:extLst>
      <p:ext uri="{BB962C8B-B14F-4D97-AF65-F5344CB8AC3E}">
        <p14:creationId xmlns:p14="http://schemas.microsoft.com/office/powerpoint/2010/main" val="196735911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pic>
        <p:nvPicPr>
          <p:cNvPr id="50" name="Picture 6" descr="declutter-checklist">
            <a:extLst>
              <a:ext uri="{FF2B5EF4-FFF2-40B4-BE49-F238E27FC236}">
                <a16:creationId xmlns:a16="http://schemas.microsoft.com/office/drawing/2014/main" id="{4479BF9C-F9E4-4AA8-A574-31BDCC47386F}"/>
              </a:ext>
            </a:extLst>
          </p:cNvPr>
          <p:cNvPicPr>
            <a:picLocks noChangeAspect="1" noChangeArrowheads="1"/>
          </p:cNvPicPr>
          <p:nvPr>
            <p:custDataLst>
              <p:tags r:id="rId3"/>
            </p:custDataLst>
          </p:nvPr>
        </p:nvPicPr>
        <p:blipFill>
          <a:blip r:embed="rId8">
            <a:extLst>
              <a:ext uri="{28A0092B-C50C-407E-A947-70E740481C1C}">
                <a14:useLocalDpi xmlns:a14="http://schemas.microsoft.com/office/drawing/2010/main" val="0"/>
              </a:ext>
            </a:extLst>
          </a:blip>
          <a:srcRect/>
          <a:stretch>
            <a:fillRect/>
          </a:stretch>
        </p:blipFill>
        <p:spPr bwMode="gray">
          <a:xfrm>
            <a:off x="9008067" y="3226466"/>
            <a:ext cx="3183933" cy="2743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Object 5" hidden="1">
            <a:extLst>
              <a:ext uri="{FF2B5EF4-FFF2-40B4-BE49-F238E27FC236}">
                <a16:creationId xmlns:a16="http://schemas.microsoft.com/office/drawing/2014/main" id="{8E5124B0-3A92-4585-8F27-3D7F36083E90}"/>
              </a:ext>
            </a:extLst>
          </p:cNvPr>
          <p:cNvGraphicFramePr>
            <a:graphicFrameLocks noChangeAspect="1"/>
          </p:cNvGraphicFramePr>
          <p:nvPr>
            <p:custDataLst>
              <p:tags r:id="rId4"/>
            </p:custData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spid="_x0000_s24679" name="think-cell Slide" r:id="rId9" imgW="425" imgH="426" progId="TCLayout.ActiveDocument.1">
                  <p:embed/>
                </p:oleObj>
              </mc:Choice>
              <mc:Fallback>
                <p:oleObj name="think-cell Slide" r:id="rId9" imgW="425" imgH="426" progId="TCLayout.ActiveDocument.1">
                  <p:embed/>
                  <p:pic>
                    <p:nvPicPr>
                      <p:cNvPr id="6" name="Object 5" hidden="1">
                        <a:extLst>
                          <a:ext uri="{FF2B5EF4-FFF2-40B4-BE49-F238E27FC236}">
                            <a16:creationId xmlns:a16="http://schemas.microsoft.com/office/drawing/2014/main" id="{8E5124B0-3A92-4585-8F27-3D7F36083E90}"/>
                          </a:ext>
                        </a:extLst>
                      </p:cNvPr>
                      <p:cNvPicPr/>
                      <p:nvPr/>
                    </p:nvPicPr>
                    <p:blipFill>
                      <a:blip r:embed="rId10"/>
                      <a:stretch>
                        <a:fillRect/>
                      </a:stretch>
                    </p:blipFill>
                    <p:spPr>
                      <a:xfrm>
                        <a:off x="1525588" y="1588"/>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3ECA6C22-BC38-4F94-9B01-12D2F57294C4}"/>
              </a:ext>
            </a:extLst>
          </p:cNvPr>
          <p:cNvSpPr/>
          <p:nvPr>
            <p:custDataLst>
              <p:tags r:id="rId5"/>
            </p:custDataLst>
          </p:nvPr>
        </p:nvSpPr>
        <p:spPr>
          <a:xfrm>
            <a:off x="152400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defRPr/>
            </a:pPr>
            <a:endParaRPr lang="en-GB" sz="2800" b="1" dirty="0">
              <a:solidFill>
                <a:prstClr val="white"/>
              </a:solidFill>
              <a:latin typeface="Calibri" panose="020F0502020204030204" pitchFamily="34" charset="0"/>
              <a:cs typeface="Calibri" panose="020F0502020204030204" pitchFamily="34" charset="0"/>
              <a:sym typeface="Calibri" panose="020F0502020204030204" pitchFamily="34" charset="0"/>
            </a:endParaRPr>
          </a:p>
        </p:txBody>
      </p:sp>
      <p:sp>
        <p:nvSpPr>
          <p:cNvPr id="2" name="Tytuł 1">
            <a:extLst>
              <a:ext uri="{FF2B5EF4-FFF2-40B4-BE49-F238E27FC236}">
                <a16:creationId xmlns:a16="http://schemas.microsoft.com/office/drawing/2014/main" id="{DA12DFBB-F130-407B-9144-7CE7D934051D}"/>
              </a:ext>
            </a:extLst>
          </p:cNvPr>
          <p:cNvSpPr>
            <a:spLocks noGrp="1"/>
          </p:cNvSpPr>
          <p:nvPr>
            <p:ph type="title"/>
          </p:nvPr>
        </p:nvSpPr>
        <p:spPr>
          <a:xfrm>
            <a:off x="3381983" y="272335"/>
            <a:ext cx="6657368" cy="490459"/>
          </a:xfrm>
        </p:spPr>
        <p:txBody>
          <a:bodyPr>
            <a:noAutofit/>
          </a:bodyPr>
          <a:lstStyle/>
          <a:p>
            <a:pPr algn="r"/>
            <a:r>
              <a:rPr lang="en-GB" sz="2800" b="1" dirty="0" err="1">
                <a:latin typeface="Calibri"/>
                <a:cs typeface="Calibri"/>
              </a:rPr>
              <a:t>Inhalt</a:t>
            </a:r>
            <a:endParaRPr lang="pl-PL" sz="2800" b="1" dirty="0">
              <a:latin typeface="Calibri"/>
              <a:cs typeface="Calibri"/>
            </a:endParaRPr>
          </a:p>
        </p:txBody>
      </p:sp>
      <p:grpSp>
        <p:nvGrpSpPr>
          <p:cNvPr id="25" name="Group 24">
            <a:extLst>
              <a:ext uri="{FF2B5EF4-FFF2-40B4-BE49-F238E27FC236}">
                <a16:creationId xmlns:a16="http://schemas.microsoft.com/office/drawing/2014/main" id="{793121AC-C9C5-4486-BA42-33BB6F723AFD}"/>
              </a:ext>
            </a:extLst>
          </p:cNvPr>
          <p:cNvGrpSpPr/>
          <p:nvPr/>
        </p:nvGrpSpPr>
        <p:grpSpPr>
          <a:xfrm>
            <a:off x="974071" y="1207568"/>
            <a:ext cx="8379341" cy="276253"/>
            <a:chOff x="1128778" y="1187223"/>
            <a:chExt cx="8222316" cy="930194"/>
          </a:xfrm>
        </p:grpSpPr>
        <p:sp>
          <p:nvSpPr>
            <p:cNvPr id="26" name="Rectangle 25">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1</a:t>
              </a:r>
              <a:endParaRPr lang="de-DE" sz="2000" b="1" dirty="0">
                <a:solidFill>
                  <a:prstClr val="white"/>
                </a:solidFill>
                <a:latin typeface="Calibri" panose="020F0502020204030204"/>
              </a:endParaRPr>
            </a:p>
          </p:txBody>
        </p:sp>
        <p:sp>
          <p:nvSpPr>
            <p:cNvPr id="27" name="Rectangle 26">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Einleitung</a:t>
              </a:r>
              <a:r>
                <a:rPr lang="en-GB" b="1" dirty="0">
                  <a:solidFill>
                    <a:srgbClr val="4472C4"/>
                  </a:solidFill>
                  <a:latin typeface="Calibri" panose="020F0502020204030204"/>
                </a:rPr>
                <a:t>: Was </a:t>
              </a:r>
              <a:r>
                <a:rPr lang="en-GB" b="1" dirty="0" err="1">
                  <a:solidFill>
                    <a:srgbClr val="4472C4"/>
                  </a:solidFill>
                  <a:latin typeface="Calibri" panose="020F0502020204030204"/>
                </a:rPr>
                <a:t>ist</a:t>
              </a:r>
              <a:r>
                <a:rPr lang="en-GB" b="1" dirty="0">
                  <a:solidFill>
                    <a:srgbClr val="4472C4"/>
                  </a:solidFill>
                  <a:latin typeface="Calibri" panose="020F0502020204030204"/>
                </a:rPr>
                <a:t> Leasing und </a:t>
              </a:r>
              <a:r>
                <a:rPr lang="en-GB" b="1" dirty="0" err="1">
                  <a:solidFill>
                    <a:srgbClr val="4472C4"/>
                  </a:solidFill>
                  <a:latin typeface="Calibri" panose="020F0502020204030204"/>
                </a:rPr>
                <a:t>wie</a:t>
              </a:r>
              <a:r>
                <a:rPr lang="en-GB" b="1" dirty="0">
                  <a:solidFill>
                    <a:srgbClr val="4472C4"/>
                  </a:solidFill>
                  <a:latin typeface="Calibri" panose="020F0502020204030204"/>
                </a:rPr>
                <a:t> </a:t>
              </a:r>
              <a:r>
                <a:rPr lang="en-GB" b="1" dirty="0" err="1">
                  <a:solidFill>
                    <a:srgbClr val="4472C4"/>
                  </a:solidFill>
                  <a:latin typeface="Calibri" panose="020F0502020204030204"/>
                </a:rPr>
                <a:t>funktioniert</a:t>
              </a:r>
              <a:r>
                <a:rPr lang="en-GB" b="1" dirty="0">
                  <a:solidFill>
                    <a:srgbClr val="4472C4"/>
                  </a:solidFill>
                  <a:latin typeface="Calibri" panose="020F0502020204030204"/>
                </a:rPr>
                <a:t> es?</a:t>
              </a:r>
              <a:endParaRPr lang="de-DE" b="1" dirty="0">
                <a:solidFill>
                  <a:srgbClr val="4472C4"/>
                </a:solidFill>
                <a:latin typeface="Calibri" panose="020F0502020204030204"/>
              </a:endParaRPr>
            </a:p>
          </p:txBody>
        </p:sp>
      </p:grpSp>
      <p:grpSp>
        <p:nvGrpSpPr>
          <p:cNvPr id="28" name="Group 27">
            <a:extLst>
              <a:ext uri="{FF2B5EF4-FFF2-40B4-BE49-F238E27FC236}">
                <a16:creationId xmlns:a16="http://schemas.microsoft.com/office/drawing/2014/main" id="{04F6A885-5AC6-4A27-8321-86221D093F9A}"/>
              </a:ext>
            </a:extLst>
          </p:cNvPr>
          <p:cNvGrpSpPr/>
          <p:nvPr/>
        </p:nvGrpSpPr>
        <p:grpSpPr>
          <a:xfrm>
            <a:off x="974071" y="1537182"/>
            <a:ext cx="8379341" cy="252875"/>
            <a:chOff x="1128778" y="1187223"/>
            <a:chExt cx="8222316" cy="930194"/>
          </a:xfrm>
        </p:grpSpPr>
        <p:sp>
          <p:nvSpPr>
            <p:cNvPr id="29" name="Rectangle 28">
              <a:extLst>
                <a:ext uri="{FF2B5EF4-FFF2-40B4-BE49-F238E27FC236}">
                  <a16:creationId xmlns:a16="http://schemas.microsoft.com/office/drawing/2014/main" id="{D4161997-2E41-4E3D-AB66-D3AEA12FAAB0}"/>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a:t>
              </a:r>
              <a:endParaRPr lang="de-DE" sz="2000" b="1" dirty="0">
                <a:solidFill>
                  <a:prstClr val="white"/>
                </a:solidFill>
                <a:latin typeface="Calibri" panose="020F0502020204030204"/>
              </a:endParaRPr>
            </a:p>
          </p:txBody>
        </p:sp>
        <p:sp>
          <p:nvSpPr>
            <p:cNvPr id="30" name="Rectangle 29">
              <a:extLst>
                <a:ext uri="{FF2B5EF4-FFF2-40B4-BE49-F238E27FC236}">
                  <a16:creationId xmlns:a16="http://schemas.microsoft.com/office/drawing/2014/main" id="{22157067-1517-4979-8519-D658AC91A4F4}"/>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Leasingarten</a:t>
              </a:r>
            </a:p>
          </p:txBody>
        </p:sp>
      </p:grpSp>
      <p:grpSp>
        <p:nvGrpSpPr>
          <p:cNvPr id="34" name="Group 33">
            <a:extLst>
              <a:ext uri="{FF2B5EF4-FFF2-40B4-BE49-F238E27FC236}">
                <a16:creationId xmlns:a16="http://schemas.microsoft.com/office/drawing/2014/main" id="{54148A56-7ED1-4054-B552-C6DFF05E074E}"/>
              </a:ext>
            </a:extLst>
          </p:cNvPr>
          <p:cNvGrpSpPr/>
          <p:nvPr/>
        </p:nvGrpSpPr>
        <p:grpSpPr>
          <a:xfrm>
            <a:off x="1295168" y="1862869"/>
            <a:ext cx="8058242" cy="317094"/>
            <a:chOff x="1590893" y="1187223"/>
            <a:chExt cx="7760201" cy="930194"/>
          </a:xfrm>
        </p:grpSpPr>
        <p:sp>
          <p:nvSpPr>
            <p:cNvPr id="35" name="Rectangle 34">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2A</a:t>
              </a:r>
              <a:endParaRPr lang="de-DE" sz="2000" b="1" dirty="0">
                <a:solidFill>
                  <a:prstClr val="white"/>
                </a:solidFill>
                <a:latin typeface="Calibri" panose="020F0502020204030204"/>
              </a:endParaRPr>
            </a:p>
          </p:txBody>
        </p:sp>
        <p:sp>
          <p:nvSpPr>
            <p:cNvPr id="36" name="Rectangle 35">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Operating-Leasing</a:t>
              </a:r>
            </a:p>
          </p:txBody>
        </p:sp>
      </p:grpSp>
      <p:grpSp>
        <p:nvGrpSpPr>
          <p:cNvPr id="61" name="Group 60">
            <a:extLst>
              <a:ext uri="{FF2B5EF4-FFF2-40B4-BE49-F238E27FC236}">
                <a16:creationId xmlns:a16="http://schemas.microsoft.com/office/drawing/2014/main" id="{54148A56-7ED1-4054-B552-C6DFF05E074E}"/>
              </a:ext>
            </a:extLst>
          </p:cNvPr>
          <p:cNvGrpSpPr/>
          <p:nvPr/>
        </p:nvGrpSpPr>
        <p:grpSpPr>
          <a:xfrm>
            <a:off x="1295168" y="2218866"/>
            <a:ext cx="8058242" cy="317094"/>
            <a:chOff x="1590893" y="1187223"/>
            <a:chExt cx="7760201" cy="930194"/>
          </a:xfrm>
        </p:grpSpPr>
        <p:sp>
          <p:nvSpPr>
            <p:cNvPr id="62" name="Rectangle 61">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2B</a:t>
              </a:r>
            </a:p>
          </p:txBody>
        </p:sp>
        <p:sp>
          <p:nvSpPr>
            <p:cNvPr id="63" name="Rectangle 62">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Finanzierungs-Leasing</a:t>
              </a:r>
            </a:p>
          </p:txBody>
        </p:sp>
      </p:grpSp>
      <p:grpSp>
        <p:nvGrpSpPr>
          <p:cNvPr id="64" name="Group 63">
            <a:extLst>
              <a:ext uri="{FF2B5EF4-FFF2-40B4-BE49-F238E27FC236}">
                <a16:creationId xmlns:a16="http://schemas.microsoft.com/office/drawing/2014/main" id="{54148A56-7ED1-4054-B552-C6DFF05E074E}"/>
              </a:ext>
            </a:extLst>
          </p:cNvPr>
          <p:cNvGrpSpPr/>
          <p:nvPr/>
        </p:nvGrpSpPr>
        <p:grpSpPr>
          <a:xfrm>
            <a:off x="1295168" y="2582741"/>
            <a:ext cx="8058243" cy="317094"/>
            <a:chOff x="1590892" y="1187223"/>
            <a:chExt cx="7760202" cy="930194"/>
          </a:xfrm>
        </p:grpSpPr>
        <p:sp>
          <p:nvSpPr>
            <p:cNvPr id="65" name="Rectangle 64">
              <a:extLst>
                <a:ext uri="{FF2B5EF4-FFF2-40B4-BE49-F238E27FC236}">
                  <a16:creationId xmlns:a16="http://schemas.microsoft.com/office/drawing/2014/main" id="{74ED2556-EE53-4D2B-A2F4-264A39BACF72}"/>
                </a:ext>
              </a:extLst>
            </p:cNvPr>
            <p:cNvSpPr/>
            <p:nvPr/>
          </p:nvSpPr>
          <p:spPr>
            <a:xfrm>
              <a:off x="1590892"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2C</a:t>
              </a:r>
              <a:endParaRPr lang="de-DE" sz="2000" b="1" dirty="0">
                <a:solidFill>
                  <a:prstClr val="white"/>
                </a:solidFill>
                <a:latin typeface="Calibri" panose="020F0502020204030204"/>
              </a:endParaRPr>
            </a:p>
          </p:txBody>
        </p:sp>
        <p:sp>
          <p:nvSpPr>
            <p:cNvPr id="66" name="Rectangle 65">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Sale-and-Lease-back</a:t>
              </a:r>
            </a:p>
          </p:txBody>
        </p:sp>
      </p:grpSp>
      <p:grpSp>
        <p:nvGrpSpPr>
          <p:cNvPr id="67" name="Group 66">
            <a:extLst>
              <a:ext uri="{FF2B5EF4-FFF2-40B4-BE49-F238E27FC236}">
                <a16:creationId xmlns:a16="http://schemas.microsoft.com/office/drawing/2014/main" id="{54148A56-7ED1-4054-B552-C6DFF05E074E}"/>
              </a:ext>
            </a:extLst>
          </p:cNvPr>
          <p:cNvGrpSpPr/>
          <p:nvPr/>
        </p:nvGrpSpPr>
        <p:grpSpPr>
          <a:xfrm>
            <a:off x="1295168" y="2934601"/>
            <a:ext cx="8058242" cy="317094"/>
            <a:chOff x="1590893" y="1187223"/>
            <a:chExt cx="7760201" cy="930194"/>
          </a:xfrm>
        </p:grpSpPr>
        <p:sp>
          <p:nvSpPr>
            <p:cNvPr id="68" name="Rectangle 67">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2D</a:t>
              </a:r>
              <a:endParaRPr lang="de-DE" sz="2000" b="1" dirty="0">
                <a:solidFill>
                  <a:prstClr val="white"/>
                </a:solidFill>
                <a:latin typeface="Calibri" panose="020F0502020204030204"/>
              </a:endParaRPr>
            </a:p>
          </p:txBody>
        </p:sp>
        <p:sp>
          <p:nvSpPr>
            <p:cNvPr id="69" name="Rectangle 68">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Andere Leasingarten</a:t>
              </a:r>
            </a:p>
          </p:txBody>
        </p:sp>
      </p:grpSp>
      <p:grpSp>
        <p:nvGrpSpPr>
          <p:cNvPr id="11" name="Group 10"/>
          <p:cNvGrpSpPr/>
          <p:nvPr/>
        </p:nvGrpSpPr>
        <p:grpSpPr>
          <a:xfrm>
            <a:off x="978184" y="3323006"/>
            <a:ext cx="8379341" cy="610200"/>
            <a:chOff x="1821146" y="3184880"/>
            <a:chExt cx="8379341" cy="610200"/>
          </a:xfrm>
        </p:grpSpPr>
        <p:grpSp>
          <p:nvGrpSpPr>
            <p:cNvPr id="73" name="Group 72">
              <a:extLst>
                <a:ext uri="{FF2B5EF4-FFF2-40B4-BE49-F238E27FC236}">
                  <a16:creationId xmlns:a16="http://schemas.microsoft.com/office/drawing/2014/main" id="{793121AC-C9C5-4486-BA42-33BB6F723AFD}"/>
                </a:ext>
              </a:extLst>
            </p:cNvPr>
            <p:cNvGrpSpPr/>
            <p:nvPr/>
          </p:nvGrpSpPr>
          <p:grpSpPr>
            <a:xfrm>
              <a:off x="1821146" y="3518827"/>
              <a:ext cx="8379341" cy="276253"/>
              <a:chOff x="1128778" y="1187223"/>
              <a:chExt cx="8222316" cy="930194"/>
            </a:xfrm>
          </p:grpSpPr>
          <p:sp>
            <p:nvSpPr>
              <p:cNvPr id="74" name="Rectangle 73">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4</a:t>
                </a:r>
              </a:p>
            </p:txBody>
          </p:sp>
          <p:sp>
            <p:nvSpPr>
              <p:cNvPr id="75" name="Rectangle 74">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Bewertung</a:t>
                </a:r>
                <a:r>
                  <a:rPr lang="en-GB" b="1" dirty="0">
                    <a:solidFill>
                      <a:srgbClr val="4472C4"/>
                    </a:solidFill>
                    <a:latin typeface="Calibri" panose="020F0502020204030204"/>
                  </a:rPr>
                  <a:t> von </a:t>
                </a:r>
                <a:r>
                  <a:rPr lang="en-GB" b="1" dirty="0" err="1">
                    <a:solidFill>
                      <a:srgbClr val="4472C4"/>
                    </a:solidFill>
                    <a:latin typeface="Calibri" panose="020F0502020204030204"/>
                  </a:rPr>
                  <a:t>Leasingverträgen</a:t>
                </a:r>
                <a:endParaRPr lang="de-DE" b="1" dirty="0">
                  <a:solidFill>
                    <a:srgbClr val="4472C4"/>
                  </a:solidFill>
                  <a:latin typeface="Calibri" panose="020F0502020204030204"/>
                </a:endParaRPr>
              </a:p>
            </p:txBody>
          </p:sp>
        </p:grpSp>
        <p:grpSp>
          <p:nvGrpSpPr>
            <p:cNvPr id="76" name="Group 75">
              <a:extLst>
                <a:ext uri="{FF2B5EF4-FFF2-40B4-BE49-F238E27FC236}">
                  <a16:creationId xmlns:a16="http://schemas.microsoft.com/office/drawing/2014/main" id="{793121AC-C9C5-4486-BA42-33BB6F723AFD}"/>
                </a:ext>
              </a:extLst>
            </p:cNvPr>
            <p:cNvGrpSpPr/>
            <p:nvPr/>
          </p:nvGrpSpPr>
          <p:grpSpPr>
            <a:xfrm>
              <a:off x="1821146" y="3184880"/>
              <a:ext cx="8379341" cy="276253"/>
              <a:chOff x="1128778" y="1187223"/>
              <a:chExt cx="8222316" cy="930194"/>
            </a:xfrm>
          </p:grpSpPr>
          <p:sp>
            <p:nvSpPr>
              <p:cNvPr id="77" name="Rectangle 76">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3</a:t>
                </a:r>
              </a:p>
            </p:txBody>
          </p:sp>
          <p:sp>
            <p:nvSpPr>
              <p:cNvPr id="78" name="Rectangle 77">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Rechnungswesen</a:t>
                </a:r>
                <a:r>
                  <a:rPr lang="en-GB" b="1" dirty="0">
                    <a:solidFill>
                      <a:srgbClr val="4472C4"/>
                    </a:solidFill>
                    <a:latin typeface="Calibri" panose="020F0502020204030204"/>
                  </a:rPr>
                  <a:t> und </a:t>
                </a:r>
                <a:r>
                  <a:rPr lang="en-GB" b="1" dirty="0" err="1">
                    <a:solidFill>
                      <a:srgbClr val="4472C4"/>
                    </a:solidFill>
                    <a:latin typeface="Calibri" panose="020F0502020204030204"/>
                  </a:rPr>
                  <a:t>Steuern</a:t>
                </a:r>
                <a:endParaRPr lang="de-DE" b="1" dirty="0">
                  <a:solidFill>
                    <a:srgbClr val="4472C4"/>
                  </a:solidFill>
                  <a:latin typeface="Calibri" panose="020F0502020204030204"/>
                </a:endParaRPr>
              </a:p>
            </p:txBody>
          </p:sp>
        </p:grpSp>
      </p:grpSp>
      <p:grpSp>
        <p:nvGrpSpPr>
          <p:cNvPr id="79" name="Group 78">
            <a:extLst>
              <a:ext uri="{FF2B5EF4-FFF2-40B4-BE49-F238E27FC236}">
                <a16:creationId xmlns:a16="http://schemas.microsoft.com/office/drawing/2014/main" id="{54148A56-7ED1-4054-B552-C6DFF05E074E}"/>
              </a:ext>
            </a:extLst>
          </p:cNvPr>
          <p:cNvGrpSpPr/>
          <p:nvPr/>
        </p:nvGrpSpPr>
        <p:grpSpPr>
          <a:xfrm>
            <a:off x="1299283" y="3998271"/>
            <a:ext cx="8058243" cy="317094"/>
            <a:chOff x="1590892" y="1187223"/>
            <a:chExt cx="7760202" cy="930194"/>
          </a:xfrm>
        </p:grpSpPr>
        <p:sp>
          <p:nvSpPr>
            <p:cNvPr id="80" name="Rectangle 79">
              <a:extLst>
                <a:ext uri="{FF2B5EF4-FFF2-40B4-BE49-F238E27FC236}">
                  <a16:creationId xmlns:a16="http://schemas.microsoft.com/office/drawing/2014/main" id="{74ED2556-EE53-4D2B-A2F4-264A39BACF72}"/>
                </a:ext>
              </a:extLst>
            </p:cNvPr>
            <p:cNvSpPr/>
            <p:nvPr/>
          </p:nvSpPr>
          <p:spPr>
            <a:xfrm>
              <a:off x="1590892"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4A</a:t>
              </a:r>
              <a:endParaRPr lang="de-DE" sz="2000" b="1" dirty="0">
                <a:solidFill>
                  <a:prstClr val="white"/>
                </a:solidFill>
                <a:latin typeface="Calibri" panose="020F0502020204030204"/>
              </a:endParaRPr>
            </a:p>
          </p:txBody>
        </p:sp>
        <p:sp>
          <p:nvSpPr>
            <p:cNvPr id="81" name="Rectangle 80">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rPr>
                <a:t>Perspektive des Leasingnehmers</a:t>
              </a:r>
            </a:p>
          </p:txBody>
        </p:sp>
      </p:grpSp>
      <p:grpSp>
        <p:nvGrpSpPr>
          <p:cNvPr id="82" name="Group 81">
            <a:extLst>
              <a:ext uri="{FF2B5EF4-FFF2-40B4-BE49-F238E27FC236}">
                <a16:creationId xmlns:a16="http://schemas.microsoft.com/office/drawing/2014/main" id="{54148A56-7ED1-4054-B552-C6DFF05E074E}"/>
              </a:ext>
            </a:extLst>
          </p:cNvPr>
          <p:cNvGrpSpPr/>
          <p:nvPr/>
        </p:nvGrpSpPr>
        <p:grpSpPr>
          <a:xfrm>
            <a:off x="1299283" y="4350131"/>
            <a:ext cx="8058242" cy="317094"/>
            <a:chOff x="1590893" y="1187223"/>
            <a:chExt cx="7760201" cy="930194"/>
          </a:xfrm>
        </p:grpSpPr>
        <p:sp>
          <p:nvSpPr>
            <p:cNvPr id="83" name="Rectangle 82">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4B</a:t>
              </a:r>
              <a:endParaRPr lang="de-DE" sz="2000" b="1" dirty="0">
                <a:solidFill>
                  <a:prstClr val="white"/>
                </a:solidFill>
                <a:latin typeface="Calibri" panose="020F0502020204030204"/>
              </a:endParaRPr>
            </a:p>
          </p:txBody>
        </p:sp>
        <p:sp>
          <p:nvSpPr>
            <p:cNvPr id="84" name="Rectangle 83">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rPr>
                <a:t>Perspektive des Leasinggebers</a:t>
              </a:r>
            </a:p>
          </p:txBody>
        </p:sp>
      </p:grpSp>
      <p:grpSp>
        <p:nvGrpSpPr>
          <p:cNvPr id="86" name="Group 85">
            <a:extLst>
              <a:ext uri="{FF2B5EF4-FFF2-40B4-BE49-F238E27FC236}">
                <a16:creationId xmlns:a16="http://schemas.microsoft.com/office/drawing/2014/main" id="{793121AC-C9C5-4486-BA42-33BB6F723AFD}"/>
              </a:ext>
            </a:extLst>
          </p:cNvPr>
          <p:cNvGrpSpPr/>
          <p:nvPr/>
        </p:nvGrpSpPr>
        <p:grpSpPr>
          <a:xfrm>
            <a:off x="974069" y="5079761"/>
            <a:ext cx="8379341" cy="276253"/>
            <a:chOff x="1128778" y="1187223"/>
            <a:chExt cx="8222316" cy="930194"/>
          </a:xfrm>
          <a:solidFill>
            <a:schemeClr val="accent4"/>
          </a:solidFill>
        </p:grpSpPr>
        <p:sp>
          <p:nvSpPr>
            <p:cNvPr id="90" name="Rectangle 89">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6</a:t>
              </a:r>
            </a:p>
          </p:txBody>
        </p:sp>
        <p:sp>
          <p:nvSpPr>
            <p:cNvPr id="91" name="Rectangle 90">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grp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a:solidFill>
                    <a:srgbClr val="4472C4"/>
                  </a:solidFill>
                  <a:latin typeface="Calibri" panose="020F0502020204030204"/>
                </a:rPr>
                <a:t>Leasing und </a:t>
              </a:r>
              <a:r>
                <a:rPr lang="en-GB" b="1" dirty="0" err="1">
                  <a:solidFill>
                    <a:srgbClr val="4472C4"/>
                  </a:solidFill>
                  <a:latin typeface="Calibri" panose="020F0502020204030204"/>
                </a:rPr>
                <a:t>Energieeffizienz</a:t>
              </a:r>
              <a:endParaRPr lang="de-DE" b="1" dirty="0">
                <a:solidFill>
                  <a:srgbClr val="4472C4"/>
                </a:solidFill>
                <a:latin typeface="Calibri" panose="020F0502020204030204"/>
              </a:endParaRPr>
            </a:p>
          </p:txBody>
        </p:sp>
      </p:grpSp>
      <p:grpSp>
        <p:nvGrpSpPr>
          <p:cNvPr id="87" name="Group 86">
            <a:extLst>
              <a:ext uri="{FF2B5EF4-FFF2-40B4-BE49-F238E27FC236}">
                <a16:creationId xmlns:a16="http://schemas.microsoft.com/office/drawing/2014/main" id="{793121AC-C9C5-4486-BA42-33BB6F723AFD}"/>
              </a:ext>
            </a:extLst>
          </p:cNvPr>
          <p:cNvGrpSpPr/>
          <p:nvPr/>
        </p:nvGrpSpPr>
        <p:grpSpPr>
          <a:xfrm>
            <a:off x="974069" y="4745814"/>
            <a:ext cx="8379341" cy="276253"/>
            <a:chOff x="1128778" y="1187223"/>
            <a:chExt cx="8222316" cy="930194"/>
          </a:xfrm>
        </p:grpSpPr>
        <p:sp>
          <p:nvSpPr>
            <p:cNvPr id="88" name="Rectangle 87">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5</a:t>
              </a:r>
            </a:p>
          </p:txBody>
        </p:sp>
        <p:sp>
          <p:nvSpPr>
            <p:cNvPr id="89" name="Rectangle 88">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Vorteile</a:t>
              </a:r>
              <a:r>
                <a:rPr lang="en-GB" b="1" dirty="0">
                  <a:solidFill>
                    <a:srgbClr val="4472C4"/>
                  </a:solidFill>
                  <a:latin typeface="Calibri" panose="020F0502020204030204"/>
                </a:rPr>
                <a:t> von Leasing</a:t>
              </a:r>
            </a:p>
          </p:txBody>
        </p:sp>
      </p:grpSp>
      <p:grpSp>
        <p:nvGrpSpPr>
          <p:cNvPr id="94" name="Group 93">
            <a:extLst>
              <a:ext uri="{FF2B5EF4-FFF2-40B4-BE49-F238E27FC236}">
                <a16:creationId xmlns:a16="http://schemas.microsoft.com/office/drawing/2014/main" id="{793121AC-C9C5-4486-BA42-33BB6F723AFD}"/>
              </a:ext>
            </a:extLst>
          </p:cNvPr>
          <p:cNvGrpSpPr/>
          <p:nvPr/>
        </p:nvGrpSpPr>
        <p:grpSpPr>
          <a:xfrm>
            <a:off x="978185" y="5438444"/>
            <a:ext cx="8379341" cy="276253"/>
            <a:chOff x="1128778" y="1187223"/>
            <a:chExt cx="8222316" cy="930194"/>
          </a:xfrm>
        </p:grpSpPr>
        <p:sp>
          <p:nvSpPr>
            <p:cNvPr id="95" name="Rectangle 94">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7</a:t>
              </a:r>
            </a:p>
          </p:txBody>
        </p:sp>
        <p:sp>
          <p:nvSpPr>
            <p:cNvPr id="96" name="Rectangle 95">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Beispiele</a:t>
              </a:r>
              <a:r>
                <a:rPr lang="en-GB" b="1" dirty="0">
                  <a:solidFill>
                    <a:srgbClr val="4472C4"/>
                  </a:solidFill>
                  <a:latin typeface="Calibri" panose="020F0502020204030204"/>
                </a:rPr>
                <a:t> und </a:t>
              </a:r>
              <a:r>
                <a:rPr lang="en-GB" b="1" dirty="0" err="1">
                  <a:solidFill>
                    <a:srgbClr val="4472C4"/>
                  </a:solidFill>
                  <a:latin typeface="Calibri" panose="020F0502020204030204"/>
                </a:rPr>
                <a:t>Fälle</a:t>
              </a:r>
              <a:endParaRPr lang="en-GB" b="1" dirty="0">
                <a:solidFill>
                  <a:srgbClr val="4472C4"/>
                </a:solidFill>
                <a:latin typeface="Calibri" panose="020F0502020204030204"/>
              </a:endParaRPr>
            </a:p>
          </p:txBody>
        </p:sp>
      </p:grpSp>
      <p:sp>
        <p:nvSpPr>
          <p:cNvPr id="8" name="Slide Number Placeholder 7"/>
          <p:cNvSpPr>
            <a:spLocks noGrp="1"/>
          </p:cNvSpPr>
          <p:nvPr>
            <p:ph type="sldNum" sz="quarter" idx="4"/>
          </p:nvPr>
        </p:nvSpPr>
        <p:spPr/>
        <p:txBody>
          <a:bodyPr/>
          <a:lstStyle/>
          <a:p>
            <a:fld id="{C77C6C3F-668B-4AF5-BFA9-0F657EB068D6}" type="slidenum">
              <a:rPr lang="pl-PL" smtClean="0"/>
              <a:pPr/>
              <a:t>45</a:t>
            </a:fld>
            <a:endParaRPr lang="pl-PL" dirty="0"/>
          </a:p>
        </p:txBody>
      </p:sp>
    </p:spTree>
    <p:extLst>
      <p:ext uri="{BB962C8B-B14F-4D97-AF65-F5344CB8AC3E}">
        <p14:creationId xmlns:p14="http://schemas.microsoft.com/office/powerpoint/2010/main" val="3100774726"/>
      </p:ext>
    </p:extLst>
  </p:cSld>
  <p:clrMapOvr>
    <a:overrideClrMapping bg1="lt1" tx1="dk1" bg2="lt2" tx2="dk2" accent1="accent1" accent2="accent2" accent3="accent3" accent4="accent4" accent5="accent5" accent6="accent6" hlink="hlink" folHlink="folHlink"/>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940450653"/>
              </p:ext>
            </p:extLst>
          </p:nvPr>
        </p:nvGraphicFramePr>
        <p:xfrm>
          <a:off x="7114307" y="1218143"/>
          <a:ext cx="4728074" cy="43739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p:txBody>
          <a:bodyPr/>
          <a:lstStyle/>
          <a:p>
            <a:r>
              <a:rPr lang="de-DE" sz="2400" dirty="0"/>
              <a:t>Wie kann Leasing zur Steigerung von Energieeffizienz eingesetzt werden? </a:t>
            </a:r>
            <a:endParaRPr lang="en-US" sz="2400" dirty="0"/>
          </a:p>
        </p:txBody>
      </p:sp>
      <p:sp>
        <p:nvSpPr>
          <p:cNvPr id="6" name="Rectangle 5"/>
          <p:cNvSpPr/>
          <p:nvPr/>
        </p:nvSpPr>
        <p:spPr>
          <a:xfrm>
            <a:off x="548227" y="1512267"/>
            <a:ext cx="5159568" cy="3785652"/>
          </a:xfrm>
          <a:prstGeom prst="rect">
            <a:avLst/>
          </a:prstGeom>
        </p:spPr>
        <p:txBody>
          <a:bodyPr wrap="square">
            <a:spAutoFit/>
          </a:bodyPr>
          <a:lstStyle/>
          <a:p>
            <a:pPr marL="285750" lvl="0" indent="-285750">
              <a:buFont typeface="Arial" panose="020B0604020202020204" pitchFamily="34" charset="0"/>
              <a:buChar char="•"/>
              <a:defRPr/>
            </a:pPr>
            <a:r>
              <a:rPr lang="de-DE" sz="2000" b="1" dirty="0">
                <a:solidFill>
                  <a:prstClr val="black"/>
                </a:solidFill>
              </a:rPr>
              <a:t>Energieeffiziente Technologien können Energiekosten senken und gleichzeitig Produktionskapazität erhöhen. Dies führt zu erheblichen Einsparungen.</a:t>
            </a:r>
          </a:p>
          <a:p>
            <a:pPr marL="285750" lvl="0" indent="-285750">
              <a:buFont typeface="Arial" panose="020B0604020202020204" pitchFamily="34" charset="0"/>
              <a:buChar char="•"/>
              <a:defRPr/>
            </a:pPr>
            <a:r>
              <a:rPr lang="de-DE" sz="2000" dirty="0">
                <a:solidFill>
                  <a:prstClr val="black"/>
                </a:solidFill>
              </a:rPr>
              <a:t>Neue EE-Anlagen können jedoch eine erhebliche Kapitalinvestition darstellen.</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lvl="0" indent="-285750">
              <a:buFont typeface="Arial" panose="020B0604020202020204" pitchFamily="34" charset="0"/>
              <a:buChar char="•"/>
              <a:defRPr/>
            </a:pPr>
            <a:r>
              <a:rPr lang="de-DE" sz="2000" dirty="0">
                <a:solidFill>
                  <a:prstClr val="black"/>
                </a:solidFill>
              </a:rPr>
              <a:t>Ein Unternehmen (insbesondere KMUs) hat möglicherweise keinen Zugang zu Kapital und möchte Transaktionskosten im Zusammenhang mit großen Anschaffungen vermeiden.</a:t>
            </a:r>
          </a:p>
          <a:p>
            <a:pPr marR="0" lvl="1" algn="l" defTabSz="914400" rtl="0" eaLnBrk="1" fontAlgn="auto" latinLnBrk="0" hangingPunct="1">
              <a:lnSpc>
                <a:spcPct val="100000"/>
              </a:lnSpc>
              <a:spcBef>
                <a:spcPts val="0"/>
              </a:spcBef>
              <a:spcAft>
                <a:spcPts val="0"/>
              </a:spcAft>
              <a:buClrTx/>
              <a:buSzTx/>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Right Arrow 6"/>
          <p:cNvSpPr/>
          <p:nvPr/>
        </p:nvSpPr>
        <p:spPr>
          <a:xfrm>
            <a:off x="6272882" y="3347465"/>
            <a:ext cx="672028" cy="6084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dirty="0">
                <a:solidFill>
                  <a:prstClr val="white"/>
                </a:solidFill>
                <a:latin typeface="Calibri" panose="020F0502020204030204"/>
              </a:rPr>
              <a:t>6</a:t>
            </a:r>
          </a:p>
        </p:txBody>
      </p:sp>
      <p:sp>
        <p:nvSpPr>
          <p:cNvPr id="10" name="Slide Number Placeholder 9"/>
          <p:cNvSpPr>
            <a:spLocks noGrp="1"/>
          </p:cNvSpPr>
          <p:nvPr>
            <p:ph type="sldNum" sz="quarter" idx="12"/>
          </p:nvPr>
        </p:nvSpPr>
        <p:spPr/>
        <p:txBody>
          <a:bodyPr/>
          <a:lstStyle/>
          <a:p>
            <a:fld id="{C77C6C3F-668B-4AF5-BFA9-0F657EB068D6}" type="slidenum">
              <a:rPr lang="pl-PL" smtClean="0"/>
              <a:pPr/>
              <a:t>46</a:t>
            </a:fld>
            <a:endParaRPr lang="pl-PL" dirty="0"/>
          </a:p>
        </p:txBody>
      </p:sp>
    </p:spTree>
    <p:extLst>
      <p:ext uri="{BB962C8B-B14F-4D97-AF65-F5344CB8AC3E}">
        <p14:creationId xmlns:p14="http://schemas.microsoft.com/office/powerpoint/2010/main" val="12588543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 name="Picture 6" descr="declutter-checklist">
            <a:extLst>
              <a:ext uri="{FF2B5EF4-FFF2-40B4-BE49-F238E27FC236}">
                <a16:creationId xmlns:a16="http://schemas.microsoft.com/office/drawing/2014/main" id="{4479BF9C-F9E4-4AA8-A574-31BDCC47386F}"/>
              </a:ext>
            </a:extLst>
          </p:cNvPr>
          <p:cNvPicPr>
            <a:picLocks noChangeAspect="1" noChangeArrowheads="1"/>
          </p:cNvPicPr>
          <p:nvPr>
            <p:custDataLst>
              <p:tags r:id="rId2"/>
            </p:custDataLst>
          </p:nvPr>
        </p:nvPicPr>
        <p:blipFill>
          <a:blip r:embed="rId6">
            <a:extLst>
              <a:ext uri="{28A0092B-C50C-407E-A947-70E740481C1C}">
                <a14:useLocalDpi xmlns:a14="http://schemas.microsoft.com/office/drawing/2010/main" val="0"/>
              </a:ext>
            </a:extLst>
          </a:blip>
          <a:srcRect/>
          <a:stretch>
            <a:fillRect/>
          </a:stretch>
        </p:blipFill>
        <p:spPr bwMode="gray">
          <a:xfrm>
            <a:off x="9008067" y="3226466"/>
            <a:ext cx="3183933" cy="2743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Object 5" hidden="1">
            <a:extLst>
              <a:ext uri="{FF2B5EF4-FFF2-40B4-BE49-F238E27FC236}">
                <a16:creationId xmlns:a16="http://schemas.microsoft.com/office/drawing/2014/main" id="{8E5124B0-3A92-4585-8F27-3D7F36083E90}"/>
              </a:ext>
            </a:extLst>
          </p:cNvPr>
          <p:cNvGraphicFramePr>
            <a:graphicFrameLocks noChangeAspect="1"/>
          </p:cNvGraphicFramePr>
          <p:nvPr>
            <p:custDataLst>
              <p:tags r:id="rId3"/>
            </p:custData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spid="_x0000_s25705" name="think-cell Slide" r:id="rId7" imgW="425" imgH="426" progId="TCLayout.ActiveDocument.1">
                  <p:embed/>
                </p:oleObj>
              </mc:Choice>
              <mc:Fallback>
                <p:oleObj name="think-cell Slide" r:id="rId7" imgW="425" imgH="426" progId="TCLayout.ActiveDocument.1">
                  <p:embed/>
                  <p:pic>
                    <p:nvPicPr>
                      <p:cNvPr id="6" name="Object 5" hidden="1">
                        <a:extLst>
                          <a:ext uri="{FF2B5EF4-FFF2-40B4-BE49-F238E27FC236}">
                            <a16:creationId xmlns:a16="http://schemas.microsoft.com/office/drawing/2014/main" id="{8E5124B0-3A92-4585-8F27-3D7F36083E90}"/>
                          </a:ext>
                        </a:extLst>
                      </p:cNvPr>
                      <p:cNvPicPr/>
                      <p:nvPr/>
                    </p:nvPicPr>
                    <p:blipFill>
                      <a:blip r:embed="rId8"/>
                      <a:stretch>
                        <a:fillRect/>
                      </a:stretch>
                    </p:blipFill>
                    <p:spPr>
                      <a:xfrm>
                        <a:off x="1525588" y="1588"/>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3ECA6C22-BC38-4F94-9B01-12D2F57294C4}"/>
              </a:ext>
            </a:extLst>
          </p:cNvPr>
          <p:cNvSpPr/>
          <p:nvPr>
            <p:custDataLst>
              <p:tags r:id="rId4"/>
            </p:custDataLst>
          </p:nvPr>
        </p:nvSpPr>
        <p:spPr>
          <a:xfrm>
            <a:off x="152400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defRPr/>
            </a:pPr>
            <a:endParaRPr lang="en-GB" sz="2800" b="1" dirty="0">
              <a:solidFill>
                <a:prstClr val="white"/>
              </a:solidFill>
              <a:latin typeface="Calibri" panose="020F0502020204030204" pitchFamily="34" charset="0"/>
              <a:cs typeface="Calibri" panose="020F0502020204030204" pitchFamily="34" charset="0"/>
              <a:sym typeface="Calibri" panose="020F0502020204030204" pitchFamily="34" charset="0"/>
            </a:endParaRPr>
          </a:p>
        </p:txBody>
      </p:sp>
      <p:sp>
        <p:nvSpPr>
          <p:cNvPr id="2" name="Tytuł 1">
            <a:extLst>
              <a:ext uri="{FF2B5EF4-FFF2-40B4-BE49-F238E27FC236}">
                <a16:creationId xmlns:a16="http://schemas.microsoft.com/office/drawing/2014/main" id="{DA12DFBB-F130-407B-9144-7CE7D934051D}"/>
              </a:ext>
            </a:extLst>
          </p:cNvPr>
          <p:cNvSpPr>
            <a:spLocks noGrp="1"/>
          </p:cNvSpPr>
          <p:nvPr>
            <p:ph type="title"/>
          </p:nvPr>
        </p:nvSpPr>
        <p:spPr>
          <a:xfrm>
            <a:off x="3381983" y="272335"/>
            <a:ext cx="6657368" cy="490459"/>
          </a:xfrm>
        </p:spPr>
        <p:txBody>
          <a:bodyPr>
            <a:noAutofit/>
          </a:bodyPr>
          <a:lstStyle/>
          <a:p>
            <a:pPr algn="r"/>
            <a:r>
              <a:rPr lang="en-GB" sz="2800" b="1" dirty="0" err="1">
                <a:latin typeface="Calibri"/>
                <a:cs typeface="Calibri"/>
              </a:rPr>
              <a:t>Inhalt</a:t>
            </a:r>
            <a:endParaRPr lang="pl-PL" sz="2800" b="1" dirty="0">
              <a:latin typeface="Calibri"/>
              <a:cs typeface="Calibri"/>
            </a:endParaRPr>
          </a:p>
        </p:txBody>
      </p:sp>
      <p:grpSp>
        <p:nvGrpSpPr>
          <p:cNvPr id="25" name="Group 24">
            <a:extLst>
              <a:ext uri="{FF2B5EF4-FFF2-40B4-BE49-F238E27FC236}">
                <a16:creationId xmlns:a16="http://schemas.microsoft.com/office/drawing/2014/main" id="{793121AC-C9C5-4486-BA42-33BB6F723AFD}"/>
              </a:ext>
            </a:extLst>
          </p:cNvPr>
          <p:cNvGrpSpPr/>
          <p:nvPr/>
        </p:nvGrpSpPr>
        <p:grpSpPr>
          <a:xfrm>
            <a:off x="974071" y="1207568"/>
            <a:ext cx="8379341" cy="276253"/>
            <a:chOff x="1128778" y="1187223"/>
            <a:chExt cx="8222316" cy="930194"/>
          </a:xfrm>
        </p:grpSpPr>
        <p:sp>
          <p:nvSpPr>
            <p:cNvPr id="26" name="Rectangle 25">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1</a:t>
              </a:r>
              <a:endParaRPr lang="de-DE" sz="2000" b="1" dirty="0">
                <a:solidFill>
                  <a:prstClr val="white"/>
                </a:solidFill>
                <a:latin typeface="Calibri" panose="020F0502020204030204"/>
              </a:endParaRPr>
            </a:p>
          </p:txBody>
        </p:sp>
        <p:sp>
          <p:nvSpPr>
            <p:cNvPr id="27" name="Rectangle 26">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Einleitung</a:t>
              </a:r>
              <a:r>
                <a:rPr lang="en-GB" b="1" dirty="0">
                  <a:solidFill>
                    <a:srgbClr val="4472C4"/>
                  </a:solidFill>
                  <a:latin typeface="Calibri" panose="020F0502020204030204"/>
                </a:rPr>
                <a:t>: Was </a:t>
              </a:r>
              <a:r>
                <a:rPr lang="en-GB" b="1" dirty="0" err="1">
                  <a:solidFill>
                    <a:srgbClr val="4472C4"/>
                  </a:solidFill>
                  <a:latin typeface="Calibri" panose="020F0502020204030204"/>
                </a:rPr>
                <a:t>ist</a:t>
              </a:r>
              <a:r>
                <a:rPr lang="en-GB" b="1" dirty="0">
                  <a:solidFill>
                    <a:srgbClr val="4472C4"/>
                  </a:solidFill>
                  <a:latin typeface="Calibri" panose="020F0502020204030204"/>
                </a:rPr>
                <a:t> Leasing und </a:t>
              </a:r>
              <a:r>
                <a:rPr lang="en-GB" b="1" dirty="0" err="1">
                  <a:solidFill>
                    <a:srgbClr val="4472C4"/>
                  </a:solidFill>
                  <a:latin typeface="Calibri" panose="020F0502020204030204"/>
                </a:rPr>
                <a:t>wie</a:t>
              </a:r>
              <a:r>
                <a:rPr lang="en-GB" b="1" dirty="0">
                  <a:solidFill>
                    <a:srgbClr val="4472C4"/>
                  </a:solidFill>
                  <a:latin typeface="Calibri" panose="020F0502020204030204"/>
                </a:rPr>
                <a:t> </a:t>
              </a:r>
              <a:r>
                <a:rPr lang="en-GB" b="1" dirty="0" err="1">
                  <a:solidFill>
                    <a:srgbClr val="4472C4"/>
                  </a:solidFill>
                  <a:latin typeface="Calibri" panose="020F0502020204030204"/>
                </a:rPr>
                <a:t>funktioniert</a:t>
              </a:r>
              <a:r>
                <a:rPr lang="en-GB" b="1" dirty="0">
                  <a:solidFill>
                    <a:srgbClr val="4472C4"/>
                  </a:solidFill>
                  <a:latin typeface="Calibri" panose="020F0502020204030204"/>
                </a:rPr>
                <a:t> es?</a:t>
              </a:r>
              <a:endParaRPr lang="de-DE" b="1" dirty="0">
                <a:solidFill>
                  <a:srgbClr val="4472C4"/>
                </a:solidFill>
                <a:latin typeface="Calibri" panose="020F0502020204030204"/>
              </a:endParaRPr>
            </a:p>
          </p:txBody>
        </p:sp>
      </p:grpSp>
      <p:grpSp>
        <p:nvGrpSpPr>
          <p:cNvPr id="28" name="Group 27">
            <a:extLst>
              <a:ext uri="{FF2B5EF4-FFF2-40B4-BE49-F238E27FC236}">
                <a16:creationId xmlns:a16="http://schemas.microsoft.com/office/drawing/2014/main" id="{04F6A885-5AC6-4A27-8321-86221D093F9A}"/>
              </a:ext>
            </a:extLst>
          </p:cNvPr>
          <p:cNvGrpSpPr/>
          <p:nvPr/>
        </p:nvGrpSpPr>
        <p:grpSpPr>
          <a:xfrm>
            <a:off x="974071" y="1537182"/>
            <a:ext cx="8379341" cy="252875"/>
            <a:chOff x="1128778" y="1187223"/>
            <a:chExt cx="8222316" cy="930194"/>
          </a:xfrm>
        </p:grpSpPr>
        <p:sp>
          <p:nvSpPr>
            <p:cNvPr id="29" name="Rectangle 28">
              <a:extLst>
                <a:ext uri="{FF2B5EF4-FFF2-40B4-BE49-F238E27FC236}">
                  <a16:creationId xmlns:a16="http://schemas.microsoft.com/office/drawing/2014/main" id="{D4161997-2E41-4E3D-AB66-D3AEA12FAAB0}"/>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a:t>
              </a:r>
              <a:endParaRPr lang="de-DE" sz="2000" b="1" dirty="0">
                <a:solidFill>
                  <a:prstClr val="white"/>
                </a:solidFill>
                <a:latin typeface="Calibri" panose="020F0502020204030204"/>
              </a:endParaRPr>
            </a:p>
          </p:txBody>
        </p:sp>
        <p:sp>
          <p:nvSpPr>
            <p:cNvPr id="30" name="Rectangle 29">
              <a:extLst>
                <a:ext uri="{FF2B5EF4-FFF2-40B4-BE49-F238E27FC236}">
                  <a16:creationId xmlns:a16="http://schemas.microsoft.com/office/drawing/2014/main" id="{22157067-1517-4979-8519-D658AC91A4F4}"/>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Leasingarten</a:t>
              </a:r>
            </a:p>
          </p:txBody>
        </p:sp>
      </p:grpSp>
      <p:grpSp>
        <p:nvGrpSpPr>
          <p:cNvPr id="34" name="Group 33">
            <a:extLst>
              <a:ext uri="{FF2B5EF4-FFF2-40B4-BE49-F238E27FC236}">
                <a16:creationId xmlns:a16="http://schemas.microsoft.com/office/drawing/2014/main" id="{54148A56-7ED1-4054-B552-C6DFF05E074E}"/>
              </a:ext>
            </a:extLst>
          </p:cNvPr>
          <p:cNvGrpSpPr/>
          <p:nvPr/>
        </p:nvGrpSpPr>
        <p:grpSpPr>
          <a:xfrm>
            <a:off x="1295168" y="1862869"/>
            <a:ext cx="8058242" cy="317094"/>
            <a:chOff x="1590893" y="1187223"/>
            <a:chExt cx="7760201" cy="930194"/>
          </a:xfrm>
        </p:grpSpPr>
        <p:sp>
          <p:nvSpPr>
            <p:cNvPr id="35" name="Rectangle 34">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2A</a:t>
              </a:r>
              <a:endParaRPr lang="de-DE" sz="2000" b="1" dirty="0">
                <a:solidFill>
                  <a:prstClr val="white"/>
                </a:solidFill>
                <a:latin typeface="Calibri" panose="020F0502020204030204"/>
              </a:endParaRPr>
            </a:p>
          </p:txBody>
        </p:sp>
        <p:sp>
          <p:nvSpPr>
            <p:cNvPr id="36" name="Rectangle 35">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Operating-Leasing</a:t>
              </a:r>
            </a:p>
          </p:txBody>
        </p:sp>
      </p:grpSp>
      <p:grpSp>
        <p:nvGrpSpPr>
          <p:cNvPr id="61" name="Group 60">
            <a:extLst>
              <a:ext uri="{FF2B5EF4-FFF2-40B4-BE49-F238E27FC236}">
                <a16:creationId xmlns:a16="http://schemas.microsoft.com/office/drawing/2014/main" id="{54148A56-7ED1-4054-B552-C6DFF05E074E}"/>
              </a:ext>
            </a:extLst>
          </p:cNvPr>
          <p:cNvGrpSpPr/>
          <p:nvPr/>
        </p:nvGrpSpPr>
        <p:grpSpPr>
          <a:xfrm>
            <a:off x="1295168" y="2218866"/>
            <a:ext cx="8058242" cy="317094"/>
            <a:chOff x="1590893" y="1187223"/>
            <a:chExt cx="7760201" cy="930194"/>
          </a:xfrm>
        </p:grpSpPr>
        <p:sp>
          <p:nvSpPr>
            <p:cNvPr id="62" name="Rectangle 61">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2B</a:t>
              </a:r>
            </a:p>
          </p:txBody>
        </p:sp>
        <p:sp>
          <p:nvSpPr>
            <p:cNvPr id="63" name="Rectangle 62">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Finanzierungs-Leasing</a:t>
              </a:r>
            </a:p>
          </p:txBody>
        </p:sp>
      </p:grpSp>
      <p:grpSp>
        <p:nvGrpSpPr>
          <p:cNvPr id="64" name="Group 63">
            <a:extLst>
              <a:ext uri="{FF2B5EF4-FFF2-40B4-BE49-F238E27FC236}">
                <a16:creationId xmlns:a16="http://schemas.microsoft.com/office/drawing/2014/main" id="{54148A56-7ED1-4054-B552-C6DFF05E074E}"/>
              </a:ext>
            </a:extLst>
          </p:cNvPr>
          <p:cNvGrpSpPr/>
          <p:nvPr/>
        </p:nvGrpSpPr>
        <p:grpSpPr>
          <a:xfrm>
            <a:off x="1295168" y="2582741"/>
            <a:ext cx="8058243" cy="317094"/>
            <a:chOff x="1590892" y="1187223"/>
            <a:chExt cx="7760202" cy="930194"/>
          </a:xfrm>
        </p:grpSpPr>
        <p:sp>
          <p:nvSpPr>
            <p:cNvPr id="65" name="Rectangle 64">
              <a:extLst>
                <a:ext uri="{FF2B5EF4-FFF2-40B4-BE49-F238E27FC236}">
                  <a16:creationId xmlns:a16="http://schemas.microsoft.com/office/drawing/2014/main" id="{74ED2556-EE53-4D2B-A2F4-264A39BACF72}"/>
                </a:ext>
              </a:extLst>
            </p:cNvPr>
            <p:cNvSpPr/>
            <p:nvPr/>
          </p:nvSpPr>
          <p:spPr>
            <a:xfrm>
              <a:off x="1590892"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2C</a:t>
              </a:r>
              <a:endParaRPr lang="de-DE" sz="2000" b="1" dirty="0">
                <a:solidFill>
                  <a:prstClr val="white"/>
                </a:solidFill>
                <a:latin typeface="Calibri" panose="020F0502020204030204"/>
              </a:endParaRPr>
            </a:p>
          </p:txBody>
        </p:sp>
        <p:sp>
          <p:nvSpPr>
            <p:cNvPr id="66" name="Rectangle 65">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Sale-and-Lease-back</a:t>
              </a:r>
            </a:p>
          </p:txBody>
        </p:sp>
      </p:grpSp>
      <p:grpSp>
        <p:nvGrpSpPr>
          <p:cNvPr id="67" name="Group 66">
            <a:extLst>
              <a:ext uri="{FF2B5EF4-FFF2-40B4-BE49-F238E27FC236}">
                <a16:creationId xmlns:a16="http://schemas.microsoft.com/office/drawing/2014/main" id="{54148A56-7ED1-4054-B552-C6DFF05E074E}"/>
              </a:ext>
            </a:extLst>
          </p:cNvPr>
          <p:cNvGrpSpPr/>
          <p:nvPr/>
        </p:nvGrpSpPr>
        <p:grpSpPr>
          <a:xfrm>
            <a:off x="1295168" y="2934601"/>
            <a:ext cx="8058242" cy="317094"/>
            <a:chOff x="1590893" y="1187223"/>
            <a:chExt cx="7760201" cy="930194"/>
          </a:xfrm>
        </p:grpSpPr>
        <p:sp>
          <p:nvSpPr>
            <p:cNvPr id="68" name="Rectangle 67">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2D</a:t>
              </a:r>
              <a:endParaRPr lang="de-DE" sz="2000" b="1" dirty="0">
                <a:solidFill>
                  <a:prstClr val="white"/>
                </a:solidFill>
                <a:latin typeface="Calibri" panose="020F0502020204030204"/>
              </a:endParaRPr>
            </a:p>
          </p:txBody>
        </p:sp>
        <p:sp>
          <p:nvSpPr>
            <p:cNvPr id="69" name="Rectangle 68">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Andere Leasingarten</a:t>
              </a:r>
            </a:p>
          </p:txBody>
        </p:sp>
      </p:grpSp>
      <p:grpSp>
        <p:nvGrpSpPr>
          <p:cNvPr id="11" name="Group 10"/>
          <p:cNvGrpSpPr/>
          <p:nvPr/>
        </p:nvGrpSpPr>
        <p:grpSpPr>
          <a:xfrm>
            <a:off x="978184" y="3323006"/>
            <a:ext cx="8379341" cy="610200"/>
            <a:chOff x="1821146" y="3184880"/>
            <a:chExt cx="8379341" cy="610200"/>
          </a:xfrm>
        </p:grpSpPr>
        <p:grpSp>
          <p:nvGrpSpPr>
            <p:cNvPr id="73" name="Group 72">
              <a:extLst>
                <a:ext uri="{FF2B5EF4-FFF2-40B4-BE49-F238E27FC236}">
                  <a16:creationId xmlns:a16="http://schemas.microsoft.com/office/drawing/2014/main" id="{793121AC-C9C5-4486-BA42-33BB6F723AFD}"/>
                </a:ext>
              </a:extLst>
            </p:cNvPr>
            <p:cNvGrpSpPr/>
            <p:nvPr/>
          </p:nvGrpSpPr>
          <p:grpSpPr>
            <a:xfrm>
              <a:off x="1821146" y="3518827"/>
              <a:ext cx="8379341" cy="276253"/>
              <a:chOff x="1128778" y="1187223"/>
              <a:chExt cx="8222316" cy="930194"/>
            </a:xfrm>
          </p:grpSpPr>
          <p:sp>
            <p:nvSpPr>
              <p:cNvPr id="74" name="Rectangle 73">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4</a:t>
                </a:r>
              </a:p>
            </p:txBody>
          </p:sp>
          <p:sp>
            <p:nvSpPr>
              <p:cNvPr id="75" name="Rectangle 74">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Bewertung</a:t>
                </a:r>
                <a:r>
                  <a:rPr lang="en-GB" b="1" dirty="0">
                    <a:solidFill>
                      <a:srgbClr val="4472C4"/>
                    </a:solidFill>
                    <a:latin typeface="Calibri" panose="020F0502020204030204"/>
                  </a:rPr>
                  <a:t> von </a:t>
                </a:r>
                <a:r>
                  <a:rPr lang="en-GB" b="1" dirty="0" err="1">
                    <a:solidFill>
                      <a:srgbClr val="4472C4"/>
                    </a:solidFill>
                    <a:latin typeface="Calibri" panose="020F0502020204030204"/>
                  </a:rPr>
                  <a:t>Leasingverträgen</a:t>
                </a:r>
                <a:endParaRPr lang="de-DE" b="1" dirty="0">
                  <a:solidFill>
                    <a:srgbClr val="4472C4"/>
                  </a:solidFill>
                  <a:latin typeface="Calibri" panose="020F0502020204030204"/>
                </a:endParaRPr>
              </a:p>
            </p:txBody>
          </p:sp>
        </p:grpSp>
        <p:grpSp>
          <p:nvGrpSpPr>
            <p:cNvPr id="76" name="Group 75">
              <a:extLst>
                <a:ext uri="{FF2B5EF4-FFF2-40B4-BE49-F238E27FC236}">
                  <a16:creationId xmlns:a16="http://schemas.microsoft.com/office/drawing/2014/main" id="{793121AC-C9C5-4486-BA42-33BB6F723AFD}"/>
                </a:ext>
              </a:extLst>
            </p:cNvPr>
            <p:cNvGrpSpPr/>
            <p:nvPr/>
          </p:nvGrpSpPr>
          <p:grpSpPr>
            <a:xfrm>
              <a:off x="1821146" y="3184880"/>
              <a:ext cx="8379341" cy="276253"/>
              <a:chOff x="1128778" y="1187223"/>
              <a:chExt cx="8222316" cy="930194"/>
            </a:xfrm>
          </p:grpSpPr>
          <p:sp>
            <p:nvSpPr>
              <p:cNvPr id="77" name="Rectangle 76">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3</a:t>
                </a:r>
              </a:p>
            </p:txBody>
          </p:sp>
          <p:sp>
            <p:nvSpPr>
              <p:cNvPr id="78" name="Rectangle 77">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Rechnungswesen</a:t>
                </a:r>
                <a:r>
                  <a:rPr lang="en-GB" b="1" dirty="0">
                    <a:solidFill>
                      <a:srgbClr val="4472C4"/>
                    </a:solidFill>
                    <a:latin typeface="Calibri" panose="020F0502020204030204"/>
                  </a:rPr>
                  <a:t> und </a:t>
                </a:r>
                <a:r>
                  <a:rPr lang="en-GB" b="1" dirty="0" err="1">
                    <a:solidFill>
                      <a:srgbClr val="4472C4"/>
                    </a:solidFill>
                    <a:latin typeface="Calibri" panose="020F0502020204030204"/>
                  </a:rPr>
                  <a:t>Steuern</a:t>
                </a:r>
                <a:endParaRPr lang="de-DE" b="1" dirty="0">
                  <a:solidFill>
                    <a:srgbClr val="4472C4"/>
                  </a:solidFill>
                  <a:latin typeface="Calibri" panose="020F0502020204030204"/>
                </a:endParaRPr>
              </a:p>
            </p:txBody>
          </p:sp>
        </p:grpSp>
      </p:grpSp>
      <p:grpSp>
        <p:nvGrpSpPr>
          <p:cNvPr id="79" name="Group 78">
            <a:extLst>
              <a:ext uri="{FF2B5EF4-FFF2-40B4-BE49-F238E27FC236}">
                <a16:creationId xmlns:a16="http://schemas.microsoft.com/office/drawing/2014/main" id="{54148A56-7ED1-4054-B552-C6DFF05E074E}"/>
              </a:ext>
            </a:extLst>
          </p:cNvPr>
          <p:cNvGrpSpPr/>
          <p:nvPr/>
        </p:nvGrpSpPr>
        <p:grpSpPr>
          <a:xfrm>
            <a:off x="1299283" y="3998271"/>
            <a:ext cx="8058243" cy="317094"/>
            <a:chOff x="1590892" y="1187223"/>
            <a:chExt cx="7760202" cy="930194"/>
          </a:xfrm>
        </p:grpSpPr>
        <p:sp>
          <p:nvSpPr>
            <p:cNvPr id="80" name="Rectangle 79">
              <a:extLst>
                <a:ext uri="{FF2B5EF4-FFF2-40B4-BE49-F238E27FC236}">
                  <a16:creationId xmlns:a16="http://schemas.microsoft.com/office/drawing/2014/main" id="{74ED2556-EE53-4D2B-A2F4-264A39BACF72}"/>
                </a:ext>
              </a:extLst>
            </p:cNvPr>
            <p:cNvSpPr/>
            <p:nvPr/>
          </p:nvSpPr>
          <p:spPr>
            <a:xfrm>
              <a:off x="1590892"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4A</a:t>
              </a:r>
              <a:endParaRPr lang="de-DE" sz="2000" b="1" dirty="0">
                <a:solidFill>
                  <a:prstClr val="white"/>
                </a:solidFill>
                <a:latin typeface="Calibri" panose="020F0502020204030204"/>
              </a:endParaRPr>
            </a:p>
          </p:txBody>
        </p:sp>
        <p:sp>
          <p:nvSpPr>
            <p:cNvPr id="81" name="Rectangle 80">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rPr>
                <a:t>Perspektive des Leasingnehmers</a:t>
              </a:r>
            </a:p>
          </p:txBody>
        </p:sp>
      </p:grpSp>
      <p:grpSp>
        <p:nvGrpSpPr>
          <p:cNvPr id="82" name="Group 81">
            <a:extLst>
              <a:ext uri="{FF2B5EF4-FFF2-40B4-BE49-F238E27FC236}">
                <a16:creationId xmlns:a16="http://schemas.microsoft.com/office/drawing/2014/main" id="{54148A56-7ED1-4054-B552-C6DFF05E074E}"/>
              </a:ext>
            </a:extLst>
          </p:cNvPr>
          <p:cNvGrpSpPr/>
          <p:nvPr/>
        </p:nvGrpSpPr>
        <p:grpSpPr>
          <a:xfrm>
            <a:off x="1299283" y="4350131"/>
            <a:ext cx="8058242" cy="317094"/>
            <a:chOff x="1590893" y="1187223"/>
            <a:chExt cx="7760201" cy="930194"/>
          </a:xfrm>
        </p:grpSpPr>
        <p:sp>
          <p:nvSpPr>
            <p:cNvPr id="83" name="Rectangle 82">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4B</a:t>
              </a:r>
              <a:endParaRPr lang="de-DE" sz="2000" b="1" dirty="0">
                <a:solidFill>
                  <a:prstClr val="white"/>
                </a:solidFill>
                <a:latin typeface="Calibri" panose="020F0502020204030204"/>
              </a:endParaRPr>
            </a:p>
          </p:txBody>
        </p:sp>
        <p:sp>
          <p:nvSpPr>
            <p:cNvPr id="84" name="Rectangle 83">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rPr>
                <a:t>Perspektive des Leasinggebers </a:t>
              </a:r>
            </a:p>
          </p:txBody>
        </p:sp>
      </p:grpSp>
      <p:grpSp>
        <p:nvGrpSpPr>
          <p:cNvPr id="85" name="Group 84"/>
          <p:cNvGrpSpPr/>
          <p:nvPr/>
        </p:nvGrpSpPr>
        <p:grpSpPr>
          <a:xfrm>
            <a:off x="974069" y="4745814"/>
            <a:ext cx="8379341" cy="610200"/>
            <a:chOff x="1821146" y="3184880"/>
            <a:chExt cx="8379341" cy="610200"/>
          </a:xfrm>
        </p:grpSpPr>
        <p:grpSp>
          <p:nvGrpSpPr>
            <p:cNvPr id="86" name="Group 85">
              <a:extLst>
                <a:ext uri="{FF2B5EF4-FFF2-40B4-BE49-F238E27FC236}">
                  <a16:creationId xmlns:a16="http://schemas.microsoft.com/office/drawing/2014/main" id="{793121AC-C9C5-4486-BA42-33BB6F723AFD}"/>
                </a:ext>
              </a:extLst>
            </p:cNvPr>
            <p:cNvGrpSpPr/>
            <p:nvPr/>
          </p:nvGrpSpPr>
          <p:grpSpPr>
            <a:xfrm>
              <a:off x="1821146" y="3518827"/>
              <a:ext cx="8379341" cy="276253"/>
              <a:chOff x="1128778" y="1187223"/>
              <a:chExt cx="8222316" cy="930194"/>
            </a:xfrm>
          </p:grpSpPr>
          <p:sp>
            <p:nvSpPr>
              <p:cNvPr id="90" name="Rectangle 89">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6</a:t>
                </a:r>
              </a:p>
            </p:txBody>
          </p:sp>
          <p:sp>
            <p:nvSpPr>
              <p:cNvPr id="91" name="Rectangle 90">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a:solidFill>
                      <a:srgbClr val="4472C4"/>
                    </a:solidFill>
                    <a:latin typeface="Calibri" panose="020F0502020204030204"/>
                  </a:rPr>
                  <a:t>Leasing und </a:t>
                </a:r>
                <a:r>
                  <a:rPr lang="en-GB" b="1" dirty="0" err="1">
                    <a:solidFill>
                      <a:srgbClr val="4472C4"/>
                    </a:solidFill>
                    <a:latin typeface="Calibri" panose="020F0502020204030204"/>
                  </a:rPr>
                  <a:t>Energieeffizienz</a:t>
                </a:r>
                <a:endParaRPr lang="de-DE" b="1" dirty="0">
                  <a:solidFill>
                    <a:srgbClr val="4472C4"/>
                  </a:solidFill>
                  <a:latin typeface="Calibri" panose="020F0502020204030204"/>
                </a:endParaRPr>
              </a:p>
            </p:txBody>
          </p:sp>
        </p:grpSp>
        <p:grpSp>
          <p:nvGrpSpPr>
            <p:cNvPr id="87" name="Group 86">
              <a:extLst>
                <a:ext uri="{FF2B5EF4-FFF2-40B4-BE49-F238E27FC236}">
                  <a16:creationId xmlns:a16="http://schemas.microsoft.com/office/drawing/2014/main" id="{793121AC-C9C5-4486-BA42-33BB6F723AFD}"/>
                </a:ext>
              </a:extLst>
            </p:cNvPr>
            <p:cNvGrpSpPr/>
            <p:nvPr/>
          </p:nvGrpSpPr>
          <p:grpSpPr>
            <a:xfrm>
              <a:off x="1821146" y="3184880"/>
              <a:ext cx="8379341" cy="276253"/>
              <a:chOff x="1128778" y="1187223"/>
              <a:chExt cx="8222316" cy="930194"/>
            </a:xfrm>
          </p:grpSpPr>
          <p:sp>
            <p:nvSpPr>
              <p:cNvPr id="88" name="Rectangle 87">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5</a:t>
                </a:r>
              </a:p>
            </p:txBody>
          </p:sp>
          <p:sp>
            <p:nvSpPr>
              <p:cNvPr id="89" name="Rectangle 88">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Vorteile</a:t>
                </a:r>
                <a:r>
                  <a:rPr lang="en-GB" b="1" dirty="0">
                    <a:solidFill>
                      <a:srgbClr val="4472C4"/>
                    </a:solidFill>
                    <a:latin typeface="Calibri" panose="020F0502020204030204"/>
                  </a:rPr>
                  <a:t> von Leasing</a:t>
                </a:r>
              </a:p>
            </p:txBody>
          </p:sp>
        </p:grpSp>
      </p:grpSp>
      <p:grpSp>
        <p:nvGrpSpPr>
          <p:cNvPr id="94" name="Group 93">
            <a:extLst>
              <a:ext uri="{FF2B5EF4-FFF2-40B4-BE49-F238E27FC236}">
                <a16:creationId xmlns:a16="http://schemas.microsoft.com/office/drawing/2014/main" id="{793121AC-C9C5-4486-BA42-33BB6F723AFD}"/>
              </a:ext>
            </a:extLst>
          </p:cNvPr>
          <p:cNvGrpSpPr/>
          <p:nvPr/>
        </p:nvGrpSpPr>
        <p:grpSpPr>
          <a:xfrm>
            <a:off x="978185" y="5438444"/>
            <a:ext cx="8379341" cy="276253"/>
            <a:chOff x="1128778" y="1187223"/>
            <a:chExt cx="8222316" cy="930194"/>
          </a:xfrm>
          <a:solidFill>
            <a:schemeClr val="accent4"/>
          </a:solidFill>
        </p:grpSpPr>
        <p:sp>
          <p:nvSpPr>
            <p:cNvPr id="95" name="Rectangle 94">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7</a:t>
              </a:r>
            </a:p>
          </p:txBody>
        </p:sp>
        <p:sp>
          <p:nvSpPr>
            <p:cNvPr id="96" name="Rectangle 95">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grp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Beispiele</a:t>
              </a:r>
              <a:r>
                <a:rPr lang="en-GB" b="1" dirty="0">
                  <a:solidFill>
                    <a:srgbClr val="4472C4"/>
                  </a:solidFill>
                  <a:latin typeface="Calibri" panose="020F0502020204030204"/>
                </a:rPr>
                <a:t> und </a:t>
              </a:r>
              <a:r>
                <a:rPr lang="en-GB" b="1" dirty="0" err="1">
                  <a:solidFill>
                    <a:srgbClr val="4472C4"/>
                  </a:solidFill>
                  <a:latin typeface="Calibri" panose="020F0502020204030204"/>
                </a:rPr>
                <a:t>Fälle</a:t>
              </a:r>
              <a:endParaRPr lang="en-GB" b="1" dirty="0">
                <a:solidFill>
                  <a:srgbClr val="4472C4"/>
                </a:solidFill>
                <a:latin typeface="Calibri" panose="020F0502020204030204"/>
              </a:endParaRPr>
            </a:p>
          </p:txBody>
        </p:sp>
      </p:grpSp>
      <p:sp>
        <p:nvSpPr>
          <p:cNvPr id="8" name="Slide Number Placeholder 7"/>
          <p:cNvSpPr>
            <a:spLocks noGrp="1"/>
          </p:cNvSpPr>
          <p:nvPr>
            <p:ph type="sldNum" sz="quarter" idx="4"/>
          </p:nvPr>
        </p:nvSpPr>
        <p:spPr/>
        <p:txBody>
          <a:bodyPr/>
          <a:lstStyle/>
          <a:p>
            <a:fld id="{C77C6C3F-668B-4AF5-BFA9-0F657EB068D6}" type="slidenum">
              <a:rPr lang="pl-PL" smtClean="0"/>
              <a:pPr/>
              <a:t>47</a:t>
            </a:fld>
            <a:endParaRPr lang="pl-PL" dirty="0"/>
          </a:p>
        </p:txBody>
      </p:sp>
    </p:spTree>
    <p:extLst>
      <p:ext uri="{BB962C8B-B14F-4D97-AF65-F5344CB8AC3E}">
        <p14:creationId xmlns:p14="http://schemas.microsoft.com/office/powerpoint/2010/main" val="268349872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838200" y="1344897"/>
            <a:ext cx="10515600" cy="4648200"/>
          </a:xfrm>
        </p:spPr>
        <p:txBody>
          <a:bodyPr>
            <a:normAutofit/>
          </a:bodyPr>
          <a:lstStyle/>
          <a:p>
            <a:pPr marL="514350" indent="-514350">
              <a:buFont typeface="+mj-lt"/>
              <a:buAutoNum type="arabicPeriod"/>
            </a:pPr>
            <a:r>
              <a:rPr lang="de-DE" dirty="0"/>
              <a:t>Ist es sinnvoll, die Anlage zu erneuern? Berechnen Sie den Kapitalwert (NPV) des Projekts unter der Annahme, dass </a:t>
            </a:r>
            <a:r>
              <a:rPr lang="de-DE" dirty="0" err="1"/>
              <a:t>Dairylicious</a:t>
            </a:r>
            <a:r>
              <a:rPr lang="de-DE" dirty="0"/>
              <a:t> das benötigte Equipment sofort mit Cash erwerben kann. </a:t>
            </a:r>
          </a:p>
          <a:p>
            <a:pPr marL="514350" indent="-514350">
              <a:buFont typeface="+mj-lt"/>
              <a:buAutoNum type="arabicPeriod"/>
            </a:pPr>
            <a:r>
              <a:rPr lang="de-DE" dirty="0"/>
              <a:t>Welcher Diskontsatz ist geeignet, um die Kauf- vs. Leasingentscheidung zu treffen?</a:t>
            </a:r>
          </a:p>
          <a:p>
            <a:pPr marL="514350" indent="-514350">
              <a:buFont typeface="+mj-lt"/>
              <a:buAutoNum type="arabicPeriod"/>
            </a:pPr>
            <a:r>
              <a:rPr lang="de-DE" dirty="0"/>
              <a:t>Sollte </a:t>
            </a:r>
            <a:r>
              <a:rPr lang="de-DE" dirty="0" err="1"/>
              <a:t>Dairylicious</a:t>
            </a:r>
            <a:r>
              <a:rPr lang="de-DE" dirty="0"/>
              <a:t> sich für Kauf oder Leasing entscheiden? Was ist der Netto-Vorteil durch Leasing </a:t>
            </a:r>
            <a:r>
              <a:rPr lang="de-DE"/>
              <a:t>(NAL)?</a:t>
            </a:r>
            <a:endParaRPr lang="de-DE" dirty="0"/>
          </a:p>
          <a:p>
            <a:pPr marL="914389" lvl="1" indent="-457200">
              <a:buFont typeface="+mj-lt"/>
              <a:buAutoNum type="arabicPeriod"/>
            </a:pPr>
            <a:endParaRPr lang="en-US" dirty="0"/>
          </a:p>
          <a:p>
            <a:pPr marL="457189" lvl="1" indent="0">
              <a:buNone/>
            </a:pPr>
            <a:endParaRPr lang="en-US" dirty="0"/>
          </a:p>
          <a:p>
            <a:endParaRPr lang="en-US" dirty="0"/>
          </a:p>
          <a:p>
            <a:endParaRPr lang="en-US" dirty="0"/>
          </a:p>
        </p:txBody>
      </p:sp>
      <p:sp>
        <p:nvSpPr>
          <p:cNvPr id="6" name="Title 5"/>
          <p:cNvSpPr>
            <a:spLocks noGrp="1"/>
          </p:cNvSpPr>
          <p:nvPr>
            <p:ph type="title"/>
          </p:nvPr>
        </p:nvSpPr>
        <p:spPr/>
        <p:txBody>
          <a:bodyPr/>
          <a:lstStyle/>
          <a:p>
            <a:r>
              <a:rPr lang="en-US" dirty="0" err="1"/>
              <a:t>Dairylicious</a:t>
            </a:r>
            <a:r>
              <a:rPr lang="en-US" dirty="0"/>
              <a:t> Case</a:t>
            </a:r>
          </a:p>
        </p:txBody>
      </p:sp>
      <p:sp>
        <p:nvSpPr>
          <p:cNvPr id="5" name="Rectangle 4">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dirty="0">
                <a:solidFill>
                  <a:prstClr val="white"/>
                </a:solidFill>
                <a:latin typeface="Calibri" panose="020F0502020204030204"/>
              </a:rPr>
              <a:t>7</a:t>
            </a:r>
          </a:p>
        </p:txBody>
      </p:sp>
      <p:sp>
        <p:nvSpPr>
          <p:cNvPr id="8" name="Slide Number Placeholder 7"/>
          <p:cNvSpPr>
            <a:spLocks noGrp="1"/>
          </p:cNvSpPr>
          <p:nvPr>
            <p:ph type="sldNum" sz="quarter" idx="12"/>
          </p:nvPr>
        </p:nvSpPr>
        <p:spPr/>
        <p:txBody>
          <a:bodyPr/>
          <a:lstStyle/>
          <a:p>
            <a:fld id="{C77C6C3F-668B-4AF5-BFA9-0F657EB068D6}" type="slidenum">
              <a:rPr lang="pl-PL" smtClean="0"/>
              <a:pPr/>
              <a:t>48</a:t>
            </a:fld>
            <a:endParaRPr lang="pl-PL" dirty="0"/>
          </a:p>
        </p:txBody>
      </p:sp>
    </p:spTree>
    <p:extLst>
      <p:ext uri="{BB962C8B-B14F-4D97-AF65-F5344CB8AC3E}">
        <p14:creationId xmlns:p14="http://schemas.microsoft.com/office/powerpoint/2010/main" val="35198379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786507"/>
            <a:ext cx="10515600" cy="4648200"/>
          </a:xfrm>
        </p:spPr>
        <p:txBody>
          <a:bodyPr>
            <a:normAutofit/>
          </a:bodyPr>
          <a:lstStyle/>
          <a:p>
            <a:pPr marL="514350" indent="-514350">
              <a:buFont typeface="+mj-lt"/>
              <a:buAutoNum type="arabicPeriod" startAt="4"/>
            </a:pPr>
            <a:r>
              <a:rPr lang="de-DE" dirty="0" err="1"/>
              <a:t>Dairylicious</a:t>
            </a:r>
            <a:r>
              <a:rPr lang="de-DE" dirty="0"/>
              <a:t> hat die Möglichkeit die Leasingbedingungen zu verhandeln. </a:t>
            </a:r>
          </a:p>
          <a:p>
            <a:pPr lvl="2"/>
            <a:r>
              <a:rPr lang="de-DE" dirty="0"/>
              <a:t>Wie hoch muss die Leasingrate sein, damit </a:t>
            </a:r>
            <a:r>
              <a:rPr lang="de-DE" dirty="0" err="1"/>
              <a:t>Dairylicious</a:t>
            </a:r>
            <a:r>
              <a:rPr lang="de-DE" dirty="0"/>
              <a:t> indifferent ist bzgl. Leasing vs. Kauf? Was wäre eine günstige Leasingrate? </a:t>
            </a:r>
          </a:p>
          <a:p>
            <a:pPr lvl="2"/>
            <a:r>
              <a:rPr lang="de-DE" dirty="0" err="1"/>
              <a:t>Dairylicious</a:t>
            </a:r>
            <a:r>
              <a:rPr lang="de-DE" dirty="0"/>
              <a:t> kann den Leasingvertrag auf 60.000 runterhandeln. Was ist der NAL?</a:t>
            </a:r>
          </a:p>
          <a:p>
            <a:pPr marL="514350" indent="-514350">
              <a:buFont typeface="+mj-lt"/>
              <a:buAutoNum type="arabicPeriod" startAt="4"/>
            </a:pPr>
            <a:r>
              <a:rPr lang="de-DE" dirty="0"/>
              <a:t>Diskutieren Sie, wie Energieeffizienz in dem Fall genutzt wurde. </a:t>
            </a:r>
          </a:p>
          <a:p>
            <a:endParaRPr lang="en-US" dirty="0"/>
          </a:p>
        </p:txBody>
      </p:sp>
      <p:sp>
        <p:nvSpPr>
          <p:cNvPr id="4" name="Title 3"/>
          <p:cNvSpPr>
            <a:spLocks noGrp="1"/>
          </p:cNvSpPr>
          <p:nvPr>
            <p:ph type="title"/>
          </p:nvPr>
        </p:nvSpPr>
        <p:spPr/>
        <p:txBody>
          <a:bodyPr/>
          <a:lstStyle/>
          <a:p>
            <a:r>
              <a:rPr lang="en-US" dirty="0" err="1"/>
              <a:t>Dairylicious</a:t>
            </a:r>
            <a:r>
              <a:rPr lang="en-US" dirty="0"/>
              <a:t> Case</a:t>
            </a:r>
          </a:p>
        </p:txBody>
      </p:sp>
      <p:sp>
        <p:nvSpPr>
          <p:cNvPr id="5" name="Rectangle 4">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dirty="0">
                <a:solidFill>
                  <a:prstClr val="white"/>
                </a:solidFill>
                <a:latin typeface="Calibri" panose="020F0502020204030204"/>
              </a:rPr>
              <a:t>7</a:t>
            </a:r>
          </a:p>
        </p:txBody>
      </p:sp>
      <p:sp>
        <p:nvSpPr>
          <p:cNvPr id="8" name="Slide Number Placeholder 7"/>
          <p:cNvSpPr>
            <a:spLocks noGrp="1"/>
          </p:cNvSpPr>
          <p:nvPr>
            <p:ph type="sldNum" sz="quarter" idx="12"/>
          </p:nvPr>
        </p:nvSpPr>
        <p:spPr/>
        <p:txBody>
          <a:bodyPr/>
          <a:lstStyle/>
          <a:p>
            <a:fld id="{C77C6C3F-668B-4AF5-BFA9-0F657EB068D6}" type="slidenum">
              <a:rPr lang="pl-PL" smtClean="0"/>
              <a:pPr/>
              <a:t>49</a:t>
            </a:fld>
            <a:endParaRPr lang="pl-PL" dirty="0"/>
          </a:p>
        </p:txBody>
      </p:sp>
    </p:spTree>
    <p:extLst>
      <p:ext uri="{BB962C8B-B14F-4D97-AF65-F5344CB8AC3E}">
        <p14:creationId xmlns:p14="http://schemas.microsoft.com/office/powerpoint/2010/main" val="2977123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a:bodyPr>
          <a:lstStyle/>
          <a:p>
            <a:pPr marL="0" indent="0">
              <a:buNone/>
            </a:pPr>
            <a:r>
              <a:rPr lang="de-DE" sz="2400" dirty="0"/>
              <a:t>Leasing (</a:t>
            </a:r>
            <a:r>
              <a:rPr lang="de-DE" sz="2400" dirty="0" err="1"/>
              <a:t>to</a:t>
            </a:r>
            <a:r>
              <a:rPr lang="de-DE" sz="2400" dirty="0"/>
              <a:t> lease = mieten, verpachten) beruht auf einer vertraglichen Vereinbarung zwischen einem Leasingnehmer (</a:t>
            </a:r>
            <a:r>
              <a:rPr lang="de-DE" sz="2400" dirty="0" err="1"/>
              <a:t>Lessee</a:t>
            </a:r>
            <a:r>
              <a:rPr lang="de-DE" sz="2400" dirty="0"/>
              <a:t> = Mieter) und einem Leasinggeber (</a:t>
            </a:r>
            <a:r>
              <a:rPr lang="de-DE" sz="2400" dirty="0" err="1"/>
              <a:t>Lessor</a:t>
            </a:r>
            <a:r>
              <a:rPr lang="de-DE" sz="2400" dirty="0"/>
              <a:t> = Vermieter). Die Vereinbarung legt fest, dass der Leasingnehmer das Recht hat, einen Vermögenswert zu nutzen. Im Gegenzug leistet der Leasingnehmer periodische Zahlungen (Leasingraten) nach einem vorher festgelegten Zeitplan an den Leasinggeber, den Eigentümer des Vermögenswertes.</a:t>
            </a:r>
            <a:endParaRPr lang="en-US" sz="2400" dirty="0"/>
          </a:p>
        </p:txBody>
      </p:sp>
      <p:sp>
        <p:nvSpPr>
          <p:cNvPr id="5" name="Title 4"/>
          <p:cNvSpPr>
            <a:spLocks noGrp="1"/>
          </p:cNvSpPr>
          <p:nvPr>
            <p:ph type="title"/>
          </p:nvPr>
        </p:nvSpPr>
        <p:spPr/>
        <p:txBody>
          <a:bodyPr/>
          <a:lstStyle/>
          <a:p>
            <a:r>
              <a:rPr lang="en-US" dirty="0"/>
              <a:t>Was </a:t>
            </a:r>
            <a:r>
              <a:rPr lang="en-US" dirty="0" err="1"/>
              <a:t>ist</a:t>
            </a:r>
            <a:r>
              <a:rPr lang="en-US" dirty="0"/>
              <a:t> Leasing? </a:t>
            </a:r>
          </a:p>
        </p:txBody>
      </p:sp>
      <p:graphicFrame>
        <p:nvGraphicFramePr>
          <p:cNvPr id="8" name="Diagram 7"/>
          <p:cNvGraphicFramePr/>
          <p:nvPr>
            <p:extLst>
              <p:ext uri="{D42A27DB-BD31-4B8C-83A1-F6EECF244321}">
                <p14:modId xmlns:p14="http://schemas.microsoft.com/office/powerpoint/2010/main" val="3256110714"/>
              </p:ext>
            </p:extLst>
          </p:nvPr>
        </p:nvGraphicFramePr>
        <p:xfrm>
          <a:off x="769621" y="2840428"/>
          <a:ext cx="10515599" cy="26783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b="1" dirty="0">
                <a:solidFill>
                  <a:prstClr val="white"/>
                </a:solidFill>
                <a:latin typeface="Calibri" panose="020F0502020204030204"/>
              </a:rPr>
              <a:t>1</a:t>
            </a:r>
            <a:endParaRPr lang="de-DE" b="1" dirty="0">
              <a:solidFill>
                <a:prstClr val="white"/>
              </a:solidFill>
              <a:latin typeface="Calibri" panose="020F0502020204030204"/>
            </a:endParaRPr>
          </a:p>
        </p:txBody>
      </p:sp>
      <p:sp>
        <p:nvSpPr>
          <p:cNvPr id="9" name="Slide Number Placeholder 8"/>
          <p:cNvSpPr>
            <a:spLocks noGrp="1"/>
          </p:cNvSpPr>
          <p:nvPr>
            <p:ph type="sldNum" sz="quarter" idx="12"/>
          </p:nvPr>
        </p:nvSpPr>
        <p:spPr/>
        <p:txBody>
          <a:bodyPr/>
          <a:lstStyle/>
          <a:p>
            <a:fld id="{C77C6C3F-668B-4AF5-BFA9-0F657EB068D6}" type="slidenum">
              <a:rPr lang="pl-PL" smtClean="0"/>
              <a:pPr/>
              <a:t>5</a:t>
            </a:fld>
            <a:endParaRPr lang="pl-PL" dirty="0"/>
          </a:p>
        </p:txBody>
      </p:sp>
      <p:sp>
        <p:nvSpPr>
          <p:cNvPr id="10" name="Rectangle 9"/>
          <p:cNvSpPr/>
          <p:nvPr/>
        </p:nvSpPr>
        <p:spPr>
          <a:xfrm>
            <a:off x="6507892" y="6107410"/>
            <a:ext cx="3857368" cy="461665"/>
          </a:xfrm>
          <a:prstGeom prst="rect">
            <a:avLst/>
          </a:prstGeom>
        </p:spPr>
        <p:txBody>
          <a:bodyPr wrap="square">
            <a:spAutoFit/>
          </a:bodyPr>
          <a:lstStyle/>
          <a:p>
            <a:r>
              <a:rPr lang="en-US" sz="1200" dirty="0"/>
              <a:t>Quelle: Financial Management: Theory and Practice, 14th edition Eugene F. Brigham and Michael C. </a:t>
            </a:r>
            <a:r>
              <a:rPr lang="en-US" sz="1200" dirty="0" err="1"/>
              <a:t>Ehrhardt</a:t>
            </a:r>
            <a:endParaRPr lang="en-US" sz="1200" dirty="0"/>
          </a:p>
        </p:txBody>
      </p:sp>
    </p:spTree>
    <p:extLst>
      <p:ext uri="{BB962C8B-B14F-4D97-AF65-F5344CB8AC3E}">
        <p14:creationId xmlns:p14="http://schemas.microsoft.com/office/powerpoint/2010/main" val="165385981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09903" y="1261532"/>
            <a:ext cx="11493063" cy="4524413"/>
          </a:xfrm>
        </p:spPr>
        <p:txBody>
          <a:bodyPr>
            <a:normAutofit fontScale="92500" lnSpcReduction="10000"/>
          </a:bodyPr>
          <a:lstStyle/>
          <a:p>
            <a:pPr marL="0" indent="0">
              <a:buNone/>
            </a:pPr>
            <a:r>
              <a:rPr lang="de-DE" dirty="0"/>
              <a:t>Ist es sinnvoll, die Anlage zu erneuern? Berechnen Sie den Kapitalwert (NPV) des Projekts unter der Annahme, dass </a:t>
            </a:r>
            <a:r>
              <a:rPr lang="de-DE" dirty="0" err="1"/>
              <a:t>Dairylicious</a:t>
            </a:r>
            <a:r>
              <a:rPr lang="de-DE" dirty="0"/>
              <a:t> die benötigten Anlagen sofort mit Barmitteln kaufen kann. </a:t>
            </a:r>
          </a:p>
          <a:p>
            <a:pPr marL="514350" indent="-514350">
              <a:buFont typeface="+mj-lt"/>
              <a:buAutoNum type="arabicPeriod"/>
            </a:pPr>
            <a:r>
              <a:rPr lang="en-US" dirty="0" err="1"/>
              <a:t>Bestimmen</a:t>
            </a:r>
            <a:r>
              <a:rPr lang="en-US" dirty="0"/>
              <a:t> Sie </a:t>
            </a:r>
            <a:r>
              <a:rPr lang="en-US" dirty="0" err="1"/>
              <a:t>zunächst</a:t>
            </a:r>
            <a:r>
              <a:rPr lang="en-US" dirty="0"/>
              <a:t>, </a:t>
            </a:r>
            <a:r>
              <a:rPr lang="en-US" dirty="0" err="1"/>
              <a:t>welche</a:t>
            </a:r>
            <a:r>
              <a:rPr lang="en-US" dirty="0"/>
              <a:t> </a:t>
            </a:r>
            <a:r>
              <a:rPr lang="en-US" dirty="0" err="1"/>
              <a:t>Informationen</a:t>
            </a:r>
            <a:r>
              <a:rPr lang="en-US" dirty="0"/>
              <a:t> </a:t>
            </a:r>
            <a:r>
              <a:rPr lang="en-US" dirty="0" err="1"/>
              <a:t>gebraucht</a:t>
            </a:r>
            <a:r>
              <a:rPr lang="en-US" dirty="0"/>
              <a:t> </a:t>
            </a:r>
            <a:r>
              <a:rPr lang="en-US" dirty="0" err="1"/>
              <a:t>werden</a:t>
            </a:r>
            <a:r>
              <a:rPr lang="en-US" dirty="0"/>
              <a:t>:</a:t>
            </a:r>
          </a:p>
          <a:p>
            <a:pPr marL="971539" lvl="1" indent="-514350">
              <a:buFont typeface="+mj-lt"/>
              <a:buAutoNum type="arabicPeriod"/>
            </a:pPr>
            <a:r>
              <a:rPr lang="en-US" sz="2200" dirty="0" err="1"/>
              <a:t>Diskontsatz</a:t>
            </a:r>
            <a:r>
              <a:rPr lang="en-US" sz="2200" dirty="0"/>
              <a:t>: </a:t>
            </a:r>
            <a:r>
              <a:rPr lang="de-DE" sz="2000" dirty="0"/>
              <a:t>„</a:t>
            </a:r>
            <a:r>
              <a:rPr lang="de-DE" sz="2200" dirty="0"/>
              <a:t>Die erwartete Rendite für ein Projekt mit ähnlichem Risiko wird auf 18% geschätzt.“</a:t>
            </a:r>
            <a:endParaRPr lang="en-US" sz="2200" dirty="0"/>
          </a:p>
          <a:p>
            <a:pPr marL="971539" lvl="1" indent="-514350">
              <a:buFont typeface="+mj-lt"/>
              <a:buAutoNum type="arabicPeriod"/>
            </a:pPr>
            <a:r>
              <a:rPr lang="en-US" sz="2200" dirty="0" err="1"/>
              <a:t>Zeitraum</a:t>
            </a:r>
            <a:r>
              <a:rPr lang="en-US" sz="2200" dirty="0"/>
              <a:t>: Das </a:t>
            </a:r>
            <a:r>
              <a:rPr lang="en-US" sz="2200" dirty="0" err="1"/>
              <a:t>neue</a:t>
            </a:r>
            <a:r>
              <a:rPr lang="en-US" sz="2200" dirty="0"/>
              <a:t> Equipment hat </a:t>
            </a:r>
            <a:r>
              <a:rPr lang="en-US" sz="2200" dirty="0" err="1"/>
              <a:t>eine</a:t>
            </a:r>
            <a:r>
              <a:rPr lang="en-US" sz="2200" dirty="0"/>
              <a:t> </a:t>
            </a:r>
            <a:r>
              <a:rPr lang="en-US" sz="2200" dirty="0" err="1"/>
              <a:t>erwartete</a:t>
            </a:r>
            <a:r>
              <a:rPr lang="en-US" sz="2200" dirty="0"/>
              <a:t> </a:t>
            </a:r>
            <a:r>
              <a:rPr lang="en-US" sz="2200" dirty="0" err="1"/>
              <a:t>Nutzungsdauer</a:t>
            </a:r>
            <a:r>
              <a:rPr lang="en-US" sz="2200" dirty="0"/>
              <a:t> von 15 Jahren.</a:t>
            </a:r>
          </a:p>
          <a:p>
            <a:pPr marL="971539" lvl="1" indent="-514350">
              <a:buFont typeface="+mj-lt"/>
              <a:buAutoNum type="arabicPeriod"/>
            </a:pPr>
            <a:r>
              <a:rPr lang="en-US" sz="2200" dirty="0" err="1"/>
              <a:t>Relevante</a:t>
            </a:r>
            <a:r>
              <a:rPr lang="en-US" sz="2200" dirty="0"/>
              <a:t> Cashflows: </a:t>
            </a:r>
          </a:p>
          <a:p>
            <a:pPr lvl="2"/>
            <a:r>
              <a:rPr lang="en-US" dirty="0" err="1"/>
              <a:t>Energieeinsparungen</a:t>
            </a:r>
            <a:r>
              <a:rPr lang="en-US" dirty="0"/>
              <a:t>: </a:t>
            </a:r>
            <a:r>
              <a:rPr lang="de-DE" dirty="0"/>
              <a:t>„Einsparungen von 700 MWh pro Jahr bei einem Preis von 58 USD/MWh“</a:t>
            </a:r>
          </a:p>
          <a:p>
            <a:pPr lvl="2"/>
            <a:r>
              <a:rPr lang="de-DE" dirty="0"/>
              <a:t>Einsparungen bei der Wartung: „Kosteneinsparungen in Höhe von rund 30.000 USD“.</a:t>
            </a:r>
          </a:p>
          <a:p>
            <a:pPr lvl="2"/>
            <a:r>
              <a:rPr lang="de-DE" dirty="0"/>
              <a:t>Besteuerung von Zinserträgen (</a:t>
            </a:r>
            <a:r>
              <a:rPr lang="de-DE" i="1" dirty="0" err="1"/>
              <a:t>tax</a:t>
            </a:r>
            <a:r>
              <a:rPr lang="de-DE" i="1" dirty="0"/>
              <a:t> on </a:t>
            </a:r>
            <a:r>
              <a:rPr lang="de-DE" i="1" dirty="0" err="1"/>
              <a:t>savings</a:t>
            </a:r>
            <a:r>
              <a:rPr lang="de-DE" dirty="0"/>
              <a:t>): „</a:t>
            </a:r>
            <a:r>
              <a:rPr lang="de-DE" dirty="0" err="1"/>
              <a:t>Dairylicious</a:t>
            </a:r>
            <a:r>
              <a:rPr lang="de-DE" dirty="0"/>
              <a:t> befindet sich in der 10% Steuerklasse.“</a:t>
            </a:r>
          </a:p>
          <a:p>
            <a:pPr lvl="2"/>
            <a:r>
              <a:rPr lang="de-DE" dirty="0"/>
              <a:t>Restwert: „3.000 Dollar über dem Buchwert.“</a:t>
            </a:r>
          </a:p>
          <a:p>
            <a:pPr lvl="2"/>
            <a:r>
              <a:rPr lang="de-DE" dirty="0"/>
              <a:t>Steuer auf Buchwert: „Buchwert beträgt 20% der ursprünglichen Investition.“</a:t>
            </a:r>
          </a:p>
          <a:p>
            <a:pPr lvl="2"/>
            <a:r>
              <a:rPr lang="de-DE" dirty="0"/>
              <a:t>Abschreibungs-</a:t>
            </a:r>
            <a:r>
              <a:rPr lang="de-DE" dirty="0" err="1"/>
              <a:t>Tax</a:t>
            </a:r>
            <a:r>
              <a:rPr lang="de-DE" dirty="0"/>
              <a:t> Shield: „Die Steuergesetze erlauben es, den Vermögenswert linear über 15 Jahre auf einen Buchwert von 20% der ursprünglichen Investition abzuschreiben.“</a:t>
            </a:r>
            <a:endParaRPr lang="en-US" dirty="0"/>
          </a:p>
        </p:txBody>
      </p:sp>
      <p:sp>
        <p:nvSpPr>
          <p:cNvPr id="6" name="Title 5"/>
          <p:cNvSpPr>
            <a:spLocks noGrp="1"/>
          </p:cNvSpPr>
          <p:nvPr>
            <p:ph type="title"/>
          </p:nvPr>
        </p:nvSpPr>
        <p:spPr/>
        <p:txBody>
          <a:bodyPr/>
          <a:lstStyle/>
          <a:p>
            <a:r>
              <a:rPr lang="en-US" dirty="0" err="1"/>
              <a:t>Dairylicious</a:t>
            </a:r>
            <a:r>
              <a:rPr lang="en-US" dirty="0"/>
              <a:t> Case: Q1</a:t>
            </a:r>
          </a:p>
        </p:txBody>
      </p:sp>
      <p:sp>
        <p:nvSpPr>
          <p:cNvPr id="5" name="Rectangle 4">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dirty="0">
                <a:solidFill>
                  <a:prstClr val="white"/>
                </a:solidFill>
                <a:latin typeface="Calibri" panose="020F0502020204030204"/>
              </a:rPr>
              <a:t>7</a:t>
            </a:r>
          </a:p>
        </p:txBody>
      </p:sp>
      <p:sp>
        <p:nvSpPr>
          <p:cNvPr id="8" name="Slide Number Placeholder 7"/>
          <p:cNvSpPr>
            <a:spLocks noGrp="1"/>
          </p:cNvSpPr>
          <p:nvPr>
            <p:ph type="sldNum" sz="quarter" idx="12"/>
          </p:nvPr>
        </p:nvSpPr>
        <p:spPr/>
        <p:txBody>
          <a:bodyPr/>
          <a:lstStyle/>
          <a:p>
            <a:fld id="{C77C6C3F-668B-4AF5-BFA9-0F657EB068D6}" type="slidenum">
              <a:rPr lang="pl-PL" smtClean="0"/>
              <a:pPr/>
              <a:t>50</a:t>
            </a:fld>
            <a:endParaRPr lang="pl-PL" dirty="0"/>
          </a:p>
        </p:txBody>
      </p:sp>
    </p:spTree>
    <p:extLst>
      <p:ext uri="{BB962C8B-B14F-4D97-AF65-F5344CB8AC3E}">
        <p14:creationId xmlns:p14="http://schemas.microsoft.com/office/powerpoint/2010/main" val="56603597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3"/>
          <a:stretch>
            <a:fillRect/>
          </a:stretch>
        </p:blipFill>
        <p:spPr>
          <a:xfrm>
            <a:off x="107685" y="1050023"/>
            <a:ext cx="11976629" cy="2906516"/>
          </a:xfrm>
          <a:prstGeom prst="rect">
            <a:avLst/>
          </a:prstGeom>
        </p:spPr>
      </p:pic>
      <p:sp>
        <p:nvSpPr>
          <p:cNvPr id="4" name="Title 3"/>
          <p:cNvSpPr>
            <a:spLocks noGrp="1"/>
          </p:cNvSpPr>
          <p:nvPr>
            <p:ph type="title"/>
          </p:nvPr>
        </p:nvSpPr>
        <p:spPr/>
        <p:txBody>
          <a:bodyPr/>
          <a:lstStyle/>
          <a:p>
            <a:r>
              <a:rPr lang="en-US" dirty="0" err="1"/>
              <a:t>Dairylicious</a:t>
            </a:r>
            <a:r>
              <a:rPr lang="en-US" dirty="0"/>
              <a:t> Case: Q1</a:t>
            </a:r>
          </a:p>
        </p:txBody>
      </p:sp>
      <p:sp>
        <p:nvSpPr>
          <p:cNvPr id="6" name="Rectangle 5"/>
          <p:cNvSpPr/>
          <p:nvPr/>
        </p:nvSpPr>
        <p:spPr>
          <a:xfrm>
            <a:off x="838200" y="4296654"/>
            <a:ext cx="2861361" cy="646331"/>
          </a:xfrm>
          <a:prstGeom prst="rect">
            <a:avLst/>
          </a:prstGeom>
          <a:solidFill>
            <a:schemeClr val="accent6">
              <a:lumMod val="60000"/>
              <a:lumOff val="40000"/>
            </a:schemeClr>
          </a:solidFill>
        </p:spPr>
        <p:txBody>
          <a:bodyPr wrap="none">
            <a:spAutoFit/>
          </a:bodyPr>
          <a:lstStyle/>
          <a:p>
            <a:r>
              <a:rPr lang="de-DE" dirty="0"/>
              <a:t>Kapitalwert</a:t>
            </a:r>
            <a:r>
              <a:rPr lang="en-US" dirty="0"/>
              <a:t> (NPV) = </a:t>
            </a:r>
            <a:r>
              <a:rPr lang="en-150" dirty="0"/>
              <a:t>31</a:t>
            </a:r>
            <a:r>
              <a:rPr lang="de-DE" dirty="0"/>
              <a:t>.</a:t>
            </a:r>
            <a:r>
              <a:rPr lang="en-150" dirty="0"/>
              <a:t>269</a:t>
            </a:r>
            <a:endParaRPr lang="en-US" dirty="0"/>
          </a:p>
          <a:p>
            <a:r>
              <a:rPr lang="en-US" dirty="0" err="1"/>
              <a:t>Interner</a:t>
            </a:r>
            <a:r>
              <a:rPr lang="en-US" dirty="0"/>
              <a:t> </a:t>
            </a:r>
            <a:r>
              <a:rPr lang="en-US" dirty="0" err="1"/>
              <a:t>Zinsfuß</a:t>
            </a:r>
            <a:r>
              <a:rPr lang="en-US" dirty="0"/>
              <a:t> (IRR) = 20%</a:t>
            </a:r>
            <a:r>
              <a:rPr lang="en-150" dirty="0"/>
              <a:t> </a:t>
            </a:r>
          </a:p>
        </p:txBody>
      </p:sp>
      <p:sp>
        <p:nvSpPr>
          <p:cNvPr id="7" name="Rectangle 6"/>
          <p:cNvSpPr/>
          <p:nvPr/>
        </p:nvSpPr>
        <p:spPr>
          <a:xfrm>
            <a:off x="838200" y="4991883"/>
            <a:ext cx="7996570" cy="707886"/>
          </a:xfrm>
          <a:prstGeom prst="rect">
            <a:avLst/>
          </a:prstGeom>
          <a:noFill/>
        </p:spPr>
        <p:txBody>
          <a:bodyPr wrap="square">
            <a:spAutoFit/>
          </a:bodyPr>
          <a:lstStyle/>
          <a:p>
            <a:r>
              <a:rPr lang="de-DE" sz="2000" dirty="0"/>
              <a:t>Der positive Kapitalwert und der interne Zinsfuß zeigen, dass es sich um ein wertschöpfendes Projekt handelt.</a:t>
            </a:r>
            <a:endParaRPr lang="en-150" sz="2000" dirty="0"/>
          </a:p>
        </p:txBody>
      </p:sp>
      <p:sp>
        <p:nvSpPr>
          <p:cNvPr id="8" name="Rectangle 7">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dirty="0">
                <a:solidFill>
                  <a:prstClr val="white"/>
                </a:solidFill>
                <a:latin typeface="Calibri" panose="020F0502020204030204"/>
              </a:rPr>
              <a:t>7</a:t>
            </a:r>
          </a:p>
        </p:txBody>
      </p:sp>
      <p:sp>
        <p:nvSpPr>
          <p:cNvPr id="10" name="Slide Number Placeholder 9"/>
          <p:cNvSpPr>
            <a:spLocks noGrp="1"/>
          </p:cNvSpPr>
          <p:nvPr>
            <p:ph type="sldNum" sz="quarter" idx="12"/>
          </p:nvPr>
        </p:nvSpPr>
        <p:spPr/>
        <p:txBody>
          <a:bodyPr/>
          <a:lstStyle/>
          <a:p>
            <a:fld id="{C77C6C3F-668B-4AF5-BFA9-0F657EB068D6}" type="slidenum">
              <a:rPr lang="pl-PL" smtClean="0"/>
              <a:pPr/>
              <a:t>51</a:t>
            </a:fld>
            <a:endParaRPr lang="pl-PL" dirty="0"/>
          </a:p>
        </p:txBody>
      </p:sp>
      <p:sp>
        <p:nvSpPr>
          <p:cNvPr id="11" name="Textfeld 10">
            <a:extLst>
              <a:ext uri="{FF2B5EF4-FFF2-40B4-BE49-F238E27FC236}">
                <a16:creationId xmlns:a16="http://schemas.microsoft.com/office/drawing/2014/main" id="{7D72E305-C96E-4CFB-837F-D6C346389174}"/>
              </a:ext>
            </a:extLst>
          </p:cNvPr>
          <p:cNvSpPr txBox="1"/>
          <p:nvPr/>
        </p:nvSpPr>
        <p:spPr>
          <a:xfrm>
            <a:off x="9976200" y="4042738"/>
            <a:ext cx="2215800" cy="507831"/>
          </a:xfrm>
          <a:prstGeom prst="rect">
            <a:avLst/>
          </a:prstGeom>
          <a:noFill/>
        </p:spPr>
        <p:txBody>
          <a:bodyPr wrap="square" rtlCol="0">
            <a:spAutoFit/>
          </a:bodyPr>
          <a:lstStyle/>
          <a:p>
            <a:r>
              <a:rPr lang="de-DE" sz="900" b="1" dirty="0"/>
              <a:t>Hinweis:</a:t>
            </a:r>
            <a:r>
              <a:rPr lang="de-DE" sz="900" dirty="0"/>
              <a:t> Die Trennzeichen „Punkt“ und „Komma“ werden bei Zahlen im Deutschen und Englischen umgekehrt verwendet.</a:t>
            </a:r>
          </a:p>
        </p:txBody>
      </p:sp>
    </p:spTree>
    <p:extLst>
      <p:ext uri="{BB962C8B-B14F-4D97-AF65-F5344CB8AC3E}">
        <p14:creationId xmlns:p14="http://schemas.microsoft.com/office/powerpoint/2010/main" val="1910572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pPr marL="0" indent="0">
              <a:buNone/>
            </a:pPr>
            <a:r>
              <a:rPr lang="de-DE" dirty="0"/>
              <a:t>Welcher Diskontsatz ist geeignet, um die Kauf- vs. Leasingentscheidung zu treffen?</a:t>
            </a:r>
          </a:p>
          <a:p>
            <a:pPr marL="0" indent="0">
              <a:buNone/>
            </a:pPr>
            <a:endParaRPr lang="de-DE" dirty="0"/>
          </a:p>
          <a:p>
            <a:pPr marL="0" indent="0">
              <a:buNone/>
            </a:pPr>
            <a:r>
              <a:rPr lang="en-US" sz="2400" dirty="0"/>
              <a:t>Der </a:t>
            </a:r>
            <a:r>
              <a:rPr lang="en-US" sz="2400" dirty="0" err="1"/>
              <a:t>geeignete</a:t>
            </a:r>
            <a:r>
              <a:rPr lang="en-US" sz="2400" dirty="0"/>
              <a:t> </a:t>
            </a:r>
            <a:r>
              <a:rPr lang="en-US" sz="2400" dirty="0" err="1"/>
              <a:t>Diskontsatz</a:t>
            </a:r>
            <a:r>
              <a:rPr lang="en-US" sz="2400" dirty="0"/>
              <a:t> </a:t>
            </a:r>
            <a:r>
              <a:rPr lang="en-US" sz="2400" dirty="0" err="1"/>
              <a:t>entspricht</a:t>
            </a:r>
            <a:r>
              <a:rPr lang="en-US" sz="2400" dirty="0"/>
              <a:t> den </a:t>
            </a:r>
            <a:r>
              <a:rPr lang="en-US" sz="2400" b="1" dirty="0" err="1"/>
              <a:t>Fremdkapitalkosten</a:t>
            </a:r>
            <a:r>
              <a:rPr lang="en-US" sz="2400" b="1" dirty="0"/>
              <a:t> </a:t>
            </a:r>
            <a:r>
              <a:rPr lang="en-US" sz="2400" b="1" dirty="0" err="1"/>
              <a:t>nach</a:t>
            </a:r>
            <a:r>
              <a:rPr lang="en-US" sz="2400" b="1" dirty="0"/>
              <a:t> </a:t>
            </a:r>
            <a:r>
              <a:rPr lang="en-US" sz="2400" b="1" dirty="0" err="1"/>
              <a:t>Steuern</a:t>
            </a:r>
            <a:r>
              <a:rPr lang="en-US" sz="2400" dirty="0"/>
              <a:t>. </a:t>
            </a:r>
          </a:p>
          <a:p>
            <a:pPr marL="0" indent="0">
              <a:buNone/>
            </a:pPr>
            <a:r>
              <a:rPr lang="de-DE" sz="2400" dirty="0"/>
              <a:t>„Die Fremdkapitalkosten (vor Steuern) werden unter Verwendung des Renditekurses für Staatsanleihen (</a:t>
            </a:r>
            <a:r>
              <a:rPr lang="de-DE" sz="2400" i="1" dirty="0" err="1"/>
              <a:t>government</a:t>
            </a:r>
            <a:r>
              <a:rPr lang="de-DE" sz="2400" i="1" dirty="0"/>
              <a:t> </a:t>
            </a:r>
            <a:r>
              <a:rPr lang="de-DE" sz="2400" i="1" dirty="0" err="1"/>
              <a:t>bond</a:t>
            </a:r>
            <a:r>
              <a:rPr lang="de-DE" sz="2400" i="1" dirty="0"/>
              <a:t> </a:t>
            </a:r>
            <a:r>
              <a:rPr lang="de-DE" sz="2400" i="1" dirty="0" err="1"/>
              <a:t>yield</a:t>
            </a:r>
            <a:r>
              <a:rPr lang="de-DE" sz="2400" i="1" dirty="0"/>
              <a:t> rate</a:t>
            </a:r>
            <a:r>
              <a:rPr lang="de-DE" sz="2400" dirty="0"/>
              <a:t>) und einer Risikoprämie auf 20% geschätzt.“</a:t>
            </a:r>
            <a:endParaRPr lang="en-US" dirty="0"/>
          </a:p>
          <a:p>
            <a:pPr marL="0" indent="0">
              <a:buNone/>
            </a:pPr>
            <a:endParaRPr lang="en-US" dirty="0"/>
          </a:p>
          <a:p>
            <a:pPr marL="0" indent="0" algn="ctr">
              <a:buNone/>
            </a:pPr>
            <a:r>
              <a:rPr lang="en-US" b="1" dirty="0"/>
              <a:t>20%*(1-10%) = 18%</a:t>
            </a:r>
          </a:p>
          <a:p>
            <a:endParaRPr lang="en-US" dirty="0"/>
          </a:p>
        </p:txBody>
      </p:sp>
      <p:sp>
        <p:nvSpPr>
          <p:cNvPr id="6" name="Title 5"/>
          <p:cNvSpPr>
            <a:spLocks noGrp="1"/>
          </p:cNvSpPr>
          <p:nvPr>
            <p:ph type="title"/>
          </p:nvPr>
        </p:nvSpPr>
        <p:spPr/>
        <p:txBody>
          <a:bodyPr/>
          <a:lstStyle/>
          <a:p>
            <a:r>
              <a:rPr lang="en-US" dirty="0" err="1"/>
              <a:t>Dairylicious</a:t>
            </a:r>
            <a:r>
              <a:rPr lang="en-US" dirty="0"/>
              <a:t> Case: Q2</a:t>
            </a:r>
          </a:p>
        </p:txBody>
      </p:sp>
      <p:sp>
        <p:nvSpPr>
          <p:cNvPr id="5" name="Rectangle 4">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dirty="0">
                <a:solidFill>
                  <a:prstClr val="white"/>
                </a:solidFill>
                <a:latin typeface="Calibri" panose="020F0502020204030204"/>
              </a:rPr>
              <a:t>7</a:t>
            </a:r>
          </a:p>
        </p:txBody>
      </p:sp>
      <p:sp>
        <p:nvSpPr>
          <p:cNvPr id="8" name="Slide Number Placeholder 7"/>
          <p:cNvSpPr>
            <a:spLocks noGrp="1"/>
          </p:cNvSpPr>
          <p:nvPr>
            <p:ph type="sldNum" sz="quarter" idx="12"/>
          </p:nvPr>
        </p:nvSpPr>
        <p:spPr/>
        <p:txBody>
          <a:bodyPr/>
          <a:lstStyle/>
          <a:p>
            <a:fld id="{C77C6C3F-668B-4AF5-BFA9-0F657EB068D6}" type="slidenum">
              <a:rPr lang="pl-PL" smtClean="0"/>
              <a:pPr/>
              <a:t>52</a:t>
            </a:fld>
            <a:endParaRPr lang="pl-PL" dirty="0"/>
          </a:p>
        </p:txBody>
      </p:sp>
    </p:spTree>
    <p:extLst>
      <p:ext uri="{BB962C8B-B14F-4D97-AF65-F5344CB8AC3E}">
        <p14:creationId xmlns:p14="http://schemas.microsoft.com/office/powerpoint/2010/main" val="30273730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538654" y="1040815"/>
            <a:ext cx="11653345" cy="4871253"/>
          </a:xfrm>
        </p:spPr>
        <p:txBody>
          <a:bodyPr>
            <a:noAutofit/>
          </a:bodyPr>
          <a:lstStyle/>
          <a:p>
            <a:pPr marL="0" indent="0">
              <a:buNone/>
            </a:pPr>
            <a:r>
              <a:rPr lang="de-DE" sz="1600" dirty="0"/>
              <a:t>Sollte </a:t>
            </a:r>
            <a:r>
              <a:rPr lang="de-DE" sz="1600" dirty="0" err="1"/>
              <a:t>Dairylicious</a:t>
            </a:r>
            <a:r>
              <a:rPr lang="de-DE" sz="1600" dirty="0"/>
              <a:t> sich für Kauf oder Leasing entscheiden? Was ist der Netto-Vorteil durch Leasing (NAL)?</a:t>
            </a:r>
          </a:p>
          <a:p>
            <a:pPr marL="0" indent="0">
              <a:buNone/>
            </a:pPr>
            <a:r>
              <a:rPr lang="de-DE" sz="1600" dirty="0"/>
              <a:t>Zunächst müssen wir den Diskontsatz, den Zeitraum und die Cashflows bestimmen:</a:t>
            </a:r>
            <a:endParaRPr lang="en-US" sz="1600" dirty="0"/>
          </a:p>
          <a:p>
            <a:pPr lvl="1"/>
            <a:r>
              <a:rPr lang="en-US" sz="1600" dirty="0" err="1"/>
              <a:t>Diskontsatz</a:t>
            </a:r>
            <a:r>
              <a:rPr lang="en-US" sz="1600" dirty="0"/>
              <a:t>: 18% (per Q2)</a:t>
            </a:r>
          </a:p>
          <a:p>
            <a:pPr lvl="1"/>
            <a:r>
              <a:rPr lang="en-US" sz="1600" dirty="0" err="1"/>
              <a:t>Zeitraum</a:t>
            </a:r>
            <a:r>
              <a:rPr lang="en-US" sz="1600" dirty="0"/>
              <a:t>: 15 Jahre </a:t>
            </a:r>
          </a:p>
          <a:p>
            <a:r>
              <a:rPr lang="en-US" sz="1600" dirty="0"/>
              <a:t>Cashflows: </a:t>
            </a:r>
            <a:r>
              <a:rPr lang="de-DE" sz="1600" dirty="0"/>
              <a:t>Da die Einsparungen bei Energie und Instandhaltung (und die entsprechenden Steuern) gleich sind bei Kauf vs. Leasing, können wir diese von der Kalkulation ausschließen. </a:t>
            </a:r>
          </a:p>
          <a:p>
            <a:pPr marL="0" indent="0">
              <a:buNone/>
            </a:pPr>
            <a:r>
              <a:rPr lang="en-US" sz="1600" dirty="0"/>
              <a:t>1. </a:t>
            </a:r>
            <a:r>
              <a:rPr lang="en-US" sz="1600" dirty="0" err="1"/>
              <a:t>Für</a:t>
            </a:r>
            <a:r>
              <a:rPr lang="en-US" sz="1600" dirty="0"/>
              <a:t> </a:t>
            </a:r>
            <a:r>
              <a:rPr lang="en-US" sz="1600" dirty="0" err="1"/>
              <a:t>Eigentumserwerb</a:t>
            </a:r>
            <a:r>
              <a:rPr lang="en-US" sz="1600" dirty="0"/>
              <a:t>/</a:t>
            </a:r>
            <a:r>
              <a:rPr lang="en-US" sz="1600" dirty="0" err="1"/>
              <a:t>Kreditkauf</a:t>
            </a:r>
            <a:r>
              <a:rPr lang="en-US" sz="1600" dirty="0"/>
              <a:t> (Owning):</a:t>
            </a:r>
          </a:p>
          <a:p>
            <a:pPr marL="1257277" lvl="2" indent="-342900">
              <a:buFont typeface="+mj-lt"/>
              <a:buAutoNum type="arabicPeriod"/>
            </a:pPr>
            <a:r>
              <a:rPr lang="de-DE" sz="1600" dirty="0"/>
              <a:t>Restwert: „3.000 Dollar über dem Buchwert.“</a:t>
            </a:r>
          </a:p>
          <a:p>
            <a:pPr marL="1257277" lvl="2" indent="-342900">
              <a:buFont typeface="+mj-lt"/>
              <a:buAutoNum type="arabicPeriod"/>
            </a:pPr>
            <a:r>
              <a:rPr lang="de-DE" sz="1600" dirty="0"/>
              <a:t>Steuer auf Buchwert: „Buchwert beträgt 20% der ursprünglichen Investition.“</a:t>
            </a:r>
          </a:p>
          <a:p>
            <a:pPr marL="1257277" lvl="2" indent="-342900">
              <a:buFont typeface="+mj-lt"/>
              <a:buAutoNum type="arabicPeriod"/>
            </a:pPr>
            <a:r>
              <a:rPr lang="de-DE" sz="1600" dirty="0"/>
              <a:t>Abschreibungs-</a:t>
            </a:r>
            <a:r>
              <a:rPr lang="de-DE" sz="1600" dirty="0" err="1"/>
              <a:t>Tax</a:t>
            </a:r>
            <a:r>
              <a:rPr lang="de-DE" sz="1600" dirty="0"/>
              <a:t> Shield: „Die Steuergesetze erlauben es, den Vermögenswert linear über 15 Jahre auf einen Buchwert von 20% der ursprünglichen Investition abzuschreiben.“</a:t>
            </a:r>
          </a:p>
          <a:p>
            <a:pPr marL="1257277" lvl="2" indent="-342900">
              <a:buFont typeface="+mj-lt"/>
              <a:buAutoNum type="arabicPeriod"/>
            </a:pPr>
            <a:r>
              <a:rPr lang="en-US" sz="1600" dirty="0" err="1"/>
              <a:t>Kreditraten</a:t>
            </a:r>
            <a:r>
              <a:rPr lang="en-US" sz="1600" dirty="0"/>
              <a:t> </a:t>
            </a:r>
            <a:r>
              <a:rPr lang="en-US" sz="1600" dirty="0" err="1"/>
              <a:t>nach</a:t>
            </a:r>
            <a:r>
              <a:rPr lang="en-US" sz="1600" dirty="0"/>
              <a:t> </a:t>
            </a:r>
            <a:r>
              <a:rPr lang="en-US" sz="1600" dirty="0" err="1"/>
              <a:t>Steuern</a:t>
            </a:r>
            <a:r>
              <a:rPr lang="en-US" sz="1600" dirty="0"/>
              <a:t> (After-tax loan payments): 20% *(1-10%) * 410.000</a:t>
            </a:r>
          </a:p>
          <a:p>
            <a:pPr marL="0" indent="0">
              <a:buNone/>
            </a:pPr>
            <a:r>
              <a:rPr lang="en-US" sz="1600" dirty="0"/>
              <a:t>2. </a:t>
            </a:r>
            <a:r>
              <a:rPr lang="en-US" sz="1600" dirty="0" err="1"/>
              <a:t>Für</a:t>
            </a:r>
            <a:r>
              <a:rPr lang="en-US" sz="1600" dirty="0"/>
              <a:t> Leasing:  </a:t>
            </a:r>
          </a:p>
          <a:p>
            <a:pPr marL="1257277" lvl="2" indent="-342900">
              <a:buFont typeface="+mj-lt"/>
              <a:buAutoNum type="arabicPeriod"/>
            </a:pPr>
            <a:r>
              <a:rPr lang="en-US" sz="1600" dirty="0" err="1"/>
              <a:t>Leasingzahlungen</a:t>
            </a:r>
            <a:endParaRPr lang="en-US" sz="1600" dirty="0"/>
          </a:p>
          <a:p>
            <a:pPr marL="1257277" lvl="2" indent="-342900">
              <a:buFont typeface="+mj-lt"/>
              <a:buAutoNum type="arabicPeriod"/>
            </a:pPr>
            <a:r>
              <a:rPr lang="en-US" sz="1600" dirty="0" err="1"/>
              <a:t>Steuerersparnis</a:t>
            </a:r>
            <a:r>
              <a:rPr lang="en-US" sz="1600" dirty="0"/>
              <a:t> </a:t>
            </a:r>
            <a:r>
              <a:rPr lang="en-US" sz="1600" dirty="0" err="1"/>
              <a:t>durch</a:t>
            </a:r>
            <a:r>
              <a:rPr lang="en-US" sz="1600" dirty="0"/>
              <a:t> Leasing</a:t>
            </a:r>
          </a:p>
          <a:p>
            <a:r>
              <a:rPr lang="en-US" sz="1600" dirty="0" err="1"/>
              <a:t>Berechne</a:t>
            </a:r>
            <a:r>
              <a:rPr lang="en-US" sz="1600" dirty="0"/>
              <a:t> den </a:t>
            </a:r>
            <a:r>
              <a:rPr lang="en-US" sz="1600" dirty="0" err="1"/>
              <a:t>Netto-Vorteil</a:t>
            </a:r>
            <a:r>
              <a:rPr lang="en-US" sz="1600" dirty="0"/>
              <a:t> </a:t>
            </a:r>
            <a:r>
              <a:rPr lang="en-US" sz="1600" dirty="0" err="1"/>
              <a:t>durch</a:t>
            </a:r>
            <a:r>
              <a:rPr lang="en-US" sz="1600" dirty="0"/>
              <a:t> Leasing (NAL)</a:t>
            </a:r>
          </a:p>
          <a:p>
            <a:pPr marL="457189" lvl="1" indent="0">
              <a:buNone/>
            </a:pPr>
            <a:endParaRPr lang="en-US" sz="1700" dirty="0"/>
          </a:p>
          <a:p>
            <a:endParaRPr lang="en-US" sz="1700" dirty="0"/>
          </a:p>
          <a:p>
            <a:endParaRPr lang="en-US" sz="1700" dirty="0"/>
          </a:p>
        </p:txBody>
      </p:sp>
      <p:sp>
        <p:nvSpPr>
          <p:cNvPr id="6" name="Title 5"/>
          <p:cNvSpPr>
            <a:spLocks noGrp="1"/>
          </p:cNvSpPr>
          <p:nvPr>
            <p:ph type="title"/>
          </p:nvPr>
        </p:nvSpPr>
        <p:spPr/>
        <p:txBody>
          <a:bodyPr/>
          <a:lstStyle/>
          <a:p>
            <a:r>
              <a:rPr lang="en-US" dirty="0" err="1"/>
              <a:t>Dairylicious</a:t>
            </a:r>
            <a:r>
              <a:rPr lang="en-US" dirty="0"/>
              <a:t> Case: Q3</a:t>
            </a:r>
          </a:p>
        </p:txBody>
      </p:sp>
      <p:sp>
        <p:nvSpPr>
          <p:cNvPr id="5" name="Rectangle 4">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dirty="0">
                <a:solidFill>
                  <a:prstClr val="white"/>
                </a:solidFill>
                <a:latin typeface="Calibri" panose="020F0502020204030204"/>
              </a:rPr>
              <a:t>7</a:t>
            </a:r>
          </a:p>
        </p:txBody>
      </p:sp>
      <p:sp>
        <p:nvSpPr>
          <p:cNvPr id="8" name="Slide Number Placeholder 7"/>
          <p:cNvSpPr>
            <a:spLocks noGrp="1"/>
          </p:cNvSpPr>
          <p:nvPr>
            <p:ph type="sldNum" sz="quarter" idx="12"/>
          </p:nvPr>
        </p:nvSpPr>
        <p:spPr/>
        <p:txBody>
          <a:bodyPr/>
          <a:lstStyle/>
          <a:p>
            <a:fld id="{C77C6C3F-668B-4AF5-BFA9-0F657EB068D6}" type="slidenum">
              <a:rPr lang="pl-PL" smtClean="0"/>
              <a:pPr/>
              <a:t>53</a:t>
            </a:fld>
            <a:endParaRPr lang="pl-PL" dirty="0"/>
          </a:p>
        </p:txBody>
      </p:sp>
    </p:spTree>
    <p:extLst>
      <p:ext uri="{BB962C8B-B14F-4D97-AF65-F5344CB8AC3E}">
        <p14:creationId xmlns:p14="http://schemas.microsoft.com/office/powerpoint/2010/main" val="237930004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3"/>
          <a:stretch>
            <a:fillRect/>
          </a:stretch>
        </p:blipFill>
        <p:spPr>
          <a:xfrm>
            <a:off x="293796" y="1165028"/>
            <a:ext cx="11451514" cy="4006061"/>
          </a:xfrm>
          <a:prstGeom prst="rect">
            <a:avLst/>
          </a:prstGeom>
        </p:spPr>
      </p:pic>
      <p:sp>
        <p:nvSpPr>
          <p:cNvPr id="4" name="Title 3"/>
          <p:cNvSpPr>
            <a:spLocks noGrp="1"/>
          </p:cNvSpPr>
          <p:nvPr>
            <p:ph type="title"/>
          </p:nvPr>
        </p:nvSpPr>
        <p:spPr/>
        <p:txBody>
          <a:bodyPr/>
          <a:lstStyle/>
          <a:p>
            <a:r>
              <a:rPr lang="en-US" dirty="0" err="1"/>
              <a:t>Dairylicious</a:t>
            </a:r>
            <a:r>
              <a:rPr lang="en-US" dirty="0"/>
              <a:t> Case: Q3</a:t>
            </a:r>
          </a:p>
        </p:txBody>
      </p:sp>
      <p:sp>
        <p:nvSpPr>
          <p:cNvPr id="6" name="TextBox 5"/>
          <p:cNvSpPr txBox="1"/>
          <p:nvPr/>
        </p:nvSpPr>
        <p:spPr>
          <a:xfrm>
            <a:off x="2041633" y="5332068"/>
            <a:ext cx="4509291" cy="584775"/>
          </a:xfrm>
          <a:prstGeom prst="rect">
            <a:avLst/>
          </a:prstGeom>
          <a:solidFill>
            <a:srgbClr val="FF3300">
              <a:alpha val="65098"/>
            </a:srgbClr>
          </a:solidFill>
        </p:spPr>
        <p:txBody>
          <a:bodyPr wrap="square" rtlCol="0">
            <a:spAutoFit/>
          </a:bodyPr>
          <a:lstStyle/>
          <a:p>
            <a:pPr algn="ctr"/>
            <a:r>
              <a:rPr lang="en-US" sz="1600" dirty="0"/>
              <a:t>NAL = </a:t>
            </a:r>
            <a:r>
              <a:rPr lang="en-US" sz="1600" dirty="0" err="1"/>
              <a:t>Kapitalwert</a:t>
            </a:r>
            <a:r>
              <a:rPr lang="en-US" sz="1600" dirty="0"/>
              <a:t> Leasing </a:t>
            </a:r>
            <a:r>
              <a:rPr lang="en-150" sz="1600" dirty="0"/>
              <a:t>–</a:t>
            </a:r>
            <a:r>
              <a:rPr lang="en-US" sz="1600" dirty="0"/>
              <a:t> </a:t>
            </a:r>
            <a:r>
              <a:rPr lang="en-US" sz="1600" dirty="0" err="1"/>
              <a:t>Kapitalwert</a:t>
            </a:r>
            <a:r>
              <a:rPr lang="en-US" sz="1600" dirty="0"/>
              <a:t> </a:t>
            </a:r>
            <a:r>
              <a:rPr lang="en-US" sz="1600" dirty="0" err="1"/>
              <a:t>Kauf</a:t>
            </a:r>
            <a:endParaRPr lang="en-US" sz="1600" dirty="0"/>
          </a:p>
          <a:p>
            <a:pPr algn="ctr"/>
            <a:r>
              <a:rPr lang="en-US" sz="1600" dirty="0"/>
              <a:t>NAL = </a:t>
            </a:r>
            <a:r>
              <a:rPr lang="en-150" sz="1600" dirty="0"/>
              <a:t>-64</a:t>
            </a:r>
            <a:r>
              <a:rPr lang="de-DE" sz="1600" dirty="0"/>
              <a:t>.</a:t>
            </a:r>
            <a:r>
              <a:rPr lang="en-150" sz="1600" dirty="0"/>
              <a:t>720</a:t>
            </a:r>
            <a:r>
              <a:rPr lang="de-DE" sz="1600" dirty="0"/>
              <a:t>,</a:t>
            </a:r>
            <a:r>
              <a:rPr lang="en-150" sz="1600" dirty="0"/>
              <a:t>36 </a:t>
            </a:r>
            <a:endParaRPr lang="en-US" sz="1600" dirty="0"/>
          </a:p>
        </p:txBody>
      </p:sp>
      <p:sp>
        <p:nvSpPr>
          <p:cNvPr id="7" name="Rectangle 6">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dirty="0">
                <a:solidFill>
                  <a:prstClr val="white"/>
                </a:solidFill>
                <a:latin typeface="Calibri" panose="020F0502020204030204"/>
              </a:rPr>
              <a:t>7</a:t>
            </a:r>
          </a:p>
        </p:txBody>
      </p:sp>
      <p:sp>
        <p:nvSpPr>
          <p:cNvPr id="9" name="Slide Number Placeholder 8"/>
          <p:cNvSpPr>
            <a:spLocks noGrp="1"/>
          </p:cNvSpPr>
          <p:nvPr>
            <p:ph type="sldNum" sz="quarter" idx="12"/>
          </p:nvPr>
        </p:nvSpPr>
        <p:spPr/>
        <p:txBody>
          <a:bodyPr/>
          <a:lstStyle/>
          <a:p>
            <a:fld id="{C77C6C3F-668B-4AF5-BFA9-0F657EB068D6}" type="slidenum">
              <a:rPr lang="pl-PL" smtClean="0"/>
              <a:pPr/>
              <a:t>54</a:t>
            </a:fld>
            <a:endParaRPr lang="pl-PL" dirty="0"/>
          </a:p>
        </p:txBody>
      </p:sp>
      <p:sp>
        <p:nvSpPr>
          <p:cNvPr id="8" name="Textfeld 7">
            <a:extLst>
              <a:ext uri="{FF2B5EF4-FFF2-40B4-BE49-F238E27FC236}">
                <a16:creationId xmlns:a16="http://schemas.microsoft.com/office/drawing/2014/main" id="{554DEC18-8397-45E7-8DA5-593C6C788CAE}"/>
              </a:ext>
            </a:extLst>
          </p:cNvPr>
          <p:cNvSpPr txBox="1"/>
          <p:nvPr/>
        </p:nvSpPr>
        <p:spPr>
          <a:xfrm>
            <a:off x="9703298" y="5193201"/>
            <a:ext cx="2215800" cy="507831"/>
          </a:xfrm>
          <a:prstGeom prst="rect">
            <a:avLst/>
          </a:prstGeom>
          <a:noFill/>
        </p:spPr>
        <p:txBody>
          <a:bodyPr wrap="square" rtlCol="0">
            <a:spAutoFit/>
          </a:bodyPr>
          <a:lstStyle/>
          <a:p>
            <a:r>
              <a:rPr lang="de-DE" sz="900" b="1" dirty="0"/>
              <a:t>Hinweis:</a:t>
            </a:r>
            <a:r>
              <a:rPr lang="de-DE" sz="900" dirty="0"/>
              <a:t> Die Trennzeichen „Punkt“ und „Komma“ werden bei Zahlen im Deutschen und Englischen umgekehrt verwendet.</a:t>
            </a:r>
          </a:p>
        </p:txBody>
      </p:sp>
    </p:spTree>
    <p:extLst>
      <p:ext uri="{BB962C8B-B14F-4D97-AF65-F5344CB8AC3E}">
        <p14:creationId xmlns:p14="http://schemas.microsoft.com/office/powerpoint/2010/main" val="421627238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Autofit/>
          </a:bodyPr>
          <a:lstStyle/>
          <a:p>
            <a:pPr marL="0" indent="0">
              <a:lnSpc>
                <a:spcPct val="100000"/>
              </a:lnSpc>
              <a:buNone/>
            </a:pPr>
            <a:r>
              <a:rPr lang="en-US" sz="2000" dirty="0"/>
              <a:t>Wie </a:t>
            </a:r>
            <a:r>
              <a:rPr lang="en-US" sz="2000" dirty="0" err="1"/>
              <a:t>hoch</a:t>
            </a:r>
            <a:r>
              <a:rPr lang="en-US" sz="2000" dirty="0"/>
              <a:t> muss die </a:t>
            </a:r>
            <a:r>
              <a:rPr lang="en-US" sz="2000" dirty="0" err="1"/>
              <a:t>Leasingrate</a:t>
            </a:r>
            <a:r>
              <a:rPr lang="en-US" sz="2000" dirty="0"/>
              <a:t> sein, </a:t>
            </a:r>
            <a:r>
              <a:rPr lang="en-US" sz="2000" dirty="0" err="1"/>
              <a:t>damit</a:t>
            </a:r>
            <a:r>
              <a:rPr lang="en-US" sz="2000" dirty="0"/>
              <a:t> </a:t>
            </a:r>
            <a:r>
              <a:rPr lang="en-US" sz="2000" dirty="0" err="1"/>
              <a:t>Dairylicious</a:t>
            </a:r>
            <a:r>
              <a:rPr lang="en-US" sz="2000" dirty="0"/>
              <a:t> indifferent </a:t>
            </a:r>
            <a:r>
              <a:rPr lang="en-US" sz="2000" dirty="0" err="1"/>
              <a:t>ist</a:t>
            </a:r>
            <a:r>
              <a:rPr lang="en-US" sz="2000" dirty="0"/>
              <a:t> </a:t>
            </a:r>
            <a:r>
              <a:rPr lang="en-US" sz="2000" dirty="0" err="1"/>
              <a:t>bzgl</a:t>
            </a:r>
            <a:r>
              <a:rPr lang="en-US" sz="2000" dirty="0"/>
              <a:t>. Leasing vs. </a:t>
            </a:r>
            <a:r>
              <a:rPr lang="en-US" sz="2000" dirty="0" err="1"/>
              <a:t>Kauf</a:t>
            </a:r>
            <a:r>
              <a:rPr lang="en-US" sz="2000" dirty="0"/>
              <a:t>? Was </a:t>
            </a:r>
            <a:r>
              <a:rPr lang="en-US" sz="2000" dirty="0" err="1"/>
              <a:t>wäre</a:t>
            </a:r>
            <a:r>
              <a:rPr lang="en-US" sz="2000" dirty="0"/>
              <a:t> </a:t>
            </a:r>
            <a:r>
              <a:rPr lang="en-US" sz="2000" dirty="0" err="1"/>
              <a:t>eine</a:t>
            </a:r>
            <a:r>
              <a:rPr lang="en-US" sz="2000" dirty="0"/>
              <a:t> </a:t>
            </a:r>
            <a:r>
              <a:rPr lang="en-US" sz="2000" dirty="0" err="1"/>
              <a:t>vorteilhafte</a:t>
            </a:r>
            <a:r>
              <a:rPr lang="en-US" sz="2000" dirty="0"/>
              <a:t> </a:t>
            </a:r>
            <a:r>
              <a:rPr lang="en-US" sz="2000" dirty="0" err="1"/>
              <a:t>Leasingrate</a:t>
            </a:r>
            <a:r>
              <a:rPr lang="en-US" sz="2000" dirty="0"/>
              <a:t>? </a:t>
            </a:r>
          </a:p>
          <a:p>
            <a:pPr marL="457189" lvl="1" indent="0">
              <a:lnSpc>
                <a:spcPct val="100000"/>
              </a:lnSpc>
              <a:buNone/>
            </a:pPr>
            <a:endParaRPr lang="en-US" sz="1800" dirty="0"/>
          </a:p>
          <a:p>
            <a:pPr marL="0" indent="0">
              <a:lnSpc>
                <a:spcPct val="100000"/>
              </a:lnSpc>
              <a:buNone/>
            </a:pPr>
            <a:r>
              <a:rPr lang="de-DE" sz="2000" dirty="0"/>
              <a:t>Wir wissen, dass bezugnehmend auf die zuerst angebotenen Bedingungen (Leasingzahlungen von 77.900 Dollar), </a:t>
            </a:r>
            <a:r>
              <a:rPr lang="de-DE" sz="2000" dirty="0" err="1"/>
              <a:t>Dairylicious</a:t>
            </a:r>
            <a:r>
              <a:rPr lang="de-DE" sz="2000" dirty="0"/>
              <a:t> besser gestellt wäre, würde es eine Kaufentscheidung treffen. Folglich müssen Leasingzahlungen unter 77.900 Dollar liegen, um vorteilhaft zu sein.</a:t>
            </a:r>
          </a:p>
          <a:p>
            <a:pPr marL="0" indent="0">
              <a:buNone/>
            </a:pPr>
            <a:endParaRPr lang="en-US" sz="2000" dirty="0"/>
          </a:p>
          <a:p>
            <a:pPr marL="0" indent="0">
              <a:buNone/>
            </a:pPr>
            <a:r>
              <a:rPr lang="en-US" sz="2000" dirty="0" err="1"/>
              <a:t>Dairylicious</a:t>
            </a:r>
            <a:r>
              <a:rPr lang="en-US" sz="2000" dirty="0"/>
              <a:t> </a:t>
            </a:r>
            <a:r>
              <a:rPr lang="en-US" sz="2000" dirty="0" err="1"/>
              <a:t>ist</a:t>
            </a:r>
            <a:r>
              <a:rPr lang="en-US" sz="2000" dirty="0"/>
              <a:t> indifferent </a:t>
            </a:r>
            <a:r>
              <a:rPr lang="en-US" sz="2000" dirty="0" err="1"/>
              <a:t>zwischen</a:t>
            </a:r>
            <a:r>
              <a:rPr lang="en-US" sz="2000" dirty="0"/>
              <a:t> </a:t>
            </a:r>
            <a:r>
              <a:rPr lang="en-US" sz="2000" dirty="0" err="1"/>
              <a:t>Kauf</a:t>
            </a:r>
            <a:r>
              <a:rPr lang="en-US" sz="2000" dirty="0"/>
              <a:t> vs. Leasing, </a:t>
            </a:r>
            <a:r>
              <a:rPr lang="en-US" sz="2000" dirty="0" err="1"/>
              <a:t>wenn</a:t>
            </a:r>
            <a:r>
              <a:rPr lang="en-US" sz="2000" dirty="0"/>
              <a:t> der NAL = 0 </a:t>
            </a:r>
            <a:r>
              <a:rPr lang="en-US" sz="2000" dirty="0" err="1"/>
              <a:t>beträgt</a:t>
            </a:r>
            <a:r>
              <a:rPr lang="en-US" sz="2000" dirty="0"/>
              <a:t>. </a:t>
            </a:r>
          </a:p>
          <a:p>
            <a:pPr marL="0" indent="0">
              <a:buNone/>
            </a:pPr>
            <a:endParaRPr lang="en-US" sz="2000" dirty="0"/>
          </a:p>
          <a:p>
            <a:pPr marL="457189" lvl="1" indent="0" algn="ctr">
              <a:lnSpc>
                <a:spcPct val="100000"/>
              </a:lnSpc>
              <a:buNone/>
            </a:pPr>
            <a:r>
              <a:rPr lang="en-US" sz="1800" dirty="0"/>
              <a:t>NAL = </a:t>
            </a:r>
            <a:r>
              <a:rPr lang="en-US" sz="1800" dirty="0" err="1"/>
              <a:t>Kapitalwert</a:t>
            </a:r>
            <a:r>
              <a:rPr lang="en-US" sz="1800" dirty="0"/>
              <a:t> Leasing </a:t>
            </a:r>
            <a:r>
              <a:rPr lang="en-150" sz="1800" dirty="0"/>
              <a:t>–</a:t>
            </a:r>
            <a:r>
              <a:rPr lang="en-US" sz="1800" dirty="0"/>
              <a:t> </a:t>
            </a:r>
            <a:r>
              <a:rPr lang="en-US" sz="1800" dirty="0" err="1"/>
              <a:t>Kapitalwert</a:t>
            </a:r>
            <a:r>
              <a:rPr lang="en-US" sz="1800" dirty="0"/>
              <a:t> </a:t>
            </a:r>
            <a:r>
              <a:rPr lang="en-US" sz="1800" dirty="0" err="1"/>
              <a:t>Kauf</a:t>
            </a:r>
            <a:r>
              <a:rPr lang="en-US" sz="1800" dirty="0"/>
              <a:t>  </a:t>
            </a:r>
          </a:p>
          <a:p>
            <a:pPr marL="457189" lvl="1" indent="0" algn="ctr">
              <a:lnSpc>
                <a:spcPct val="100000"/>
              </a:lnSpc>
              <a:buNone/>
            </a:pPr>
            <a:r>
              <a:rPr lang="en-US" sz="1800" dirty="0"/>
              <a:t>0 = </a:t>
            </a:r>
            <a:r>
              <a:rPr lang="en-US" sz="1800" dirty="0" err="1"/>
              <a:t>Kapitalwert</a:t>
            </a:r>
            <a:r>
              <a:rPr lang="en-US" sz="1800" dirty="0"/>
              <a:t> Leasing </a:t>
            </a:r>
            <a:r>
              <a:rPr lang="en-150" sz="1800" dirty="0"/>
              <a:t>–</a:t>
            </a:r>
            <a:r>
              <a:rPr lang="en-US" sz="1800" dirty="0"/>
              <a:t> </a:t>
            </a:r>
            <a:r>
              <a:rPr lang="en-US" sz="1800" dirty="0" err="1"/>
              <a:t>Kapitalwert</a:t>
            </a:r>
            <a:r>
              <a:rPr lang="en-US" sz="1800" dirty="0"/>
              <a:t> </a:t>
            </a:r>
            <a:r>
              <a:rPr lang="en-US" sz="1800" dirty="0" err="1"/>
              <a:t>Kauf</a:t>
            </a:r>
            <a:r>
              <a:rPr lang="en-US" sz="1800" dirty="0"/>
              <a:t>  </a:t>
            </a:r>
          </a:p>
          <a:p>
            <a:pPr marL="457189" lvl="1" indent="0" algn="ctr">
              <a:lnSpc>
                <a:spcPct val="100000"/>
              </a:lnSpc>
              <a:buNone/>
            </a:pPr>
            <a:r>
              <a:rPr lang="en-US" sz="1800" dirty="0"/>
              <a:t>0 = </a:t>
            </a:r>
            <a:r>
              <a:rPr lang="en-US" sz="1800" dirty="0" err="1"/>
              <a:t>Kapitalwert</a:t>
            </a:r>
            <a:r>
              <a:rPr lang="en-US" sz="1800" dirty="0"/>
              <a:t> Leasing </a:t>
            </a:r>
            <a:r>
              <a:rPr lang="en-150" sz="1800" dirty="0"/>
              <a:t>–</a:t>
            </a:r>
            <a:r>
              <a:rPr lang="en-US" sz="1800" dirty="0"/>
              <a:t> (</a:t>
            </a:r>
            <a:r>
              <a:rPr lang="en-150" sz="1800" dirty="0"/>
              <a:t>-292</a:t>
            </a:r>
            <a:r>
              <a:rPr lang="de-DE" sz="1800" dirty="0"/>
              <a:t>.</a:t>
            </a:r>
            <a:r>
              <a:rPr lang="en-150" sz="1800" dirty="0"/>
              <a:t>250</a:t>
            </a:r>
            <a:r>
              <a:rPr lang="de-DE" sz="1800" dirty="0"/>
              <a:t>,</a:t>
            </a:r>
            <a:r>
              <a:rPr lang="en-150" sz="1800" dirty="0"/>
              <a:t>14</a:t>
            </a:r>
            <a:r>
              <a:rPr lang="en-US" sz="1800" dirty="0"/>
              <a:t>)</a:t>
            </a:r>
          </a:p>
          <a:p>
            <a:pPr marL="457189" lvl="1" indent="0" algn="ctr">
              <a:lnSpc>
                <a:spcPct val="100000"/>
              </a:lnSpc>
              <a:buNone/>
            </a:pPr>
            <a:r>
              <a:rPr lang="en-US" sz="1800" dirty="0"/>
              <a:t>-292.250,1 = </a:t>
            </a:r>
            <a:r>
              <a:rPr lang="en-US" sz="1800" dirty="0" err="1"/>
              <a:t>Kapitalwert</a:t>
            </a:r>
            <a:r>
              <a:rPr lang="en-US" sz="1800" dirty="0"/>
              <a:t> Leasing  </a:t>
            </a:r>
            <a:endParaRPr lang="en-150" sz="1800" dirty="0"/>
          </a:p>
          <a:p>
            <a:pPr marL="457189" lvl="1" indent="0" algn="ctr">
              <a:lnSpc>
                <a:spcPct val="100000"/>
              </a:lnSpc>
              <a:buNone/>
            </a:pPr>
            <a:r>
              <a:rPr lang="en-US" sz="1800" dirty="0"/>
              <a:t> </a:t>
            </a:r>
            <a:br>
              <a:rPr lang="en-US" sz="1800" dirty="0"/>
            </a:br>
            <a:endParaRPr lang="en-US" sz="1800" dirty="0"/>
          </a:p>
          <a:p>
            <a:pPr marL="457189" lvl="1" indent="0">
              <a:buNone/>
            </a:pPr>
            <a:endParaRPr lang="en-US" sz="1800" dirty="0"/>
          </a:p>
          <a:p>
            <a:endParaRPr lang="en-US" sz="2000" dirty="0"/>
          </a:p>
          <a:p>
            <a:endParaRPr lang="en-US" sz="2000" dirty="0"/>
          </a:p>
        </p:txBody>
      </p:sp>
      <p:sp>
        <p:nvSpPr>
          <p:cNvPr id="6" name="Title 5"/>
          <p:cNvSpPr>
            <a:spLocks noGrp="1"/>
          </p:cNvSpPr>
          <p:nvPr>
            <p:ph type="title"/>
          </p:nvPr>
        </p:nvSpPr>
        <p:spPr/>
        <p:txBody>
          <a:bodyPr/>
          <a:lstStyle/>
          <a:p>
            <a:r>
              <a:rPr lang="en-US" dirty="0" err="1"/>
              <a:t>Dairylicious</a:t>
            </a:r>
            <a:r>
              <a:rPr lang="en-US" dirty="0"/>
              <a:t> Case: Q4</a:t>
            </a:r>
          </a:p>
        </p:txBody>
      </p:sp>
      <p:sp>
        <p:nvSpPr>
          <p:cNvPr id="5" name="Rectangle 4">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dirty="0">
                <a:solidFill>
                  <a:prstClr val="white"/>
                </a:solidFill>
                <a:latin typeface="Calibri" panose="020F0502020204030204"/>
              </a:rPr>
              <a:t>7</a:t>
            </a:r>
          </a:p>
        </p:txBody>
      </p:sp>
      <p:sp>
        <p:nvSpPr>
          <p:cNvPr id="8" name="Slide Number Placeholder 7"/>
          <p:cNvSpPr>
            <a:spLocks noGrp="1"/>
          </p:cNvSpPr>
          <p:nvPr>
            <p:ph type="sldNum" sz="quarter" idx="12"/>
          </p:nvPr>
        </p:nvSpPr>
        <p:spPr/>
        <p:txBody>
          <a:bodyPr/>
          <a:lstStyle/>
          <a:p>
            <a:fld id="{C77C6C3F-668B-4AF5-BFA9-0F657EB068D6}" type="slidenum">
              <a:rPr lang="pl-PL" smtClean="0"/>
              <a:pPr/>
              <a:t>55</a:t>
            </a:fld>
            <a:endParaRPr lang="pl-PL" dirty="0"/>
          </a:p>
        </p:txBody>
      </p:sp>
    </p:spTree>
    <p:extLst>
      <p:ext uri="{BB962C8B-B14F-4D97-AF65-F5344CB8AC3E}">
        <p14:creationId xmlns:p14="http://schemas.microsoft.com/office/powerpoint/2010/main" val="175070138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fontScale="92500" lnSpcReduction="20000"/>
          </a:bodyPr>
          <a:lstStyle/>
          <a:p>
            <a:pPr marL="0" indent="0">
              <a:lnSpc>
                <a:spcPct val="120000"/>
              </a:lnSpc>
              <a:buNone/>
            </a:pPr>
            <a:r>
              <a:rPr lang="en-US" sz="2200" dirty="0"/>
              <a:t>Der </a:t>
            </a:r>
            <a:r>
              <a:rPr lang="en-US" sz="2200" dirty="0" err="1"/>
              <a:t>Kapitalwert</a:t>
            </a:r>
            <a:r>
              <a:rPr lang="en-US" sz="2200" dirty="0"/>
              <a:t> </a:t>
            </a:r>
            <a:r>
              <a:rPr lang="en-US" sz="2200" dirty="0" err="1"/>
              <a:t>kann</a:t>
            </a:r>
            <a:r>
              <a:rPr lang="en-US" sz="2200" dirty="0"/>
              <a:t> nun </a:t>
            </a:r>
            <a:r>
              <a:rPr lang="en-US" sz="2200" dirty="0" err="1"/>
              <a:t>zur</a:t>
            </a:r>
            <a:r>
              <a:rPr lang="en-US" sz="2200" dirty="0"/>
              <a:t> </a:t>
            </a:r>
            <a:r>
              <a:rPr lang="en-US" sz="2200" dirty="0" err="1"/>
              <a:t>Berechnung</a:t>
            </a:r>
            <a:r>
              <a:rPr lang="en-US" sz="2200" dirty="0"/>
              <a:t> der </a:t>
            </a:r>
            <a:r>
              <a:rPr lang="en-US" sz="2200" dirty="0" err="1"/>
              <a:t>Leasingzahlungen</a:t>
            </a:r>
            <a:r>
              <a:rPr lang="en-US" sz="2200" dirty="0"/>
              <a:t> </a:t>
            </a:r>
            <a:r>
              <a:rPr lang="en-US" sz="2200" dirty="0" err="1"/>
              <a:t>verwendet</a:t>
            </a:r>
            <a:r>
              <a:rPr lang="en-US" sz="2200" dirty="0"/>
              <a:t> </a:t>
            </a:r>
            <a:r>
              <a:rPr lang="en-US" sz="2200" dirty="0" err="1"/>
              <a:t>werden</a:t>
            </a:r>
            <a:r>
              <a:rPr lang="en-US" sz="2200" dirty="0"/>
              <a:t>. </a:t>
            </a:r>
            <a:r>
              <a:rPr lang="en-US" sz="2200" dirty="0" err="1"/>
              <a:t>Dazu</a:t>
            </a:r>
            <a:r>
              <a:rPr lang="en-US" sz="2200" dirty="0"/>
              <a:t> </a:t>
            </a:r>
            <a:r>
              <a:rPr lang="en-US" sz="2200" dirty="0" err="1"/>
              <a:t>nutzen</a:t>
            </a:r>
            <a:r>
              <a:rPr lang="en-US" sz="2200" dirty="0"/>
              <a:t> </a:t>
            </a:r>
            <a:r>
              <a:rPr lang="en-US" sz="2200" dirty="0" err="1"/>
              <a:t>wir</a:t>
            </a:r>
            <a:r>
              <a:rPr lang="en-US" sz="2200" dirty="0"/>
              <a:t> die PMT Excel Formel. </a:t>
            </a:r>
          </a:p>
          <a:p>
            <a:pPr marL="0" indent="0">
              <a:lnSpc>
                <a:spcPct val="120000"/>
              </a:lnSpc>
              <a:buNone/>
            </a:pPr>
            <a:endParaRPr lang="en-US" sz="2200" dirty="0"/>
          </a:p>
          <a:p>
            <a:pPr marL="0" indent="0">
              <a:lnSpc>
                <a:spcPct val="120000"/>
              </a:lnSpc>
              <a:buNone/>
            </a:pPr>
            <a:r>
              <a:rPr lang="en-US" sz="2200" dirty="0"/>
              <a:t>=PMT(</a:t>
            </a:r>
            <a:r>
              <a:rPr lang="en-US" sz="2200" dirty="0" err="1"/>
              <a:t>Fremdkapitalkosten</a:t>
            </a:r>
            <a:r>
              <a:rPr lang="en-US" sz="2200" dirty="0"/>
              <a:t> </a:t>
            </a:r>
            <a:r>
              <a:rPr lang="en-US" sz="2200" dirty="0" err="1"/>
              <a:t>nach</a:t>
            </a:r>
            <a:r>
              <a:rPr lang="en-US" sz="2200" dirty="0"/>
              <a:t> </a:t>
            </a:r>
            <a:r>
              <a:rPr lang="en-US" sz="2200" dirty="0" err="1"/>
              <a:t>Steuern</a:t>
            </a:r>
            <a:r>
              <a:rPr lang="en-US" sz="2200" dirty="0"/>
              <a:t>, </a:t>
            </a:r>
            <a:r>
              <a:rPr lang="en-US" sz="2200" dirty="0" err="1"/>
              <a:t>Zeitraum</a:t>
            </a:r>
            <a:r>
              <a:rPr lang="en-US" sz="2200" dirty="0"/>
              <a:t>, </a:t>
            </a:r>
            <a:r>
              <a:rPr lang="en-US" sz="2200" dirty="0" err="1"/>
              <a:t>Kapitalwert</a:t>
            </a:r>
            <a:r>
              <a:rPr lang="en-US" sz="2200" dirty="0"/>
              <a:t>)</a:t>
            </a:r>
          </a:p>
          <a:p>
            <a:pPr marL="0" indent="0">
              <a:lnSpc>
                <a:spcPct val="120000"/>
              </a:lnSpc>
              <a:buNone/>
            </a:pPr>
            <a:r>
              <a:rPr lang="en-US" sz="2200" dirty="0"/>
              <a:t>=PMT(18%, 15, -292.250,14)</a:t>
            </a:r>
          </a:p>
          <a:p>
            <a:pPr marL="0" indent="0">
              <a:lnSpc>
                <a:spcPct val="120000"/>
              </a:lnSpc>
              <a:buNone/>
            </a:pPr>
            <a:endParaRPr lang="en-US" sz="2200" dirty="0"/>
          </a:p>
          <a:p>
            <a:pPr marL="0" indent="0">
              <a:lnSpc>
                <a:spcPct val="120000"/>
              </a:lnSpc>
              <a:buNone/>
            </a:pPr>
            <a:r>
              <a:rPr lang="en-US" sz="2200" dirty="0"/>
              <a:t>57.399,74 USD (</a:t>
            </a:r>
            <a:r>
              <a:rPr lang="en-US" sz="2200" dirty="0" err="1"/>
              <a:t>Leasingzahlungen</a:t>
            </a:r>
            <a:r>
              <a:rPr lang="en-US" sz="2200" dirty="0"/>
              <a:t> </a:t>
            </a:r>
            <a:r>
              <a:rPr lang="en-US" sz="2200" dirty="0" err="1"/>
              <a:t>nach</a:t>
            </a:r>
            <a:r>
              <a:rPr lang="en-US" sz="2200" dirty="0"/>
              <a:t> </a:t>
            </a:r>
            <a:r>
              <a:rPr lang="en-US" sz="2200" dirty="0" err="1"/>
              <a:t>Steuern</a:t>
            </a:r>
            <a:r>
              <a:rPr lang="en-US" sz="2200" dirty="0"/>
              <a:t>) = </a:t>
            </a:r>
            <a:r>
              <a:rPr lang="en-150" sz="2200" dirty="0"/>
              <a:t>63</a:t>
            </a:r>
            <a:r>
              <a:rPr lang="de-DE" sz="2200" dirty="0"/>
              <a:t>.</a:t>
            </a:r>
            <a:r>
              <a:rPr lang="en-150" sz="2200" dirty="0"/>
              <a:t>776</a:t>
            </a:r>
            <a:r>
              <a:rPr lang="de-DE" sz="2200" dirty="0"/>
              <a:t>,</a:t>
            </a:r>
            <a:r>
              <a:rPr lang="en-150" sz="2200" dirty="0"/>
              <a:t>3</a:t>
            </a:r>
            <a:r>
              <a:rPr lang="en-US" sz="2200" dirty="0"/>
              <a:t>8 USD </a:t>
            </a:r>
            <a:r>
              <a:rPr lang="en-US" sz="2200" dirty="0" err="1"/>
              <a:t>Leasingzahlungen</a:t>
            </a:r>
            <a:r>
              <a:rPr lang="en-US" sz="2200" dirty="0"/>
              <a:t> </a:t>
            </a:r>
            <a:r>
              <a:rPr lang="en-US" sz="2200" dirty="0" err="1"/>
              <a:t>vor</a:t>
            </a:r>
            <a:r>
              <a:rPr lang="en-US" sz="2200" dirty="0"/>
              <a:t> </a:t>
            </a:r>
            <a:r>
              <a:rPr lang="en-US" sz="2200" dirty="0" err="1"/>
              <a:t>Steuern</a:t>
            </a:r>
            <a:r>
              <a:rPr lang="en-US" sz="2200" dirty="0"/>
              <a:t> </a:t>
            </a:r>
          </a:p>
          <a:p>
            <a:pPr marL="0" indent="0">
              <a:lnSpc>
                <a:spcPct val="120000"/>
              </a:lnSpc>
              <a:buNone/>
            </a:pPr>
            <a:endParaRPr lang="en-US" sz="2200" dirty="0"/>
          </a:p>
          <a:p>
            <a:pPr marL="0" indent="0">
              <a:lnSpc>
                <a:spcPct val="120000"/>
              </a:lnSpc>
              <a:buNone/>
            </a:pPr>
            <a:r>
              <a:rPr lang="en-US" sz="2200" b="1" dirty="0" err="1"/>
              <a:t>Folglich</a:t>
            </a:r>
            <a:r>
              <a:rPr lang="en-US" sz="2200" b="1" dirty="0"/>
              <a:t> </a:t>
            </a:r>
            <a:r>
              <a:rPr lang="en-US" sz="2200" b="1" dirty="0" err="1"/>
              <a:t>können</a:t>
            </a:r>
            <a:r>
              <a:rPr lang="en-US" sz="2200" b="1" dirty="0"/>
              <a:t> </a:t>
            </a:r>
            <a:r>
              <a:rPr lang="en-US" sz="2200" b="1" dirty="0" err="1"/>
              <a:t>Leasingzahlungen</a:t>
            </a:r>
            <a:r>
              <a:rPr lang="en-US" sz="2200" b="1" dirty="0"/>
              <a:t>, die </a:t>
            </a:r>
            <a:r>
              <a:rPr lang="en-US" sz="2200" b="1" dirty="0" err="1"/>
              <a:t>unter</a:t>
            </a:r>
            <a:r>
              <a:rPr lang="en-US" sz="2200" b="1" dirty="0"/>
              <a:t> </a:t>
            </a:r>
            <a:r>
              <a:rPr lang="en-150" sz="2200" b="1" dirty="0"/>
              <a:t>63</a:t>
            </a:r>
            <a:r>
              <a:rPr lang="de-DE" sz="2200" b="1" dirty="0"/>
              <a:t>.</a:t>
            </a:r>
            <a:r>
              <a:rPr lang="en-150" sz="2200" b="1" dirty="0"/>
              <a:t>776</a:t>
            </a:r>
            <a:r>
              <a:rPr lang="de-DE" sz="2200" b="1" dirty="0"/>
              <a:t>,</a:t>
            </a:r>
            <a:r>
              <a:rPr lang="en-150" sz="2200" b="1" dirty="0"/>
              <a:t>3</a:t>
            </a:r>
            <a:r>
              <a:rPr lang="en-US" sz="2200" b="1" dirty="0"/>
              <a:t>8 USD </a:t>
            </a:r>
            <a:r>
              <a:rPr lang="en-US" sz="2200" b="1" dirty="0" err="1"/>
              <a:t>liegen</a:t>
            </a:r>
            <a:r>
              <a:rPr lang="en-US" sz="2200" b="1" dirty="0"/>
              <a:t>, </a:t>
            </a:r>
            <a:r>
              <a:rPr lang="en-US" sz="2200" b="1" dirty="0" err="1"/>
              <a:t>als</a:t>
            </a:r>
            <a:r>
              <a:rPr lang="en-US" sz="2200" b="1" dirty="0"/>
              <a:t> </a:t>
            </a:r>
            <a:r>
              <a:rPr lang="en-US" sz="2200" b="1" dirty="0" err="1"/>
              <a:t>vorteilhaft</a:t>
            </a:r>
            <a:r>
              <a:rPr lang="en-US" sz="2200" b="1" dirty="0"/>
              <a:t> </a:t>
            </a:r>
            <a:r>
              <a:rPr lang="en-US" sz="2200" b="1" dirty="0" err="1"/>
              <a:t>betrachtet</a:t>
            </a:r>
            <a:r>
              <a:rPr lang="en-US" sz="2200" b="1" dirty="0"/>
              <a:t> </a:t>
            </a:r>
            <a:r>
              <a:rPr lang="en-US" sz="2200" b="1" dirty="0" err="1"/>
              <a:t>werden</a:t>
            </a:r>
            <a:r>
              <a:rPr lang="en-US" sz="2200" b="1" dirty="0"/>
              <a:t>.  </a:t>
            </a:r>
            <a:br>
              <a:rPr lang="en-US" dirty="0"/>
            </a:br>
            <a:endParaRPr lang="en-US" dirty="0"/>
          </a:p>
          <a:p>
            <a:pPr marL="457189" lvl="1" indent="0">
              <a:lnSpc>
                <a:spcPct val="120000"/>
              </a:lnSpc>
              <a:buNone/>
            </a:pPr>
            <a:endParaRPr lang="en-US" dirty="0"/>
          </a:p>
          <a:p>
            <a:pPr>
              <a:lnSpc>
                <a:spcPct val="120000"/>
              </a:lnSpc>
            </a:pPr>
            <a:endParaRPr lang="en-US" dirty="0"/>
          </a:p>
          <a:p>
            <a:pPr>
              <a:lnSpc>
                <a:spcPct val="120000"/>
              </a:lnSpc>
            </a:pPr>
            <a:endParaRPr lang="en-US" dirty="0"/>
          </a:p>
        </p:txBody>
      </p:sp>
      <p:sp>
        <p:nvSpPr>
          <p:cNvPr id="6" name="Title 5"/>
          <p:cNvSpPr>
            <a:spLocks noGrp="1"/>
          </p:cNvSpPr>
          <p:nvPr>
            <p:ph type="title"/>
          </p:nvPr>
        </p:nvSpPr>
        <p:spPr/>
        <p:txBody>
          <a:bodyPr/>
          <a:lstStyle/>
          <a:p>
            <a:r>
              <a:rPr lang="en-US" dirty="0" err="1"/>
              <a:t>Dairylicious</a:t>
            </a:r>
            <a:r>
              <a:rPr lang="en-US" dirty="0"/>
              <a:t> Case: Q4</a:t>
            </a:r>
          </a:p>
        </p:txBody>
      </p:sp>
      <p:sp>
        <p:nvSpPr>
          <p:cNvPr id="5" name="Rectangle 4">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dirty="0">
                <a:solidFill>
                  <a:prstClr val="white"/>
                </a:solidFill>
                <a:latin typeface="Calibri" panose="020F0502020204030204"/>
              </a:rPr>
              <a:t>7</a:t>
            </a:r>
          </a:p>
        </p:txBody>
      </p:sp>
      <p:sp>
        <p:nvSpPr>
          <p:cNvPr id="8" name="Slide Number Placeholder 7"/>
          <p:cNvSpPr>
            <a:spLocks noGrp="1"/>
          </p:cNvSpPr>
          <p:nvPr>
            <p:ph type="sldNum" sz="quarter" idx="12"/>
          </p:nvPr>
        </p:nvSpPr>
        <p:spPr/>
        <p:txBody>
          <a:bodyPr/>
          <a:lstStyle/>
          <a:p>
            <a:fld id="{C77C6C3F-668B-4AF5-BFA9-0F657EB068D6}" type="slidenum">
              <a:rPr lang="pl-PL" smtClean="0"/>
              <a:pPr/>
              <a:t>56</a:t>
            </a:fld>
            <a:endParaRPr lang="pl-PL" dirty="0"/>
          </a:p>
        </p:txBody>
      </p:sp>
    </p:spTree>
    <p:extLst>
      <p:ext uri="{BB962C8B-B14F-4D97-AF65-F5344CB8AC3E}">
        <p14:creationId xmlns:p14="http://schemas.microsoft.com/office/powerpoint/2010/main" val="403852751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a:t>Dairylicious</a:t>
            </a:r>
            <a:r>
              <a:rPr lang="en-US" dirty="0"/>
              <a:t> Case: Q4</a:t>
            </a:r>
          </a:p>
        </p:txBody>
      </p:sp>
      <p:pic>
        <p:nvPicPr>
          <p:cNvPr id="5" name="Picture 4"/>
          <p:cNvPicPr>
            <a:picLocks noChangeAspect="1"/>
          </p:cNvPicPr>
          <p:nvPr/>
        </p:nvPicPr>
        <p:blipFill>
          <a:blip r:embed="rId3"/>
          <a:stretch>
            <a:fillRect/>
          </a:stretch>
        </p:blipFill>
        <p:spPr>
          <a:xfrm>
            <a:off x="838200" y="1330211"/>
            <a:ext cx="10609053" cy="2223872"/>
          </a:xfrm>
          <a:prstGeom prst="rect">
            <a:avLst/>
          </a:prstGeom>
        </p:spPr>
      </p:pic>
      <p:sp>
        <p:nvSpPr>
          <p:cNvPr id="6" name="TextBox 5"/>
          <p:cNvSpPr txBox="1"/>
          <p:nvPr/>
        </p:nvSpPr>
        <p:spPr>
          <a:xfrm>
            <a:off x="1184141" y="3995294"/>
            <a:ext cx="7766428" cy="1200329"/>
          </a:xfrm>
          <a:prstGeom prst="rect">
            <a:avLst/>
          </a:prstGeom>
          <a:noFill/>
        </p:spPr>
        <p:txBody>
          <a:bodyPr wrap="square" rtlCol="0">
            <a:spAutoFit/>
          </a:bodyPr>
          <a:lstStyle/>
          <a:p>
            <a:r>
              <a:rPr lang="en-US" dirty="0"/>
              <a:t>NAL = </a:t>
            </a:r>
            <a:r>
              <a:rPr lang="en-150" dirty="0"/>
              <a:t>- 274</a:t>
            </a:r>
            <a:r>
              <a:rPr lang="de-DE" dirty="0"/>
              <a:t>.</a:t>
            </a:r>
            <a:r>
              <a:rPr lang="en-150" dirty="0"/>
              <a:t>945</a:t>
            </a:r>
            <a:r>
              <a:rPr lang="de-DE" dirty="0"/>
              <a:t>,</a:t>
            </a:r>
            <a:r>
              <a:rPr lang="en-150" dirty="0"/>
              <a:t>19 –</a:t>
            </a:r>
            <a:r>
              <a:rPr lang="de-DE" dirty="0"/>
              <a:t> </a:t>
            </a:r>
            <a:r>
              <a:rPr lang="en-US" dirty="0"/>
              <a:t>( </a:t>
            </a:r>
            <a:r>
              <a:rPr lang="en-150" dirty="0"/>
              <a:t>-292</a:t>
            </a:r>
            <a:r>
              <a:rPr lang="de-DE" dirty="0"/>
              <a:t>.</a:t>
            </a:r>
            <a:r>
              <a:rPr lang="en-150" dirty="0"/>
              <a:t>250</a:t>
            </a:r>
            <a:r>
              <a:rPr lang="de-DE" dirty="0"/>
              <a:t>,</a:t>
            </a:r>
            <a:r>
              <a:rPr lang="en-150" dirty="0"/>
              <a:t>14</a:t>
            </a:r>
            <a:r>
              <a:rPr lang="en-US" dirty="0"/>
              <a:t>)</a:t>
            </a:r>
            <a:r>
              <a:rPr lang="en-150" dirty="0"/>
              <a:t> </a:t>
            </a:r>
            <a:endParaRPr lang="en-US" dirty="0"/>
          </a:p>
          <a:p>
            <a:r>
              <a:rPr lang="en-US" dirty="0"/>
              <a:t>        =  </a:t>
            </a:r>
            <a:r>
              <a:rPr lang="en-150" dirty="0"/>
              <a:t> 17</a:t>
            </a:r>
            <a:r>
              <a:rPr lang="de-DE" dirty="0"/>
              <a:t>.</a:t>
            </a:r>
            <a:r>
              <a:rPr lang="en-150" dirty="0"/>
              <a:t>304</a:t>
            </a:r>
            <a:r>
              <a:rPr lang="de-DE" dirty="0"/>
              <a:t>,</a:t>
            </a:r>
            <a:r>
              <a:rPr lang="en-150" dirty="0"/>
              <a:t>95 </a:t>
            </a:r>
            <a:r>
              <a:rPr lang="en-US" dirty="0"/>
              <a:t> </a:t>
            </a:r>
          </a:p>
          <a:p>
            <a:endParaRPr lang="en-US" dirty="0"/>
          </a:p>
          <a:p>
            <a:r>
              <a:rPr lang="en-US" b="1" dirty="0"/>
              <a:t>Nun </a:t>
            </a:r>
            <a:r>
              <a:rPr lang="en-US" b="1" dirty="0" err="1"/>
              <a:t>ist</a:t>
            </a:r>
            <a:r>
              <a:rPr lang="en-US" b="1" dirty="0"/>
              <a:t> der NAL </a:t>
            </a:r>
            <a:r>
              <a:rPr lang="en-US" b="1" dirty="0" err="1"/>
              <a:t>positiv</a:t>
            </a:r>
            <a:r>
              <a:rPr lang="en-US" b="1" dirty="0"/>
              <a:t> und </a:t>
            </a:r>
            <a:r>
              <a:rPr lang="en-US" b="1" dirty="0" err="1"/>
              <a:t>ein</a:t>
            </a:r>
            <a:r>
              <a:rPr lang="en-US" b="1" dirty="0"/>
              <a:t> Leasing </a:t>
            </a:r>
            <a:r>
              <a:rPr lang="en-US" b="1" dirty="0" err="1"/>
              <a:t>ist</a:t>
            </a:r>
            <a:r>
              <a:rPr lang="en-US" b="1" dirty="0"/>
              <a:t> </a:t>
            </a:r>
            <a:r>
              <a:rPr lang="en-US" b="1" dirty="0" err="1"/>
              <a:t>als</a:t>
            </a:r>
            <a:r>
              <a:rPr lang="en-US" b="1" dirty="0"/>
              <a:t> </a:t>
            </a:r>
            <a:r>
              <a:rPr lang="en-US" b="1" dirty="0" err="1"/>
              <a:t>vorteilhaft</a:t>
            </a:r>
            <a:r>
              <a:rPr lang="en-US" b="1" dirty="0"/>
              <a:t> </a:t>
            </a:r>
            <a:r>
              <a:rPr lang="en-US" b="1" dirty="0" err="1"/>
              <a:t>einzustufen</a:t>
            </a:r>
            <a:r>
              <a:rPr lang="en-US" b="1" dirty="0"/>
              <a:t>. </a:t>
            </a:r>
          </a:p>
        </p:txBody>
      </p:sp>
      <p:sp>
        <p:nvSpPr>
          <p:cNvPr id="7" name="Rectangle 6">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dirty="0">
                <a:solidFill>
                  <a:prstClr val="white"/>
                </a:solidFill>
                <a:latin typeface="Calibri" panose="020F0502020204030204"/>
              </a:rPr>
              <a:t>7</a:t>
            </a:r>
          </a:p>
        </p:txBody>
      </p:sp>
      <p:sp>
        <p:nvSpPr>
          <p:cNvPr id="9" name="Slide Number Placeholder 8"/>
          <p:cNvSpPr>
            <a:spLocks noGrp="1"/>
          </p:cNvSpPr>
          <p:nvPr>
            <p:ph type="sldNum" sz="quarter" idx="12"/>
          </p:nvPr>
        </p:nvSpPr>
        <p:spPr/>
        <p:txBody>
          <a:bodyPr/>
          <a:lstStyle/>
          <a:p>
            <a:fld id="{C77C6C3F-668B-4AF5-BFA9-0F657EB068D6}" type="slidenum">
              <a:rPr lang="pl-PL" smtClean="0"/>
              <a:pPr/>
              <a:t>57</a:t>
            </a:fld>
            <a:endParaRPr lang="pl-PL" dirty="0"/>
          </a:p>
        </p:txBody>
      </p:sp>
      <p:sp>
        <p:nvSpPr>
          <p:cNvPr id="8" name="Textfeld 7">
            <a:extLst>
              <a:ext uri="{FF2B5EF4-FFF2-40B4-BE49-F238E27FC236}">
                <a16:creationId xmlns:a16="http://schemas.microsoft.com/office/drawing/2014/main" id="{3492ED66-A58F-4986-9F8F-0F9EEA38F719}"/>
              </a:ext>
            </a:extLst>
          </p:cNvPr>
          <p:cNvSpPr txBox="1"/>
          <p:nvPr/>
        </p:nvSpPr>
        <p:spPr>
          <a:xfrm>
            <a:off x="9352424" y="3554083"/>
            <a:ext cx="2215800" cy="507831"/>
          </a:xfrm>
          <a:prstGeom prst="rect">
            <a:avLst/>
          </a:prstGeom>
          <a:noFill/>
        </p:spPr>
        <p:txBody>
          <a:bodyPr wrap="square" rtlCol="0">
            <a:spAutoFit/>
          </a:bodyPr>
          <a:lstStyle/>
          <a:p>
            <a:r>
              <a:rPr lang="de-DE" sz="900" b="1" dirty="0"/>
              <a:t>Hinweis:</a:t>
            </a:r>
            <a:r>
              <a:rPr lang="de-DE" sz="900" dirty="0"/>
              <a:t> Die Trennzeichen „Punkt“ und „Komma“ werden bei Zahlen im Deutschen und Englischen umgekehrt verwendet.</a:t>
            </a:r>
          </a:p>
        </p:txBody>
      </p:sp>
    </p:spTree>
    <p:extLst>
      <p:ext uri="{BB962C8B-B14F-4D97-AF65-F5344CB8AC3E}">
        <p14:creationId xmlns:p14="http://schemas.microsoft.com/office/powerpoint/2010/main" val="225410627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838200" y="3114675"/>
            <a:ext cx="10515600" cy="3943350"/>
          </a:xfrm>
        </p:spPr>
        <p:txBody>
          <a:bodyPr>
            <a:normAutofit/>
          </a:bodyPr>
          <a:lstStyle/>
          <a:p>
            <a:r>
              <a:rPr lang="de-DE" sz="2000" dirty="0"/>
              <a:t>Leasing ist ein wichtiges Finanzierungsinstrument. </a:t>
            </a:r>
          </a:p>
          <a:p>
            <a:r>
              <a:rPr lang="de-DE" sz="2000" dirty="0"/>
              <a:t>Es gibt verschiedene Arten von Leasing, darunter Operating-Leasing, Finanzierungs-Leasing, Sale-and-Lease-Back etc. Die jüngsten Rechnungslegungsstandards (IFRS 16) haben jedoch einen wesentlichen Einfluss auf die Unterscheidung zwischen Operating-Leasing und Finanzierungs-Leasing. </a:t>
            </a:r>
          </a:p>
          <a:p>
            <a:r>
              <a:rPr lang="de-DE" sz="2000" dirty="0"/>
              <a:t>Bilanzierungs-/Rechnungswesen- und Steuerrichtlinien beeinflussen Leasingvereinbarungen und deren Rentabilität durch die Bereitstellung von Zins- und Abschreibungs-</a:t>
            </a:r>
            <a:r>
              <a:rPr lang="de-DE" sz="2000" dirty="0" err="1"/>
              <a:t>Tax</a:t>
            </a:r>
            <a:r>
              <a:rPr lang="de-DE" sz="2000" dirty="0"/>
              <a:t> Shields. </a:t>
            </a:r>
            <a:endParaRPr lang="en-US" sz="2000" dirty="0"/>
          </a:p>
        </p:txBody>
      </p:sp>
      <p:sp>
        <p:nvSpPr>
          <p:cNvPr id="5" name="Title 4"/>
          <p:cNvSpPr>
            <a:spLocks noGrp="1"/>
          </p:cNvSpPr>
          <p:nvPr>
            <p:ph type="title"/>
          </p:nvPr>
        </p:nvSpPr>
        <p:spPr/>
        <p:txBody>
          <a:bodyPr/>
          <a:lstStyle/>
          <a:p>
            <a:r>
              <a:rPr lang="en-US" dirty="0" err="1"/>
              <a:t>Fazit</a:t>
            </a:r>
            <a:r>
              <a:rPr lang="en-US" dirty="0"/>
              <a:t> (I)</a:t>
            </a:r>
          </a:p>
        </p:txBody>
      </p:sp>
      <p:sp>
        <p:nvSpPr>
          <p:cNvPr id="4" name="Rectangle 3">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dirty="0">
                <a:solidFill>
                  <a:prstClr val="white"/>
                </a:solidFill>
                <a:latin typeface="Calibri" panose="020F0502020204030204"/>
              </a:rPr>
              <a:t>7</a:t>
            </a:r>
          </a:p>
        </p:txBody>
      </p:sp>
      <p:sp>
        <p:nvSpPr>
          <p:cNvPr id="7" name="Slide Number Placeholder 6"/>
          <p:cNvSpPr>
            <a:spLocks noGrp="1"/>
          </p:cNvSpPr>
          <p:nvPr>
            <p:ph type="sldNum" sz="quarter" idx="10"/>
          </p:nvPr>
        </p:nvSpPr>
        <p:spPr/>
        <p:txBody>
          <a:bodyPr/>
          <a:lstStyle/>
          <a:p>
            <a:fld id="{C77C6C3F-668B-4AF5-BFA9-0F657EB068D6}" type="slidenum">
              <a:rPr lang="pl-PL" smtClean="0"/>
              <a:pPr/>
              <a:t>58</a:t>
            </a:fld>
            <a:endParaRPr lang="pl-PL" dirty="0"/>
          </a:p>
        </p:txBody>
      </p:sp>
    </p:spTree>
    <p:extLst>
      <p:ext uri="{BB962C8B-B14F-4D97-AF65-F5344CB8AC3E}">
        <p14:creationId xmlns:p14="http://schemas.microsoft.com/office/powerpoint/2010/main" val="170127285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838200" y="2886074"/>
            <a:ext cx="10925908" cy="3971926"/>
          </a:xfrm>
        </p:spPr>
        <p:txBody>
          <a:bodyPr>
            <a:noAutofit/>
          </a:bodyPr>
          <a:lstStyle/>
          <a:p>
            <a:r>
              <a:rPr lang="en-US" sz="2000" dirty="0" err="1"/>
              <a:t>Leasinganalyse</a:t>
            </a:r>
            <a:r>
              <a:rPr lang="en-US" sz="2000" dirty="0"/>
              <a:t>:</a:t>
            </a:r>
          </a:p>
          <a:p>
            <a:pPr lvl="1"/>
            <a:r>
              <a:rPr lang="de-DE" sz="1800" dirty="0"/>
              <a:t>Leasingnehmer: Um zu analysieren, ob ein Vermögenswert geleast oder gekauft werden soll, vergleichen wir den Kapitalwert der mit dem Kreditkauf verbundenen Kosten mit dem Kapitalwert der mit dem Leasing verbundenen Kosten, wobei wir die Fremdkapitalkosten nach Steuern als Diskontsatz verwenden.</a:t>
            </a:r>
          </a:p>
          <a:p>
            <a:pPr lvl="1"/>
            <a:r>
              <a:rPr lang="de-DE" sz="1800" dirty="0"/>
              <a:t>Leasinggeber: Vergleich mit einer Investition. Wenn der Kapitalwert des Leasingvertrages größer als 0 ist, sollte er abgeschlossen werden.  </a:t>
            </a:r>
          </a:p>
          <a:p>
            <a:r>
              <a:rPr lang="de-DE" sz="2000" dirty="0"/>
              <a:t>Gründe für Leasing: Steuersatzunterschiede; die Fähigkeit, Restwertrisiken zu tragen; Situationen, in denen der Leasinggeber die Anlagen effizienter warten kann.</a:t>
            </a:r>
          </a:p>
          <a:p>
            <a:r>
              <a:rPr lang="de-DE" sz="2000" dirty="0"/>
              <a:t>Leasing von energieeffizienten Anlagen kann helfen, Einsparungen zu realisieren und gleichzeitig die Produktion zu steigern.</a:t>
            </a:r>
            <a:endParaRPr lang="en-US" sz="2000" dirty="0"/>
          </a:p>
        </p:txBody>
      </p:sp>
      <p:sp>
        <p:nvSpPr>
          <p:cNvPr id="5" name="Title 4"/>
          <p:cNvSpPr>
            <a:spLocks noGrp="1"/>
          </p:cNvSpPr>
          <p:nvPr>
            <p:ph type="title"/>
          </p:nvPr>
        </p:nvSpPr>
        <p:spPr/>
        <p:txBody>
          <a:bodyPr/>
          <a:lstStyle/>
          <a:p>
            <a:r>
              <a:rPr lang="en-US" dirty="0" err="1"/>
              <a:t>Fazit</a:t>
            </a:r>
            <a:r>
              <a:rPr lang="en-US" dirty="0"/>
              <a:t> (II)</a:t>
            </a:r>
            <a:br>
              <a:rPr lang="en-US" dirty="0"/>
            </a:br>
            <a:endParaRPr lang="en-US" dirty="0"/>
          </a:p>
        </p:txBody>
      </p:sp>
      <p:sp>
        <p:nvSpPr>
          <p:cNvPr id="4" name="Rectangle 3">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dirty="0">
                <a:solidFill>
                  <a:prstClr val="white"/>
                </a:solidFill>
                <a:latin typeface="Calibri" panose="020F0502020204030204"/>
              </a:rPr>
              <a:t>7</a:t>
            </a:r>
          </a:p>
        </p:txBody>
      </p:sp>
      <p:sp>
        <p:nvSpPr>
          <p:cNvPr id="7" name="Slide Number Placeholder 6"/>
          <p:cNvSpPr>
            <a:spLocks noGrp="1"/>
          </p:cNvSpPr>
          <p:nvPr>
            <p:ph type="sldNum" sz="quarter" idx="10"/>
          </p:nvPr>
        </p:nvSpPr>
        <p:spPr/>
        <p:txBody>
          <a:bodyPr/>
          <a:lstStyle/>
          <a:p>
            <a:fld id="{C77C6C3F-668B-4AF5-BFA9-0F657EB068D6}" type="slidenum">
              <a:rPr lang="pl-PL" smtClean="0"/>
              <a:pPr/>
              <a:t>59</a:t>
            </a:fld>
            <a:endParaRPr lang="pl-PL" dirty="0"/>
          </a:p>
        </p:txBody>
      </p:sp>
    </p:spTree>
    <p:extLst>
      <p:ext uri="{BB962C8B-B14F-4D97-AF65-F5344CB8AC3E}">
        <p14:creationId xmlns:p14="http://schemas.microsoft.com/office/powerpoint/2010/main" val="1263256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133667461"/>
              </p:ext>
            </p:extLst>
          </p:nvPr>
        </p:nvGraphicFramePr>
        <p:xfrm>
          <a:off x="341194" y="1261533"/>
          <a:ext cx="11559654" cy="36606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3"/>
          <p:cNvSpPr>
            <a:spLocks noGrp="1"/>
          </p:cNvSpPr>
          <p:nvPr>
            <p:ph type="title"/>
          </p:nvPr>
        </p:nvSpPr>
        <p:spPr/>
        <p:txBody>
          <a:bodyPr/>
          <a:lstStyle/>
          <a:p>
            <a:r>
              <a:rPr lang="en-US" dirty="0"/>
              <a:t>Wie </a:t>
            </a:r>
            <a:r>
              <a:rPr lang="en-US" dirty="0" err="1"/>
              <a:t>funktioniert</a:t>
            </a:r>
            <a:r>
              <a:rPr lang="en-US" dirty="0"/>
              <a:t> Leasing?</a:t>
            </a:r>
          </a:p>
        </p:txBody>
      </p:sp>
      <p:sp>
        <p:nvSpPr>
          <p:cNvPr id="2" name="Rectangle 1"/>
          <p:cNvSpPr/>
          <p:nvPr/>
        </p:nvSpPr>
        <p:spPr>
          <a:xfrm>
            <a:off x="525294" y="4922195"/>
            <a:ext cx="11375554" cy="8297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de-DE" sz="2000" dirty="0"/>
              <a:t>Da der Nutzer den Vermögenswert auch kaufen und somit gleichzeitig besitzen und nutzen könnte, umfassen Leasing bzw. Kauf alternative Finanzierungsmöglichkeiten für die Nutzung eines Vermögenswerts.</a:t>
            </a:r>
            <a:endParaRPr lang="en-US" sz="2000" dirty="0"/>
          </a:p>
        </p:txBody>
      </p:sp>
      <p:sp>
        <p:nvSpPr>
          <p:cNvPr id="8" name="Rectangle 7">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b="1" dirty="0">
                <a:solidFill>
                  <a:prstClr val="white"/>
                </a:solidFill>
                <a:latin typeface="Calibri" panose="020F0502020204030204"/>
              </a:rPr>
              <a:t>1</a:t>
            </a:r>
            <a:endParaRPr lang="de-DE" b="1" dirty="0">
              <a:solidFill>
                <a:prstClr val="white"/>
              </a:solidFill>
              <a:latin typeface="Calibri" panose="020F0502020204030204"/>
            </a:endParaRPr>
          </a:p>
        </p:txBody>
      </p:sp>
      <p:sp>
        <p:nvSpPr>
          <p:cNvPr id="13" name="Slide Number Placeholder 12"/>
          <p:cNvSpPr>
            <a:spLocks noGrp="1"/>
          </p:cNvSpPr>
          <p:nvPr>
            <p:ph type="sldNum" sz="quarter" idx="12"/>
          </p:nvPr>
        </p:nvSpPr>
        <p:spPr/>
        <p:txBody>
          <a:bodyPr/>
          <a:lstStyle/>
          <a:p>
            <a:fld id="{C77C6C3F-668B-4AF5-BFA9-0F657EB068D6}" type="slidenum">
              <a:rPr lang="pl-PL" smtClean="0"/>
              <a:pPr/>
              <a:t>6</a:t>
            </a:fld>
            <a:endParaRPr lang="pl-PL" dirty="0"/>
          </a:p>
        </p:txBody>
      </p:sp>
      <p:sp>
        <p:nvSpPr>
          <p:cNvPr id="14" name="Rectangle 13"/>
          <p:cNvSpPr/>
          <p:nvPr/>
        </p:nvSpPr>
        <p:spPr>
          <a:xfrm>
            <a:off x="6507892" y="6107410"/>
            <a:ext cx="3857368" cy="461665"/>
          </a:xfrm>
          <a:prstGeom prst="rect">
            <a:avLst/>
          </a:prstGeom>
        </p:spPr>
        <p:txBody>
          <a:bodyPr wrap="square">
            <a:spAutoFit/>
          </a:bodyPr>
          <a:lstStyle/>
          <a:p>
            <a:r>
              <a:rPr lang="en-US" sz="1200" dirty="0"/>
              <a:t>Quelle: Financial Management: Theory and Practice, 14th edition Eugene F. Brigham and Michael C. </a:t>
            </a:r>
            <a:r>
              <a:rPr lang="en-US" sz="1200" dirty="0" err="1"/>
              <a:t>Ehrhardt</a:t>
            </a:r>
            <a:endParaRPr lang="en-US" sz="1200" dirty="0"/>
          </a:p>
        </p:txBody>
      </p:sp>
    </p:spTree>
    <p:extLst>
      <p:ext uri="{BB962C8B-B14F-4D97-AF65-F5344CB8AC3E}">
        <p14:creationId xmlns:p14="http://schemas.microsoft.com/office/powerpoint/2010/main" val="722642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7"/>
          <a:stretch>
            <a:fillRect/>
          </a:stretch>
        </a:blipFill>
        <a:effectLst/>
      </p:bgPr>
    </p:bg>
    <p:spTree>
      <p:nvGrpSpPr>
        <p:cNvPr id="1" name=""/>
        <p:cNvGrpSpPr/>
        <p:nvPr/>
      </p:nvGrpSpPr>
      <p:grpSpPr>
        <a:xfrm>
          <a:off x="0" y="0"/>
          <a:ext cx="0" cy="0"/>
          <a:chOff x="0" y="0"/>
          <a:chExt cx="0" cy="0"/>
        </a:xfrm>
      </p:grpSpPr>
      <p:pic>
        <p:nvPicPr>
          <p:cNvPr id="50" name="Picture 6" descr="declutter-checklist">
            <a:extLst>
              <a:ext uri="{FF2B5EF4-FFF2-40B4-BE49-F238E27FC236}">
                <a16:creationId xmlns:a16="http://schemas.microsoft.com/office/drawing/2014/main" id="{4479BF9C-F9E4-4AA8-A574-31BDCC47386F}"/>
              </a:ext>
            </a:extLst>
          </p:cNvPr>
          <p:cNvPicPr>
            <a:picLocks noChangeAspect="1" noChangeArrowheads="1"/>
          </p:cNvPicPr>
          <p:nvPr>
            <p:custDataLst>
              <p:tags r:id="rId3"/>
            </p:custDataLst>
          </p:nvPr>
        </p:nvPicPr>
        <p:blipFill>
          <a:blip r:embed="rId8">
            <a:extLst>
              <a:ext uri="{28A0092B-C50C-407E-A947-70E740481C1C}">
                <a14:useLocalDpi xmlns:a14="http://schemas.microsoft.com/office/drawing/2010/main" val="0"/>
              </a:ext>
            </a:extLst>
          </a:blip>
          <a:srcRect/>
          <a:stretch>
            <a:fillRect/>
          </a:stretch>
        </p:blipFill>
        <p:spPr bwMode="gray">
          <a:xfrm>
            <a:off x="9008067" y="3223078"/>
            <a:ext cx="3183933" cy="2743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Object 5" hidden="1">
            <a:extLst>
              <a:ext uri="{FF2B5EF4-FFF2-40B4-BE49-F238E27FC236}">
                <a16:creationId xmlns:a16="http://schemas.microsoft.com/office/drawing/2014/main" id="{8E5124B0-3A92-4585-8F27-3D7F36083E90}"/>
              </a:ext>
            </a:extLst>
          </p:cNvPr>
          <p:cNvGraphicFramePr>
            <a:graphicFrameLocks noChangeAspect="1"/>
          </p:cNvGraphicFramePr>
          <p:nvPr>
            <p:custDataLst>
              <p:tags r:id="rId4"/>
            </p:custData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spid="_x0000_s21603" name="think-cell Slide" r:id="rId9" imgW="425" imgH="426" progId="TCLayout.ActiveDocument.1">
                  <p:embed/>
                </p:oleObj>
              </mc:Choice>
              <mc:Fallback>
                <p:oleObj name="think-cell Slide" r:id="rId9" imgW="425" imgH="426" progId="TCLayout.ActiveDocument.1">
                  <p:embed/>
                  <p:pic>
                    <p:nvPicPr>
                      <p:cNvPr id="6" name="Object 5" hidden="1">
                        <a:extLst>
                          <a:ext uri="{FF2B5EF4-FFF2-40B4-BE49-F238E27FC236}">
                            <a16:creationId xmlns:a16="http://schemas.microsoft.com/office/drawing/2014/main" id="{8E5124B0-3A92-4585-8F27-3D7F36083E90}"/>
                          </a:ext>
                        </a:extLst>
                      </p:cNvPr>
                      <p:cNvPicPr/>
                      <p:nvPr/>
                    </p:nvPicPr>
                    <p:blipFill>
                      <a:blip r:embed="rId10"/>
                      <a:stretch>
                        <a:fillRect/>
                      </a:stretch>
                    </p:blipFill>
                    <p:spPr>
                      <a:xfrm>
                        <a:off x="1525588" y="1588"/>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3ECA6C22-BC38-4F94-9B01-12D2F57294C4}"/>
              </a:ext>
            </a:extLst>
          </p:cNvPr>
          <p:cNvSpPr/>
          <p:nvPr>
            <p:custDataLst>
              <p:tags r:id="rId5"/>
            </p:custDataLst>
          </p:nvPr>
        </p:nvSpPr>
        <p:spPr>
          <a:xfrm>
            <a:off x="152400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defRPr/>
            </a:pPr>
            <a:endParaRPr lang="en-GB" sz="2800" b="1" dirty="0">
              <a:solidFill>
                <a:prstClr val="white"/>
              </a:solidFill>
              <a:latin typeface="Calibri" panose="020F0502020204030204" pitchFamily="34" charset="0"/>
              <a:cs typeface="Calibri" panose="020F0502020204030204" pitchFamily="34" charset="0"/>
              <a:sym typeface="Calibri" panose="020F0502020204030204" pitchFamily="34" charset="0"/>
            </a:endParaRPr>
          </a:p>
        </p:txBody>
      </p:sp>
      <p:grpSp>
        <p:nvGrpSpPr>
          <p:cNvPr id="25" name="Group 24">
            <a:extLst>
              <a:ext uri="{FF2B5EF4-FFF2-40B4-BE49-F238E27FC236}">
                <a16:creationId xmlns:a16="http://schemas.microsoft.com/office/drawing/2014/main" id="{793121AC-C9C5-4486-BA42-33BB6F723AFD}"/>
              </a:ext>
            </a:extLst>
          </p:cNvPr>
          <p:cNvGrpSpPr/>
          <p:nvPr/>
        </p:nvGrpSpPr>
        <p:grpSpPr>
          <a:xfrm>
            <a:off x="974071" y="1207568"/>
            <a:ext cx="8379341" cy="276253"/>
            <a:chOff x="1128778" y="1187223"/>
            <a:chExt cx="8222316" cy="930194"/>
          </a:xfrm>
        </p:grpSpPr>
        <p:sp>
          <p:nvSpPr>
            <p:cNvPr id="26" name="Rectangle 25">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1</a:t>
              </a:r>
              <a:endParaRPr lang="de-DE" sz="2000" b="1" dirty="0">
                <a:solidFill>
                  <a:prstClr val="white"/>
                </a:solidFill>
                <a:latin typeface="Calibri" panose="020F0502020204030204"/>
              </a:endParaRPr>
            </a:p>
          </p:txBody>
        </p:sp>
        <p:sp>
          <p:nvSpPr>
            <p:cNvPr id="27" name="Rectangle 26">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rPr>
                <a:t>Einleitung</a:t>
              </a:r>
              <a:r>
                <a:rPr lang="en-GB" b="1" dirty="0">
                  <a:solidFill>
                    <a:srgbClr val="4472C4"/>
                  </a:solidFill>
                </a:rPr>
                <a:t>: Was </a:t>
              </a:r>
              <a:r>
                <a:rPr lang="en-GB" b="1" dirty="0" err="1">
                  <a:solidFill>
                    <a:srgbClr val="4472C4"/>
                  </a:solidFill>
                </a:rPr>
                <a:t>ist</a:t>
              </a:r>
              <a:r>
                <a:rPr lang="en-GB" b="1" dirty="0">
                  <a:solidFill>
                    <a:srgbClr val="4472C4"/>
                  </a:solidFill>
                </a:rPr>
                <a:t> Leasing und </a:t>
              </a:r>
              <a:r>
                <a:rPr lang="en-GB" b="1" dirty="0" err="1">
                  <a:solidFill>
                    <a:srgbClr val="4472C4"/>
                  </a:solidFill>
                </a:rPr>
                <a:t>wie</a:t>
              </a:r>
              <a:r>
                <a:rPr lang="en-GB" b="1" dirty="0">
                  <a:solidFill>
                    <a:srgbClr val="4472C4"/>
                  </a:solidFill>
                </a:rPr>
                <a:t> </a:t>
              </a:r>
              <a:r>
                <a:rPr lang="en-GB" b="1" dirty="0" err="1">
                  <a:solidFill>
                    <a:srgbClr val="4472C4"/>
                  </a:solidFill>
                </a:rPr>
                <a:t>funktioniert</a:t>
              </a:r>
              <a:r>
                <a:rPr lang="en-GB" b="1" dirty="0">
                  <a:solidFill>
                    <a:srgbClr val="4472C4"/>
                  </a:solidFill>
                </a:rPr>
                <a:t> es?</a:t>
              </a:r>
              <a:endParaRPr lang="de-DE" b="1" dirty="0">
                <a:solidFill>
                  <a:srgbClr val="4472C4"/>
                </a:solidFill>
              </a:endParaRPr>
            </a:p>
          </p:txBody>
        </p:sp>
      </p:grpSp>
      <p:grpSp>
        <p:nvGrpSpPr>
          <p:cNvPr id="28" name="Group 27">
            <a:extLst>
              <a:ext uri="{FF2B5EF4-FFF2-40B4-BE49-F238E27FC236}">
                <a16:creationId xmlns:a16="http://schemas.microsoft.com/office/drawing/2014/main" id="{04F6A885-5AC6-4A27-8321-86221D093F9A}"/>
              </a:ext>
            </a:extLst>
          </p:cNvPr>
          <p:cNvGrpSpPr/>
          <p:nvPr/>
        </p:nvGrpSpPr>
        <p:grpSpPr>
          <a:xfrm>
            <a:off x="974071" y="1537182"/>
            <a:ext cx="8379341" cy="252875"/>
            <a:chOff x="1128778" y="1187223"/>
            <a:chExt cx="8222316" cy="930194"/>
          </a:xfrm>
          <a:solidFill>
            <a:schemeClr val="accent4"/>
          </a:solidFill>
        </p:grpSpPr>
        <p:sp>
          <p:nvSpPr>
            <p:cNvPr id="29" name="Rectangle 28">
              <a:extLst>
                <a:ext uri="{FF2B5EF4-FFF2-40B4-BE49-F238E27FC236}">
                  <a16:creationId xmlns:a16="http://schemas.microsoft.com/office/drawing/2014/main" id="{D4161997-2E41-4E3D-AB66-D3AEA12FAAB0}"/>
                </a:ext>
              </a:extLst>
            </p:cNvPr>
            <p:cNvSpPr/>
            <p:nvPr/>
          </p:nvSpPr>
          <p:spPr>
            <a:xfrm>
              <a:off x="1128778" y="1187223"/>
              <a:ext cx="729205" cy="930194"/>
            </a:xfrm>
            <a:prstGeom prst="rect">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a:t>
              </a:r>
              <a:endParaRPr lang="de-DE" sz="2000" b="1" dirty="0">
                <a:solidFill>
                  <a:prstClr val="white"/>
                </a:solidFill>
                <a:latin typeface="Calibri" panose="020F0502020204030204"/>
              </a:endParaRPr>
            </a:p>
          </p:txBody>
        </p:sp>
        <p:sp>
          <p:nvSpPr>
            <p:cNvPr id="30" name="Rectangle 29">
              <a:extLst>
                <a:ext uri="{FF2B5EF4-FFF2-40B4-BE49-F238E27FC236}">
                  <a16:creationId xmlns:a16="http://schemas.microsoft.com/office/drawing/2014/main" id="{22157067-1517-4979-8519-D658AC91A4F4}"/>
                </a:ext>
              </a:extLst>
            </p:cNvPr>
            <p:cNvSpPr/>
            <p:nvPr/>
          </p:nvSpPr>
          <p:spPr>
            <a:xfrm>
              <a:off x="2005078" y="1187223"/>
              <a:ext cx="7346016" cy="930194"/>
            </a:xfrm>
            <a:prstGeom prst="rect">
              <a:avLst/>
            </a:prstGeom>
            <a:grp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Leasingarten</a:t>
              </a:r>
            </a:p>
          </p:txBody>
        </p:sp>
      </p:grpSp>
      <p:grpSp>
        <p:nvGrpSpPr>
          <p:cNvPr id="34" name="Group 33">
            <a:extLst>
              <a:ext uri="{FF2B5EF4-FFF2-40B4-BE49-F238E27FC236}">
                <a16:creationId xmlns:a16="http://schemas.microsoft.com/office/drawing/2014/main" id="{54148A56-7ED1-4054-B552-C6DFF05E074E}"/>
              </a:ext>
            </a:extLst>
          </p:cNvPr>
          <p:cNvGrpSpPr/>
          <p:nvPr/>
        </p:nvGrpSpPr>
        <p:grpSpPr>
          <a:xfrm>
            <a:off x="1295168" y="1862869"/>
            <a:ext cx="8058242" cy="317094"/>
            <a:chOff x="1590893" y="1187223"/>
            <a:chExt cx="7760201" cy="930194"/>
          </a:xfrm>
        </p:grpSpPr>
        <p:sp>
          <p:nvSpPr>
            <p:cNvPr id="35" name="Rectangle 34">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2A</a:t>
              </a:r>
              <a:endParaRPr lang="de-DE" sz="2000" b="1" dirty="0">
                <a:solidFill>
                  <a:prstClr val="white"/>
                </a:solidFill>
                <a:latin typeface="Calibri" panose="020F0502020204030204"/>
              </a:endParaRPr>
            </a:p>
          </p:txBody>
        </p:sp>
        <p:sp>
          <p:nvSpPr>
            <p:cNvPr id="36" name="Rectangle 35">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Operating-Leasing</a:t>
              </a:r>
            </a:p>
          </p:txBody>
        </p:sp>
      </p:grpSp>
      <p:grpSp>
        <p:nvGrpSpPr>
          <p:cNvPr id="61" name="Group 60">
            <a:extLst>
              <a:ext uri="{FF2B5EF4-FFF2-40B4-BE49-F238E27FC236}">
                <a16:creationId xmlns:a16="http://schemas.microsoft.com/office/drawing/2014/main" id="{54148A56-7ED1-4054-B552-C6DFF05E074E}"/>
              </a:ext>
            </a:extLst>
          </p:cNvPr>
          <p:cNvGrpSpPr/>
          <p:nvPr/>
        </p:nvGrpSpPr>
        <p:grpSpPr>
          <a:xfrm>
            <a:off x="1295168" y="2218866"/>
            <a:ext cx="8058242" cy="317094"/>
            <a:chOff x="1590893" y="1187223"/>
            <a:chExt cx="7760201" cy="930194"/>
          </a:xfrm>
        </p:grpSpPr>
        <p:sp>
          <p:nvSpPr>
            <p:cNvPr id="62" name="Rectangle 61">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2B</a:t>
              </a:r>
            </a:p>
          </p:txBody>
        </p:sp>
        <p:sp>
          <p:nvSpPr>
            <p:cNvPr id="63" name="Rectangle 62">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Finanzierungs-Leasing</a:t>
              </a:r>
            </a:p>
          </p:txBody>
        </p:sp>
      </p:grpSp>
      <p:grpSp>
        <p:nvGrpSpPr>
          <p:cNvPr id="64" name="Group 63">
            <a:extLst>
              <a:ext uri="{FF2B5EF4-FFF2-40B4-BE49-F238E27FC236}">
                <a16:creationId xmlns:a16="http://schemas.microsoft.com/office/drawing/2014/main" id="{54148A56-7ED1-4054-B552-C6DFF05E074E}"/>
              </a:ext>
            </a:extLst>
          </p:cNvPr>
          <p:cNvGrpSpPr/>
          <p:nvPr/>
        </p:nvGrpSpPr>
        <p:grpSpPr>
          <a:xfrm>
            <a:off x="1295168" y="2582741"/>
            <a:ext cx="8058243" cy="317094"/>
            <a:chOff x="1590892" y="1187223"/>
            <a:chExt cx="7760202" cy="930194"/>
          </a:xfrm>
        </p:grpSpPr>
        <p:sp>
          <p:nvSpPr>
            <p:cNvPr id="65" name="Rectangle 64">
              <a:extLst>
                <a:ext uri="{FF2B5EF4-FFF2-40B4-BE49-F238E27FC236}">
                  <a16:creationId xmlns:a16="http://schemas.microsoft.com/office/drawing/2014/main" id="{74ED2556-EE53-4D2B-A2F4-264A39BACF72}"/>
                </a:ext>
              </a:extLst>
            </p:cNvPr>
            <p:cNvSpPr/>
            <p:nvPr/>
          </p:nvSpPr>
          <p:spPr>
            <a:xfrm>
              <a:off x="1590892"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2C</a:t>
              </a:r>
              <a:endParaRPr lang="de-DE" sz="2000" b="1" dirty="0">
                <a:solidFill>
                  <a:prstClr val="white"/>
                </a:solidFill>
                <a:latin typeface="Calibri" panose="020F0502020204030204"/>
              </a:endParaRPr>
            </a:p>
          </p:txBody>
        </p:sp>
        <p:sp>
          <p:nvSpPr>
            <p:cNvPr id="66" name="Rectangle 65">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Sale-and-Lease-back</a:t>
              </a:r>
            </a:p>
          </p:txBody>
        </p:sp>
      </p:grpSp>
      <p:grpSp>
        <p:nvGrpSpPr>
          <p:cNvPr id="67" name="Group 66">
            <a:extLst>
              <a:ext uri="{FF2B5EF4-FFF2-40B4-BE49-F238E27FC236}">
                <a16:creationId xmlns:a16="http://schemas.microsoft.com/office/drawing/2014/main" id="{54148A56-7ED1-4054-B552-C6DFF05E074E}"/>
              </a:ext>
            </a:extLst>
          </p:cNvPr>
          <p:cNvGrpSpPr/>
          <p:nvPr/>
        </p:nvGrpSpPr>
        <p:grpSpPr>
          <a:xfrm>
            <a:off x="1295168" y="2934601"/>
            <a:ext cx="8058242" cy="317094"/>
            <a:chOff x="1590893" y="1187223"/>
            <a:chExt cx="7760201" cy="930194"/>
          </a:xfrm>
        </p:grpSpPr>
        <p:sp>
          <p:nvSpPr>
            <p:cNvPr id="68" name="Rectangle 67">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2D</a:t>
              </a:r>
              <a:endParaRPr lang="de-DE" sz="2000" b="1" dirty="0">
                <a:solidFill>
                  <a:prstClr val="white"/>
                </a:solidFill>
                <a:latin typeface="Calibri" panose="020F0502020204030204"/>
              </a:endParaRPr>
            </a:p>
          </p:txBody>
        </p:sp>
        <p:sp>
          <p:nvSpPr>
            <p:cNvPr id="69" name="Rectangle 68">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Andere Leasingarten</a:t>
              </a:r>
            </a:p>
          </p:txBody>
        </p:sp>
      </p:grpSp>
      <p:grpSp>
        <p:nvGrpSpPr>
          <p:cNvPr id="11" name="Group 10"/>
          <p:cNvGrpSpPr/>
          <p:nvPr/>
        </p:nvGrpSpPr>
        <p:grpSpPr>
          <a:xfrm>
            <a:off x="978184" y="3323006"/>
            <a:ext cx="8379341" cy="610200"/>
            <a:chOff x="1821146" y="3184880"/>
            <a:chExt cx="8379341" cy="610200"/>
          </a:xfrm>
        </p:grpSpPr>
        <p:grpSp>
          <p:nvGrpSpPr>
            <p:cNvPr id="73" name="Group 72">
              <a:extLst>
                <a:ext uri="{FF2B5EF4-FFF2-40B4-BE49-F238E27FC236}">
                  <a16:creationId xmlns:a16="http://schemas.microsoft.com/office/drawing/2014/main" id="{793121AC-C9C5-4486-BA42-33BB6F723AFD}"/>
                </a:ext>
              </a:extLst>
            </p:cNvPr>
            <p:cNvGrpSpPr/>
            <p:nvPr/>
          </p:nvGrpSpPr>
          <p:grpSpPr>
            <a:xfrm>
              <a:off x="1821146" y="3518827"/>
              <a:ext cx="8379341" cy="276253"/>
              <a:chOff x="1128778" y="1187223"/>
              <a:chExt cx="8222316" cy="930194"/>
            </a:xfrm>
          </p:grpSpPr>
          <p:sp>
            <p:nvSpPr>
              <p:cNvPr id="74" name="Rectangle 73">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4</a:t>
                </a:r>
              </a:p>
            </p:txBody>
          </p:sp>
          <p:sp>
            <p:nvSpPr>
              <p:cNvPr id="75" name="Rectangle 74">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Bewertung</a:t>
                </a:r>
                <a:r>
                  <a:rPr lang="en-GB" b="1" dirty="0">
                    <a:solidFill>
                      <a:srgbClr val="4472C4"/>
                    </a:solidFill>
                    <a:latin typeface="Calibri" panose="020F0502020204030204"/>
                  </a:rPr>
                  <a:t> von </a:t>
                </a:r>
                <a:r>
                  <a:rPr lang="en-GB" b="1" dirty="0" err="1">
                    <a:solidFill>
                      <a:srgbClr val="4472C4"/>
                    </a:solidFill>
                    <a:latin typeface="Calibri" panose="020F0502020204030204"/>
                  </a:rPr>
                  <a:t>Leasingverträgen</a:t>
                </a:r>
                <a:endParaRPr lang="de-DE" b="1" dirty="0">
                  <a:solidFill>
                    <a:srgbClr val="4472C4"/>
                  </a:solidFill>
                  <a:latin typeface="Calibri" panose="020F0502020204030204"/>
                </a:endParaRPr>
              </a:p>
            </p:txBody>
          </p:sp>
        </p:grpSp>
        <p:grpSp>
          <p:nvGrpSpPr>
            <p:cNvPr id="76" name="Group 75">
              <a:extLst>
                <a:ext uri="{FF2B5EF4-FFF2-40B4-BE49-F238E27FC236}">
                  <a16:creationId xmlns:a16="http://schemas.microsoft.com/office/drawing/2014/main" id="{793121AC-C9C5-4486-BA42-33BB6F723AFD}"/>
                </a:ext>
              </a:extLst>
            </p:cNvPr>
            <p:cNvGrpSpPr/>
            <p:nvPr/>
          </p:nvGrpSpPr>
          <p:grpSpPr>
            <a:xfrm>
              <a:off x="1821146" y="3184880"/>
              <a:ext cx="8379341" cy="276253"/>
              <a:chOff x="1128778" y="1187223"/>
              <a:chExt cx="8222316" cy="930194"/>
            </a:xfrm>
          </p:grpSpPr>
          <p:sp>
            <p:nvSpPr>
              <p:cNvPr id="77" name="Rectangle 76">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3</a:t>
                </a:r>
              </a:p>
            </p:txBody>
          </p:sp>
          <p:sp>
            <p:nvSpPr>
              <p:cNvPr id="78" name="Rectangle 77">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Rechnungswesen</a:t>
                </a:r>
                <a:r>
                  <a:rPr lang="en-GB" b="1" dirty="0">
                    <a:solidFill>
                      <a:srgbClr val="4472C4"/>
                    </a:solidFill>
                    <a:latin typeface="Calibri" panose="020F0502020204030204"/>
                  </a:rPr>
                  <a:t> und </a:t>
                </a:r>
                <a:r>
                  <a:rPr lang="en-GB" b="1" dirty="0" err="1">
                    <a:solidFill>
                      <a:srgbClr val="4472C4"/>
                    </a:solidFill>
                    <a:latin typeface="Calibri" panose="020F0502020204030204"/>
                  </a:rPr>
                  <a:t>Steuern</a:t>
                </a:r>
                <a:endParaRPr lang="de-DE" b="1" dirty="0">
                  <a:solidFill>
                    <a:srgbClr val="4472C4"/>
                  </a:solidFill>
                  <a:latin typeface="Calibri" panose="020F0502020204030204"/>
                </a:endParaRPr>
              </a:p>
            </p:txBody>
          </p:sp>
        </p:grpSp>
      </p:grpSp>
      <p:grpSp>
        <p:nvGrpSpPr>
          <p:cNvPr id="79" name="Group 78">
            <a:extLst>
              <a:ext uri="{FF2B5EF4-FFF2-40B4-BE49-F238E27FC236}">
                <a16:creationId xmlns:a16="http://schemas.microsoft.com/office/drawing/2014/main" id="{54148A56-7ED1-4054-B552-C6DFF05E074E}"/>
              </a:ext>
            </a:extLst>
          </p:cNvPr>
          <p:cNvGrpSpPr/>
          <p:nvPr/>
        </p:nvGrpSpPr>
        <p:grpSpPr>
          <a:xfrm>
            <a:off x="1299283" y="3998271"/>
            <a:ext cx="8058243" cy="317094"/>
            <a:chOff x="1590892" y="1187223"/>
            <a:chExt cx="7760202" cy="930194"/>
          </a:xfrm>
        </p:grpSpPr>
        <p:sp>
          <p:nvSpPr>
            <p:cNvPr id="80" name="Rectangle 79">
              <a:extLst>
                <a:ext uri="{FF2B5EF4-FFF2-40B4-BE49-F238E27FC236}">
                  <a16:creationId xmlns:a16="http://schemas.microsoft.com/office/drawing/2014/main" id="{74ED2556-EE53-4D2B-A2F4-264A39BACF72}"/>
                </a:ext>
              </a:extLst>
            </p:cNvPr>
            <p:cNvSpPr/>
            <p:nvPr/>
          </p:nvSpPr>
          <p:spPr>
            <a:xfrm>
              <a:off x="1590892"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4A</a:t>
              </a:r>
              <a:endParaRPr lang="de-DE" sz="2000" b="1" dirty="0">
                <a:solidFill>
                  <a:prstClr val="white"/>
                </a:solidFill>
                <a:latin typeface="Calibri" panose="020F0502020204030204"/>
              </a:endParaRPr>
            </a:p>
          </p:txBody>
        </p:sp>
        <p:sp>
          <p:nvSpPr>
            <p:cNvPr id="81" name="Rectangle 80">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Perspektive des Leasingnehmers</a:t>
              </a:r>
            </a:p>
          </p:txBody>
        </p:sp>
      </p:grpSp>
      <p:grpSp>
        <p:nvGrpSpPr>
          <p:cNvPr id="82" name="Group 81">
            <a:extLst>
              <a:ext uri="{FF2B5EF4-FFF2-40B4-BE49-F238E27FC236}">
                <a16:creationId xmlns:a16="http://schemas.microsoft.com/office/drawing/2014/main" id="{54148A56-7ED1-4054-B552-C6DFF05E074E}"/>
              </a:ext>
            </a:extLst>
          </p:cNvPr>
          <p:cNvGrpSpPr/>
          <p:nvPr/>
        </p:nvGrpSpPr>
        <p:grpSpPr>
          <a:xfrm>
            <a:off x="1299283" y="4350131"/>
            <a:ext cx="8058242" cy="317094"/>
            <a:chOff x="1590893" y="1187223"/>
            <a:chExt cx="7760201" cy="930194"/>
          </a:xfrm>
        </p:grpSpPr>
        <p:sp>
          <p:nvSpPr>
            <p:cNvPr id="83" name="Rectangle 82">
              <a:extLst>
                <a:ext uri="{FF2B5EF4-FFF2-40B4-BE49-F238E27FC236}">
                  <a16:creationId xmlns:a16="http://schemas.microsoft.com/office/drawing/2014/main" id="{74ED2556-EE53-4D2B-A2F4-264A39BACF72}"/>
                </a:ext>
              </a:extLst>
            </p:cNvPr>
            <p:cNvSpPr/>
            <p:nvPr/>
          </p:nvSpPr>
          <p:spPr>
            <a:xfrm>
              <a:off x="1590893" y="1187223"/>
              <a:ext cx="729205" cy="930194"/>
            </a:xfrm>
            <a:prstGeom prst="rect">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000" b="1" dirty="0">
                  <a:solidFill>
                    <a:prstClr val="white"/>
                  </a:solidFill>
                  <a:latin typeface="Calibri" panose="020F0502020204030204"/>
                </a:rPr>
                <a:t>4B</a:t>
              </a:r>
              <a:endParaRPr lang="de-DE" sz="2000" b="1" dirty="0">
                <a:solidFill>
                  <a:prstClr val="white"/>
                </a:solidFill>
                <a:latin typeface="Calibri" panose="020F0502020204030204"/>
              </a:endParaRPr>
            </a:p>
          </p:txBody>
        </p:sp>
        <p:sp>
          <p:nvSpPr>
            <p:cNvPr id="84" name="Rectangle 83">
              <a:extLst>
                <a:ext uri="{FF2B5EF4-FFF2-40B4-BE49-F238E27FC236}">
                  <a16:creationId xmlns:a16="http://schemas.microsoft.com/office/drawing/2014/main" id="{2195A090-DF04-4CCF-86AE-1533D2BBC431}"/>
                </a:ext>
              </a:extLst>
            </p:cNvPr>
            <p:cNvSpPr/>
            <p:nvPr/>
          </p:nvSpPr>
          <p:spPr>
            <a:xfrm>
              <a:off x="2448234" y="1187223"/>
              <a:ext cx="6902860"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b="1" dirty="0">
                  <a:solidFill>
                    <a:srgbClr val="4472C4"/>
                  </a:solidFill>
                  <a:latin typeface="Calibri" panose="020F0502020204030204"/>
                </a:rPr>
                <a:t>Perspektive des Leasinggebers</a:t>
              </a:r>
            </a:p>
          </p:txBody>
        </p:sp>
      </p:grpSp>
      <p:grpSp>
        <p:nvGrpSpPr>
          <p:cNvPr id="85" name="Group 84"/>
          <p:cNvGrpSpPr/>
          <p:nvPr/>
        </p:nvGrpSpPr>
        <p:grpSpPr>
          <a:xfrm>
            <a:off x="974069" y="4745814"/>
            <a:ext cx="8379341" cy="610200"/>
            <a:chOff x="1821146" y="3184880"/>
            <a:chExt cx="8379341" cy="610200"/>
          </a:xfrm>
        </p:grpSpPr>
        <p:grpSp>
          <p:nvGrpSpPr>
            <p:cNvPr id="86" name="Group 85">
              <a:extLst>
                <a:ext uri="{FF2B5EF4-FFF2-40B4-BE49-F238E27FC236}">
                  <a16:creationId xmlns:a16="http://schemas.microsoft.com/office/drawing/2014/main" id="{793121AC-C9C5-4486-BA42-33BB6F723AFD}"/>
                </a:ext>
              </a:extLst>
            </p:cNvPr>
            <p:cNvGrpSpPr/>
            <p:nvPr/>
          </p:nvGrpSpPr>
          <p:grpSpPr>
            <a:xfrm>
              <a:off x="1821146" y="3518827"/>
              <a:ext cx="8379341" cy="276253"/>
              <a:chOff x="1128778" y="1187223"/>
              <a:chExt cx="8222316" cy="930194"/>
            </a:xfrm>
          </p:grpSpPr>
          <p:sp>
            <p:nvSpPr>
              <p:cNvPr id="90" name="Rectangle 89">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6</a:t>
                </a:r>
              </a:p>
            </p:txBody>
          </p:sp>
          <p:sp>
            <p:nvSpPr>
              <p:cNvPr id="91" name="Rectangle 90">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a:solidFill>
                      <a:srgbClr val="4472C4"/>
                    </a:solidFill>
                    <a:latin typeface="Calibri" panose="020F0502020204030204"/>
                  </a:rPr>
                  <a:t>Leasing und </a:t>
                </a:r>
                <a:r>
                  <a:rPr lang="en-GB" b="1" dirty="0" err="1">
                    <a:solidFill>
                      <a:srgbClr val="4472C4"/>
                    </a:solidFill>
                    <a:latin typeface="Calibri" panose="020F0502020204030204"/>
                  </a:rPr>
                  <a:t>Energieeffizienz</a:t>
                </a:r>
                <a:endParaRPr lang="de-DE" b="1" dirty="0">
                  <a:solidFill>
                    <a:srgbClr val="4472C4"/>
                  </a:solidFill>
                  <a:latin typeface="Calibri" panose="020F0502020204030204"/>
                </a:endParaRPr>
              </a:p>
            </p:txBody>
          </p:sp>
        </p:grpSp>
        <p:grpSp>
          <p:nvGrpSpPr>
            <p:cNvPr id="87" name="Group 86">
              <a:extLst>
                <a:ext uri="{FF2B5EF4-FFF2-40B4-BE49-F238E27FC236}">
                  <a16:creationId xmlns:a16="http://schemas.microsoft.com/office/drawing/2014/main" id="{793121AC-C9C5-4486-BA42-33BB6F723AFD}"/>
                </a:ext>
              </a:extLst>
            </p:cNvPr>
            <p:cNvGrpSpPr/>
            <p:nvPr/>
          </p:nvGrpSpPr>
          <p:grpSpPr>
            <a:xfrm>
              <a:off x="1821146" y="3184880"/>
              <a:ext cx="8379341" cy="276253"/>
              <a:chOff x="1128778" y="1187223"/>
              <a:chExt cx="8222316" cy="930194"/>
            </a:xfrm>
          </p:grpSpPr>
          <p:sp>
            <p:nvSpPr>
              <p:cNvPr id="88" name="Rectangle 87">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5</a:t>
                </a:r>
              </a:p>
            </p:txBody>
          </p:sp>
          <p:sp>
            <p:nvSpPr>
              <p:cNvPr id="89" name="Rectangle 88">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Vorteile</a:t>
                </a:r>
                <a:r>
                  <a:rPr lang="en-GB" b="1" dirty="0">
                    <a:solidFill>
                      <a:srgbClr val="4472C4"/>
                    </a:solidFill>
                    <a:latin typeface="Calibri" panose="020F0502020204030204"/>
                  </a:rPr>
                  <a:t> von Leasing</a:t>
                </a:r>
              </a:p>
            </p:txBody>
          </p:sp>
        </p:grpSp>
      </p:grpSp>
      <p:grpSp>
        <p:nvGrpSpPr>
          <p:cNvPr id="94" name="Group 93">
            <a:extLst>
              <a:ext uri="{FF2B5EF4-FFF2-40B4-BE49-F238E27FC236}">
                <a16:creationId xmlns:a16="http://schemas.microsoft.com/office/drawing/2014/main" id="{793121AC-C9C5-4486-BA42-33BB6F723AFD}"/>
              </a:ext>
            </a:extLst>
          </p:cNvPr>
          <p:cNvGrpSpPr/>
          <p:nvPr/>
        </p:nvGrpSpPr>
        <p:grpSpPr>
          <a:xfrm>
            <a:off x="978185" y="5438444"/>
            <a:ext cx="8379341" cy="276253"/>
            <a:chOff x="1128778" y="1187223"/>
            <a:chExt cx="8222316" cy="930194"/>
          </a:xfrm>
        </p:grpSpPr>
        <p:sp>
          <p:nvSpPr>
            <p:cNvPr id="95" name="Rectangle 94">
              <a:extLst>
                <a:ext uri="{FF2B5EF4-FFF2-40B4-BE49-F238E27FC236}">
                  <a16:creationId xmlns:a16="http://schemas.microsoft.com/office/drawing/2014/main" id="{383E1335-119D-4914-8DF2-438EEAD7D3A2}"/>
                </a:ext>
              </a:extLst>
            </p:cNvPr>
            <p:cNvSpPr/>
            <p:nvPr/>
          </p:nvSpPr>
          <p:spPr>
            <a:xfrm>
              <a:off x="1128778" y="1187223"/>
              <a:ext cx="729205" cy="930194"/>
            </a:xfrm>
            <a:prstGeom prst="rect">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dirty="0">
                  <a:solidFill>
                    <a:prstClr val="white"/>
                  </a:solidFill>
                  <a:latin typeface="Calibri" panose="020F0502020204030204"/>
                </a:rPr>
                <a:t>7</a:t>
              </a:r>
            </a:p>
          </p:txBody>
        </p:sp>
        <p:sp>
          <p:nvSpPr>
            <p:cNvPr id="96" name="Rectangle 95">
              <a:extLst>
                <a:ext uri="{FF2B5EF4-FFF2-40B4-BE49-F238E27FC236}">
                  <a16:creationId xmlns:a16="http://schemas.microsoft.com/office/drawing/2014/main" id="{1CCDDC74-6C21-4CCA-9617-B53A8F9092B0}"/>
                </a:ext>
              </a:extLst>
            </p:cNvPr>
            <p:cNvSpPr/>
            <p:nvPr/>
          </p:nvSpPr>
          <p:spPr>
            <a:xfrm>
              <a:off x="2005078" y="1187223"/>
              <a:ext cx="7346016" cy="930194"/>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b="1" dirty="0" err="1">
                  <a:solidFill>
                    <a:srgbClr val="4472C4"/>
                  </a:solidFill>
                  <a:latin typeface="Calibri" panose="020F0502020204030204"/>
                </a:rPr>
                <a:t>Beispiele</a:t>
              </a:r>
              <a:r>
                <a:rPr lang="en-GB" b="1" dirty="0">
                  <a:solidFill>
                    <a:srgbClr val="4472C4"/>
                  </a:solidFill>
                  <a:latin typeface="Calibri" panose="020F0502020204030204"/>
                </a:rPr>
                <a:t> und </a:t>
              </a:r>
              <a:r>
                <a:rPr lang="en-GB" b="1" dirty="0" err="1">
                  <a:solidFill>
                    <a:srgbClr val="4472C4"/>
                  </a:solidFill>
                  <a:latin typeface="Calibri" panose="020F0502020204030204"/>
                </a:rPr>
                <a:t>Fälle</a:t>
              </a:r>
              <a:endParaRPr lang="en-GB" b="1" dirty="0">
                <a:solidFill>
                  <a:srgbClr val="4472C4"/>
                </a:solidFill>
                <a:latin typeface="Calibri" panose="020F0502020204030204"/>
              </a:endParaRPr>
            </a:p>
          </p:txBody>
        </p:sp>
      </p:grpSp>
      <p:sp>
        <p:nvSpPr>
          <p:cNvPr id="9" name="Slide Number Placeholder 8"/>
          <p:cNvSpPr>
            <a:spLocks noGrp="1"/>
          </p:cNvSpPr>
          <p:nvPr>
            <p:ph type="sldNum" sz="quarter" idx="12"/>
          </p:nvPr>
        </p:nvSpPr>
        <p:spPr/>
        <p:txBody>
          <a:bodyPr/>
          <a:lstStyle/>
          <a:p>
            <a:fld id="{C77C6C3F-668B-4AF5-BFA9-0F657EB068D6}" type="slidenum">
              <a:rPr lang="pl-PL" smtClean="0"/>
              <a:t>7</a:t>
            </a:fld>
            <a:endParaRPr lang="pl-PL"/>
          </a:p>
        </p:txBody>
      </p:sp>
      <p:sp>
        <p:nvSpPr>
          <p:cNvPr id="51" name="Tytuł 1">
            <a:extLst>
              <a:ext uri="{FF2B5EF4-FFF2-40B4-BE49-F238E27FC236}">
                <a16:creationId xmlns:a16="http://schemas.microsoft.com/office/drawing/2014/main" id="{3CEA4567-8FCC-46F1-BD35-126A5C6A9D0D}"/>
              </a:ext>
            </a:extLst>
          </p:cNvPr>
          <p:cNvSpPr>
            <a:spLocks noGrp="1"/>
          </p:cNvSpPr>
          <p:nvPr>
            <p:ph type="title"/>
          </p:nvPr>
        </p:nvSpPr>
        <p:spPr>
          <a:xfrm>
            <a:off x="3381983" y="272335"/>
            <a:ext cx="6657368" cy="490459"/>
          </a:xfrm>
        </p:spPr>
        <p:txBody>
          <a:bodyPr>
            <a:noAutofit/>
          </a:bodyPr>
          <a:lstStyle/>
          <a:p>
            <a:pPr algn="r"/>
            <a:r>
              <a:rPr lang="en-GB" sz="2800" b="1" dirty="0" err="1">
                <a:latin typeface="Calibri"/>
                <a:cs typeface="Calibri"/>
              </a:rPr>
              <a:t>Inhalt</a:t>
            </a:r>
            <a:endParaRPr lang="pl-PL" sz="2800" b="1" dirty="0">
              <a:latin typeface="Calibri"/>
              <a:cs typeface="Calibri"/>
            </a:endParaRPr>
          </a:p>
        </p:txBody>
      </p:sp>
    </p:spTree>
    <p:extLst>
      <p:ext uri="{BB962C8B-B14F-4D97-AF65-F5344CB8AC3E}">
        <p14:creationId xmlns:p14="http://schemas.microsoft.com/office/powerpoint/2010/main" val="4002475509"/>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8E5124B0-3A92-4585-8F27-3D7F36083E90}"/>
              </a:ext>
            </a:extLst>
          </p:cNvPr>
          <p:cNvGraphicFramePr>
            <a:graphicFrameLocks noChangeAspect="1"/>
          </p:cNvGraphicFramePr>
          <p:nvPr>
            <p:custDataLst>
              <p:tags r:id="rId2"/>
            </p:custDataLst>
          </p:nvPr>
        </p:nvGraphicFramePr>
        <p:xfrm>
          <a:off x="1525589" y="1589"/>
          <a:ext cx="1588" cy="1588"/>
        </p:xfrm>
        <a:graphic>
          <a:graphicData uri="http://schemas.openxmlformats.org/presentationml/2006/ole">
            <mc:AlternateContent xmlns:mc="http://schemas.openxmlformats.org/markup-compatibility/2006">
              <mc:Choice xmlns:v="urn:schemas-microsoft-com:vml" Requires="v">
                <p:oleObj spid="_x0000_s1172" name="think-cell Slide" r:id="rId5" imgW="425" imgH="426" progId="TCLayout.ActiveDocument.1">
                  <p:embed/>
                </p:oleObj>
              </mc:Choice>
              <mc:Fallback>
                <p:oleObj name="think-cell Slide" r:id="rId5" imgW="425" imgH="426" progId="TCLayout.ActiveDocument.1">
                  <p:embed/>
                  <p:pic>
                    <p:nvPicPr>
                      <p:cNvPr id="0" name=""/>
                      <p:cNvPicPr/>
                      <p:nvPr/>
                    </p:nvPicPr>
                    <p:blipFill>
                      <a:blip r:embed="rId6"/>
                      <a:stretch>
                        <a:fillRect/>
                      </a:stretch>
                    </p:blipFill>
                    <p:spPr>
                      <a:xfrm>
                        <a:off x="1525589" y="1589"/>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3ECA6C22-BC38-4F94-9B01-12D2F57294C4}"/>
              </a:ext>
            </a:extLst>
          </p:cNvPr>
          <p:cNvSpPr/>
          <p:nvPr>
            <p:custDataLst>
              <p:tags r:id="rId3"/>
            </p:custDataLst>
          </p:nvPr>
        </p:nvSpPr>
        <p:spPr>
          <a:xfrm>
            <a:off x="1524001" y="1"/>
            <a:ext cx="158751" cy="1587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defTabSz="914377">
              <a:lnSpc>
                <a:spcPct val="90000"/>
              </a:lnSpc>
              <a:defRPr/>
            </a:pPr>
            <a:endParaRPr lang="en-GB" sz="2800" b="1" dirty="0">
              <a:solidFill>
                <a:prstClr val="white"/>
              </a:solidFill>
              <a:latin typeface="Calibri" panose="020F0502020204030204" pitchFamily="34" charset="0"/>
              <a:cs typeface="Calibri" panose="020F0502020204030204" pitchFamily="34" charset="0"/>
              <a:sym typeface="Calibri" panose="020F0502020204030204" pitchFamily="34" charset="0"/>
            </a:endParaRPr>
          </a:p>
        </p:txBody>
      </p:sp>
      <p:sp>
        <p:nvSpPr>
          <p:cNvPr id="2" name="Tytuł 1">
            <a:extLst>
              <a:ext uri="{FF2B5EF4-FFF2-40B4-BE49-F238E27FC236}">
                <a16:creationId xmlns:a16="http://schemas.microsoft.com/office/drawing/2014/main" id="{DA12DFBB-F130-407B-9144-7CE7D934051D}"/>
              </a:ext>
            </a:extLst>
          </p:cNvPr>
          <p:cNvSpPr>
            <a:spLocks noGrp="1"/>
          </p:cNvSpPr>
          <p:nvPr>
            <p:ph type="title"/>
          </p:nvPr>
        </p:nvSpPr>
        <p:spPr/>
        <p:txBody>
          <a:bodyPr/>
          <a:lstStyle/>
          <a:p>
            <a:r>
              <a:rPr lang="en-GB" dirty="0"/>
              <a:t>Es </a:t>
            </a:r>
            <a:r>
              <a:rPr lang="en-GB" dirty="0" err="1"/>
              <a:t>existieren</a:t>
            </a:r>
            <a:r>
              <a:rPr lang="en-GB" dirty="0"/>
              <a:t> </a:t>
            </a:r>
            <a:r>
              <a:rPr lang="en-GB" dirty="0" err="1"/>
              <a:t>drei</a:t>
            </a:r>
            <a:r>
              <a:rPr lang="en-GB" dirty="0"/>
              <a:t> </a:t>
            </a:r>
            <a:r>
              <a:rPr lang="en-GB" dirty="0" err="1"/>
              <a:t>wichtige</a:t>
            </a:r>
            <a:r>
              <a:rPr lang="en-GB" dirty="0"/>
              <a:t> </a:t>
            </a:r>
            <a:r>
              <a:rPr lang="en-GB" dirty="0" err="1"/>
              <a:t>Leasingarten</a:t>
            </a:r>
            <a:endParaRPr lang="pl-PL" dirty="0"/>
          </a:p>
        </p:txBody>
      </p:sp>
      <p:cxnSp>
        <p:nvCxnSpPr>
          <p:cNvPr id="14" name="Straight Connector 13">
            <a:extLst>
              <a:ext uri="{FF2B5EF4-FFF2-40B4-BE49-F238E27FC236}">
                <a16:creationId xmlns:a16="http://schemas.microsoft.com/office/drawing/2014/main" id="{42FF6974-6ED8-45DC-8FF7-3E9985360D3C}"/>
              </a:ext>
            </a:extLst>
          </p:cNvPr>
          <p:cNvCxnSpPr>
            <a:cxnSpLocks/>
          </p:cNvCxnSpPr>
          <p:nvPr/>
        </p:nvCxnSpPr>
        <p:spPr>
          <a:xfrm>
            <a:off x="1201682" y="1707490"/>
            <a:ext cx="1413201"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15" name="Inhaltsplatzhalter 2">
            <a:extLst>
              <a:ext uri="{FF2B5EF4-FFF2-40B4-BE49-F238E27FC236}">
                <a16:creationId xmlns:a16="http://schemas.microsoft.com/office/drawing/2014/main" id="{7DE644A5-6FA7-4656-8235-2AB794B3A798}"/>
              </a:ext>
            </a:extLst>
          </p:cNvPr>
          <p:cNvSpPr>
            <a:spLocks noGrp="1"/>
          </p:cNvSpPr>
          <p:nvPr/>
        </p:nvSpPr>
        <p:spPr>
          <a:xfrm>
            <a:off x="1341832" y="1398840"/>
            <a:ext cx="1413201" cy="270536"/>
          </a:xfrm>
          <a:prstGeom prst="rect">
            <a:avLst/>
          </a:prstGeom>
          <a:noFill/>
          <a:ln>
            <a:noFill/>
          </a:ln>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914377">
              <a:buClr>
                <a:prstClr val="black"/>
              </a:buClr>
              <a:buNone/>
            </a:pPr>
            <a:r>
              <a:rPr lang="en-GB" altLang="de-DE" sz="1600" b="1" dirty="0">
                <a:solidFill>
                  <a:srgbClr val="4472C4"/>
                </a:solidFill>
                <a:latin typeface="Calibri" panose="020F0502020204030204"/>
              </a:rPr>
              <a:t>Art	</a:t>
            </a:r>
          </a:p>
        </p:txBody>
      </p:sp>
      <p:sp>
        <p:nvSpPr>
          <p:cNvPr id="20" name="Rectangle 19">
            <a:extLst>
              <a:ext uri="{FF2B5EF4-FFF2-40B4-BE49-F238E27FC236}">
                <a16:creationId xmlns:a16="http://schemas.microsoft.com/office/drawing/2014/main" id="{309A61D1-C56C-4E24-B821-98F79310611F}"/>
              </a:ext>
            </a:extLst>
          </p:cNvPr>
          <p:cNvSpPr/>
          <p:nvPr/>
        </p:nvSpPr>
        <p:spPr>
          <a:xfrm>
            <a:off x="1201679" y="1782146"/>
            <a:ext cx="1413203" cy="610644"/>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77"/>
            <a:r>
              <a:rPr lang="en-GB" b="1" dirty="0">
                <a:solidFill>
                  <a:prstClr val="white"/>
                </a:solidFill>
                <a:latin typeface="Calibri" panose="020F0502020204030204"/>
              </a:rPr>
              <a:t>Operating- Leasing</a:t>
            </a:r>
          </a:p>
        </p:txBody>
      </p:sp>
      <p:sp>
        <p:nvSpPr>
          <p:cNvPr id="62" name="Rectangle 61">
            <a:extLst>
              <a:ext uri="{FF2B5EF4-FFF2-40B4-BE49-F238E27FC236}">
                <a16:creationId xmlns:a16="http://schemas.microsoft.com/office/drawing/2014/main" id="{20AABDEE-E9F8-4ED4-AAC6-03F334B1BE39}"/>
              </a:ext>
            </a:extLst>
          </p:cNvPr>
          <p:cNvSpPr/>
          <p:nvPr/>
        </p:nvSpPr>
        <p:spPr>
          <a:xfrm>
            <a:off x="1201680" y="2965634"/>
            <a:ext cx="1413201" cy="612648"/>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77"/>
            <a:r>
              <a:rPr lang="en-GB" sz="1600" b="1" dirty="0" err="1">
                <a:solidFill>
                  <a:prstClr val="white"/>
                </a:solidFill>
              </a:rPr>
              <a:t>Finanzierungs</a:t>
            </a:r>
            <a:r>
              <a:rPr lang="en-GB" sz="1600" b="1" dirty="0">
                <a:solidFill>
                  <a:prstClr val="white"/>
                </a:solidFill>
              </a:rPr>
              <a:t>-Leasing</a:t>
            </a:r>
          </a:p>
        </p:txBody>
      </p:sp>
      <p:sp>
        <p:nvSpPr>
          <p:cNvPr id="63" name="Rectangle 62">
            <a:extLst>
              <a:ext uri="{FF2B5EF4-FFF2-40B4-BE49-F238E27FC236}">
                <a16:creationId xmlns:a16="http://schemas.microsoft.com/office/drawing/2014/main" id="{A65E3DF7-13C7-43F7-A22D-4A820900DD64}"/>
              </a:ext>
            </a:extLst>
          </p:cNvPr>
          <p:cNvSpPr/>
          <p:nvPr/>
        </p:nvSpPr>
        <p:spPr>
          <a:xfrm>
            <a:off x="1201679" y="4359339"/>
            <a:ext cx="1413202" cy="607765"/>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77"/>
            <a:r>
              <a:rPr lang="en-GB" sz="1600" b="1" dirty="0">
                <a:solidFill>
                  <a:prstClr val="white"/>
                </a:solidFill>
              </a:rPr>
              <a:t>Sale-and-Lease-back</a:t>
            </a:r>
          </a:p>
        </p:txBody>
      </p:sp>
      <p:cxnSp>
        <p:nvCxnSpPr>
          <p:cNvPr id="65" name="Straight Connector 64">
            <a:extLst>
              <a:ext uri="{FF2B5EF4-FFF2-40B4-BE49-F238E27FC236}">
                <a16:creationId xmlns:a16="http://schemas.microsoft.com/office/drawing/2014/main" id="{8D722E6B-8B0A-4D59-A4F5-5BCADFA37232}"/>
              </a:ext>
            </a:extLst>
          </p:cNvPr>
          <p:cNvCxnSpPr>
            <a:cxnSpLocks/>
          </p:cNvCxnSpPr>
          <p:nvPr/>
        </p:nvCxnSpPr>
        <p:spPr>
          <a:xfrm>
            <a:off x="2755032" y="1707490"/>
            <a:ext cx="7505248"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66" name="Inhaltsplatzhalter 2">
            <a:extLst>
              <a:ext uri="{FF2B5EF4-FFF2-40B4-BE49-F238E27FC236}">
                <a16:creationId xmlns:a16="http://schemas.microsoft.com/office/drawing/2014/main" id="{31E71229-4BFF-4010-A99F-A9A8375DD59F}"/>
              </a:ext>
            </a:extLst>
          </p:cNvPr>
          <p:cNvSpPr>
            <a:spLocks noGrp="1"/>
          </p:cNvSpPr>
          <p:nvPr/>
        </p:nvSpPr>
        <p:spPr>
          <a:xfrm>
            <a:off x="2770877" y="1396216"/>
            <a:ext cx="5435600" cy="270536"/>
          </a:xfrm>
          <a:prstGeom prst="rect">
            <a:avLst/>
          </a:prstGeom>
          <a:noFill/>
          <a:ln>
            <a:noFill/>
          </a:ln>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914377">
              <a:buClr>
                <a:prstClr val="black"/>
              </a:buClr>
              <a:buNone/>
            </a:pPr>
            <a:r>
              <a:rPr lang="en-GB" altLang="de-DE" sz="1600" b="1" dirty="0" err="1">
                <a:solidFill>
                  <a:srgbClr val="4472C4"/>
                </a:solidFill>
                <a:latin typeface="Calibri" panose="020F0502020204030204"/>
              </a:rPr>
              <a:t>Beschreibung</a:t>
            </a:r>
            <a:endParaRPr lang="en-GB" altLang="de-DE" sz="1600" b="1" dirty="0">
              <a:solidFill>
                <a:srgbClr val="4472C4"/>
              </a:solidFill>
              <a:latin typeface="Calibri" panose="020F0502020204030204"/>
            </a:endParaRPr>
          </a:p>
        </p:txBody>
      </p:sp>
      <p:sp>
        <p:nvSpPr>
          <p:cNvPr id="68" name="Inhaltsplatzhalter 2">
            <a:extLst>
              <a:ext uri="{FF2B5EF4-FFF2-40B4-BE49-F238E27FC236}">
                <a16:creationId xmlns:a16="http://schemas.microsoft.com/office/drawing/2014/main" id="{81B7BFF2-6833-4559-8D59-9E338E62D7F7}"/>
              </a:ext>
            </a:extLst>
          </p:cNvPr>
          <p:cNvSpPr>
            <a:spLocks noGrp="1"/>
          </p:cNvSpPr>
          <p:nvPr/>
        </p:nvSpPr>
        <p:spPr>
          <a:xfrm>
            <a:off x="2755031" y="1704866"/>
            <a:ext cx="8509867" cy="1055674"/>
          </a:xfrm>
          <a:prstGeom prst="rect">
            <a:avLst/>
          </a:prstGeom>
          <a:noFill/>
          <a:ln>
            <a:noFill/>
          </a:ln>
        </p:spPr>
        <p:txBody>
          <a:bodyPr vert="horz" wrap="square" lIns="91440" tIns="45720" rIns="91440" bIns="45720" rtlCol="0" anchor="t" anchorCtr="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594" indent="-228594" defTabSz="914377">
              <a:spcBef>
                <a:spcPts val="300"/>
              </a:spcBef>
              <a:buClr>
                <a:prstClr val="black"/>
              </a:buClr>
              <a:buFont typeface="Wingdings" panose="05000000000000000000" pitchFamily="2" charset="2"/>
              <a:buChar char="§"/>
            </a:pPr>
            <a:r>
              <a:rPr lang="de-DE" sz="1600" dirty="0">
                <a:solidFill>
                  <a:prstClr val="black"/>
                </a:solidFill>
              </a:rPr>
              <a:t>Operating-Leasingverhältnisse umfassen i.d.R. sowohl Finanzierung als auch Instandhaltung </a:t>
            </a:r>
          </a:p>
          <a:p>
            <a:pPr marL="228594" indent="-228594" defTabSz="914377">
              <a:spcBef>
                <a:spcPts val="300"/>
              </a:spcBef>
              <a:buClr>
                <a:prstClr val="black"/>
              </a:buClr>
              <a:buFont typeface="Wingdings" panose="05000000000000000000" pitchFamily="2" charset="2"/>
              <a:buChar char="§"/>
            </a:pPr>
            <a:r>
              <a:rPr lang="de-DE" sz="1600" dirty="0">
                <a:solidFill>
                  <a:prstClr val="black"/>
                </a:solidFill>
              </a:rPr>
              <a:t>Wartung und Instandhaltung des geleasten Equipments erfolgt i.d.R. durch den Leasinggeber; die Kosten für die Instandhaltung sind in die Leasingzahlungen integriert</a:t>
            </a:r>
          </a:p>
          <a:p>
            <a:pPr marL="228594" indent="-228594" defTabSz="914377">
              <a:spcBef>
                <a:spcPts val="300"/>
              </a:spcBef>
              <a:buClr>
                <a:prstClr val="black"/>
              </a:buClr>
              <a:buFont typeface="Wingdings" panose="05000000000000000000" pitchFamily="2" charset="2"/>
              <a:buChar char="§"/>
            </a:pPr>
            <a:r>
              <a:rPr lang="de-DE" sz="1600" dirty="0">
                <a:solidFill>
                  <a:srgbClr val="FF0000"/>
                </a:solidFill>
              </a:rPr>
              <a:t>betroffen von der neuen IFRS-Verordnung</a:t>
            </a:r>
            <a:endParaRPr lang="en-US" sz="1400" dirty="0">
              <a:solidFill>
                <a:srgbClr val="FF0000"/>
              </a:solidFill>
              <a:latin typeface="Calibri" panose="020F0502020204030204"/>
            </a:endParaRPr>
          </a:p>
        </p:txBody>
      </p:sp>
      <p:sp>
        <p:nvSpPr>
          <p:cNvPr id="69" name="Inhaltsplatzhalter 2">
            <a:extLst>
              <a:ext uri="{FF2B5EF4-FFF2-40B4-BE49-F238E27FC236}">
                <a16:creationId xmlns:a16="http://schemas.microsoft.com/office/drawing/2014/main" id="{3A84C02A-847B-4E35-A1CD-229A0F0E9660}"/>
              </a:ext>
            </a:extLst>
          </p:cNvPr>
          <p:cNvSpPr>
            <a:spLocks noGrp="1"/>
          </p:cNvSpPr>
          <p:nvPr/>
        </p:nvSpPr>
        <p:spPr>
          <a:xfrm>
            <a:off x="2755032" y="2965634"/>
            <a:ext cx="7672492" cy="1055674"/>
          </a:xfrm>
          <a:prstGeom prst="rect">
            <a:avLst/>
          </a:prstGeom>
          <a:noFill/>
          <a:ln>
            <a:noFill/>
          </a:ln>
        </p:spPr>
        <p:txBody>
          <a:bodyPr vert="horz" wrap="square" lIns="91440" tIns="45720" rIns="91440" bIns="45720" rtlCol="0" anchor="t" anchorCtr="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377">
              <a:spcBef>
                <a:spcPts val="300"/>
              </a:spcBef>
              <a:buClr>
                <a:prstClr val="black"/>
              </a:buClr>
              <a:buFont typeface="Wingdings" panose="05000000000000000000" pitchFamily="2" charset="2"/>
              <a:buChar char="§"/>
            </a:pPr>
            <a:r>
              <a:rPr lang="en-US" altLang="de-DE" sz="1600" dirty="0" err="1">
                <a:solidFill>
                  <a:prstClr val="black"/>
                </a:solidFill>
              </a:rPr>
              <a:t>Instandhaltung</a:t>
            </a:r>
            <a:r>
              <a:rPr lang="en-US" altLang="de-DE" sz="1600" dirty="0">
                <a:solidFill>
                  <a:prstClr val="black"/>
                </a:solidFill>
              </a:rPr>
              <a:t>/</a:t>
            </a:r>
            <a:r>
              <a:rPr lang="en-US" altLang="de-DE" sz="1600" dirty="0" err="1">
                <a:solidFill>
                  <a:prstClr val="black"/>
                </a:solidFill>
              </a:rPr>
              <a:t>Wartungsdienst</a:t>
            </a:r>
            <a:r>
              <a:rPr lang="en-US" altLang="de-DE" sz="1600" dirty="0">
                <a:solidFill>
                  <a:prstClr val="black"/>
                </a:solidFill>
              </a:rPr>
              <a:t> </a:t>
            </a:r>
            <a:r>
              <a:rPr lang="en-US" altLang="de-DE" sz="1600" dirty="0" err="1">
                <a:solidFill>
                  <a:prstClr val="black"/>
                </a:solidFill>
              </a:rPr>
              <a:t>nicht</a:t>
            </a:r>
            <a:r>
              <a:rPr lang="en-US" altLang="de-DE" sz="1600" dirty="0">
                <a:solidFill>
                  <a:prstClr val="black"/>
                </a:solidFill>
              </a:rPr>
              <a:t> </a:t>
            </a:r>
            <a:r>
              <a:rPr lang="en-US" altLang="de-DE" sz="1600" dirty="0" err="1">
                <a:solidFill>
                  <a:prstClr val="black"/>
                </a:solidFill>
              </a:rPr>
              <a:t>inbegriffen</a:t>
            </a:r>
            <a:endParaRPr lang="en-US" altLang="de-DE" sz="1600" dirty="0">
              <a:solidFill>
                <a:prstClr val="black"/>
              </a:solidFill>
            </a:endParaRPr>
          </a:p>
          <a:p>
            <a:pPr defTabSz="914377">
              <a:spcBef>
                <a:spcPts val="300"/>
              </a:spcBef>
              <a:buClr>
                <a:prstClr val="black"/>
              </a:buClr>
              <a:buFont typeface="Wingdings" panose="05000000000000000000" pitchFamily="2" charset="2"/>
              <a:buChar char="§"/>
            </a:pPr>
            <a:r>
              <a:rPr lang="en-US" altLang="de-DE" sz="1600" dirty="0" err="1">
                <a:solidFill>
                  <a:prstClr val="black"/>
                </a:solidFill>
              </a:rPr>
              <a:t>nicht</a:t>
            </a:r>
            <a:r>
              <a:rPr lang="en-US" altLang="de-DE" sz="1600" dirty="0">
                <a:solidFill>
                  <a:prstClr val="black"/>
                </a:solidFill>
              </a:rPr>
              <a:t> </a:t>
            </a:r>
            <a:r>
              <a:rPr lang="en-US" altLang="de-DE" sz="1600" dirty="0" err="1">
                <a:solidFill>
                  <a:prstClr val="black"/>
                </a:solidFill>
              </a:rPr>
              <a:t>kündbar</a:t>
            </a:r>
            <a:endParaRPr lang="en-US" altLang="de-DE" sz="1600" dirty="0">
              <a:solidFill>
                <a:prstClr val="black"/>
              </a:solidFill>
            </a:endParaRPr>
          </a:p>
          <a:p>
            <a:pPr defTabSz="914377">
              <a:spcBef>
                <a:spcPts val="300"/>
              </a:spcBef>
              <a:buClr>
                <a:prstClr val="black"/>
              </a:buClr>
              <a:buFont typeface="Wingdings" panose="05000000000000000000" pitchFamily="2" charset="2"/>
              <a:buChar char="§"/>
            </a:pPr>
            <a:r>
              <a:rPr lang="de-DE" altLang="de-DE" sz="1600" dirty="0">
                <a:solidFill>
                  <a:prstClr val="black"/>
                </a:solidFill>
              </a:rPr>
              <a:t>vollständig amortisiert (der Leasinggeber erhält Leasingzahlungen in Höhe des vollen Preises des geleasten Equipments zzgl. einer Verzinsung des investierten Kapitals)</a:t>
            </a:r>
          </a:p>
        </p:txBody>
      </p:sp>
      <p:sp>
        <p:nvSpPr>
          <p:cNvPr id="70" name="Inhaltsplatzhalter 2">
            <a:extLst>
              <a:ext uri="{FF2B5EF4-FFF2-40B4-BE49-F238E27FC236}">
                <a16:creationId xmlns:a16="http://schemas.microsoft.com/office/drawing/2014/main" id="{1CEC2D69-AAAD-4FCD-A01A-57A6E3A8C398}"/>
              </a:ext>
            </a:extLst>
          </p:cNvPr>
          <p:cNvSpPr>
            <a:spLocks noGrp="1"/>
          </p:cNvSpPr>
          <p:nvPr/>
        </p:nvSpPr>
        <p:spPr>
          <a:xfrm>
            <a:off x="1217526" y="5382802"/>
            <a:ext cx="10396719" cy="313932"/>
          </a:xfrm>
          <a:prstGeom prst="rect">
            <a:avLst/>
          </a:prstGeom>
          <a:noFill/>
          <a:ln>
            <a:noFill/>
          </a:ln>
        </p:spPr>
        <p:txBody>
          <a:bodyPr vert="horz" wrap="square" lIns="91440" tIns="45720" rIns="91440" bIns="45720" rtlCol="0" anchor="t" anchorCtr="0">
            <a:spAutoFit/>
          </a:bodyPr>
          <a:lstStyle/>
          <a:p>
            <a:pPr defTabSz="914377">
              <a:lnSpc>
                <a:spcPct val="90000"/>
              </a:lnSpc>
              <a:spcBef>
                <a:spcPts val="300"/>
              </a:spcBef>
              <a:buClr>
                <a:prstClr val="black"/>
              </a:buClr>
            </a:pPr>
            <a:r>
              <a:rPr lang="de-DE" altLang="de-DE" sz="1600" dirty="0">
                <a:solidFill>
                  <a:prstClr val="black"/>
                </a:solidFill>
              </a:rPr>
              <a:t>Im Allgemeinen kann jeder Vermögenswert geleast werden, wobei stets länderspezifische Restriktionen zu beachten sind.   </a:t>
            </a:r>
            <a:endParaRPr lang="en-US" altLang="de-DE" sz="1600" dirty="0">
              <a:solidFill>
                <a:prstClr val="black"/>
              </a:solidFill>
              <a:latin typeface="Calibri" panose="020F0502020204030204"/>
            </a:endParaRPr>
          </a:p>
        </p:txBody>
      </p:sp>
      <p:cxnSp>
        <p:nvCxnSpPr>
          <p:cNvPr id="71" name="Straight Connector 70">
            <a:extLst>
              <a:ext uri="{FF2B5EF4-FFF2-40B4-BE49-F238E27FC236}">
                <a16:creationId xmlns:a16="http://schemas.microsoft.com/office/drawing/2014/main" id="{754197D2-3507-4C17-B824-8FD2BE45152F}"/>
              </a:ext>
            </a:extLst>
          </p:cNvPr>
          <p:cNvCxnSpPr>
            <a:cxnSpLocks/>
          </p:cNvCxnSpPr>
          <p:nvPr/>
        </p:nvCxnSpPr>
        <p:spPr>
          <a:xfrm flipV="1">
            <a:off x="1201681" y="2885445"/>
            <a:ext cx="9225843" cy="3912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ABCD7324-8762-4546-A2DF-CE2EF88C9239}"/>
              </a:ext>
            </a:extLst>
          </p:cNvPr>
          <p:cNvCxnSpPr>
            <a:cxnSpLocks/>
          </p:cNvCxnSpPr>
          <p:nvPr/>
        </p:nvCxnSpPr>
        <p:spPr>
          <a:xfrm>
            <a:off x="1223025" y="4329004"/>
            <a:ext cx="9204499"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DC327CAD-D7A3-4ED2-90E0-F7838A685B17}"/>
              </a:ext>
            </a:extLst>
          </p:cNvPr>
          <p:cNvCxnSpPr>
            <a:cxnSpLocks/>
          </p:cNvCxnSpPr>
          <p:nvPr/>
        </p:nvCxnSpPr>
        <p:spPr>
          <a:xfrm>
            <a:off x="1217526" y="5288867"/>
            <a:ext cx="9209998" cy="10072"/>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74" name="Inhaltsplatzhalter 2">
            <a:extLst>
              <a:ext uri="{FF2B5EF4-FFF2-40B4-BE49-F238E27FC236}">
                <a16:creationId xmlns:a16="http://schemas.microsoft.com/office/drawing/2014/main" id="{F8045F18-9B61-420D-9A08-6EE01CBC0249}"/>
              </a:ext>
            </a:extLst>
          </p:cNvPr>
          <p:cNvSpPr>
            <a:spLocks noGrp="1"/>
          </p:cNvSpPr>
          <p:nvPr/>
        </p:nvSpPr>
        <p:spPr>
          <a:xfrm>
            <a:off x="2770877" y="4384842"/>
            <a:ext cx="8000042" cy="978729"/>
          </a:xfrm>
          <a:prstGeom prst="rect">
            <a:avLst/>
          </a:prstGeom>
          <a:noFill/>
          <a:ln>
            <a:noFill/>
          </a:ln>
        </p:spPr>
        <p:txBody>
          <a:bodyPr vert="horz" wrap="square" lIns="91440" tIns="45720" rIns="91440" bIns="45720" rtlCol="0" anchor="t" anchorCtr="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377">
              <a:spcBef>
                <a:spcPts val="300"/>
              </a:spcBef>
              <a:buClr>
                <a:prstClr val="black"/>
              </a:buClr>
              <a:buFont typeface="Wingdings" panose="05000000000000000000" pitchFamily="2" charset="2"/>
              <a:buChar char="§"/>
            </a:pPr>
            <a:r>
              <a:rPr lang="en-US" altLang="de-DE" sz="1600" dirty="0">
                <a:solidFill>
                  <a:prstClr val="black"/>
                </a:solidFill>
              </a:rPr>
              <a:t>Eine </a:t>
            </a:r>
            <a:r>
              <a:rPr lang="en-US" altLang="de-DE" sz="1600" dirty="0" err="1">
                <a:solidFill>
                  <a:prstClr val="black"/>
                </a:solidFill>
              </a:rPr>
              <a:t>Firma</a:t>
            </a:r>
            <a:r>
              <a:rPr lang="en-US" altLang="de-DE" sz="1600" dirty="0">
                <a:solidFill>
                  <a:prstClr val="black"/>
                </a:solidFill>
              </a:rPr>
              <a:t>, die Land, </a:t>
            </a:r>
            <a:r>
              <a:rPr lang="en-US" altLang="de-DE" sz="1600" dirty="0" err="1">
                <a:solidFill>
                  <a:prstClr val="black"/>
                </a:solidFill>
              </a:rPr>
              <a:t>Gebäude</a:t>
            </a:r>
            <a:r>
              <a:rPr lang="en-US" altLang="de-DE" sz="1600" dirty="0">
                <a:solidFill>
                  <a:prstClr val="black"/>
                </a:solidFill>
              </a:rPr>
              <a:t> </a:t>
            </a:r>
            <a:r>
              <a:rPr lang="en-US" altLang="de-DE" sz="1600" dirty="0" err="1">
                <a:solidFill>
                  <a:prstClr val="black"/>
                </a:solidFill>
              </a:rPr>
              <a:t>oder</a:t>
            </a:r>
            <a:r>
              <a:rPr lang="en-US" altLang="de-DE" sz="1600" dirty="0">
                <a:solidFill>
                  <a:prstClr val="black"/>
                </a:solidFill>
              </a:rPr>
              <a:t> Equipment (</a:t>
            </a:r>
            <a:r>
              <a:rPr lang="en-US" altLang="de-DE" sz="1600" dirty="0" err="1">
                <a:solidFill>
                  <a:prstClr val="black"/>
                </a:solidFill>
              </a:rPr>
              <a:t>Geräte</a:t>
            </a:r>
            <a:r>
              <a:rPr lang="en-US" altLang="de-DE" sz="1600" dirty="0">
                <a:solidFill>
                  <a:prstClr val="black"/>
                </a:solidFill>
              </a:rPr>
              <a:t>, </a:t>
            </a:r>
            <a:r>
              <a:rPr lang="en-US" altLang="de-DE" sz="1600" dirty="0" err="1">
                <a:solidFill>
                  <a:prstClr val="black"/>
                </a:solidFill>
              </a:rPr>
              <a:t>Fuhrpark</a:t>
            </a:r>
            <a:r>
              <a:rPr lang="en-US" altLang="de-DE" sz="1600" dirty="0">
                <a:solidFill>
                  <a:prstClr val="black"/>
                </a:solidFill>
              </a:rPr>
              <a:t>, etc.) </a:t>
            </a:r>
            <a:r>
              <a:rPr lang="en-US" altLang="de-DE" sz="1600" dirty="0" err="1">
                <a:solidFill>
                  <a:prstClr val="black"/>
                </a:solidFill>
              </a:rPr>
              <a:t>besitzt</a:t>
            </a:r>
            <a:r>
              <a:rPr lang="en-US" altLang="de-DE" sz="1600" dirty="0">
                <a:solidFill>
                  <a:prstClr val="black"/>
                </a:solidFill>
              </a:rPr>
              <a:t>, </a:t>
            </a:r>
            <a:r>
              <a:rPr lang="en-US" altLang="de-DE" sz="1600" dirty="0" err="1">
                <a:solidFill>
                  <a:prstClr val="black"/>
                </a:solidFill>
              </a:rPr>
              <a:t>verkauft</a:t>
            </a:r>
            <a:r>
              <a:rPr lang="en-US" altLang="de-DE" sz="1600" dirty="0">
                <a:solidFill>
                  <a:prstClr val="black"/>
                </a:solidFill>
              </a:rPr>
              <a:t> </a:t>
            </a:r>
            <a:r>
              <a:rPr lang="en-US" altLang="de-DE" sz="1600" dirty="0" err="1">
                <a:solidFill>
                  <a:prstClr val="black"/>
                </a:solidFill>
              </a:rPr>
              <a:t>Leasingobjekt</a:t>
            </a:r>
            <a:r>
              <a:rPr lang="en-US" altLang="de-DE" sz="1600" dirty="0">
                <a:solidFill>
                  <a:prstClr val="black"/>
                </a:solidFill>
              </a:rPr>
              <a:t> an </a:t>
            </a:r>
            <a:r>
              <a:rPr lang="en-US" altLang="de-DE" sz="1600" dirty="0" err="1">
                <a:solidFill>
                  <a:prstClr val="black"/>
                </a:solidFill>
              </a:rPr>
              <a:t>andere</a:t>
            </a:r>
            <a:r>
              <a:rPr lang="en-US" altLang="de-DE" sz="1600" dirty="0">
                <a:solidFill>
                  <a:prstClr val="black"/>
                </a:solidFill>
              </a:rPr>
              <a:t> </a:t>
            </a:r>
            <a:r>
              <a:rPr lang="en-US" altLang="de-DE" sz="1600" dirty="0" err="1">
                <a:solidFill>
                  <a:prstClr val="black"/>
                </a:solidFill>
              </a:rPr>
              <a:t>Firma</a:t>
            </a:r>
            <a:r>
              <a:rPr lang="en-US" altLang="de-DE" sz="1600" dirty="0">
                <a:solidFill>
                  <a:prstClr val="black"/>
                </a:solidFill>
              </a:rPr>
              <a:t>. </a:t>
            </a:r>
            <a:r>
              <a:rPr lang="en-US" altLang="de-DE" sz="1600" dirty="0" err="1">
                <a:solidFill>
                  <a:prstClr val="black"/>
                </a:solidFill>
              </a:rPr>
              <a:t>Gleichzeitig</a:t>
            </a:r>
            <a:r>
              <a:rPr lang="en-US" altLang="de-DE" sz="1600" dirty="0">
                <a:solidFill>
                  <a:prstClr val="black"/>
                </a:solidFill>
              </a:rPr>
              <a:t> </a:t>
            </a:r>
            <a:r>
              <a:rPr lang="en-US" altLang="de-DE" sz="1600" dirty="0" err="1">
                <a:solidFill>
                  <a:prstClr val="black"/>
                </a:solidFill>
              </a:rPr>
              <a:t>wird</a:t>
            </a:r>
            <a:r>
              <a:rPr lang="en-US" altLang="de-DE" sz="1600" dirty="0">
                <a:solidFill>
                  <a:prstClr val="black"/>
                </a:solidFill>
              </a:rPr>
              <a:t> </a:t>
            </a:r>
            <a:r>
              <a:rPr lang="en-US" altLang="de-DE" sz="1600" dirty="0" err="1">
                <a:solidFill>
                  <a:prstClr val="black"/>
                </a:solidFill>
              </a:rPr>
              <a:t>ein</a:t>
            </a:r>
            <a:r>
              <a:rPr lang="en-US" altLang="de-DE" sz="1600" dirty="0">
                <a:solidFill>
                  <a:prstClr val="black"/>
                </a:solidFill>
              </a:rPr>
              <a:t> </a:t>
            </a:r>
            <a:r>
              <a:rPr lang="en-US" altLang="de-DE" sz="1600" dirty="0" err="1">
                <a:solidFill>
                  <a:prstClr val="black"/>
                </a:solidFill>
              </a:rPr>
              <a:t>Vertrag</a:t>
            </a:r>
            <a:r>
              <a:rPr lang="en-US" altLang="de-DE" sz="1600" dirty="0">
                <a:solidFill>
                  <a:prstClr val="black"/>
                </a:solidFill>
              </a:rPr>
              <a:t> </a:t>
            </a:r>
            <a:r>
              <a:rPr lang="en-US" altLang="de-DE" sz="1600" dirty="0" err="1">
                <a:solidFill>
                  <a:prstClr val="black"/>
                </a:solidFill>
              </a:rPr>
              <a:t>über</a:t>
            </a:r>
            <a:r>
              <a:rPr lang="en-US" altLang="de-DE" sz="1600" dirty="0">
                <a:solidFill>
                  <a:prstClr val="black"/>
                </a:solidFill>
              </a:rPr>
              <a:t> die </a:t>
            </a:r>
            <a:r>
              <a:rPr lang="en-US" altLang="de-DE" sz="1600" dirty="0" err="1">
                <a:solidFill>
                  <a:prstClr val="black"/>
                </a:solidFill>
              </a:rPr>
              <a:t>Rückvermietung</a:t>
            </a:r>
            <a:r>
              <a:rPr lang="en-US" altLang="de-DE" sz="1600" dirty="0">
                <a:solidFill>
                  <a:prstClr val="black"/>
                </a:solidFill>
              </a:rPr>
              <a:t> des </a:t>
            </a:r>
            <a:r>
              <a:rPr lang="en-US" altLang="de-DE" sz="1600" dirty="0" err="1">
                <a:solidFill>
                  <a:prstClr val="black"/>
                </a:solidFill>
              </a:rPr>
              <a:t>Leasingobjekts</a:t>
            </a:r>
            <a:r>
              <a:rPr lang="en-US" altLang="de-DE" sz="1600" dirty="0">
                <a:solidFill>
                  <a:prstClr val="black"/>
                </a:solidFill>
              </a:rPr>
              <a:t> an die </a:t>
            </a:r>
            <a:r>
              <a:rPr lang="en-US" altLang="de-DE" sz="1600" dirty="0" err="1">
                <a:solidFill>
                  <a:prstClr val="black"/>
                </a:solidFill>
              </a:rPr>
              <a:t>erste</a:t>
            </a:r>
            <a:r>
              <a:rPr lang="en-US" altLang="de-DE" sz="1600" dirty="0">
                <a:solidFill>
                  <a:prstClr val="black"/>
                </a:solidFill>
              </a:rPr>
              <a:t> </a:t>
            </a:r>
            <a:r>
              <a:rPr lang="en-US" altLang="de-DE" sz="1600" dirty="0" err="1">
                <a:solidFill>
                  <a:prstClr val="black"/>
                </a:solidFill>
              </a:rPr>
              <a:t>Firma</a:t>
            </a:r>
            <a:r>
              <a:rPr lang="en-US" altLang="de-DE" sz="1600" dirty="0">
                <a:solidFill>
                  <a:prstClr val="black"/>
                </a:solidFill>
              </a:rPr>
              <a:t> (</a:t>
            </a:r>
            <a:r>
              <a:rPr lang="en-US" altLang="de-DE" sz="1600" dirty="0" err="1">
                <a:solidFill>
                  <a:prstClr val="black"/>
                </a:solidFill>
              </a:rPr>
              <a:t>Leasingnehmer</a:t>
            </a:r>
            <a:r>
              <a:rPr lang="en-US" altLang="de-DE" sz="1600" dirty="0">
                <a:solidFill>
                  <a:prstClr val="black"/>
                </a:solidFill>
              </a:rPr>
              <a:t>) </a:t>
            </a:r>
            <a:r>
              <a:rPr lang="en-US" altLang="de-DE" sz="1600" dirty="0" err="1">
                <a:solidFill>
                  <a:prstClr val="black"/>
                </a:solidFill>
              </a:rPr>
              <a:t>durch</a:t>
            </a:r>
            <a:r>
              <a:rPr lang="en-US" altLang="de-DE" sz="1600" dirty="0">
                <a:solidFill>
                  <a:prstClr val="black"/>
                </a:solidFill>
              </a:rPr>
              <a:t> die </a:t>
            </a:r>
            <a:r>
              <a:rPr lang="en-US" altLang="de-DE" sz="1600" dirty="0" err="1">
                <a:solidFill>
                  <a:prstClr val="black"/>
                </a:solidFill>
              </a:rPr>
              <a:t>zweite</a:t>
            </a:r>
            <a:r>
              <a:rPr lang="en-US" altLang="de-DE" sz="1600" dirty="0">
                <a:solidFill>
                  <a:prstClr val="black"/>
                </a:solidFill>
              </a:rPr>
              <a:t> </a:t>
            </a:r>
            <a:r>
              <a:rPr lang="en-US" altLang="de-DE" sz="1600" dirty="0" err="1">
                <a:solidFill>
                  <a:prstClr val="black"/>
                </a:solidFill>
              </a:rPr>
              <a:t>Firma</a:t>
            </a:r>
            <a:r>
              <a:rPr lang="en-US" altLang="de-DE" sz="1600" dirty="0">
                <a:solidFill>
                  <a:prstClr val="black"/>
                </a:solidFill>
              </a:rPr>
              <a:t> (</a:t>
            </a:r>
            <a:r>
              <a:rPr lang="en-US" altLang="de-DE" sz="1600" dirty="0" err="1">
                <a:solidFill>
                  <a:prstClr val="black"/>
                </a:solidFill>
              </a:rPr>
              <a:t>Leasinggeber</a:t>
            </a:r>
            <a:r>
              <a:rPr lang="en-US" altLang="de-DE" sz="1600" dirty="0">
                <a:solidFill>
                  <a:prstClr val="black"/>
                </a:solidFill>
              </a:rPr>
              <a:t>) </a:t>
            </a:r>
            <a:r>
              <a:rPr lang="en-US" altLang="de-DE" sz="1600" dirty="0" err="1">
                <a:solidFill>
                  <a:prstClr val="black"/>
                </a:solidFill>
              </a:rPr>
              <a:t>über</a:t>
            </a:r>
            <a:r>
              <a:rPr lang="en-US" altLang="de-DE" sz="1600" dirty="0">
                <a:solidFill>
                  <a:prstClr val="black"/>
                </a:solidFill>
              </a:rPr>
              <a:t> </a:t>
            </a:r>
            <a:r>
              <a:rPr lang="en-US" altLang="de-DE" sz="1600" dirty="0" err="1">
                <a:solidFill>
                  <a:prstClr val="black"/>
                </a:solidFill>
              </a:rPr>
              <a:t>einen</a:t>
            </a:r>
            <a:r>
              <a:rPr lang="en-US" altLang="de-DE" sz="1600" dirty="0">
                <a:solidFill>
                  <a:prstClr val="black"/>
                </a:solidFill>
              </a:rPr>
              <a:t> </a:t>
            </a:r>
            <a:r>
              <a:rPr lang="en-US" altLang="de-DE" sz="1600" dirty="0" err="1">
                <a:solidFill>
                  <a:prstClr val="black"/>
                </a:solidFill>
              </a:rPr>
              <a:t>festen</a:t>
            </a:r>
            <a:r>
              <a:rPr lang="en-US" altLang="de-DE" sz="1600" dirty="0">
                <a:solidFill>
                  <a:prstClr val="black"/>
                </a:solidFill>
              </a:rPr>
              <a:t> </a:t>
            </a:r>
            <a:r>
              <a:rPr lang="en-US" altLang="de-DE" sz="1600" dirty="0" err="1">
                <a:solidFill>
                  <a:prstClr val="black"/>
                </a:solidFill>
              </a:rPr>
              <a:t>Zeitraum</a:t>
            </a:r>
            <a:r>
              <a:rPr lang="en-US" altLang="de-DE" sz="1600" dirty="0">
                <a:solidFill>
                  <a:prstClr val="black"/>
                </a:solidFill>
              </a:rPr>
              <a:t> </a:t>
            </a:r>
            <a:r>
              <a:rPr lang="en-US" altLang="de-DE" sz="1600" dirty="0" err="1">
                <a:solidFill>
                  <a:prstClr val="black"/>
                </a:solidFill>
              </a:rPr>
              <a:t>zu</a:t>
            </a:r>
            <a:r>
              <a:rPr lang="en-US" altLang="de-DE" sz="1600" dirty="0">
                <a:solidFill>
                  <a:prstClr val="black"/>
                </a:solidFill>
              </a:rPr>
              <a:t> </a:t>
            </a:r>
            <a:r>
              <a:rPr lang="en-US" altLang="de-DE" sz="1600" dirty="0" err="1">
                <a:solidFill>
                  <a:prstClr val="black"/>
                </a:solidFill>
              </a:rPr>
              <a:t>bestimmten</a:t>
            </a:r>
            <a:r>
              <a:rPr lang="en-US" altLang="de-DE" sz="1600" dirty="0">
                <a:solidFill>
                  <a:prstClr val="black"/>
                </a:solidFill>
              </a:rPr>
              <a:t> </a:t>
            </a:r>
            <a:r>
              <a:rPr lang="en-US" altLang="de-DE" sz="1600" dirty="0" err="1">
                <a:solidFill>
                  <a:prstClr val="black"/>
                </a:solidFill>
              </a:rPr>
              <a:t>Konditionen</a:t>
            </a:r>
            <a:r>
              <a:rPr lang="en-US" altLang="de-DE" sz="1600" dirty="0">
                <a:solidFill>
                  <a:prstClr val="black"/>
                </a:solidFill>
              </a:rPr>
              <a:t> </a:t>
            </a:r>
            <a:r>
              <a:rPr lang="en-US" altLang="de-DE" sz="1600" dirty="0" err="1">
                <a:solidFill>
                  <a:prstClr val="black"/>
                </a:solidFill>
              </a:rPr>
              <a:t>abgeschlossen</a:t>
            </a:r>
            <a:r>
              <a:rPr lang="en-US" altLang="de-DE" sz="1600" dirty="0">
                <a:solidFill>
                  <a:prstClr val="black"/>
                </a:solidFill>
              </a:rPr>
              <a:t>. </a:t>
            </a:r>
          </a:p>
        </p:txBody>
      </p:sp>
      <p:sp>
        <p:nvSpPr>
          <p:cNvPr id="21" name="Rectangle 20">
            <a:extLst>
              <a:ext uri="{FF2B5EF4-FFF2-40B4-BE49-F238E27FC236}">
                <a16:creationId xmlns:a16="http://schemas.microsoft.com/office/drawing/2014/main" id="{383E1335-119D-4914-8DF2-438EEAD7D3A2}"/>
              </a:ext>
            </a:extLst>
          </p:cNvPr>
          <p:cNvSpPr/>
          <p:nvPr/>
        </p:nvSpPr>
        <p:spPr>
          <a:xfrm>
            <a:off x="0" y="0"/>
            <a:ext cx="409221" cy="228600"/>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dirty="0">
                <a:solidFill>
                  <a:prstClr val="white"/>
                </a:solidFill>
                <a:latin typeface="Calibri" panose="020F0502020204030204"/>
              </a:rPr>
              <a:t>2</a:t>
            </a:r>
          </a:p>
        </p:txBody>
      </p:sp>
      <p:sp>
        <p:nvSpPr>
          <p:cNvPr id="22" name="Rectangle 21">
            <a:extLst>
              <a:ext uri="{FF2B5EF4-FFF2-40B4-BE49-F238E27FC236}">
                <a16:creationId xmlns:a16="http://schemas.microsoft.com/office/drawing/2014/main" id="{20AABDEE-E9F8-4ED4-AAC6-03F334B1BE39}"/>
              </a:ext>
            </a:extLst>
          </p:cNvPr>
          <p:cNvSpPr/>
          <p:nvPr/>
        </p:nvSpPr>
        <p:spPr>
          <a:xfrm>
            <a:off x="1201680" y="3578282"/>
            <a:ext cx="1413204" cy="5154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77"/>
            <a:r>
              <a:rPr lang="en-GB" sz="1600" b="1" dirty="0">
                <a:solidFill>
                  <a:schemeClr val="tx1"/>
                </a:solidFill>
              </a:rPr>
              <a:t>(≠ Operating-Leasing)</a:t>
            </a:r>
            <a:endParaRPr lang="en-GB" sz="1600" b="1" dirty="0">
              <a:solidFill>
                <a:prstClr val="white"/>
              </a:solidFill>
            </a:endParaRPr>
          </a:p>
        </p:txBody>
      </p:sp>
      <p:sp>
        <p:nvSpPr>
          <p:cNvPr id="12" name="Slide Number Placeholder 11"/>
          <p:cNvSpPr>
            <a:spLocks noGrp="1"/>
          </p:cNvSpPr>
          <p:nvPr>
            <p:ph type="sldNum" sz="quarter" idx="12"/>
          </p:nvPr>
        </p:nvSpPr>
        <p:spPr/>
        <p:txBody>
          <a:bodyPr/>
          <a:lstStyle/>
          <a:p>
            <a:fld id="{C77C6C3F-668B-4AF5-BFA9-0F657EB068D6}" type="slidenum">
              <a:rPr lang="pl-PL" smtClean="0"/>
              <a:pPr/>
              <a:t>8</a:t>
            </a:fld>
            <a:endParaRPr lang="pl-PL" dirty="0"/>
          </a:p>
        </p:txBody>
      </p:sp>
      <p:sp>
        <p:nvSpPr>
          <p:cNvPr id="29" name="Rectangle 28"/>
          <p:cNvSpPr/>
          <p:nvPr/>
        </p:nvSpPr>
        <p:spPr>
          <a:xfrm>
            <a:off x="6507892" y="6107410"/>
            <a:ext cx="3857368" cy="461665"/>
          </a:xfrm>
          <a:prstGeom prst="rect">
            <a:avLst/>
          </a:prstGeom>
        </p:spPr>
        <p:txBody>
          <a:bodyPr wrap="square">
            <a:spAutoFit/>
          </a:bodyPr>
          <a:lstStyle/>
          <a:p>
            <a:r>
              <a:rPr lang="en-US" sz="1200" dirty="0"/>
              <a:t>Quelle: Financial Management: Theory and Practice, 14th edition Eugene F. Brigham and Michael C. </a:t>
            </a:r>
            <a:r>
              <a:rPr lang="en-US" sz="1200" dirty="0" err="1"/>
              <a:t>Ehrhardt</a:t>
            </a:r>
            <a:endParaRPr lang="en-US" sz="1200" dirty="0"/>
          </a:p>
        </p:txBody>
      </p:sp>
    </p:spTree>
    <p:extLst>
      <p:ext uri="{BB962C8B-B14F-4D97-AF65-F5344CB8AC3E}">
        <p14:creationId xmlns:p14="http://schemas.microsoft.com/office/powerpoint/2010/main" val="1467445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057335731"/>
              </p:ext>
            </p:extLst>
          </p:nvPr>
        </p:nvGraphicFramePr>
        <p:xfrm>
          <a:off x="814136" y="2175933"/>
          <a:ext cx="10863806" cy="34725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p:txBody>
          <a:bodyPr/>
          <a:lstStyle/>
          <a:p>
            <a:r>
              <a:rPr lang="en-US" dirty="0"/>
              <a:t>Operating-Leasing</a:t>
            </a:r>
          </a:p>
        </p:txBody>
      </p:sp>
      <p:sp>
        <p:nvSpPr>
          <p:cNvPr id="2" name="TextBox 1"/>
          <p:cNvSpPr txBox="1"/>
          <p:nvPr/>
        </p:nvSpPr>
        <p:spPr>
          <a:xfrm>
            <a:off x="838200" y="1055413"/>
            <a:ext cx="10839743" cy="1015663"/>
          </a:xfrm>
          <a:prstGeom prst="rect">
            <a:avLst/>
          </a:prstGeom>
          <a:noFill/>
        </p:spPr>
        <p:txBody>
          <a:bodyPr wrap="square" rtlCol="0">
            <a:spAutoFit/>
          </a:bodyPr>
          <a:lstStyle/>
          <a:p>
            <a:pPr lvl="0"/>
            <a:r>
              <a:rPr lang="de-DE" sz="2000" dirty="0">
                <a:solidFill>
                  <a:prstClr val="black"/>
                </a:solidFill>
              </a:rPr>
              <a:t>Operating-Leasingverhältnisse sehen i.d.R. sowohl Finanzierung als auch Instandhaltung vor. </a:t>
            </a:r>
          </a:p>
          <a:p>
            <a:pPr lvl="0"/>
            <a:r>
              <a:rPr lang="de-DE" sz="2000" b="1" dirty="0">
                <a:solidFill>
                  <a:srgbClr val="FF0000"/>
                </a:solidFill>
              </a:rPr>
              <a:t>Wichtig! Nach IFRS 16 sind Operating-Leasingverhältnisse nur für Vermögenswerte möglich, die für weniger als ein Jahr geleast werden oder von geringem Wert sind. </a:t>
            </a:r>
            <a:endParaRPr lang="en-US" sz="2000" b="1" dirty="0">
              <a:solidFill>
                <a:srgbClr val="FF0000"/>
              </a:solidFill>
            </a:endParaRPr>
          </a:p>
        </p:txBody>
      </p:sp>
      <p:sp>
        <p:nvSpPr>
          <p:cNvPr id="7" name="Rectangle 6">
            <a:extLst>
              <a:ext uri="{FF2B5EF4-FFF2-40B4-BE49-F238E27FC236}">
                <a16:creationId xmlns:a16="http://schemas.microsoft.com/office/drawing/2014/main" id="{383E1335-119D-4914-8DF2-438EEAD7D3A2}"/>
              </a:ext>
            </a:extLst>
          </p:cNvPr>
          <p:cNvSpPr/>
          <p:nvPr/>
        </p:nvSpPr>
        <p:spPr>
          <a:xfrm>
            <a:off x="0" y="-1"/>
            <a:ext cx="471488" cy="257176"/>
          </a:xfrm>
          <a:prstGeom prst="rect">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400" b="1" dirty="0">
                <a:solidFill>
                  <a:prstClr val="white"/>
                </a:solidFill>
                <a:latin typeface="Calibri" panose="020F0502020204030204"/>
              </a:rPr>
              <a:t>2A</a:t>
            </a:r>
          </a:p>
        </p:txBody>
      </p:sp>
      <p:sp>
        <p:nvSpPr>
          <p:cNvPr id="5" name="TextBox 4"/>
          <p:cNvSpPr txBox="1"/>
          <p:nvPr/>
        </p:nvSpPr>
        <p:spPr>
          <a:xfrm>
            <a:off x="5638800" y="2953407"/>
            <a:ext cx="65" cy="276999"/>
          </a:xfrm>
          <a:prstGeom prst="rect">
            <a:avLst/>
          </a:prstGeom>
          <a:noFill/>
        </p:spPr>
        <p:txBody>
          <a:bodyPr wrap="none" lIns="0" tIns="0" rIns="0" bIns="0" rtlCol="0">
            <a:spAutoFit/>
          </a:bodyPr>
          <a:lstStyle/>
          <a:p>
            <a:endParaRPr lang="de-AT" dirty="0"/>
          </a:p>
        </p:txBody>
      </p:sp>
      <p:sp>
        <p:nvSpPr>
          <p:cNvPr id="10" name="Slide Number Placeholder 9"/>
          <p:cNvSpPr>
            <a:spLocks noGrp="1"/>
          </p:cNvSpPr>
          <p:nvPr>
            <p:ph type="sldNum" sz="quarter" idx="12"/>
          </p:nvPr>
        </p:nvSpPr>
        <p:spPr/>
        <p:txBody>
          <a:bodyPr/>
          <a:lstStyle/>
          <a:p>
            <a:fld id="{C77C6C3F-668B-4AF5-BFA9-0F657EB068D6}" type="slidenum">
              <a:rPr lang="pl-PL" smtClean="0"/>
              <a:pPr/>
              <a:t>9</a:t>
            </a:fld>
            <a:endParaRPr lang="pl-PL" dirty="0"/>
          </a:p>
        </p:txBody>
      </p:sp>
      <p:sp>
        <p:nvSpPr>
          <p:cNvPr id="11" name="Rectangle 10"/>
          <p:cNvSpPr/>
          <p:nvPr/>
        </p:nvSpPr>
        <p:spPr>
          <a:xfrm>
            <a:off x="6507892" y="6107410"/>
            <a:ext cx="3857368" cy="461665"/>
          </a:xfrm>
          <a:prstGeom prst="rect">
            <a:avLst/>
          </a:prstGeom>
        </p:spPr>
        <p:txBody>
          <a:bodyPr wrap="square">
            <a:spAutoFit/>
          </a:bodyPr>
          <a:lstStyle/>
          <a:p>
            <a:r>
              <a:rPr lang="en-US" sz="1200" dirty="0"/>
              <a:t>Quelle: Financial Management: Theory and Practice, 14th edition Eugene F. Brigham and Michael C. </a:t>
            </a:r>
            <a:r>
              <a:rPr lang="en-US" sz="1200" dirty="0" err="1"/>
              <a:t>Ehrhardt</a:t>
            </a:r>
            <a:endParaRPr lang="en-US" sz="1200" dirty="0"/>
          </a:p>
        </p:txBody>
      </p:sp>
    </p:spTree>
    <p:extLst>
      <p:ext uri="{BB962C8B-B14F-4D97-AF65-F5344CB8AC3E}">
        <p14:creationId xmlns:p14="http://schemas.microsoft.com/office/powerpoint/2010/main" val="151508235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BJmdcBfJSweoIvlHphgwpg"/>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BJmdcBfJSweoIvlHphgwpg"/>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BJmdcBfJSweoIvlHphgwpg"/>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BJmdcBfJSweoIvlHphgwpg"/>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aqtFavqr_kOBIkl_W0qNOw"/>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BJmdcBfJSweoIvlHphgwp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BJmdcBfJSweoIvlHphgwpg"/>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aqtFavqr_kOBIkl_W0qNOw"/>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BJmdcBfJSweoIvlHphgwpg"/>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aqtFavqr_kOBIkl_W0qNOw"/>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BJmdcBfJSweoIvlHphgwpg"/>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aqtFavqr_kOBIkl_W0qNOw"/>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BJmdcBfJSweoIvlHphgwpg"/>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aqtFavqr_kOBIkl_W0qNO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aqtFavqr_kOBIkl_W0qNOw"/>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BJmdcBfJSweoIvlHphgwpg"/>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BJmdcBfJSweoIvlHphgwpg"/>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aqtFavqr_kOBIkl_W0qNO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BJmdcBfJSweoIvlHphgwpg"/>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6.xml><?xml version="1.0" encoding="utf-8"?>
<a:themeOverride xmlns:a="http://schemas.openxmlformats.org/drawingml/2006/main">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0</TotalTime>
  <Words>6540</Words>
  <Application>Microsoft Office PowerPoint</Application>
  <PresentationFormat>Breitbild</PresentationFormat>
  <Paragraphs>846</Paragraphs>
  <Slides>59</Slides>
  <Notes>33</Notes>
  <HiddenSlides>0</HiddenSlides>
  <MMClips>0</MMClips>
  <ScaleCrop>false</ScaleCrop>
  <HeadingPairs>
    <vt:vector size="8" baseType="variant">
      <vt:variant>
        <vt:lpstr>Verwendete Schriftarten</vt:lpstr>
      </vt:variant>
      <vt:variant>
        <vt:i4>5</vt:i4>
      </vt:variant>
      <vt:variant>
        <vt:lpstr>Design</vt:lpstr>
      </vt:variant>
      <vt:variant>
        <vt:i4>2</vt:i4>
      </vt:variant>
      <vt:variant>
        <vt:lpstr>Eingebettete OLE-Server</vt:lpstr>
      </vt:variant>
      <vt:variant>
        <vt:i4>1</vt:i4>
      </vt:variant>
      <vt:variant>
        <vt:lpstr>Folientitel</vt:lpstr>
      </vt:variant>
      <vt:variant>
        <vt:i4>59</vt:i4>
      </vt:variant>
    </vt:vector>
  </HeadingPairs>
  <TitlesOfParts>
    <vt:vector size="67" baseType="lpstr">
      <vt:lpstr>Arial</vt:lpstr>
      <vt:lpstr>Calibri</vt:lpstr>
      <vt:lpstr>Calibri Light</vt:lpstr>
      <vt:lpstr>Times New Roman</vt:lpstr>
      <vt:lpstr>Wingdings</vt:lpstr>
      <vt:lpstr>Motyw pakietu Office</vt:lpstr>
      <vt:lpstr>1_Motyw pakietu Office</vt:lpstr>
      <vt:lpstr>think-cell Slide</vt:lpstr>
      <vt:lpstr>Spezialisierungsmodul: Leasing</vt:lpstr>
      <vt:lpstr>Bevor wir anfangen: Was ist dieses Spezialisierungsmodul (... und was nicht)?</vt:lpstr>
      <vt:lpstr>Lernziele</vt:lpstr>
      <vt:lpstr>Inhalt</vt:lpstr>
      <vt:lpstr>Was ist Leasing? </vt:lpstr>
      <vt:lpstr>Wie funktioniert Leasing?</vt:lpstr>
      <vt:lpstr>Inhalt</vt:lpstr>
      <vt:lpstr>Es existieren drei wichtige Leasingarten</vt:lpstr>
      <vt:lpstr>Operating-Leasing</vt:lpstr>
      <vt:lpstr>Finanzierungs-Leasing</vt:lpstr>
      <vt:lpstr>Finanzierungs-Leasing</vt:lpstr>
      <vt:lpstr>Sale-and-Lease-back</vt:lpstr>
      <vt:lpstr>Sale-and-Lease-back</vt:lpstr>
      <vt:lpstr>Andere Leasingarten: Kombination</vt:lpstr>
      <vt:lpstr>Andere Leasingarten: Hebel-Leasing (Leveraged-Leasing)</vt:lpstr>
      <vt:lpstr>Andere Leasingarten: Synthetisch</vt:lpstr>
      <vt:lpstr>Inhalt</vt:lpstr>
      <vt:lpstr>Rechnungswesen und Steuern</vt:lpstr>
      <vt:lpstr>Rechnungswesen und Steuern</vt:lpstr>
      <vt:lpstr>Accounting and Taxes</vt:lpstr>
      <vt:lpstr>Rechnungswesen für Leasingaktivitäten (IFRS 16)</vt:lpstr>
      <vt:lpstr>Inhalt</vt:lpstr>
      <vt:lpstr>Bewertung von Leasingverträgen</vt:lpstr>
      <vt:lpstr>Bewertung durch den Leasingnehmer</vt:lpstr>
      <vt:lpstr>Bewertung durch den Leasingnehmer</vt:lpstr>
      <vt:lpstr>Berechnung des Nettovorteils durch Leasing (Net advantage to leasing = NAL)</vt:lpstr>
      <vt:lpstr>Leasinggeber vs. Leasingnehmer</vt:lpstr>
      <vt:lpstr>Bewertung durch den Leasingnehmer: Berechnung NAL (II)</vt:lpstr>
      <vt:lpstr>Bewertung durch den Leasingnehmer: Berechnung NAL (II)</vt:lpstr>
      <vt:lpstr>Bewertung durch den Leasingnehmer: Berechnung NAL (III)</vt:lpstr>
      <vt:lpstr>Bewertung durch den Leasingnehmer: Berechnung NAL (IV)</vt:lpstr>
      <vt:lpstr>Bewertung durch den Leasingnehmer: Berechnung NAL (V)</vt:lpstr>
      <vt:lpstr>Bewertung durch den Leasingnehmer: Berechnung NAL (VI)</vt:lpstr>
      <vt:lpstr>Bewertung durch den Leasingnehmer: Berechnung NAL (VII)</vt:lpstr>
      <vt:lpstr>Bewertung durch den Leasinggeber</vt:lpstr>
      <vt:lpstr>Bewertung durch den Leasinggeber (II)</vt:lpstr>
      <vt:lpstr>Das TEC Beispiel aus der Perspektive des Leasinggebers</vt:lpstr>
      <vt:lpstr>Das TEC Beispiel aus der Perspektive des Leasinggebers</vt:lpstr>
      <vt:lpstr>Das TEC Beispiel aus der Perspektive des Leasinggebers (II)</vt:lpstr>
      <vt:lpstr>Inhalt</vt:lpstr>
      <vt:lpstr>Vorteile von Leasing</vt:lpstr>
      <vt:lpstr>Steuervorteile</vt:lpstr>
      <vt:lpstr>Minimierung von Unsicherheiten und Transaktionskosten</vt:lpstr>
      <vt:lpstr>Einschränkungen und Sicherheitsanforderungen </vt:lpstr>
      <vt:lpstr>Inhalt</vt:lpstr>
      <vt:lpstr>Wie kann Leasing zur Steigerung von Energieeffizienz eingesetzt werden? </vt:lpstr>
      <vt:lpstr>Inhalt</vt:lpstr>
      <vt:lpstr>Dairylicious Case</vt:lpstr>
      <vt:lpstr>Dairylicious Case</vt:lpstr>
      <vt:lpstr>Dairylicious Case: Q1</vt:lpstr>
      <vt:lpstr>Dairylicious Case: Q1</vt:lpstr>
      <vt:lpstr>Dairylicious Case: Q2</vt:lpstr>
      <vt:lpstr>Dairylicious Case: Q3</vt:lpstr>
      <vt:lpstr>Dairylicious Case: Q3</vt:lpstr>
      <vt:lpstr>Dairylicious Case: Q4</vt:lpstr>
      <vt:lpstr>Dairylicious Case: Q4</vt:lpstr>
      <vt:lpstr>Dairylicious Case: Q4</vt:lpstr>
      <vt:lpstr>Fazit (I)</vt:lpstr>
      <vt:lpstr>Fazit (II)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Leasing Module</dc:title>
  <dc:creator>Luna Rodrigo</dc:creator>
  <cp:lastModifiedBy> </cp:lastModifiedBy>
  <cp:revision>270</cp:revision>
  <dcterms:created xsi:type="dcterms:W3CDTF">2019-06-07T11:52:32Z</dcterms:created>
  <dcterms:modified xsi:type="dcterms:W3CDTF">2019-09-01T16:19:55Z</dcterms:modified>
</cp:coreProperties>
</file>