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09" r:id="rId2"/>
  </p:sldMasterIdLst>
  <p:notesMasterIdLst>
    <p:notesMasterId r:id="rId62"/>
  </p:notesMasterIdLst>
  <p:sldIdLst>
    <p:sldId id="271" r:id="rId3"/>
    <p:sldId id="272" r:id="rId4"/>
    <p:sldId id="273" r:id="rId5"/>
    <p:sldId id="274" r:id="rId6"/>
    <p:sldId id="342" r:id="rId7"/>
    <p:sldId id="276" r:id="rId8"/>
    <p:sldId id="280" r:id="rId9"/>
    <p:sldId id="281" r:id="rId10"/>
    <p:sldId id="343" r:id="rId11"/>
    <p:sldId id="282" r:id="rId12"/>
    <p:sldId id="284" r:id="rId13"/>
    <p:sldId id="288" r:id="rId14"/>
    <p:sldId id="295" r:id="rId15"/>
    <p:sldId id="296" r:id="rId16"/>
    <p:sldId id="289" r:id="rId17"/>
    <p:sldId id="331" r:id="rId18"/>
    <p:sldId id="344" r:id="rId19"/>
    <p:sldId id="285" r:id="rId20"/>
    <p:sldId id="286" r:id="rId21"/>
    <p:sldId id="314" r:id="rId22"/>
    <p:sldId id="292" r:id="rId23"/>
    <p:sldId id="316" r:id="rId24"/>
    <p:sldId id="317" r:id="rId25"/>
    <p:sldId id="261" r:id="rId26"/>
    <p:sldId id="318" r:id="rId27"/>
    <p:sldId id="263" r:id="rId28"/>
    <p:sldId id="277" r:id="rId29"/>
    <p:sldId id="301" r:id="rId30"/>
    <p:sldId id="306" r:id="rId31"/>
    <p:sldId id="338" r:id="rId32"/>
    <p:sldId id="341" r:id="rId33"/>
    <p:sldId id="340" r:id="rId34"/>
    <p:sldId id="315" r:id="rId35"/>
    <p:sldId id="345" r:id="rId36"/>
    <p:sldId id="308" r:id="rId37"/>
    <p:sldId id="309" r:id="rId38"/>
    <p:sldId id="313" r:id="rId39"/>
    <p:sldId id="310" r:id="rId40"/>
    <p:sldId id="311" r:id="rId41"/>
    <p:sldId id="322" r:id="rId42"/>
    <p:sldId id="334" r:id="rId43"/>
    <p:sldId id="336" r:id="rId44"/>
    <p:sldId id="337" r:id="rId45"/>
    <p:sldId id="346" r:id="rId46"/>
    <p:sldId id="293" r:id="rId47"/>
    <p:sldId id="257" r:id="rId48"/>
    <p:sldId id="258" r:id="rId49"/>
    <p:sldId id="320" r:id="rId50"/>
    <p:sldId id="321" r:id="rId51"/>
    <p:sldId id="333" r:id="rId52"/>
    <p:sldId id="347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32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88" d="100"/>
          <a:sy n="88" d="100"/>
        </p:scale>
        <p:origin x="21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07C7D-5C09-4265-8326-EFED968650D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A43DC1FD-C8FF-486A-953F-8B03E56A2DD8}">
      <dgm:prSet phldrT="[Text]"/>
      <dgm:spPr/>
      <dgm:t>
        <a:bodyPr/>
        <a:lstStyle/>
        <a:p>
          <a:r>
            <a:rPr lang="ka-GE" dirty="0" smtClean="0"/>
            <a:t>ძირითადი ფაქტორები </a:t>
          </a:r>
          <a:endParaRPr lang="en-US" dirty="0"/>
        </a:p>
      </dgm:t>
    </dgm:pt>
    <dgm:pt modelId="{532D3A94-6100-4F09-9E84-B6910CE514F0}" type="parTrans" cxnId="{7C0227FB-2957-4FD4-AE65-41C43690E5DA}">
      <dgm:prSet/>
      <dgm:spPr/>
      <dgm:t>
        <a:bodyPr/>
        <a:lstStyle/>
        <a:p>
          <a:endParaRPr lang="en-US"/>
        </a:p>
      </dgm:t>
    </dgm:pt>
    <dgm:pt modelId="{E853A398-4515-4EE7-9114-3A63A43DABC2}" type="sibTrans" cxnId="{7C0227FB-2957-4FD4-AE65-41C43690E5DA}">
      <dgm:prSet/>
      <dgm:spPr/>
      <dgm:t>
        <a:bodyPr/>
        <a:lstStyle/>
        <a:p>
          <a:endParaRPr lang="en-US"/>
        </a:p>
      </dgm:t>
    </dgm:pt>
    <dgm:pt modelId="{EB1C4EED-CC24-4B27-9B5A-F00B9C30B3AA}">
      <dgm:prSet phldrT="[Text]"/>
      <dgm:spPr/>
      <dgm:t>
        <a:bodyPr/>
        <a:lstStyle/>
        <a:p>
          <a:r>
            <a:rPr lang="ka-GE" dirty="0" smtClean="0"/>
            <a:t>ხარისხიანი იდეები</a:t>
          </a:r>
          <a:endParaRPr lang="en-US" dirty="0"/>
        </a:p>
      </dgm:t>
    </dgm:pt>
    <dgm:pt modelId="{1A444C10-245E-45BE-82EF-98270F051BF2}" type="parTrans" cxnId="{CFFBDFA6-08E1-416C-BFB7-656D11B89E6F}">
      <dgm:prSet/>
      <dgm:spPr/>
      <dgm:t>
        <a:bodyPr/>
        <a:lstStyle/>
        <a:p>
          <a:endParaRPr lang="en-US"/>
        </a:p>
      </dgm:t>
    </dgm:pt>
    <dgm:pt modelId="{6BA52556-262E-4741-A04C-CE503B0A744C}" type="sibTrans" cxnId="{CFFBDFA6-08E1-416C-BFB7-656D11B89E6F}">
      <dgm:prSet/>
      <dgm:spPr/>
      <dgm:t>
        <a:bodyPr/>
        <a:lstStyle/>
        <a:p>
          <a:endParaRPr lang="en-US"/>
        </a:p>
      </dgm:t>
    </dgm:pt>
    <dgm:pt modelId="{6879AFAD-B5A4-4791-B7B7-9A93057C8510}">
      <dgm:prSet phldrT="[Text]"/>
      <dgm:spPr/>
      <dgm:t>
        <a:bodyPr/>
        <a:lstStyle/>
        <a:p>
          <a:r>
            <a:rPr lang="ka-GE" dirty="0" smtClean="0"/>
            <a:t>სახსრების მოძიება </a:t>
          </a:r>
          <a:endParaRPr lang="en-US" dirty="0"/>
        </a:p>
      </dgm:t>
    </dgm:pt>
    <dgm:pt modelId="{4284023C-0FBA-40E6-BA68-86EB125AD656}" type="parTrans" cxnId="{D1BB5F43-C4B6-428D-911D-A462F4F00880}">
      <dgm:prSet/>
      <dgm:spPr/>
      <dgm:t>
        <a:bodyPr/>
        <a:lstStyle/>
        <a:p>
          <a:endParaRPr lang="en-US"/>
        </a:p>
      </dgm:t>
    </dgm:pt>
    <dgm:pt modelId="{D2F78725-3753-4B67-9D92-951651578E3C}" type="sibTrans" cxnId="{D1BB5F43-C4B6-428D-911D-A462F4F00880}">
      <dgm:prSet/>
      <dgm:spPr/>
      <dgm:t>
        <a:bodyPr/>
        <a:lstStyle/>
        <a:p>
          <a:endParaRPr lang="en-US"/>
        </a:p>
      </dgm:t>
    </dgm:pt>
    <dgm:pt modelId="{83890787-59C8-4A71-9339-670CAC8ED872}">
      <dgm:prSet phldrT="[Text]"/>
      <dgm:spPr/>
      <dgm:t>
        <a:bodyPr/>
        <a:lstStyle/>
        <a:p>
          <a:r>
            <a:rPr lang="ka-GE" dirty="0" smtClean="0"/>
            <a:t>კარგი მარკეტინგული კამპანია </a:t>
          </a:r>
          <a:endParaRPr lang="en-US" dirty="0"/>
        </a:p>
      </dgm:t>
    </dgm:pt>
    <dgm:pt modelId="{4960648D-3D15-4AEE-BBC5-99AF02EF4F0F}" type="parTrans" cxnId="{68789E3D-DE65-4DD9-B8DA-50AED7F06B8D}">
      <dgm:prSet/>
      <dgm:spPr/>
      <dgm:t>
        <a:bodyPr/>
        <a:lstStyle/>
        <a:p>
          <a:endParaRPr lang="en-US"/>
        </a:p>
      </dgm:t>
    </dgm:pt>
    <dgm:pt modelId="{1DE15986-B45E-42A4-9E19-35C791E4378E}" type="sibTrans" cxnId="{68789E3D-DE65-4DD9-B8DA-50AED7F06B8D}">
      <dgm:prSet/>
      <dgm:spPr/>
      <dgm:t>
        <a:bodyPr/>
        <a:lstStyle/>
        <a:p>
          <a:endParaRPr lang="en-US"/>
        </a:p>
      </dgm:t>
    </dgm:pt>
    <dgm:pt modelId="{0959F339-57D9-434A-830C-ADBD41BFE637}">
      <dgm:prSet phldrT="[Text]"/>
      <dgm:spPr/>
      <dgm:t>
        <a:bodyPr/>
        <a:lstStyle/>
        <a:p>
          <a:r>
            <a:rPr lang="ka-GE" dirty="0" smtClean="0"/>
            <a:t>თქვენი კავშირების სიძლიერე</a:t>
          </a:r>
          <a:endParaRPr lang="en-US" dirty="0"/>
        </a:p>
      </dgm:t>
    </dgm:pt>
    <dgm:pt modelId="{382F13BA-AD93-4166-8EEC-3C3C8E818D28}" type="parTrans" cxnId="{04AC3A4F-B193-44A1-B3E2-9734CE08230E}">
      <dgm:prSet/>
      <dgm:spPr/>
      <dgm:t>
        <a:bodyPr/>
        <a:lstStyle/>
        <a:p>
          <a:endParaRPr lang="en-US"/>
        </a:p>
      </dgm:t>
    </dgm:pt>
    <dgm:pt modelId="{CB2BD793-F708-422D-98DE-93704B400ADC}" type="sibTrans" cxnId="{04AC3A4F-B193-44A1-B3E2-9734CE08230E}">
      <dgm:prSet/>
      <dgm:spPr/>
      <dgm:t>
        <a:bodyPr/>
        <a:lstStyle/>
        <a:p>
          <a:endParaRPr lang="en-US"/>
        </a:p>
      </dgm:t>
    </dgm:pt>
    <dgm:pt modelId="{260A1952-C1C7-430A-8641-5E73B3AEB489}" type="pres">
      <dgm:prSet presAssocID="{FD507C7D-5C09-4265-8326-EFED968650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19CBFC-8C3C-49F3-A3F5-3B017989CBEF}" type="pres">
      <dgm:prSet presAssocID="{A43DC1FD-C8FF-486A-953F-8B03E56A2DD8}" presName="centerShape" presStyleLbl="node0" presStyleIdx="0" presStyleCnt="1"/>
      <dgm:spPr/>
      <dgm:t>
        <a:bodyPr/>
        <a:lstStyle/>
        <a:p>
          <a:endParaRPr lang="en-US"/>
        </a:p>
      </dgm:t>
    </dgm:pt>
    <dgm:pt modelId="{79F3CE3B-CCCE-4D1B-B024-79269A30F309}" type="pres">
      <dgm:prSet presAssocID="{1A444C10-245E-45BE-82EF-98270F051BF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DA1BF97F-654A-4250-A1A3-F055DC9BF37F}" type="pres">
      <dgm:prSet presAssocID="{EB1C4EED-CC24-4B27-9B5A-F00B9C30B3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69DC-AC30-4ACF-A2EE-D53DD40E0429}" type="pres">
      <dgm:prSet presAssocID="{4284023C-0FBA-40E6-BA68-86EB125AD65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5D2529F-3923-4B05-8799-62B3B6C58D83}" type="pres">
      <dgm:prSet presAssocID="{6879AFAD-B5A4-4791-B7B7-9A93057C85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A9FF0-DF68-40E0-903F-7624E359C55B}" type="pres">
      <dgm:prSet presAssocID="{4960648D-3D15-4AEE-BBC5-99AF02EF4F0F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244CBFDE-F0C9-45C4-A7EA-959632D390F5}" type="pres">
      <dgm:prSet presAssocID="{83890787-59C8-4A71-9339-670CAC8ED8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E112D-0F90-40D8-897C-48189136A2C1}" type="pres">
      <dgm:prSet presAssocID="{382F13BA-AD93-4166-8EEC-3C3C8E818D2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4FC981D-34AE-4B05-8D71-BA8AE2D24A3C}" type="pres">
      <dgm:prSet presAssocID="{0959F339-57D9-434A-830C-ADBD41BFE6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208B0-F639-417E-91A4-C5E4BC5B5CCF}" type="presOf" srcId="{83890787-59C8-4A71-9339-670CAC8ED872}" destId="{244CBFDE-F0C9-45C4-A7EA-959632D390F5}" srcOrd="0" destOrd="0" presId="urn:microsoft.com/office/officeart/2005/8/layout/radial4"/>
    <dgm:cxn modelId="{A57340AD-FDC9-4A95-AB91-4EC797CC4BB8}" type="presOf" srcId="{4960648D-3D15-4AEE-BBC5-99AF02EF4F0F}" destId="{329A9FF0-DF68-40E0-903F-7624E359C55B}" srcOrd="0" destOrd="0" presId="urn:microsoft.com/office/officeart/2005/8/layout/radial4"/>
    <dgm:cxn modelId="{7C0227FB-2957-4FD4-AE65-41C43690E5DA}" srcId="{FD507C7D-5C09-4265-8326-EFED968650DC}" destId="{A43DC1FD-C8FF-486A-953F-8B03E56A2DD8}" srcOrd="0" destOrd="0" parTransId="{532D3A94-6100-4F09-9E84-B6910CE514F0}" sibTransId="{E853A398-4515-4EE7-9114-3A63A43DABC2}"/>
    <dgm:cxn modelId="{6618812A-F4F2-4427-BDF3-F1D3C65FC5AD}" type="presOf" srcId="{4284023C-0FBA-40E6-BA68-86EB125AD656}" destId="{3BB669DC-AC30-4ACF-A2EE-D53DD40E0429}" srcOrd="0" destOrd="0" presId="urn:microsoft.com/office/officeart/2005/8/layout/radial4"/>
    <dgm:cxn modelId="{FDF8E7D6-8B2E-4142-825E-AB82B3A80F9F}" type="presOf" srcId="{A43DC1FD-C8FF-486A-953F-8B03E56A2DD8}" destId="{C519CBFC-8C3C-49F3-A3F5-3B017989CBEF}" srcOrd="0" destOrd="0" presId="urn:microsoft.com/office/officeart/2005/8/layout/radial4"/>
    <dgm:cxn modelId="{5DEC3E16-1944-4018-AFD2-FE424D08E433}" type="presOf" srcId="{1A444C10-245E-45BE-82EF-98270F051BF2}" destId="{79F3CE3B-CCCE-4D1B-B024-79269A30F309}" srcOrd="0" destOrd="0" presId="urn:microsoft.com/office/officeart/2005/8/layout/radial4"/>
    <dgm:cxn modelId="{CFFBDFA6-08E1-416C-BFB7-656D11B89E6F}" srcId="{A43DC1FD-C8FF-486A-953F-8B03E56A2DD8}" destId="{EB1C4EED-CC24-4B27-9B5A-F00B9C30B3AA}" srcOrd="0" destOrd="0" parTransId="{1A444C10-245E-45BE-82EF-98270F051BF2}" sibTransId="{6BA52556-262E-4741-A04C-CE503B0A744C}"/>
    <dgm:cxn modelId="{55F1F863-3E1F-43B0-A1AC-33E5D7C65D91}" type="presOf" srcId="{FD507C7D-5C09-4265-8326-EFED968650DC}" destId="{260A1952-C1C7-430A-8641-5E73B3AEB489}" srcOrd="0" destOrd="0" presId="urn:microsoft.com/office/officeart/2005/8/layout/radial4"/>
    <dgm:cxn modelId="{D5682126-79BC-48DC-BB4F-58DDAA4B8883}" type="presOf" srcId="{382F13BA-AD93-4166-8EEC-3C3C8E818D28}" destId="{EE6E112D-0F90-40D8-897C-48189136A2C1}" srcOrd="0" destOrd="0" presId="urn:microsoft.com/office/officeart/2005/8/layout/radial4"/>
    <dgm:cxn modelId="{04AC3A4F-B193-44A1-B3E2-9734CE08230E}" srcId="{A43DC1FD-C8FF-486A-953F-8B03E56A2DD8}" destId="{0959F339-57D9-434A-830C-ADBD41BFE637}" srcOrd="3" destOrd="0" parTransId="{382F13BA-AD93-4166-8EEC-3C3C8E818D28}" sibTransId="{CB2BD793-F708-422D-98DE-93704B400ADC}"/>
    <dgm:cxn modelId="{C857F9DC-6226-46FB-B506-F35BB0521A07}" type="presOf" srcId="{EB1C4EED-CC24-4B27-9B5A-F00B9C30B3AA}" destId="{DA1BF97F-654A-4250-A1A3-F055DC9BF37F}" srcOrd="0" destOrd="0" presId="urn:microsoft.com/office/officeart/2005/8/layout/radial4"/>
    <dgm:cxn modelId="{A9DA2033-D25F-4941-8A42-1667B56C6749}" type="presOf" srcId="{6879AFAD-B5A4-4791-B7B7-9A93057C8510}" destId="{F5D2529F-3923-4B05-8799-62B3B6C58D83}" srcOrd="0" destOrd="0" presId="urn:microsoft.com/office/officeart/2005/8/layout/radial4"/>
    <dgm:cxn modelId="{D1BB5F43-C4B6-428D-911D-A462F4F00880}" srcId="{A43DC1FD-C8FF-486A-953F-8B03E56A2DD8}" destId="{6879AFAD-B5A4-4791-B7B7-9A93057C8510}" srcOrd="1" destOrd="0" parTransId="{4284023C-0FBA-40E6-BA68-86EB125AD656}" sibTransId="{D2F78725-3753-4B67-9D92-951651578E3C}"/>
    <dgm:cxn modelId="{9066FF28-EB75-4CE7-A073-51E9D56638DB}" type="presOf" srcId="{0959F339-57D9-434A-830C-ADBD41BFE637}" destId="{94FC981D-34AE-4B05-8D71-BA8AE2D24A3C}" srcOrd="0" destOrd="0" presId="urn:microsoft.com/office/officeart/2005/8/layout/radial4"/>
    <dgm:cxn modelId="{68789E3D-DE65-4DD9-B8DA-50AED7F06B8D}" srcId="{A43DC1FD-C8FF-486A-953F-8B03E56A2DD8}" destId="{83890787-59C8-4A71-9339-670CAC8ED872}" srcOrd="2" destOrd="0" parTransId="{4960648D-3D15-4AEE-BBC5-99AF02EF4F0F}" sibTransId="{1DE15986-B45E-42A4-9E19-35C791E4378E}"/>
    <dgm:cxn modelId="{5219FD28-21A0-4138-B5E9-B19750D36816}" type="presParOf" srcId="{260A1952-C1C7-430A-8641-5E73B3AEB489}" destId="{C519CBFC-8C3C-49F3-A3F5-3B017989CBEF}" srcOrd="0" destOrd="0" presId="urn:microsoft.com/office/officeart/2005/8/layout/radial4"/>
    <dgm:cxn modelId="{D7941CF1-705A-4DF8-84DA-D3D3F5E660FB}" type="presParOf" srcId="{260A1952-C1C7-430A-8641-5E73B3AEB489}" destId="{79F3CE3B-CCCE-4D1B-B024-79269A30F309}" srcOrd="1" destOrd="0" presId="urn:microsoft.com/office/officeart/2005/8/layout/radial4"/>
    <dgm:cxn modelId="{62177145-E733-4713-A824-3DDA569179AE}" type="presParOf" srcId="{260A1952-C1C7-430A-8641-5E73B3AEB489}" destId="{DA1BF97F-654A-4250-A1A3-F055DC9BF37F}" srcOrd="2" destOrd="0" presId="urn:microsoft.com/office/officeart/2005/8/layout/radial4"/>
    <dgm:cxn modelId="{887DB6AC-C3B0-4FB9-83F3-E450CDB1CCDF}" type="presParOf" srcId="{260A1952-C1C7-430A-8641-5E73B3AEB489}" destId="{3BB669DC-AC30-4ACF-A2EE-D53DD40E0429}" srcOrd="3" destOrd="0" presId="urn:microsoft.com/office/officeart/2005/8/layout/radial4"/>
    <dgm:cxn modelId="{C84160AD-3CD7-4CB7-B5C2-52E94882EEFB}" type="presParOf" srcId="{260A1952-C1C7-430A-8641-5E73B3AEB489}" destId="{F5D2529F-3923-4B05-8799-62B3B6C58D83}" srcOrd="4" destOrd="0" presId="urn:microsoft.com/office/officeart/2005/8/layout/radial4"/>
    <dgm:cxn modelId="{F44AEF34-1584-47A5-9821-C499D86771B6}" type="presParOf" srcId="{260A1952-C1C7-430A-8641-5E73B3AEB489}" destId="{329A9FF0-DF68-40E0-903F-7624E359C55B}" srcOrd="5" destOrd="0" presId="urn:microsoft.com/office/officeart/2005/8/layout/radial4"/>
    <dgm:cxn modelId="{B1CC8624-27C6-4846-8091-434A873CD658}" type="presParOf" srcId="{260A1952-C1C7-430A-8641-5E73B3AEB489}" destId="{244CBFDE-F0C9-45C4-A7EA-959632D390F5}" srcOrd="6" destOrd="0" presId="urn:microsoft.com/office/officeart/2005/8/layout/radial4"/>
    <dgm:cxn modelId="{4CBBD124-051E-49CA-9799-85E9855CE3B2}" type="presParOf" srcId="{260A1952-C1C7-430A-8641-5E73B3AEB489}" destId="{EE6E112D-0F90-40D8-897C-48189136A2C1}" srcOrd="7" destOrd="0" presId="urn:microsoft.com/office/officeart/2005/8/layout/radial4"/>
    <dgm:cxn modelId="{12A319C7-36A6-4F22-A740-A61183B7E9F8}" type="presParOf" srcId="{260A1952-C1C7-430A-8641-5E73B3AEB489}" destId="{94FC981D-34AE-4B05-8D71-BA8AE2D24A3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81E594-ABD2-492D-89B5-04EA7EBA75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7480F9-B72A-4E30-91B0-E820FE6207A5}">
      <dgm:prSet phldrT="[Text]"/>
      <dgm:spPr>
        <a:solidFill>
          <a:schemeClr val="accent1"/>
        </a:solidFill>
      </dgm:spPr>
      <dgm:t>
        <a:bodyPr/>
        <a:lstStyle/>
        <a:p>
          <a:r>
            <a:rPr lang="ka-GE" dirty="0" smtClean="0"/>
            <a:t>ჯგუფური ფინანსირების კამპანიის განვითარება</a:t>
          </a:r>
          <a:endParaRPr lang="en-US" dirty="0" smtClean="0"/>
        </a:p>
      </dgm:t>
    </dgm:pt>
    <dgm:pt modelId="{C578152E-BE6F-470B-8E3A-135048B7339C}" type="parTrans" cxnId="{09C19F2F-7965-4F66-990E-9FD8667B56DE}">
      <dgm:prSet/>
      <dgm:spPr/>
      <dgm:t>
        <a:bodyPr/>
        <a:lstStyle/>
        <a:p>
          <a:endParaRPr lang="en-US"/>
        </a:p>
      </dgm:t>
    </dgm:pt>
    <dgm:pt modelId="{D47DF028-CD2B-410D-BFA6-DE3066C6CDA9}" type="sibTrans" cxnId="{09C19F2F-7965-4F66-990E-9FD8667B56DE}">
      <dgm:prSet/>
      <dgm:spPr/>
      <dgm:t>
        <a:bodyPr/>
        <a:lstStyle/>
        <a:p>
          <a:endParaRPr lang="en-US"/>
        </a:p>
      </dgm:t>
    </dgm:pt>
    <dgm:pt modelId="{EF72DADA-EB76-41C8-97BB-9AD092BEF58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dirty="0" smtClean="0"/>
            <a:t>გაშვება პლატფორმაზე</a:t>
          </a:r>
          <a:endParaRPr lang="en-US" dirty="0"/>
        </a:p>
      </dgm:t>
    </dgm:pt>
    <dgm:pt modelId="{66E1F137-9D00-4B23-B54F-32232E78774E}" type="parTrans" cxnId="{283BC87C-2A19-4D04-B91E-BA09582B7D52}">
      <dgm:prSet/>
      <dgm:spPr/>
      <dgm:t>
        <a:bodyPr/>
        <a:lstStyle/>
        <a:p>
          <a:endParaRPr lang="en-US"/>
        </a:p>
      </dgm:t>
    </dgm:pt>
    <dgm:pt modelId="{E3E4F459-9CCC-49A9-9CF5-7F8F5C15565F}" type="sibTrans" cxnId="{283BC87C-2A19-4D04-B91E-BA09582B7D52}">
      <dgm:prSet/>
      <dgm:spPr/>
      <dgm:t>
        <a:bodyPr/>
        <a:lstStyle/>
        <a:p>
          <a:endParaRPr lang="en-US"/>
        </a:p>
      </dgm:t>
    </dgm:pt>
    <dgm:pt modelId="{68E35F15-836D-4BF1-AC8D-D6874FDBE05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dirty="0" smtClean="0"/>
            <a:t>ფინანსების მოზიდვა</a:t>
          </a:r>
          <a:r>
            <a:rPr lang="en-US" dirty="0" smtClean="0"/>
            <a:t> </a:t>
          </a:r>
          <a:endParaRPr lang="en-US" dirty="0"/>
        </a:p>
      </dgm:t>
    </dgm:pt>
    <dgm:pt modelId="{3324421C-D7DE-4D75-8CB3-6FBF35273AF4}" type="parTrans" cxnId="{1071DFAB-0C91-40B0-9255-3E79ECBEE71E}">
      <dgm:prSet/>
      <dgm:spPr/>
      <dgm:t>
        <a:bodyPr/>
        <a:lstStyle/>
        <a:p>
          <a:endParaRPr lang="en-US"/>
        </a:p>
      </dgm:t>
    </dgm:pt>
    <dgm:pt modelId="{9F6B1667-CBA8-4C58-8526-87C98F663747}" type="sibTrans" cxnId="{1071DFAB-0C91-40B0-9255-3E79ECBEE71E}">
      <dgm:prSet/>
      <dgm:spPr/>
      <dgm:t>
        <a:bodyPr/>
        <a:lstStyle/>
        <a:p>
          <a:endParaRPr lang="en-US"/>
        </a:p>
      </dgm:t>
    </dgm:pt>
    <dgm:pt modelId="{EABEE084-3DE8-4265-AD8D-646CBABAFA83}">
      <dgm:prSet phldrT="[Text]"/>
      <dgm:spPr/>
      <dgm:t>
        <a:bodyPr/>
        <a:lstStyle/>
        <a:p>
          <a:r>
            <a:rPr lang="ka-GE" dirty="0" smtClean="0"/>
            <a:t>დაპირებული მიზნების უზრუნველყოფა </a:t>
          </a:r>
          <a:endParaRPr lang="en-US" dirty="0"/>
        </a:p>
      </dgm:t>
    </dgm:pt>
    <dgm:pt modelId="{459C7E9B-839F-4938-A155-67DFCF506516}" type="parTrans" cxnId="{4CC982F7-13F5-4ED6-B622-D1DBBB257250}">
      <dgm:prSet/>
      <dgm:spPr/>
      <dgm:t>
        <a:bodyPr/>
        <a:lstStyle/>
        <a:p>
          <a:endParaRPr lang="en-US"/>
        </a:p>
      </dgm:t>
    </dgm:pt>
    <dgm:pt modelId="{649003B2-7AF2-46E0-A334-0D712B925A31}" type="sibTrans" cxnId="{4CC982F7-13F5-4ED6-B622-D1DBBB257250}">
      <dgm:prSet/>
      <dgm:spPr/>
      <dgm:t>
        <a:bodyPr/>
        <a:lstStyle/>
        <a:p>
          <a:endParaRPr lang="en-US"/>
        </a:p>
      </dgm:t>
    </dgm:pt>
    <dgm:pt modelId="{6599790C-B41A-40CB-A964-8E150CB22158}" type="pres">
      <dgm:prSet presAssocID="{F481E594-ABD2-492D-89B5-04EA7EBA75E5}" presName="Name0" presStyleCnt="0">
        <dgm:presLayoutVars>
          <dgm:dir/>
          <dgm:animLvl val="lvl"/>
          <dgm:resizeHandles val="exact"/>
        </dgm:presLayoutVars>
      </dgm:prSet>
      <dgm:spPr/>
    </dgm:pt>
    <dgm:pt modelId="{DB6F2BE9-4D83-4AA3-92B0-AF46E51D2B22}" type="pres">
      <dgm:prSet presAssocID="{C47480F9-B72A-4E30-91B0-E820FE6207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14913-DBDA-4954-9AC0-BDC45E3B491F}" type="pres">
      <dgm:prSet presAssocID="{D47DF028-CD2B-410D-BFA6-DE3066C6CDA9}" presName="parTxOnlySpace" presStyleCnt="0"/>
      <dgm:spPr/>
    </dgm:pt>
    <dgm:pt modelId="{B6B357CD-6934-493F-A639-E1E990F3D8DF}" type="pres">
      <dgm:prSet presAssocID="{EF72DADA-EB76-41C8-97BB-9AD092BEF58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051B-781A-4C1C-8716-DD007B31B28D}" type="pres">
      <dgm:prSet presAssocID="{E3E4F459-9CCC-49A9-9CF5-7F8F5C15565F}" presName="parTxOnlySpace" presStyleCnt="0"/>
      <dgm:spPr/>
    </dgm:pt>
    <dgm:pt modelId="{110BC12F-37FE-4FA5-9B46-ADA6B0538A0F}" type="pres">
      <dgm:prSet presAssocID="{68E35F15-836D-4BF1-AC8D-D6874FDBE05C}" presName="parTxOnly" presStyleLbl="node1" presStyleIdx="2" presStyleCnt="4" custLinFactNeighborX="5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B1E9-0240-44BD-9BD8-90A82EF4D822}" type="pres">
      <dgm:prSet presAssocID="{9F6B1667-CBA8-4C58-8526-87C98F663747}" presName="parTxOnlySpace" presStyleCnt="0"/>
      <dgm:spPr/>
    </dgm:pt>
    <dgm:pt modelId="{977B6022-C3DB-4FEA-85AD-BB2CAE1335BD}" type="pres">
      <dgm:prSet presAssocID="{EABEE084-3DE8-4265-AD8D-646CBABAFA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E4548-DF74-4BFB-97BF-51397F07A438}" type="presOf" srcId="{C47480F9-B72A-4E30-91B0-E820FE6207A5}" destId="{DB6F2BE9-4D83-4AA3-92B0-AF46E51D2B22}" srcOrd="0" destOrd="0" presId="urn:microsoft.com/office/officeart/2005/8/layout/chevron1"/>
    <dgm:cxn modelId="{395FD4F7-51C6-46DD-A07F-365454733B6C}" type="presOf" srcId="{68E35F15-836D-4BF1-AC8D-D6874FDBE05C}" destId="{110BC12F-37FE-4FA5-9B46-ADA6B0538A0F}" srcOrd="0" destOrd="0" presId="urn:microsoft.com/office/officeart/2005/8/layout/chevron1"/>
    <dgm:cxn modelId="{283BC87C-2A19-4D04-B91E-BA09582B7D52}" srcId="{F481E594-ABD2-492D-89B5-04EA7EBA75E5}" destId="{EF72DADA-EB76-41C8-97BB-9AD092BEF585}" srcOrd="1" destOrd="0" parTransId="{66E1F137-9D00-4B23-B54F-32232E78774E}" sibTransId="{E3E4F459-9CCC-49A9-9CF5-7F8F5C15565F}"/>
    <dgm:cxn modelId="{A61D60A0-071D-4D58-9407-29857514F865}" type="presOf" srcId="{EABEE084-3DE8-4265-AD8D-646CBABAFA83}" destId="{977B6022-C3DB-4FEA-85AD-BB2CAE1335BD}" srcOrd="0" destOrd="0" presId="urn:microsoft.com/office/officeart/2005/8/layout/chevron1"/>
    <dgm:cxn modelId="{FC8E01FA-6367-4B13-91ED-43A27B173A93}" type="presOf" srcId="{F481E594-ABD2-492D-89B5-04EA7EBA75E5}" destId="{6599790C-B41A-40CB-A964-8E150CB22158}" srcOrd="0" destOrd="0" presId="urn:microsoft.com/office/officeart/2005/8/layout/chevron1"/>
    <dgm:cxn modelId="{09C19F2F-7965-4F66-990E-9FD8667B56DE}" srcId="{F481E594-ABD2-492D-89B5-04EA7EBA75E5}" destId="{C47480F9-B72A-4E30-91B0-E820FE6207A5}" srcOrd="0" destOrd="0" parTransId="{C578152E-BE6F-470B-8E3A-135048B7339C}" sibTransId="{D47DF028-CD2B-410D-BFA6-DE3066C6CDA9}"/>
    <dgm:cxn modelId="{4CC982F7-13F5-4ED6-B622-D1DBBB257250}" srcId="{F481E594-ABD2-492D-89B5-04EA7EBA75E5}" destId="{EABEE084-3DE8-4265-AD8D-646CBABAFA83}" srcOrd="3" destOrd="0" parTransId="{459C7E9B-839F-4938-A155-67DFCF506516}" sibTransId="{649003B2-7AF2-46E0-A334-0D712B925A31}"/>
    <dgm:cxn modelId="{A581E1FC-6C02-494C-BF8B-FF2DEDE56DF0}" type="presOf" srcId="{EF72DADA-EB76-41C8-97BB-9AD092BEF585}" destId="{B6B357CD-6934-493F-A639-E1E990F3D8DF}" srcOrd="0" destOrd="0" presId="urn:microsoft.com/office/officeart/2005/8/layout/chevron1"/>
    <dgm:cxn modelId="{1071DFAB-0C91-40B0-9255-3E79ECBEE71E}" srcId="{F481E594-ABD2-492D-89B5-04EA7EBA75E5}" destId="{68E35F15-836D-4BF1-AC8D-D6874FDBE05C}" srcOrd="2" destOrd="0" parTransId="{3324421C-D7DE-4D75-8CB3-6FBF35273AF4}" sibTransId="{9F6B1667-CBA8-4C58-8526-87C98F663747}"/>
    <dgm:cxn modelId="{4600DDB7-88F7-476B-A9E1-A953DB7A1021}" type="presParOf" srcId="{6599790C-B41A-40CB-A964-8E150CB22158}" destId="{DB6F2BE9-4D83-4AA3-92B0-AF46E51D2B22}" srcOrd="0" destOrd="0" presId="urn:microsoft.com/office/officeart/2005/8/layout/chevron1"/>
    <dgm:cxn modelId="{A76D3871-3324-45D1-BAAB-FD62D8547991}" type="presParOf" srcId="{6599790C-B41A-40CB-A964-8E150CB22158}" destId="{8C314913-DBDA-4954-9AC0-BDC45E3B491F}" srcOrd="1" destOrd="0" presId="urn:microsoft.com/office/officeart/2005/8/layout/chevron1"/>
    <dgm:cxn modelId="{04EA95FA-20FF-4A9C-B35A-652730B9D37C}" type="presParOf" srcId="{6599790C-B41A-40CB-A964-8E150CB22158}" destId="{B6B357CD-6934-493F-A639-E1E990F3D8DF}" srcOrd="2" destOrd="0" presId="urn:microsoft.com/office/officeart/2005/8/layout/chevron1"/>
    <dgm:cxn modelId="{592396B5-C064-4591-A4B8-4125ECFB1F76}" type="presParOf" srcId="{6599790C-B41A-40CB-A964-8E150CB22158}" destId="{BF2F051B-781A-4C1C-8716-DD007B31B28D}" srcOrd="3" destOrd="0" presId="urn:microsoft.com/office/officeart/2005/8/layout/chevron1"/>
    <dgm:cxn modelId="{DF8C3631-332D-4DB9-811E-DBB9BCBDF72C}" type="presParOf" srcId="{6599790C-B41A-40CB-A964-8E150CB22158}" destId="{110BC12F-37FE-4FA5-9B46-ADA6B0538A0F}" srcOrd="4" destOrd="0" presId="urn:microsoft.com/office/officeart/2005/8/layout/chevron1"/>
    <dgm:cxn modelId="{D6B9A76C-2C92-432A-9F08-F497287FB862}" type="presParOf" srcId="{6599790C-B41A-40CB-A964-8E150CB22158}" destId="{EBF9B1E9-0240-44BD-9BD8-90A82EF4D822}" srcOrd="5" destOrd="0" presId="urn:microsoft.com/office/officeart/2005/8/layout/chevron1"/>
    <dgm:cxn modelId="{FD0E4DED-B96B-4BE1-97AB-5BF677884A9B}" type="presParOf" srcId="{6599790C-B41A-40CB-A964-8E150CB22158}" destId="{977B6022-C3DB-4FEA-85AD-BB2CAE1335B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81E594-ABD2-492D-89B5-04EA7EBA75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7480F9-B72A-4E30-91B0-E820FE6207A5}">
      <dgm:prSet phldrT="[Text]"/>
      <dgm:spPr>
        <a:solidFill>
          <a:schemeClr val="accent1"/>
        </a:solidFill>
      </dgm:spPr>
      <dgm:t>
        <a:bodyPr/>
        <a:lstStyle/>
        <a:p>
          <a:r>
            <a:rPr lang="ka-GE" dirty="0" smtClean="0"/>
            <a:t>ჯგუფური ფინანსირების კამპანიის განვითარება</a:t>
          </a:r>
          <a:endParaRPr lang="en-US" dirty="0" smtClean="0"/>
        </a:p>
      </dgm:t>
    </dgm:pt>
    <dgm:pt modelId="{C578152E-BE6F-470B-8E3A-135048B7339C}" type="parTrans" cxnId="{09C19F2F-7965-4F66-990E-9FD8667B56DE}">
      <dgm:prSet/>
      <dgm:spPr/>
      <dgm:t>
        <a:bodyPr/>
        <a:lstStyle/>
        <a:p>
          <a:endParaRPr lang="en-US"/>
        </a:p>
      </dgm:t>
    </dgm:pt>
    <dgm:pt modelId="{D47DF028-CD2B-410D-BFA6-DE3066C6CDA9}" type="sibTrans" cxnId="{09C19F2F-7965-4F66-990E-9FD8667B56DE}">
      <dgm:prSet/>
      <dgm:spPr/>
      <dgm:t>
        <a:bodyPr/>
        <a:lstStyle/>
        <a:p>
          <a:endParaRPr lang="en-US"/>
        </a:p>
      </dgm:t>
    </dgm:pt>
    <dgm:pt modelId="{EF72DADA-EB76-41C8-97BB-9AD092BEF585}">
      <dgm:prSet phldrT="[Text]"/>
      <dgm:spPr/>
      <dgm:t>
        <a:bodyPr/>
        <a:lstStyle/>
        <a:p>
          <a:r>
            <a:rPr lang="ka-GE" dirty="0" smtClean="0"/>
            <a:t>გაშვება პლატფორმაზე</a:t>
          </a:r>
          <a:endParaRPr lang="en-US" dirty="0"/>
        </a:p>
      </dgm:t>
    </dgm:pt>
    <dgm:pt modelId="{66E1F137-9D00-4B23-B54F-32232E78774E}" type="parTrans" cxnId="{283BC87C-2A19-4D04-B91E-BA09582B7D52}">
      <dgm:prSet/>
      <dgm:spPr/>
      <dgm:t>
        <a:bodyPr/>
        <a:lstStyle/>
        <a:p>
          <a:endParaRPr lang="en-US"/>
        </a:p>
      </dgm:t>
    </dgm:pt>
    <dgm:pt modelId="{E3E4F459-9CCC-49A9-9CF5-7F8F5C15565F}" type="sibTrans" cxnId="{283BC87C-2A19-4D04-B91E-BA09582B7D52}">
      <dgm:prSet/>
      <dgm:spPr/>
      <dgm:t>
        <a:bodyPr/>
        <a:lstStyle/>
        <a:p>
          <a:endParaRPr lang="en-US"/>
        </a:p>
      </dgm:t>
    </dgm:pt>
    <dgm:pt modelId="{68E35F15-836D-4BF1-AC8D-D6874FDBE05C}">
      <dgm:prSet phldrT="[Text]"/>
      <dgm:spPr/>
      <dgm:t>
        <a:bodyPr/>
        <a:lstStyle/>
        <a:p>
          <a:r>
            <a:rPr lang="ka-GE" dirty="0" smtClean="0"/>
            <a:t>ფინანსების მოზიდვა</a:t>
          </a:r>
          <a:r>
            <a:rPr lang="en-US" dirty="0" smtClean="0"/>
            <a:t> </a:t>
          </a:r>
          <a:endParaRPr lang="en-US" dirty="0"/>
        </a:p>
      </dgm:t>
    </dgm:pt>
    <dgm:pt modelId="{3324421C-D7DE-4D75-8CB3-6FBF35273AF4}" type="parTrans" cxnId="{1071DFAB-0C91-40B0-9255-3E79ECBEE71E}">
      <dgm:prSet/>
      <dgm:spPr/>
      <dgm:t>
        <a:bodyPr/>
        <a:lstStyle/>
        <a:p>
          <a:endParaRPr lang="en-US"/>
        </a:p>
      </dgm:t>
    </dgm:pt>
    <dgm:pt modelId="{9F6B1667-CBA8-4C58-8526-87C98F663747}" type="sibTrans" cxnId="{1071DFAB-0C91-40B0-9255-3E79ECBEE71E}">
      <dgm:prSet/>
      <dgm:spPr/>
      <dgm:t>
        <a:bodyPr/>
        <a:lstStyle/>
        <a:p>
          <a:endParaRPr lang="en-US"/>
        </a:p>
      </dgm:t>
    </dgm:pt>
    <dgm:pt modelId="{EABEE084-3DE8-4265-AD8D-646CBABAFA8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dirty="0" smtClean="0"/>
            <a:t>დაპირებული მიზნების უზრუნველყოფა </a:t>
          </a:r>
          <a:endParaRPr lang="en-US" dirty="0"/>
        </a:p>
      </dgm:t>
    </dgm:pt>
    <dgm:pt modelId="{459C7E9B-839F-4938-A155-67DFCF506516}" type="parTrans" cxnId="{4CC982F7-13F5-4ED6-B622-D1DBBB257250}">
      <dgm:prSet/>
      <dgm:spPr/>
      <dgm:t>
        <a:bodyPr/>
        <a:lstStyle/>
        <a:p>
          <a:endParaRPr lang="en-US"/>
        </a:p>
      </dgm:t>
    </dgm:pt>
    <dgm:pt modelId="{649003B2-7AF2-46E0-A334-0D712B925A31}" type="sibTrans" cxnId="{4CC982F7-13F5-4ED6-B622-D1DBBB257250}">
      <dgm:prSet/>
      <dgm:spPr/>
      <dgm:t>
        <a:bodyPr/>
        <a:lstStyle/>
        <a:p>
          <a:endParaRPr lang="en-US"/>
        </a:p>
      </dgm:t>
    </dgm:pt>
    <dgm:pt modelId="{6599790C-B41A-40CB-A964-8E150CB22158}" type="pres">
      <dgm:prSet presAssocID="{F481E594-ABD2-492D-89B5-04EA7EBA75E5}" presName="Name0" presStyleCnt="0">
        <dgm:presLayoutVars>
          <dgm:dir/>
          <dgm:animLvl val="lvl"/>
          <dgm:resizeHandles val="exact"/>
        </dgm:presLayoutVars>
      </dgm:prSet>
      <dgm:spPr/>
    </dgm:pt>
    <dgm:pt modelId="{DB6F2BE9-4D83-4AA3-92B0-AF46E51D2B22}" type="pres">
      <dgm:prSet presAssocID="{C47480F9-B72A-4E30-91B0-E820FE6207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14913-DBDA-4954-9AC0-BDC45E3B491F}" type="pres">
      <dgm:prSet presAssocID="{D47DF028-CD2B-410D-BFA6-DE3066C6CDA9}" presName="parTxOnlySpace" presStyleCnt="0"/>
      <dgm:spPr/>
    </dgm:pt>
    <dgm:pt modelId="{B6B357CD-6934-493F-A639-E1E990F3D8DF}" type="pres">
      <dgm:prSet presAssocID="{EF72DADA-EB76-41C8-97BB-9AD092BEF58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051B-781A-4C1C-8716-DD007B31B28D}" type="pres">
      <dgm:prSet presAssocID="{E3E4F459-9CCC-49A9-9CF5-7F8F5C15565F}" presName="parTxOnlySpace" presStyleCnt="0"/>
      <dgm:spPr/>
    </dgm:pt>
    <dgm:pt modelId="{110BC12F-37FE-4FA5-9B46-ADA6B0538A0F}" type="pres">
      <dgm:prSet presAssocID="{68E35F15-836D-4BF1-AC8D-D6874FDBE05C}" presName="parTxOnly" presStyleLbl="node1" presStyleIdx="2" presStyleCnt="4" custLinFactNeighborX="5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B1E9-0240-44BD-9BD8-90A82EF4D822}" type="pres">
      <dgm:prSet presAssocID="{9F6B1667-CBA8-4C58-8526-87C98F663747}" presName="parTxOnlySpace" presStyleCnt="0"/>
      <dgm:spPr/>
    </dgm:pt>
    <dgm:pt modelId="{977B6022-C3DB-4FEA-85AD-BB2CAE1335BD}" type="pres">
      <dgm:prSet presAssocID="{EABEE084-3DE8-4265-AD8D-646CBABAFA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E4548-DF74-4BFB-97BF-51397F07A438}" type="presOf" srcId="{C47480F9-B72A-4E30-91B0-E820FE6207A5}" destId="{DB6F2BE9-4D83-4AA3-92B0-AF46E51D2B22}" srcOrd="0" destOrd="0" presId="urn:microsoft.com/office/officeart/2005/8/layout/chevron1"/>
    <dgm:cxn modelId="{395FD4F7-51C6-46DD-A07F-365454733B6C}" type="presOf" srcId="{68E35F15-836D-4BF1-AC8D-D6874FDBE05C}" destId="{110BC12F-37FE-4FA5-9B46-ADA6B0538A0F}" srcOrd="0" destOrd="0" presId="urn:microsoft.com/office/officeart/2005/8/layout/chevron1"/>
    <dgm:cxn modelId="{283BC87C-2A19-4D04-B91E-BA09582B7D52}" srcId="{F481E594-ABD2-492D-89B5-04EA7EBA75E5}" destId="{EF72DADA-EB76-41C8-97BB-9AD092BEF585}" srcOrd="1" destOrd="0" parTransId="{66E1F137-9D00-4B23-B54F-32232E78774E}" sibTransId="{E3E4F459-9CCC-49A9-9CF5-7F8F5C15565F}"/>
    <dgm:cxn modelId="{A61D60A0-071D-4D58-9407-29857514F865}" type="presOf" srcId="{EABEE084-3DE8-4265-AD8D-646CBABAFA83}" destId="{977B6022-C3DB-4FEA-85AD-BB2CAE1335BD}" srcOrd="0" destOrd="0" presId="urn:microsoft.com/office/officeart/2005/8/layout/chevron1"/>
    <dgm:cxn modelId="{FC8E01FA-6367-4B13-91ED-43A27B173A93}" type="presOf" srcId="{F481E594-ABD2-492D-89B5-04EA7EBA75E5}" destId="{6599790C-B41A-40CB-A964-8E150CB22158}" srcOrd="0" destOrd="0" presId="urn:microsoft.com/office/officeart/2005/8/layout/chevron1"/>
    <dgm:cxn modelId="{09C19F2F-7965-4F66-990E-9FD8667B56DE}" srcId="{F481E594-ABD2-492D-89B5-04EA7EBA75E5}" destId="{C47480F9-B72A-4E30-91B0-E820FE6207A5}" srcOrd="0" destOrd="0" parTransId="{C578152E-BE6F-470B-8E3A-135048B7339C}" sibTransId="{D47DF028-CD2B-410D-BFA6-DE3066C6CDA9}"/>
    <dgm:cxn modelId="{4CC982F7-13F5-4ED6-B622-D1DBBB257250}" srcId="{F481E594-ABD2-492D-89B5-04EA7EBA75E5}" destId="{EABEE084-3DE8-4265-AD8D-646CBABAFA83}" srcOrd="3" destOrd="0" parTransId="{459C7E9B-839F-4938-A155-67DFCF506516}" sibTransId="{649003B2-7AF2-46E0-A334-0D712B925A31}"/>
    <dgm:cxn modelId="{A581E1FC-6C02-494C-BF8B-FF2DEDE56DF0}" type="presOf" srcId="{EF72DADA-EB76-41C8-97BB-9AD092BEF585}" destId="{B6B357CD-6934-493F-A639-E1E990F3D8DF}" srcOrd="0" destOrd="0" presId="urn:microsoft.com/office/officeart/2005/8/layout/chevron1"/>
    <dgm:cxn modelId="{1071DFAB-0C91-40B0-9255-3E79ECBEE71E}" srcId="{F481E594-ABD2-492D-89B5-04EA7EBA75E5}" destId="{68E35F15-836D-4BF1-AC8D-D6874FDBE05C}" srcOrd="2" destOrd="0" parTransId="{3324421C-D7DE-4D75-8CB3-6FBF35273AF4}" sibTransId="{9F6B1667-CBA8-4C58-8526-87C98F663747}"/>
    <dgm:cxn modelId="{4600DDB7-88F7-476B-A9E1-A953DB7A1021}" type="presParOf" srcId="{6599790C-B41A-40CB-A964-8E150CB22158}" destId="{DB6F2BE9-4D83-4AA3-92B0-AF46E51D2B22}" srcOrd="0" destOrd="0" presId="urn:microsoft.com/office/officeart/2005/8/layout/chevron1"/>
    <dgm:cxn modelId="{A76D3871-3324-45D1-BAAB-FD62D8547991}" type="presParOf" srcId="{6599790C-B41A-40CB-A964-8E150CB22158}" destId="{8C314913-DBDA-4954-9AC0-BDC45E3B491F}" srcOrd="1" destOrd="0" presId="urn:microsoft.com/office/officeart/2005/8/layout/chevron1"/>
    <dgm:cxn modelId="{04EA95FA-20FF-4A9C-B35A-652730B9D37C}" type="presParOf" srcId="{6599790C-B41A-40CB-A964-8E150CB22158}" destId="{B6B357CD-6934-493F-A639-E1E990F3D8DF}" srcOrd="2" destOrd="0" presId="urn:microsoft.com/office/officeart/2005/8/layout/chevron1"/>
    <dgm:cxn modelId="{592396B5-C064-4591-A4B8-4125ECFB1F76}" type="presParOf" srcId="{6599790C-B41A-40CB-A964-8E150CB22158}" destId="{BF2F051B-781A-4C1C-8716-DD007B31B28D}" srcOrd="3" destOrd="0" presId="urn:microsoft.com/office/officeart/2005/8/layout/chevron1"/>
    <dgm:cxn modelId="{DF8C3631-332D-4DB9-811E-DBB9BCBDF72C}" type="presParOf" srcId="{6599790C-B41A-40CB-A964-8E150CB22158}" destId="{110BC12F-37FE-4FA5-9B46-ADA6B0538A0F}" srcOrd="4" destOrd="0" presId="urn:microsoft.com/office/officeart/2005/8/layout/chevron1"/>
    <dgm:cxn modelId="{D6B9A76C-2C92-432A-9F08-F497287FB862}" type="presParOf" srcId="{6599790C-B41A-40CB-A964-8E150CB22158}" destId="{EBF9B1E9-0240-44BD-9BD8-90A82EF4D822}" srcOrd="5" destOrd="0" presId="urn:microsoft.com/office/officeart/2005/8/layout/chevron1"/>
    <dgm:cxn modelId="{FD0E4DED-B96B-4BE1-97AB-5BF677884A9B}" type="presParOf" srcId="{6599790C-B41A-40CB-A964-8E150CB22158}" destId="{977B6022-C3DB-4FEA-85AD-BB2CAE1335B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A6A8B3-6CE0-4F6B-BC5F-0A75829B8D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9D781-BF51-4DB8-B54F-3AA793D75400}">
      <dgm:prSet phldrT="[Text]"/>
      <dgm:spPr/>
      <dgm:t>
        <a:bodyPr/>
        <a:lstStyle/>
        <a:p>
          <a:r>
            <a:rPr lang="ka-GE" dirty="0" smtClean="0"/>
            <a:t>თქვენი ჯგუფი </a:t>
          </a:r>
          <a:endParaRPr lang="en-US" dirty="0"/>
        </a:p>
      </dgm:t>
    </dgm:pt>
    <dgm:pt modelId="{F8A43DAE-9BC8-4B97-9CC8-7F5B67501380}" type="parTrans" cxnId="{7FDF57A3-B2FF-4C98-90A6-F64592313491}">
      <dgm:prSet/>
      <dgm:spPr/>
      <dgm:t>
        <a:bodyPr/>
        <a:lstStyle/>
        <a:p>
          <a:endParaRPr lang="en-US"/>
        </a:p>
      </dgm:t>
    </dgm:pt>
    <dgm:pt modelId="{D67D5E9F-4467-409D-9BCB-0386963D1007}" type="sibTrans" cxnId="{7FDF57A3-B2FF-4C98-90A6-F64592313491}">
      <dgm:prSet/>
      <dgm:spPr/>
      <dgm:t>
        <a:bodyPr/>
        <a:lstStyle/>
        <a:p>
          <a:endParaRPr lang="en-US"/>
        </a:p>
      </dgm:t>
    </dgm:pt>
    <dgm:pt modelId="{B9456144-AC8E-4881-9B4B-3302A55171E2}">
      <dgm:prSet phldrT="[Text]"/>
      <dgm:spPr/>
      <dgm:t>
        <a:bodyPr/>
        <a:lstStyle/>
        <a:p>
          <a:r>
            <a:rPr lang="ka-GE" dirty="0" smtClean="0"/>
            <a:t>თქვენი </a:t>
          </a:r>
          <a:r>
            <a:rPr lang="ka-GE" dirty="0" smtClean="0"/>
            <a:t>ჯგუფური </a:t>
          </a:r>
          <a:r>
            <a:rPr lang="ka-GE" dirty="0" smtClean="0"/>
            <a:t>ანალიზი</a:t>
          </a:r>
          <a:endParaRPr lang="en-US" dirty="0"/>
        </a:p>
      </dgm:t>
    </dgm:pt>
    <dgm:pt modelId="{5B35427D-58DB-433E-892B-1570A5553473}" type="parTrans" cxnId="{11D33ACA-7E86-4929-86D2-6E153DB1E9A7}">
      <dgm:prSet/>
      <dgm:spPr/>
      <dgm:t>
        <a:bodyPr/>
        <a:lstStyle/>
        <a:p>
          <a:endParaRPr lang="en-US"/>
        </a:p>
      </dgm:t>
    </dgm:pt>
    <dgm:pt modelId="{5E448024-30C7-4ADF-99ED-FB5C8CEDAE82}" type="sibTrans" cxnId="{11D33ACA-7E86-4929-86D2-6E153DB1E9A7}">
      <dgm:prSet/>
      <dgm:spPr/>
      <dgm:t>
        <a:bodyPr/>
        <a:lstStyle/>
        <a:p>
          <a:endParaRPr lang="en-US"/>
        </a:p>
      </dgm:t>
    </dgm:pt>
    <dgm:pt modelId="{F92BD9E8-2438-4AC0-9292-2BFC85818961}">
      <dgm:prSet phldrT="[Text]"/>
      <dgm:spPr/>
      <dgm:t>
        <a:bodyPr/>
        <a:lstStyle/>
        <a:p>
          <a:r>
            <a:rPr lang="ka-GE" dirty="0" smtClean="0"/>
            <a:t>სწორი პლატფორმა</a:t>
          </a:r>
          <a:endParaRPr lang="en-US" dirty="0"/>
        </a:p>
      </dgm:t>
    </dgm:pt>
    <dgm:pt modelId="{7BB66013-A81E-43B3-B6DE-A48D98CD8CEB}" type="parTrans" cxnId="{3F9749F6-D0D5-462B-8306-EB5871AC7CC1}">
      <dgm:prSet/>
      <dgm:spPr/>
      <dgm:t>
        <a:bodyPr/>
        <a:lstStyle/>
        <a:p>
          <a:endParaRPr lang="en-US"/>
        </a:p>
      </dgm:t>
    </dgm:pt>
    <dgm:pt modelId="{E2E60F57-8EDE-4444-895E-904BA380EECB}" type="sibTrans" cxnId="{3F9749F6-D0D5-462B-8306-EB5871AC7CC1}">
      <dgm:prSet/>
      <dgm:spPr/>
      <dgm:t>
        <a:bodyPr/>
        <a:lstStyle/>
        <a:p>
          <a:endParaRPr lang="en-US"/>
        </a:p>
      </dgm:t>
    </dgm:pt>
    <dgm:pt modelId="{A312DC89-00F1-4EDB-AD45-56074DBB7678}">
      <dgm:prSet phldrT="[Text]"/>
      <dgm:spPr/>
      <dgm:t>
        <a:bodyPr/>
        <a:lstStyle/>
        <a:p>
          <a:r>
            <a:rPr lang="ka-GE" dirty="0" smtClean="0"/>
            <a:t>პლატფორმები </a:t>
          </a:r>
          <a:r>
            <a:rPr lang="ka-GE" dirty="0" smtClean="0"/>
            <a:t>შიძლება </a:t>
          </a:r>
          <a:r>
            <a:rPr lang="ka-GE" dirty="0" smtClean="0"/>
            <a:t>გავდეს ერთმანეთს</a:t>
          </a:r>
          <a:endParaRPr lang="en-US" dirty="0"/>
        </a:p>
      </dgm:t>
    </dgm:pt>
    <dgm:pt modelId="{ACDE7C72-82B8-4A13-ADDC-714C5C5E3B60}" type="parTrans" cxnId="{A90CE5DE-214B-49A3-8D26-88E8F042AF2A}">
      <dgm:prSet/>
      <dgm:spPr/>
      <dgm:t>
        <a:bodyPr/>
        <a:lstStyle/>
        <a:p>
          <a:endParaRPr lang="en-US"/>
        </a:p>
      </dgm:t>
    </dgm:pt>
    <dgm:pt modelId="{7708D93E-473D-4C4E-B7C2-6D31F96CFA07}" type="sibTrans" cxnId="{A90CE5DE-214B-49A3-8D26-88E8F042AF2A}">
      <dgm:prSet/>
      <dgm:spPr/>
      <dgm:t>
        <a:bodyPr/>
        <a:lstStyle/>
        <a:p>
          <a:endParaRPr lang="en-US"/>
        </a:p>
      </dgm:t>
    </dgm:pt>
    <dgm:pt modelId="{69154DC4-FB26-4191-8F8A-E182B9C94F61}">
      <dgm:prSet phldrT="[Text]"/>
      <dgm:spPr/>
      <dgm:t>
        <a:bodyPr/>
        <a:lstStyle/>
        <a:p>
          <a:r>
            <a:rPr lang="ka-GE" dirty="0" smtClean="0"/>
            <a:t>სამიზნე ჯგუფის დადგენის შემდეგ გააანალიზეთ პლატფორმის შემოთავაზებები</a:t>
          </a:r>
          <a:endParaRPr lang="en-US" dirty="0"/>
        </a:p>
      </dgm:t>
    </dgm:pt>
    <dgm:pt modelId="{A1B3478F-30FA-40FE-9C6C-89CFC95A46AF}" type="parTrans" cxnId="{737C4E0E-99C3-4DE4-A331-4764B53A76EB}">
      <dgm:prSet/>
      <dgm:spPr/>
      <dgm:t>
        <a:bodyPr/>
        <a:lstStyle/>
        <a:p>
          <a:endParaRPr lang="en-US"/>
        </a:p>
      </dgm:t>
    </dgm:pt>
    <dgm:pt modelId="{B832E967-92AC-4A31-BA19-3FB052AFB403}" type="sibTrans" cxnId="{737C4E0E-99C3-4DE4-A331-4764B53A76EB}">
      <dgm:prSet/>
      <dgm:spPr/>
      <dgm:t>
        <a:bodyPr/>
        <a:lstStyle/>
        <a:p>
          <a:endParaRPr lang="en-US"/>
        </a:p>
      </dgm:t>
    </dgm:pt>
    <dgm:pt modelId="{247700AA-8A05-40EB-9712-03A398F251C7}">
      <dgm:prSet phldrT="[Text]"/>
      <dgm:spPr/>
      <dgm:t>
        <a:bodyPr/>
        <a:lstStyle/>
        <a:p>
          <a:r>
            <a:rPr lang="ka-GE" dirty="0" smtClean="0"/>
            <a:t>თქვენი კამპანია</a:t>
          </a:r>
          <a:endParaRPr lang="en-US" dirty="0"/>
        </a:p>
      </dgm:t>
    </dgm:pt>
    <dgm:pt modelId="{981AA8F7-8480-4B0A-B7B0-ED1EAFEED9B4}" type="parTrans" cxnId="{7C7E88A2-902F-40C3-911F-8474B5200488}">
      <dgm:prSet/>
      <dgm:spPr/>
      <dgm:t>
        <a:bodyPr/>
        <a:lstStyle/>
        <a:p>
          <a:endParaRPr lang="en-US"/>
        </a:p>
      </dgm:t>
    </dgm:pt>
    <dgm:pt modelId="{98F5649E-B13F-4BFB-B61E-C7A1FBA9218D}" type="sibTrans" cxnId="{7C7E88A2-902F-40C3-911F-8474B5200488}">
      <dgm:prSet/>
      <dgm:spPr/>
      <dgm:t>
        <a:bodyPr/>
        <a:lstStyle/>
        <a:p>
          <a:endParaRPr lang="en-US"/>
        </a:p>
      </dgm:t>
    </dgm:pt>
    <dgm:pt modelId="{25AFA4FD-B50D-48F0-853F-46861A24B7B0}">
      <dgm:prSet phldrT="[Text]"/>
      <dgm:spPr/>
      <dgm:t>
        <a:bodyPr/>
        <a:lstStyle/>
        <a:p>
          <a:r>
            <a:rPr lang="ka-GE" dirty="0" smtClean="0"/>
            <a:t>გამოიყენეთ სტრატეგია! </a:t>
          </a:r>
          <a:endParaRPr lang="en-US" dirty="0"/>
        </a:p>
      </dgm:t>
    </dgm:pt>
    <dgm:pt modelId="{92CBF430-AE15-4212-A7D6-59C0C6E32463}" type="parTrans" cxnId="{BA394398-75AA-45D1-A2A0-5C35725957AD}">
      <dgm:prSet/>
      <dgm:spPr/>
      <dgm:t>
        <a:bodyPr/>
        <a:lstStyle/>
        <a:p>
          <a:endParaRPr lang="en-US"/>
        </a:p>
      </dgm:t>
    </dgm:pt>
    <dgm:pt modelId="{2FE4656B-9C75-41D3-8DE9-DC511B21A029}" type="sibTrans" cxnId="{BA394398-75AA-45D1-A2A0-5C35725957AD}">
      <dgm:prSet/>
      <dgm:spPr/>
      <dgm:t>
        <a:bodyPr/>
        <a:lstStyle/>
        <a:p>
          <a:endParaRPr lang="en-US"/>
        </a:p>
      </dgm:t>
    </dgm:pt>
    <dgm:pt modelId="{7CA01B51-1ECE-4BC1-805D-EB23EE14461D}">
      <dgm:prSet phldrT="[Text]"/>
      <dgm:spPr/>
      <dgm:t>
        <a:bodyPr/>
        <a:lstStyle/>
        <a:p>
          <a:r>
            <a:rPr lang="ka-GE" dirty="0" smtClean="0"/>
            <a:t>ყურადღება მიაქციეთ </a:t>
          </a:r>
          <a:r>
            <a:rPr lang="ka-GE" dirty="0" smtClean="0"/>
            <a:t>ანაზღაურებას!</a:t>
          </a:r>
          <a:endParaRPr lang="en-US" dirty="0"/>
        </a:p>
      </dgm:t>
    </dgm:pt>
    <dgm:pt modelId="{DE96C6BF-1E49-4FA7-A61F-8DFE5026369C}" type="parTrans" cxnId="{C8D0D642-CE4E-4ACB-BEBB-9E6B0F0CA4F0}">
      <dgm:prSet/>
      <dgm:spPr/>
      <dgm:t>
        <a:bodyPr/>
        <a:lstStyle/>
        <a:p>
          <a:endParaRPr lang="en-US"/>
        </a:p>
      </dgm:t>
    </dgm:pt>
    <dgm:pt modelId="{E5BE5453-4B4B-4594-9677-BF0D9AB20FF0}" type="sibTrans" cxnId="{C8D0D642-CE4E-4ACB-BEBB-9E6B0F0CA4F0}">
      <dgm:prSet/>
      <dgm:spPr/>
      <dgm:t>
        <a:bodyPr/>
        <a:lstStyle/>
        <a:p>
          <a:endParaRPr lang="en-US"/>
        </a:p>
      </dgm:t>
    </dgm:pt>
    <dgm:pt modelId="{6B42B6E9-7333-494C-827F-743F4F65E24D}">
      <dgm:prSet phldrT="[Text]"/>
      <dgm:spPr/>
      <dgm:t>
        <a:bodyPr/>
        <a:lstStyle/>
        <a:p>
          <a:r>
            <a:rPr lang="ka-GE" dirty="0" smtClean="0"/>
            <a:t>მათთან ურთიერთობის ჩამოყალიბება</a:t>
          </a:r>
          <a:endParaRPr lang="en-US" dirty="0"/>
        </a:p>
      </dgm:t>
    </dgm:pt>
    <dgm:pt modelId="{4DD2ED9F-5F43-42B9-995F-49F9D24FD2C8}" type="parTrans" cxnId="{44C1A5D1-581E-42FC-8043-B41EDB4E7E6A}">
      <dgm:prSet/>
      <dgm:spPr/>
      <dgm:t>
        <a:bodyPr/>
        <a:lstStyle/>
        <a:p>
          <a:endParaRPr lang="en-US"/>
        </a:p>
      </dgm:t>
    </dgm:pt>
    <dgm:pt modelId="{A72CFDCD-22C3-4A89-819D-7BF1E13DC4AC}" type="sibTrans" cxnId="{44C1A5D1-581E-42FC-8043-B41EDB4E7E6A}">
      <dgm:prSet/>
      <dgm:spPr/>
      <dgm:t>
        <a:bodyPr/>
        <a:lstStyle/>
        <a:p>
          <a:endParaRPr lang="en-US"/>
        </a:p>
      </dgm:t>
    </dgm:pt>
    <dgm:pt modelId="{691F34D4-C71B-40EB-B4F6-1422129C9BDA}">
      <dgm:prSet phldrT="[Text]"/>
      <dgm:spPr/>
      <dgm:t>
        <a:bodyPr/>
        <a:lstStyle/>
        <a:p>
          <a:r>
            <a:rPr lang="ka-GE" dirty="0" smtClean="0"/>
            <a:t>სამიზნე ჯგუფების დადგენა</a:t>
          </a:r>
          <a:endParaRPr lang="en-US" dirty="0"/>
        </a:p>
      </dgm:t>
    </dgm:pt>
    <dgm:pt modelId="{02EC208A-907C-458F-BEE7-98656355A870}" type="parTrans" cxnId="{E7771F29-FB5E-40C6-8364-551CF3545372}">
      <dgm:prSet/>
      <dgm:spPr/>
      <dgm:t>
        <a:bodyPr/>
        <a:lstStyle/>
        <a:p>
          <a:endParaRPr lang="en-US"/>
        </a:p>
      </dgm:t>
    </dgm:pt>
    <dgm:pt modelId="{D888F4E0-9C6C-4FB8-A807-6A6FB2B6189F}" type="sibTrans" cxnId="{E7771F29-FB5E-40C6-8364-551CF3545372}">
      <dgm:prSet/>
      <dgm:spPr/>
      <dgm:t>
        <a:bodyPr/>
        <a:lstStyle/>
        <a:p>
          <a:endParaRPr lang="en-US"/>
        </a:p>
      </dgm:t>
    </dgm:pt>
    <dgm:pt modelId="{6E275FA0-95B1-4D12-A7A9-9DF40B890674}" type="pres">
      <dgm:prSet presAssocID="{54A6A8B3-6CE0-4F6B-BC5F-0A75829B8D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89924-B768-4134-907F-F0BCE1F89475}" type="pres">
      <dgm:prSet presAssocID="{54A6A8B3-6CE0-4F6B-BC5F-0A75829B8D0C}" presName="arrow" presStyleLbl="bgShp" presStyleIdx="0" presStyleCnt="1"/>
      <dgm:spPr/>
    </dgm:pt>
    <dgm:pt modelId="{8F1E4CC1-6109-488A-8C9F-4245D934F9B4}" type="pres">
      <dgm:prSet presAssocID="{54A6A8B3-6CE0-4F6B-BC5F-0A75829B8D0C}" presName="linearProcess" presStyleCnt="0"/>
      <dgm:spPr/>
    </dgm:pt>
    <dgm:pt modelId="{C15FCA99-F786-47EB-BD6E-99224AA068C1}" type="pres">
      <dgm:prSet presAssocID="{8379D781-BF51-4DB8-B54F-3AA793D754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41292-C4C6-42BF-8B1F-75FD4D787244}" type="pres">
      <dgm:prSet presAssocID="{D67D5E9F-4467-409D-9BCB-0386963D1007}" presName="sibTrans" presStyleCnt="0"/>
      <dgm:spPr/>
    </dgm:pt>
    <dgm:pt modelId="{66AAA42C-AC38-4EA3-BAFA-FFB683697E86}" type="pres">
      <dgm:prSet presAssocID="{F92BD9E8-2438-4AC0-9292-2BFC8581896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489DD-45BC-48BF-92D1-1AF6319B1640}" type="pres">
      <dgm:prSet presAssocID="{E2E60F57-8EDE-4444-895E-904BA380EECB}" presName="sibTrans" presStyleCnt="0"/>
      <dgm:spPr/>
    </dgm:pt>
    <dgm:pt modelId="{4971A5D5-1010-4049-A17E-26C6608F9356}" type="pres">
      <dgm:prSet presAssocID="{247700AA-8A05-40EB-9712-03A398F251C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E88A2-902F-40C3-911F-8474B5200488}" srcId="{54A6A8B3-6CE0-4F6B-BC5F-0A75829B8D0C}" destId="{247700AA-8A05-40EB-9712-03A398F251C7}" srcOrd="2" destOrd="0" parTransId="{981AA8F7-8480-4B0A-B7B0-ED1EAFEED9B4}" sibTransId="{98F5649E-B13F-4BFB-B61E-C7A1FBA9218D}"/>
    <dgm:cxn modelId="{D8C32EE3-898B-46B8-98CB-8DFE182FBF8F}" type="presOf" srcId="{F92BD9E8-2438-4AC0-9292-2BFC85818961}" destId="{66AAA42C-AC38-4EA3-BAFA-FFB683697E86}" srcOrd="0" destOrd="0" presId="urn:microsoft.com/office/officeart/2005/8/layout/hProcess9"/>
    <dgm:cxn modelId="{BA394398-75AA-45D1-A2A0-5C35725957AD}" srcId="{247700AA-8A05-40EB-9712-03A398F251C7}" destId="{25AFA4FD-B50D-48F0-853F-46861A24B7B0}" srcOrd="0" destOrd="0" parTransId="{92CBF430-AE15-4212-A7D6-59C0C6E32463}" sibTransId="{2FE4656B-9C75-41D3-8DE9-DC511B21A029}"/>
    <dgm:cxn modelId="{0BC578E9-FAB7-44AD-B614-2BB712886F75}" type="presOf" srcId="{A312DC89-00F1-4EDB-AD45-56074DBB7678}" destId="{66AAA42C-AC38-4EA3-BAFA-FFB683697E86}" srcOrd="0" destOrd="1" presId="urn:microsoft.com/office/officeart/2005/8/layout/hProcess9"/>
    <dgm:cxn modelId="{E42A7E98-BE7A-4DA2-88ED-3F53720D972C}" type="presOf" srcId="{6B42B6E9-7333-494C-827F-743F4F65E24D}" destId="{C15FCA99-F786-47EB-BD6E-99224AA068C1}" srcOrd="0" destOrd="2" presId="urn:microsoft.com/office/officeart/2005/8/layout/hProcess9"/>
    <dgm:cxn modelId="{A90CE5DE-214B-49A3-8D26-88E8F042AF2A}" srcId="{F92BD9E8-2438-4AC0-9292-2BFC85818961}" destId="{A312DC89-00F1-4EDB-AD45-56074DBB7678}" srcOrd="0" destOrd="0" parTransId="{ACDE7C72-82B8-4A13-ADDC-714C5C5E3B60}" sibTransId="{7708D93E-473D-4C4E-B7C2-6D31F96CFA07}"/>
    <dgm:cxn modelId="{436598EA-1C2B-442E-9453-104F82F33FC9}" type="presOf" srcId="{691F34D4-C71B-40EB-B4F6-1422129C9BDA}" destId="{C15FCA99-F786-47EB-BD6E-99224AA068C1}" srcOrd="0" destOrd="3" presId="urn:microsoft.com/office/officeart/2005/8/layout/hProcess9"/>
    <dgm:cxn modelId="{A1A64965-7ECD-4FB2-A38E-B7F12E42DFA7}" type="presOf" srcId="{8379D781-BF51-4DB8-B54F-3AA793D75400}" destId="{C15FCA99-F786-47EB-BD6E-99224AA068C1}" srcOrd="0" destOrd="0" presId="urn:microsoft.com/office/officeart/2005/8/layout/hProcess9"/>
    <dgm:cxn modelId="{21608FE4-CC7F-4676-9FEE-0B469CE5C1D5}" type="presOf" srcId="{247700AA-8A05-40EB-9712-03A398F251C7}" destId="{4971A5D5-1010-4049-A17E-26C6608F9356}" srcOrd="0" destOrd="0" presId="urn:microsoft.com/office/officeart/2005/8/layout/hProcess9"/>
    <dgm:cxn modelId="{11D33ACA-7E86-4929-86D2-6E153DB1E9A7}" srcId="{8379D781-BF51-4DB8-B54F-3AA793D75400}" destId="{B9456144-AC8E-4881-9B4B-3302A55171E2}" srcOrd="0" destOrd="0" parTransId="{5B35427D-58DB-433E-892B-1570A5553473}" sibTransId="{5E448024-30C7-4ADF-99ED-FB5C8CEDAE82}"/>
    <dgm:cxn modelId="{44C1A5D1-581E-42FC-8043-B41EDB4E7E6A}" srcId="{8379D781-BF51-4DB8-B54F-3AA793D75400}" destId="{6B42B6E9-7333-494C-827F-743F4F65E24D}" srcOrd="1" destOrd="0" parTransId="{4DD2ED9F-5F43-42B9-995F-49F9D24FD2C8}" sibTransId="{A72CFDCD-22C3-4A89-819D-7BF1E13DC4AC}"/>
    <dgm:cxn modelId="{3EB06B71-9728-4006-909B-DED9DD058524}" type="presOf" srcId="{69154DC4-FB26-4191-8F8A-E182B9C94F61}" destId="{66AAA42C-AC38-4EA3-BAFA-FFB683697E86}" srcOrd="0" destOrd="2" presId="urn:microsoft.com/office/officeart/2005/8/layout/hProcess9"/>
    <dgm:cxn modelId="{F80A8CE4-F9D8-4B05-9DF1-969948AFBBCC}" type="presOf" srcId="{25AFA4FD-B50D-48F0-853F-46861A24B7B0}" destId="{4971A5D5-1010-4049-A17E-26C6608F9356}" srcOrd="0" destOrd="1" presId="urn:microsoft.com/office/officeart/2005/8/layout/hProcess9"/>
    <dgm:cxn modelId="{E7771F29-FB5E-40C6-8364-551CF3545372}" srcId="{8379D781-BF51-4DB8-B54F-3AA793D75400}" destId="{691F34D4-C71B-40EB-B4F6-1422129C9BDA}" srcOrd="2" destOrd="0" parTransId="{02EC208A-907C-458F-BEE7-98656355A870}" sibTransId="{D888F4E0-9C6C-4FB8-A807-6A6FB2B6189F}"/>
    <dgm:cxn modelId="{3F9749F6-D0D5-462B-8306-EB5871AC7CC1}" srcId="{54A6A8B3-6CE0-4F6B-BC5F-0A75829B8D0C}" destId="{F92BD9E8-2438-4AC0-9292-2BFC85818961}" srcOrd="1" destOrd="0" parTransId="{7BB66013-A81E-43B3-B6DE-A48D98CD8CEB}" sibTransId="{E2E60F57-8EDE-4444-895E-904BA380EECB}"/>
    <dgm:cxn modelId="{28BE928C-5528-45E9-9103-9CF5DD59EC86}" type="presOf" srcId="{54A6A8B3-6CE0-4F6B-BC5F-0A75829B8D0C}" destId="{6E275FA0-95B1-4D12-A7A9-9DF40B890674}" srcOrd="0" destOrd="0" presId="urn:microsoft.com/office/officeart/2005/8/layout/hProcess9"/>
    <dgm:cxn modelId="{C8D0D642-CE4E-4ACB-BEBB-9E6B0F0CA4F0}" srcId="{247700AA-8A05-40EB-9712-03A398F251C7}" destId="{7CA01B51-1ECE-4BC1-805D-EB23EE14461D}" srcOrd="1" destOrd="0" parTransId="{DE96C6BF-1E49-4FA7-A61F-8DFE5026369C}" sibTransId="{E5BE5453-4B4B-4594-9677-BF0D9AB20FF0}"/>
    <dgm:cxn modelId="{737C4E0E-99C3-4DE4-A331-4764B53A76EB}" srcId="{F92BD9E8-2438-4AC0-9292-2BFC85818961}" destId="{69154DC4-FB26-4191-8F8A-E182B9C94F61}" srcOrd="1" destOrd="0" parTransId="{A1B3478F-30FA-40FE-9C6C-89CFC95A46AF}" sibTransId="{B832E967-92AC-4A31-BA19-3FB052AFB403}"/>
    <dgm:cxn modelId="{7FDF57A3-B2FF-4C98-90A6-F64592313491}" srcId="{54A6A8B3-6CE0-4F6B-BC5F-0A75829B8D0C}" destId="{8379D781-BF51-4DB8-B54F-3AA793D75400}" srcOrd="0" destOrd="0" parTransId="{F8A43DAE-9BC8-4B97-9CC8-7F5B67501380}" sibTransId="{D67D5E9F-4467-409D-9BCB-0386963D1007}"/>
    <dgm:cxn modelId="{4904DF6A-D83C-44B6-ABDE-60C33C5D5795}" type="presOf" srcId="{7CA01B51-1ECE-4BC1-805D-EB23EE14461D}" destId="{4971A5D5-1010-4049-A17E-26C6608F9356}" srcOrd="0" destOrd="2" presId="urn:microsoft.com/office/officeart/2005/8/layout/hProcess9"/>
    <dgm:cxn modelId="{27A55DDE-FBA2-48C0-A542-CDDF63CA4B6E}" type="presOf" srcId="{B9456144-AC8E-4881-9B4B-3302A55171E2}" destId="{C15FCA99-F786-47EB-BD6E-99224AA068C1}" srcOrd="0" destOrd="1" presId="urn:microsoft.com/office/officeart/2005/8/layout/hProcess9"/>
    <dgm:cxn modelId="{ECA0E1A0-D702-491C-AFA5-F97561DAA679}" type="presParOf" srcId="{6E275FA0-95B1-4D12-A7A9-9DF40B890674}" destId="{22E89924-B768-4134-907F-F0BCE1F89475}" srcOrd="0" destOrd="0" presId="urn:microsoft.com/office/officeart/2005/8/layout/hProcess9"/>
    <dgm:cxn modelId="{9FA01B01-6A2F-4484-9A55-7F6223992876}" type="presParOf" srcId="{6E275FA0-95B1-4D12-A7A9-9DF40B890674}" destId="{8F1E4CC1-6109-488A-8C9F-4245D934F9B4}" srcOrd="1" destOrd="0" presId="urn:microsoft.com/office/officeart/2005/8/layout/hProcess9"/>
    <dgm:cxn modelId="{C679D143-78E7-46E8-9798-F0BB7C3D4DBA}" type="presParOf" srcId="{8F1E4CC1-6109-488A-8C9F-4245D934F9B4}" destId="{C15FCA99-F786-47EB-BD6E-99224AA068C1}" srcOrd="0" destOrd="0" presId="urn:microsoft.com/office/officeart/2005/8/layout/hProcess9"/>
    <dgm:cxn modelId="{A29D0D64-43C6-4294-A50C-CE4A9FB18282}" type="presParOf" srcId="{8F1E4CC1-6109-488A-8C9F-4245D934F9B4}" destId="{49B41292-C4C6-42BF-8B1F-75FD4D787244}" srcOrd="1" destOrd="0" presId="urn:microsoft.com/office/officeart/2005/8/layout/hProcess9"/>
    <dgm:cxn modelId="{9D3A874F-BA5A-4D4A-B34C-E5B3C2C21802}" type="presParOf" srcId="{8F1E4CC1-6109-488A-8C9F-4245D934F9B4}" destId="{66AAA42C-AC38-4EA3-BAFA-FFB683697E86}" srcOrd="2" destOrd="0" presId="urn:microsoft.com/office/officeart/2005/8/layout/hProcess9"/>
    <dgm:cxn modelId="{D9DFD2AF-62DD-47FC-9308-880698D034A8}" type="presParOf" srcId="{8F1E4CC1-6109-488A-8C9F-4245D934F9B4}" destId="{A87489DD-45BC-48BF-92D1-1AF6319B1640}" srcOrd="3" destOrd="0" presId="urn:microsoft.com/office/officeart/2005/8/layout/hProcess9"/>
    <dgm:cxn modelId="{63273491-947E-4A00-A80A-A97A0E7577DF}" type="presParOf" srcId="{8F1E4CC1-6109-488A-8C9F-4245D934F9B4}" destId="{4971A5D5-1010-4049-A17E-26C6608F93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7A72ED-6B8F-4F34-8EF8-0078A5A065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3C72D-CC11-4828-ADCA-FC614C47C725}">
      <dgm:prSet custT="1"/>
      <dgm:spPr/>
      <dgm:t>
        <a:bodyPr/>
        <a:lstStyle/>
        <a:p>
          <a:pPr rtl="0"/>
          <a:r>
            <a:rPr lang="ka-GE" sz="3200" dirty="0" smtClean="0"/>
            <a:t>თაღლითობა</a:t>
          </a:r>
          <a:endParaRPr lang="en-US" sz="3200" dirty="0"/>
        </a:p>
      </dgm:t>
    </dgm:pt>
    <dgm:pt modelId="{4FE92BEA-C6EF-477B-A72E-4CD9B1EAC893}" type="parTrans" cxnId="{6973955D-3179-4C11-975E-97D04A97222E}">
      <dgm:prSet/>
      <dgm:spPr/>
      <dgm:t>
        <a:bodyPr/>
        <a:lstStyle/>
        <a:p>
          <a:endParaRPr lang="en-US"/>
        </a:p>
      </dgm:t>
    </dgm:pt>
    <dgm:pt modelId="{D4EEBE44-EFFC-4812-902A-55F613183656}" type="sibTrans" cxnId="{6973955D-3179-4C11-975E-97D04A97222E}">
      <dgm:prSet/>
      <dgm:spPr/>
      <dgm:t>
        <a:bodyPr/>
        <a:lstStyle/>
        <a:p>
          <a:endParaRPr lang="en-US"/>
        </a:p>
      </dgm:t>
    </dgm:pt>
    <dgm:pt modelId="{3E4F281F-1FC7-46BB-BA33-3FB66F85A36A}">
      <dgm:prSet custT="1"/>
      <dgm:spPr/>
      <dgm:t>
        <a:bodyPr/>
        <a:lstStyle/>
        <a:p>
          <a:pPr rtl="0"/>
          <a:r>
            <a:rPr lang="ka-GE" sz="2000" dirty="0" smtClean="0"/>
            <a:t>არაკომპეტენტურობა</a:t>
          </a:r>
          <a:endParaRPr lang="en-US" sz="2000" dirty="0"/>
        </a:p>
      </dgm:t>
    </dgm:pt>
    <dgm:pt modelId="{1A1F4A36-AEDE-4D64-AB0B-63ED66A84837}" type="parTrans" cxnId="{97C708E7-941B-4E50-832A-DDFD307CBE19}">
      <dgm:prSet/>
      <dgm:spPr/>
      <dgm:t>
        <a:bodyPr/>
        <a:lstStyle/>
        <a:p>
          <a:endParaRPr lang="en-US"/>
        </a:p>
      </dgm:t>
    </dgm:pt>
    <dgm:pt modelId="{EF28593B-6795-4504-8EEA-B0F8C3A4D008}" type="sibTrans" cxnId="{97C708E7-941B-4E50-832A-DDFD307CBE19}">
      <dgm:prSet/>
      <dgm:spPr/>
      <dgm:t>
        <a:bodyPr/>
        <a:lstStyle/>
        <a:p>
          <a:endParaRPr lang="en-US"/>
        </a:p>
      </dgm:t>
    </dgm:pt>
    <dgm:pt modelId="{F7F66F9F-83D5-48C7-AA66-A65AC5A87CD6}">
      <dgm:prSet/>
      <dgm:spPr/>
      <dgm:t>
        <a:bodyPr/>
        <a:lstStyle/>
        <a:p>
          <a:pPr rtl="0"/>
          <a:r>
            <a:rPr lang="ka-GE" dirty="0" smtClean="0"/>
            <a:t>თაღლითობა არის ერთ-ერთი უდიდესი საშიშროება კამპანიების დროს </a:t>
          </a:r>
          <a:endParaRPr lang="en-US" dirty="0"/>
        </a:p>
      </dgm:t>
    </dgm:pt>
    <dgm:pt modelId="{6B859866-03C2-4AB0-BDB8-B808D74B1455}" type="parTrans" cxnId="{0E76C452-873F-4502-97B5-08D3045ED258}">
      <dgm:prSet/>
      <dgm:spPr/>
      <dgm:t>
        <a:bodyPr/>
        <a:lstStyle/>
        <a:p>
          <a:endParaRPr lang="en-US"/>
        </a:p>
      </dgm:t>
    </dgm:pt>
    <dgm:pt modelId="{A17FE893-7552-4586-92ED-9D75371BA8A4}" type="sibTrans" cxnId="{0E76C452-873F-4502-97B5-08D3045ED258}">
      <dgm:prSet/>
      <dgm:spPr/>
      <dgm:t>
        <a:bodyPr/>
        <a:lstStyle/>
        <a:p>
          <a:endParaRPr lang="en-US"/>
        </a:p>
      </dgm:t>
    </dgm:pt>
    <dgm:pt modelId="{698A395F-3139-4AAA-BF7F-286C94E4F13F}">
      <dgm:prSet/>
      <dgm:spPr/>
      <dgm:t>
        <a:bodyPr/>
        <a:lstStyle/>
        <a:p>
          <a:pPr rtl="0"/>
          <a:r>
            <a:rPr lang="ka-GE" dirty="0" smtClean="0"/>
            <a:t>სახსრების მაძიებლები შესაძლოა არც ფიქრობდნენ კიდევ შემდგომში ფონდების მოძიებას (რეპუტაცია არ ანაღვლებთ). </a:t>
          </a:r>
          <a:r>
            <a:rPr lang="ka-GE" dirty="0" smtClean="0"/>
            <a:t>პლატფორმების მიზანი კი საპირისპიროა.  </a:t>
          </a:r>
          <a:r>
            <a:rPr lang="en-US" dirty="0" smtClean="0"/>
            <a:t> </a:t>
          </a:r>
          <a:endParaRPr lang="en-US" dirty="0"/>
        </a:p>
      </dgm:t>
    </dgm:pt>
    <dgm:pt modelId="{ED446649-D687-4874-BBF8-3B93FD385883}" type="parTrans" cxnId="{FB762405-5659-4641-9FC1-3C9A031FB3BA}">
      <dgm:prSet/>
      <dgm:spPr/>
      <dgm:t>
        <a:bodyPr/>
        <a:lstStyle/>
        <a:p>
          <a:endParaRPr lang="en-US"/>
        </a:p>
      </dgm:t>
    </dgm:pt>
    <dgm:pt modelId="{983AD936-EEB2-4610-89AC-C7C815177385}" type="sibTrans" cxnId="{FB762405-5659-4641-9FC1-3C9A031FB3BA}">
      <dgm:prSet/>
      <dgm:spPr/>
      <dgm:t>
        <a:bodyPr/>
        <a:lstStyle/>
        <a:p>
          <a:endParaRPr lang="en-US"/>
        </a:p>
      </dgm:t>
    </dgm:pt>
    <dgm:pt modelId="{69110078-FDB0-4C80-B642-588C2663DFD2}">
      <dgm:prSet/>
      <dgm:spPr/>
      <dgm:t>
        <a:bodyPr/>
        <a:lstStyle/>
        <a:p>
          <a:pPr rtl="0"/>
          <a:r>
            <a:rPr lang="ka-GE" dirty="0" smtClean="0"/>
            <a:t>კანონმდებლობა შესაძლოა ვერ უზრუნველყოფდეს ინდივიდუალურად მცირე </a:t>
          </a:r>
          <a:r>
            <a:rPr lang="ka-GE" dirty="0" smtClean="0"/>
            <a:t>თანხების მონიტორინგს</a:t>
          </a:r>
          <a:r>
            <a:rPr lang="ka-GE" dirty="0" smtClean="0"/>
            <a:t>. მცირე ინვესტიციებზე ხშირად არ ხორციელდება გამოძიება ან კონტროლი. </a:t>
          </a:r>
          <a:r>
            <a:rPr lang="en-US" dirty="0" smtClean="0"/>
            <a:t> </a:t>
          </a:r>
          <a:endParaRPr lang="en-US" dirty="0"/>
        </a:p>
      </dgm:t>
    </dgm:pt>
    <dgm:pt modelId="{C2B38032-BCEB-4471-ADE2-587694C29CFB}" type="parTrans" cxnId="{A0FC38AC-83D9-4817-861C-01EC4191BEB4}">
      <dgm:prSet/>
      <dgm:spPr/>
      <dgm:t>
        <a:bodyPr/>
        <a:lstStyle/>
        <a:p>
          <a:endParaRPr lang="en-US"/>
        </a:p>
      </dgm:t>
    </dgm:pt>
    <dgm:pt modelId="{FEE3B346-8EA1-4FDB-897D-B57F25AE822B}" type="sibTrans" cxnId="{A0FC38AC-83D9-4817-861C-01EC4191BEB4}">
      <dgm:prSet/>
      <dgm:spPr/>
      <dgm:t>
        <a:bodyPr/>
        <a:lstStyle/>
        <a:p>
          <a:endParaRPr lang="en-US"/>
        </a:p>
      </dgm:t>
    </dgm:pt>
    <dgm:pt modelId="{275D9C64-DC37-412F-B917-5AECA12EB2C6}">
      <dgm:prSet custT="1"/>
      <dgm:spPr/>
      <dgm:t>
        <a:bodyPr/>
        <a:lstStyle/>
        <a:p>
          <a:pPr rtl="0"/>
          <a:r>
            <a:rPr lang="ka-GE" sz="1900" dirty="0" smtClean="0"/>
            <a:t>იმის გამო რომ კამპანიების ჩასატარებლად არასათანადო ბარიერებია, გამოუცდელი (ან გამოცდილი) მეწარმეები არ გამოირჩევიან გულისხმიერებით. </a:t>
          </a:r>
          <a:endParaRPr lang="en-US" sz="1900" dirty="0"/>
        </a:p>
      </dgm:t>
    </dgm:pt>
    <dgm:pt modelId="{1E903795-E6A4-49DF-8E05-31325099C99C}" type="parTrans" cxnId="{008C239B-0E4B-49F5-A940-0C6E3043987E}">
      <dgm:prSet/>
      <dgm:spPr/>
      <dgm:t>
        <a:bodyPr/>
        <a:lstStyle/>
        <a:p>
          <a:endParaRPr lang="en-US"/>
        </a:p>
      </dgm:t>
    </dgm:pt>
    <dgm:pt modelId="{72ED800A-EBF2-4E35-8885-D03AD77AE19A}" type="sibTrans" cxnId="{008C239B-0E4B-49F5-A940-0C6E3043987E}">
      <dgm:prSet/>
      <dgm:spPr/>
      <dgm:t>
        <a:bodyPr/>
        <a:lstStyle/>
        <a:p>
          <a:endParaRPr lang="en-US"/>
        </a:p>
      </dgm:t>
    </dgm:pt>
    <dgm:pt modelId="{96D9DDB0-412F-4C29-AF65-2CB654961F30}" type="pres">
      <dgm:prSet presAssocID="{7B7A72ED-6B8F-4F34-8EF8-0078A5A065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6BCA2-38E6-4579-8212-510498FB1495}" type="pres">
      <dgm:prSet presAssocID="{1B83C72D-CC11-4828-ADCA-FC614C47C725}" presName="linNode" presStyleCnt="0"/>
      <dgm:spPr/>
    </dgm:pt>
    <dgm:pt modelId="{AD8EAD52-6353-40A6-9BD8-0A65E5AC0D23}" type="pres">
      <dgm:prSet presAssocID="{1B83C72D-CC11-4828-ADCA-FC614C47C725}" presName="parentText" presStyleLbl="node1" presStyleIdx="0" presStyleCnt="2" custScaleX="80100" custScaleY="67938" custLinFactNeighborY="7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054D4-0474-4EBA-900A-7A0466EF68A2}" type="pres">
      <dgm:prSet presAssocID="{1B83C72D-CC11-4828-ADCA-FC614C47C725}" presName="descendantText" presStyleLbl="alignAccFollowNode1" presStyleIdx="0" presStyleCnt="2" custScaleY="11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582A-B248-4736-8511-3A0D7775E7E7}" type="pres">
      <dgm:prSet presAssocID="{D4EEBE44-EFFC-4812-902A-55F613183656}" presName="sp" presStyleCnt="0"/>
      <dgm:spPr/>
    </dgm:pt>
    <dgm:pt modelId="{38806C5C-1B22-4958-89C3-5F311CFA1835}" type="pres">
      <dgm:prSet presAssocID="{3E4F281F-1FC7-46BB-BA33-3FB66F85A36A}" presName="linNode" presStyleCnt="0"/>
      <dgm:spPr/>
    </dgm:pt>
    <dgm:pt modelId="{3601D534-5970-4359-A3C9-91256BA99EFC}" type="pres">
      <dgm:prSet presAssocID="{3E4F281F-1FC7-46BB-BA33-3FB66F85A36A}" presName="parentText" presStyleLbl="node1" presStyleIdx="1" presStyleCnt="2" custScaleX="80100" custScaleY="679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225EA-D04E-43A9-AE95-05DD049794FA}" type="pres">
      <dgm:prSet presAssocID="{3E4F281F-1FC7-46BB-BA33-3FB66F85A36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C239B-0E4B-49F5-A940-0C6E3043987E}" srcId="{3E4F281F-1FC7-46BB-BA33-3FB66F85A36A}" destId="{275D9C64-DC37-412F-B917-5AECA12EB2C6}" srcOrd="0" destOrd="0" parTransId="{1E903795-E6A4-49DF-8E05-31325099C99C}" sibTransId="{72ED800A-EBF2-4E35-8885-D03AD77AE19A}"/>
    <dgm:cxn modelId="{EDD0A7C4-7A6A-4777-8566-E587AC49A04D}" type="presOf" srcId="{7B7A72ED-6B8F-4F34-8EF8-0078A5A065F1}" destId="{96D9DDB0-412F-4C29-AF65-2CB654961F30}" srcOrd="0" destOrd="0" presId="urn:microsoft.com/office/officeart/2005/8/layout/vList5"/>
    <dgm:cxn modelId="{A0FC38AC-83D9-4817-861C-01EC4191BEB4}" srcId="{1B83C72D-CC11-4828-ADCA-FC614C47C725}" destId="{69110078-FDB0-4C80-B642-588C2663DFD2}" srcOrd="2" destOrd="0" parTransId="{C2B38032-BCEB-4471-ADE2-587694C29CFB}" sibTransId="{FEE3B346-8EA1-4FDB-897D-B57F25AE822B}"/>
    <dgm:cxn modelId="{0E76C452-873F-4502-97B5-08D3045ED258}" srcId="{1B83C72D-CC11-4828-ADCA-FC614C47C725}" destId="{F7F66F9F-83D5-48C7-AA66-A65AC5A87CD6}" srcOrd="0" destOrd="0" parTransId="{6B859866-03C2-4AB0-BDB8-B808D74B1455}" sibTransId="{A17FE893-7552-4586-92ED-9D75371BA8A4}"/>
    <dgm:cxn modelId="{6973955D-3179-4C11-975E-97D04A97222E}" srcId="{7B7A72ED-6B8F-4F34-8EF8-0078A5A065F1}" destId="{1B83C72D-CC11-4828-ADCA-FC614C47C725}" srcOrd="0" destOrd="0" parTransId="{4FE92BEA-C6EF-477B-A72E-4CD9B1EAC893}" sibTransId="{D4EEBE44-EFFC-4812-902A-55F613183656}"/>
    <dgm:cxn modelId="{97C708E7-941B-4E50-832A-DDFD307CBE19}" srcId="{7B7A72ED-6B8F-4F34-8EF8-0078A5A065F1}" destId="{3E4F281F-1FC7-46BB-BA33-3FB66F85A36A}" srcOrd="1" destOrd="0" parTransId="{1A1F4A36-AEDE-4D64-AB0B-63ED66A84837}" sibTransId="{EF28593B-6795-4504-8EEA-B0F8C3A4D008}"/>
    <dgm:cxn modelId="{4E21CE41-0511-423A-8BDB-E0CD13967895}" type="presOf" srcId="{275D9C64-DC37-412F-B917-5AECA12EB2C6}" destId="{8F0225EA-D04E-43A9-AE95-05DD049794FA}" srcOrd="0" destOrd="0" presId="urn:microsoft.com/office/officeart/2005/8/layout/vList5"/>
    <dgm:cxn modelId="{44E24D4B-1060-4BE3-A823-4A37F51F96A5}" type="presOf" srcId="{3E4F281F-1FC7-46BB-BA33-3FB66F85A36A}" destId="{3601D534-5970-4359-A3C9-91256BA99EFC}" srcOrd="0" destOrd="0" presId="urn:microsoft.com/office/officeart/2005/8/layout/vList5"/>
    <dgm:cxn modelId="{27C19AB3-2BC5-4173-B7DD-9756DAA41C90}" type="presOf" srcId="{69110078-FDB0-4C80-B642-588C2663DFD2}" destId="{959054D4-0474-4EBA-900A-7A0466EF68A2}" srcOrd="0" destOrd="2" presId="urn:microsoft.com/office/officeart/2005/8/layout/vList5"/>
    <dgm:cxn modelId="{FB762405-5659-4641-9FC1-3C9A031FB3BA}" srcId="{1B83C72D-CC11-4828-ADCA-FC614C47C725}" destId="{698A395F-3139-4AAA-BF7F-286C94E4F13F}" srcOrd="1" destOrd="0" parTransId="{ED446649-D687-4874-BBF8-3B93FD385883}" sibTransId="{983AD936-EEB2-4610-89AC-C7C815177385}"/>
    <dgm:cxn modelId="{926DDAD5-D3A8-42A1-8F4A-7F62B916D8B7}" type="presOf" srcId="{F7F66F9F-83D5-48C7-AA66-A65AC5A87CD6}" destId="{959054D4-0474-4EBA-900A-7A0466EF68A2}" srcOrd="0" destOrd="0" presId="urn:microsoft.com/office/officeart/2005/8/layout/vList5"/>
    <dgm:cxn modelId="{64863A49-F07A-4FAB-AFD1-DED819AF1C72}" type="presOf" srcId="{698A395F-3139-4AAA-BF7F-286C94E4F13F}" destId="{959054D4-0474-4EBA-900A-7A0466EF68A2}" srcOrd="0" destOrd="1" presId="urn:microsoft.com/office/officeart/2005/8/layout/vList5"/>
    <dgm:cxn modelId="{25E44BDA-39E4-4BF5-A394-498E8D067455}" type="presOf" srcId="{1B83C72D-CC11-4828-ADCA-FC614C47C725}" destId="{AD8EAD52-6353-40A6-9BD8-0A65E5AC0D23}" srcOrd="0" destOrd="0" presId="urn:microsoft.com/office/officeart/2005/8/layout/vList5"/>
    <dgm:cxn modelId="{DE6305B4-45A0-443B-BBB6-1CF041A440AB}" type="presParOf" srcId="{96D9DDB0-412F-4C29-AF65-2CB654961F30}" destId="{70F6BCA2-38E6-4579-8212-510498FB1495}" srcOrd="0" destOrd="0" presId="urn:microsoft.com/office/officeart/2005/8/layout/vList5"/>
    <dgm:cxn modelId="{9F2F17B3-A0EA-4A3D-B158-5FC36831B83B}" type="presParOf" srcId="{70F6BCA2-38E6-4579-8212-510498FB1495}" destId="{AD8EAD52-6353-40A6-9BD8-0A65E5AC0D23}" srcOrd="0" destOrd="0" presId="urn:microsoft.com/office/officeart/2005/8/layout/vList5"/>
    <dgm:cxn modelId="{8B11BB3C-9ADD-4D6C-9BA7-06D02C2E498E}" type="presParOf" srcId="{70F6BCA2-38E6-4579-8212-510498FB1495}" destId="{959054D4-0474-4EBA-900A-7A0466EF68A2}" srcOrd="1" destOrd="0" presId="urn:microsoft.com/office/officeart/2005/8/layout/vList5"/>
    <dgm:cxn modelId="{2268B2A5-0423-4693-8FED-FF773FDC9923}" type="presParOf" srcId="{96D9DDB0-412F-4C29-AF65-2CB654961F30}" destId="{6ACF582A-B248-4736-8511-3A0D7775E7E7}" srcOrd="1" destOrd="0" presId="urn:microsoft.com/office/officeart/2005/8/layout/vList5"/>
    <dgm:cxn modelId="{A7360460-4CFA-45F8-B11E-41963F0987A5}" type="presParOf" srcId="{96D9DDB0-412F-4C29-AF65-2CB654961F30}" destId="{38806C5C-1B22-4958-89C3-5F311CFA1835}" srcOrd="2" destOrd="0" presId="urn:microsoft.com/office/officeart/2005/8/layout/vList5"/>
    <dgm:cxn modelId="{7D4D38E0-92D5-4F88-9545-3944DA55EFAE}" type="presParOf" srcId="{38806C5C-1B22-4958-89C3-5F311CFA1835}" destId="{3601D534-5970-4359-A3C9-91256BA99EFC}" srcOrd="0" destOrd="0" presId="urn:microsoft.com/office/officeart/2005/8/layout/vList5"/>
    <dgm:cxn modelId="{5C7EBF95-92C0-4DA5-873E-5C725331CCB3}" type="presParOf" srcId="{38806C5C-1B22-4958-89C3-5F311CFA1835}" destId="{8F0225EA-D04E-43A9-AE95-05DD049794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7A72ED-6B8F-4F34-8EF8-0078A5A065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3C72D-CC11-4828-ADCA-FC614C47C725}">
      <dgm:prSet custT="1"/>
      <dgm:spPr/>
      <dgm:t>
        <a:bodyPr/>
        <a:lstStyle/>
        <a:p>
          <a:pPr rtl="0"/>
          <a:r>
            <a:rPr lang="ka-GE" sz="3200" dirty="0" smtClean="0"/>
            <a:t>მეორადი ბაზრების ნაკლებობა</a:t>
          </a:r>
          <a:endParaRPr lang="en-US" sz="3200" dirty="0"/>
        </a:p>
      </dgm:t>
    </dgm:pt>
    <dgm:pt modelId="{4FE92BEA-C6EF-477B-A72E-4CD9B1EAC893}" type="parTrans" cxnId="{6973955D-3179-4C11-975E-97D04A97222E}">
      <dgm:prSet/>
      <dgm:spPr/>
      <dgm:t>
        <a:bodyPr/>
        <a:lstStyle/>
        <a:p>
          <a:endParaRPr lang="en-US"/>
        </a:p>
      </dgm:t>
    </dgm:pt>
    <dgm:pt modelId="{D4EEBE44-EFFC-4812-902A-55F613183656}" type="sibTrans" cxnId="{6973955D-3179-4C11-975E-97D04A97222E}">
      <dgm:prSet/>
      <dgm:spPr/>
      <dgm:t>
        <a:bodyPr/>
        <a:lstStyle/>
        <a:p>
          <a:endParaRPr lang="en-US"/>
        </a:p>
      </dgm:t>
    </dgm:pt>
    <dgm:pt modelId="{F7F66F9F-83D5-48C7-AA66-A65AC5A87CD6}">
      <dgm:prSet custT="1"/>
      <dgm:spPr/>
      <dgm:t>
        <a:bodyPr/>
        <a:lstStyle/>
        <a:p>
          <a:pPr rtl="0"/>
          <a:r>
            <a:rPr lang="ka-GE" sz="1900" dirty="0" smtClean="0"/>
            <a:t>მეორადი ბაზრის </a:t>
          </a:r>
          <a:r>
            <a:rPr lang="ka-GE" sz="1900" dirty="0" smtClean="0"/>
            <a:t>შენელებული განვითარება </a:t>
          </a:r>
          <a:r>
            <a:rPr lang="ka-GE" sz="1900" dirty="0" smtClean="0"/>
            <a:t>აფერხებს ძირითად ბაზარს. ინვესტორები შესაძლოა შეუერთდნენ პროექტს, მაგრამ შეექმნათ სირთულეები მათი წილების გაყიდვასთან დაკავშირებით ან შესაბამისი ფასების </a:t>
          </a:r>
          <a:r>
            <a:rPr lang="ka-GE" sz="1900" dirty="0" smtClean="0"/>
            <a:t>დაფიქსირებასთან დაკავშირებით. </a:t>
          </a:r>
          <a:r>
            <a:rPr lang="en-US" sz="1900" dirty="0" smtClean="0"/>
            <a:t> </a:t>
          </a:r>
          <a:endParaRPr lang="en-US" sz="1900" dirty="0"/>
        </a:p>
      </dgm:t>
    </dgm:pt>
    <dgm:pt modelId="{6B859866-03C2-4AB0-BDB8-B808D74B1455}" type="parTrans" cxnId="{0E76C452-873F-4502-97B5-08D3045ED258}">
      <dgm:prSet/>
      <dgm:spPr/>
      <dgm:t>
        <a:bodyPr/>
        <a:lstStyle/>
        <a:p>
          <a:endParaRPr lang="en-US"/>
        </a:p>
      </dgm:t>
    </dgm:pt>
    <dgm:pt modelId="{A17FE893-7552-4586-92ED-9D75371BA8A4}" type="sibTrans" cxnId="{0E76C452-873F-4502-97B5-08D3045ED258}">
      <dgm:prSet/>
      <dgm:spPr/>
      <dgm:t>
        <a:bodyPr/>
        <a:lstStyle/>
        <a:p>
          <a:endParaRPr lang="en-US"/>
        </a:p>
      </dgm:t>
    </dgm:pt>
    <dgm:pt modelId="{113D8966-78C9-44A6-867D-1839E0B198A2}">
      <dgm:prSet custT="1"/>
      <dgm:spPr/>
      <dgm:t>
        <a:bodyPr/>
        <a:lstStyle/>
        <a:p>
          <a:pPr rtl="0"/>
          <a:r>
            <a:rPr lang="ka-GE" sz="1900" dirty="0" smtClean="0"/>
            <a:t>გამოცდილი ინვესტორები უპირატესობას ანიჭებენ უფრო აქტიურ ბაზარს. </a:t>
          </a:r>
          <a:endParaRPr lang="en-US" sz="1900" dirty="0"/>
        </a:p>
      </dgm:t>
    </dgm:pt>
    <dgm:pt modelId="{F46E1B7B-DFBB-4935-9680-C3549451CBA1}" type="parTrans" cxnId="{E2A1A84F-ABD6-46C3-8F8C-25AF7C06A2A6}">
      <dgm:prSet/>
      <dgm:spPr/>
      <dgm:t>
        <a:bodyPr/>
        <a:lstStyle/>
        <a:p>
          <a:endParaRPr lang="en-US"/>
        </a:p>
      </dgm:t>
    </dgm:pt>
    <dgm:pt modelId="{010D066F-D6F3-4947-9A74-891931DD2980}" type="sibTrans" cxnId="{E2A1A84F-ABD6-46C3-8F8C-25AF7C06A2A6}">
      <dgm:prSet/>
      <dgm:spPr/>
      <dgm:t>
        <a:bodyPr/>
        <a:lstStyle/>
        <a:p>
          <a:endParaRPr lang="en-US"/>
        </a:p>
      </dgm:t>
    </dgm:pt>
    <dgm:pt modelId="{35B79790-738D-461B-A7DC-3A895A7911FE}">
      <dgm:prSet custT="1"/>
      <dgm:spPr/>
      <dgm:t>
        <a:bodyPr/>
        <a:lstStyle/>
        <a:p>
          <a:pPr rtl="0"/>
          <a:r>
            <a:rPr lang="ka-GE" sz="3200" dirty="0" smtClean="0"/>
            <a:t>საგადასახადო გაურკვევლობა</a:t>
          </a:r>
          <a:endParaRPr lang="en-US" sz="3200" dirty="0"/>
        </a:p>
      </dgm:t>
    </dgm:pt>
    <dgm:pt modelId="{7AF92EB4-ACA3-4D67-B904-51EBE66A70F6}" type="parTrans" cxnId="{1CBF4F6E-DDED-4633-A793-91ADE14A209C}">
      <dgm:prSet/>
      <dgm:spPr/>
      <dgm:t>
        <a:bodyPr/>
        <a:lstStyle/>
        <a:p>
          <a:endParaRPr lang="en-US"/>
        </a:p>
      </dgm:t>
    </dgm:pt>
    <dgm:pt modelId="{AD7C531D-A65E-495A-954C-3F9786DA4C1C}" type="sibTrans" cxnId="{1CBF4F6E-DDED-4633-A793-91ADE14A209C}">
      <dgm:prSet/>
      <dgm:spPr/>
      <dgm:t>
        <a:bodyPr/>
        <a:lstStyle/>
        <a:p>
          <a:endParaRPr lang="en-US"/>
        </a:p>
      </dgm:t>
    </dgm:pt>
    <dgm:pt modelId="{083C3BC3-E4C9-45B0-8E67-FE8883654232}">
      <dgm:prSet custT="1"/>
      <dgm:spPr/>
      <dgm:t>
        <a:bodyPr/>
        <a:lstStyle/>
        <a:p>
          <a:pPr rtl="0"/>
          <a:r>
            <a:rPr lang="ka-GE" sz="1900" dirty="0" smtClean="0"/>
            <a:t>დონორები ხშირად ვერ ახდენენ გადასახადებისგან გათავისფულებას. </a:t>
          </a:r>
          <a:endParaRPr lang="en-US" sz="1900" dirty="0"/>
        </a:p>
      </dgm:t>
    </dgm:pt>
    <dgm:pt modelId="{049C0911-56BE-4C87-8063-91681D7B41B9}" type="parTrans" cxnId="{F17F9D47-23F9-47A6-87F6-A7C7B1ACF476}">
      <dgm:prSet/>
      <dgm:spPr/>
      <dgm:t>
        <a:bodyPr/>
        <a:lstStyle/>
        <a:p>
          <a:endParaRPr lang="en-US"/>
        </a:p>
      </dgm:t>
    </dgm:pt>
    <dgm:pt modelId="{033B4327-3BAC-44D3-BA16-7AE7752A6D55}" type="sibTrans" cxnId="{F17F9D47-23F9-47A6-87F6-A7C7B1ACF476}">
      <dgm:prSet/>
      <dgm:spPr/>
      <dgm:t>
        <a:bodyPr/>
        <a:lstStyle/>
        <a:p>
          <a:endParaRPr lang="en-US"/>
        </a:p>
      </dgm:t>
    </dgm:pt>
    <dgm:pt modelId="{474A26F5-844D-4AB3-8A7C-4D951E8B7B0E}">
      <dgm:prSet custT="1"/>
      <dgm:spPr/>
      <dgm:t>
        <a:bodyPr/>
        <a:lstStyle/>
        <a:p>
          <a:pPr rtl="0"/>
          <a:r>
            <a:rPr lang="ka-GE" sz="1900" dirty="0" smtClean="0"/>
            <a:t>საგადასახადო შეღავათები დამოკიდებულია იმაზე რამდენად აფინანსებს კომპანია თავის კვლევებს და განვითარებას </a:t>
          </a:r>
          <a:r>
            <a:rPr lang="ka-GE" sz="1900" dirty="0" smtClean="0"/>
            <a:t>შემოსავლებით</a:t>
          </a:r>
          <a:r>
            <a:rPr lang="ka-GE" sz="1900" dirty="0" smtClean="0"/>
            <a:t>, სააქციო კაპიტალით ან სესხით. </a:t>
          </a:r>
          <a:r>
            <a:rPr lang="en-US" sz="1900" dirty="0" smtClean="0"/>
            <a:t> </a:t>
          </a:r>
          <a:endParaRPr lang="en-US" sz="1900" dirty="0"/>
        </a:p>
      </dgm:t>
    </dgm:pt>
    <dgm:pt modelId="{1CA75264-9539-4979-8437-04A40C7F23FF}" type="parTrans" cxnId="{D2468816-0DA0-4223-AA6A-803099FCE384}">
      <dgm:prSet/>
      <dgm:spPr/>
      <dgm:t>
        <a:bodyPr/>
        <a:lstStyle/>
        <a:p>
          <a:endParaRPr lang="en-US"/>
        </a:p>
      </dgm:t>
    </dgm:pt>
    <dgm:pt modelId="{54C016C6-F62A-4CEE-91B6-259A37E6C721}" type="sibTrans" cxnId="{D2468816-0DA0-4223-AA6A-803099FCE384}">
      <dgm:prSet/>
      <dgm:spPr/>
      <dgm:t>
        <a:bodyPr/>
        <a:lstStyle/>
        <a:p>
          <a:endParaRPr lang="en-US"/>
        </a:p>
      </dgm:t>
    </dgm:pt>
    <dgm:pt modelId="{96D9DDB0-412F-4C29-AF65-2CB654961F30}" type="pres">
      <dgm:prSet presAssocID="{7B7A72ED-6B8F-4F34-8EF8-0078A5A065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6BCA2-38E6-4579-8212-510498FB1495}" type="pres">
      <dgm:prSet presAssocID="{1B83C72D-CC11-4828-ADCA-FC614C47C725}" presName="linNode" presStyleCnt="0"/>
      <dgm:spPr/>
    </dgm:pt>
    <dgm:pt modelId="{AD8EAD52-6353-40A6-9BD8-0A65E5AC0D23}" type="pres">
      <dgm:prSet presAssocID="{1B83C72D-CC11-4828-ADCA-FC614C47C725}" presName="parentText" presStyleLbl="node1" presStyleIdx="0" presStyleCnt="2" custScaleX="80213" custScaleY="45179" custLinFactNeighborY="7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054D4-0474-4EBA-900A-7A0466EF68A2}" type="pres">
      <dgm:prSet presAssocID="{1B83C72D-CC11-4828-ADCA-FC614C47C725}" presName="descendantText" presStyleLbl="alignAccFollowNode1" presStyleIdx="0" presStyleCnt="2" custScaleY="56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582A-B248-4736-8511-3A0D7775E7E7}" type="pres">
      <dgm:prSet presAssocID="{D4EEBE44-EFFC-4812-902A-55F613183656}" presName="sp" presStyleCnt="0"/>
      <dgm:spPr/>
    </dgm:pt>
    <dgm:pt modelId="{41C2B923-6B53-4FA3-81B5-5E9DE3839014}" type="pres">
      <dgm:prSet presAssocID="{35B79790-738D-461B-A7DC-3A895A7911FE}" presName="linNode" presStyleCnt="0"/>
      <dgm:spPr/>
    </dgm:pt>
    <dgm:pt modelId="{C2F09FDB-47F1-4778-B340-5BD12FBB0F7D}" type="pres">
      <dgm:prSet presAssocID="{35B79790-738D-461B-A7DC-3A895A7911FE}" presName="parentText" presStyleLbl="node1" presStyleIdx="1" presStyleCnt="2" custScaleX="85127" custScaleY="45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70B9-ED84-45C1-9E61-AE9AE142B256}" type="pres">
      <dgm:prSet presAssocID="{35B79790-738D-461B-A7DC-3A895A7911FE}" presName="descendantText" presStyleLbl="alignAccFollowNode1" presStyleIdx="1" presStyleCnt="2" custScaleY="4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3955D-3179-4C11-975E-97D04A97222E}" srcId="{7B7A72ED-6B8F-4F34-8EF8-0078A5A065F1}" destId="{1B83C72D-CC11-4828-ADCA-FC614C47C725}" srcOrd="0" destOrd="0" parTransId="{4FE92BEA-C6EF-477B-A72E-4CD9B1EAC893}" sibTransId="{D4EEBE44-EFFC-4812-902A-55F613183656}"/>
    <dgm:cxn modelId="{F17F9D47-23F9-47A6-87F6-A7C7B1ACF476}" srcId="{35B79790-738D-461B-A7DC-3A895A7911FE}" destId="{083C3BC3-E4C9-45B0-8E67-FE8883654232}" srcOrd="0" destOrd="0" parTransId="{049C0911-56BE-4C87-8063-91681D7B41B9}" sibTransId="{033B4327-3BAC-44D3-BA16-7AE7752A6D55}"/>
    <dgm:cxn modelId="{1CBF4F6E-DDED-4633-A793-91ADE14A209C}" srcId="{7B7A72ED-6B8F-4F34-8EF8-0078A5A065F1}" destId="{35B79790-738D-461B-A7DC-3A895A7911FE}" srcOrd="1" destOrd="0" parTransId="{7AF92EB4-ACA3-4D67-B904-51EBE66A70F6}" sibTransId="{AD7C531D-A65E-495A-954C-3F9786DA4C1C}"/>
    <dgm:cxn modelId="{C7D7E212-34F1-427B-B69F-725C8D2B89EC}" type="presOf" srcId="{474A26F5-844D-4AB3-8A7C-4D951E8B7B0E}" destId="{561470B9-ED84-45C1-9E61-AE9AE142B256}" srcOrd="0" destOrd="1" presId="urn:microsoft.com/office/officeart/2005/8/layout/vList5"/>
    <dgm:cxn modelId="{4BAC42A6-ADBF-4631-BB15-289133954BD2}" type="presOf" srcId="{35B79790-738D-461B-A7DC-3A895A7911FE}" destId="{C2F09FDB-47F1-4778-B340-5BD12FBB0F7D}" srcOrd="0" destOrd="0" presId="urn:microsoft.com/office/officeart/2005/8/layout/vList5"/>
    <dgm:cxn modelId="{926DDAD5-D3A8-42A1-8F4A-7F62B916D8B7}" type="presOf" srcId="{F7F66F9F-83D5-48C7-AA66-A65AC5A87CD6}" destId="{959054D4-0474-4EBA-900A-7A0466EF68A2}" srcOrd="0" destOrd="0" presId="urn:microsoft.com/office/officeart/2005/8/layout/vList5"/>
    <dgm:cxn modelId="{E2A1A84F-ABD6-46C3-8F8C-25AF7C06A2A6}" srcId="{1B83C72D-CC11-4828-ADCA-FC614C47C725}" destId="{113D8966-78C9-44A6-867D-1839E0B198A2}" srcOrd="1" destOrd="0" parTransId="{F46E1B7B-DFBB-4935-9680-C3549451CBA1}" sibTransId="{010D066F-D6F3-4947-9A74-891931DD2980}"/>
    <dgm:cxn modelId="{0E76C452-873F-4502-97B5-08D3045ED258}" srcId="{1B83C72D-CC11-4828-ADCA-FC614C47C725}" destId="{F7F66F9F-83D5-48C7-AA66-A65AC5A87CD6}" srcOrd="0" destOrd="0" parTransId="{6B859866-03C2-4AB0-BDB8-B808D74B1455}" sibTransId="{A17FE893-7552-4586-92ED-9D75371BA8A4}"/>
    <dgm:cxn modelId="{D2468816-0DA0-4223-AA6A-803099FCE384}" srcId="{35B79790-738D-461B-A7DC-3A895A7911FE}" destId="{474A26F5-844D-4AB3-8A7C-4D951E8B7B0E}" srcOrd="1" destOrd="0" parTransId="{1CA75264-9539-4979-8437-04A40C7F23FF}" sibTransId="{54C016C6-F62A-4CEE-91B6-259A37E6C721}"/>
    <dgm:cxn modelId="{C9407418-E5E0-4838-A875-ECF16F4B2BBE}" type="presOf" srcId="{113D8966-78C9-44A6-867D-1839E0B198A2}" destId="{959054D4-0474-4EBA-900A-7A0466EF68A2}" srcOrd="0" destOrd="1" presId="urn:microsoft.com/office/officeart/2005/8/layout/vList5"/>
    <dgm:cxn modelId="{65ACFAFF-E0B2-4266-AC1A-AF0E39EF9AE4}" type="presOf" srcId="{083C3BC3-E4C9-45B0-8E67-FE8883654232}" destId="{561470B9-ED84-45C1-9E61-AE9AE142B256}" srcOrd="0" destOrd="0" presId="urn:microsoft.com/office/officeart/2005/8/layout/vList5"/>
    <dgm:cxn modelId="{25E44BDA-39E4-4BF5-A394-498E8D067455}" type="presOf" srcId="{1B83C72D-CC11-4828-ADCA-FC614C47C725}" destId="{AD8EAD52-6353-40A6-9BD8-0A65E5AC0D23}" srcOrd="0" destOrd="0" presId="urn:microsoft.com/office/officeart/2005/8/layout/vList5"/>
    <dgm:cxn modelId="{EDD0A7C4-7A6A-4777-8566-E587AC49A04D}" type="presOf" srcId="{7B7A72ED-6B8F-4F34-8EF8-0078A5A065F1}" destId="{96D9DDB0-412F-4C29-AF65-2CB654961F30}" srcOrd="0" destOrd="0" presId="urn:microsoft.com/office/officeart/2005/8/layout/vList5"/>
    <dgm:cxn modelId="{DE6305B4-45A0-443B-BBB6-1CF041A440AB}" type="presParOf" srcId="{96D9DDB0-412F-4C29-AF65-2CB654961F30}" destId="{70F6BCA2-38E6-4579-8212-510498FB1495}" srcOrd="0" destOrd="0" presId="urn:microsoft.com/office/officeart/2005/8/layout/vList5"/>
    <dgm:cxn modelId="{9F2F17B3-A0EA-4A3D-B158-5FC36831B83B}" type="presParOf" srcId="{70F6BCA2-38E6-4579-8212-510498FB1495}" destId="{AD8EAD52-6353-40A6-9BD8-0A65E5AC0D23}" srcOrd="0" destOrd="0" presId="urn:microsoft.com/office/officeart/2005/8/layout/vList5"/>
    <dgm:cxn modelId="{8B11BB3C-9ADD-4D6C-9BA7-06D02C2E498E}" type="presParOf" srcId="{70F6BCA2-38E6-4579-8212-510498FB1495}" destId="{959054D4-0474-4EBA-900A-7A0466EF68A2}" srcOrd="1" destOrd="0" presId="urn:microsoft.com/office/officeart/2005/8/layout/vList5"/>
    <dgm:cxn modelId="{2268B2A5-0423-4693-8FED-FF773FDC9923}" type="presParOf" srcId="{96D9DDB0-412F-4C29-AF65-2CB654961F30}" destId="{6ACF582A-B248-4736-8511-3A0D7775E7E7}" srcOrd="1" destOrd="0" presId="urn:microsoft.com/office/officeart/2005/8/layout/vList5"/>
    <dgm:cxn modelId="{2E5AC587-43E9-4685-BB5E-8B4DFCBF5F22}" type="presParOf" srcId="{96D9DDB0-412F-4C29-AF65-2CB654961F30}" destId="{41C2B923-6B53-4FA3-81B5-5E9DE3839014}" srcOrd="2" destOrd="0" presId="urn:microsoft.com/office/officeart/2005/8/layout/vList5"/>
    <dgm:cxn modelId="{324C8EEB-5F0A-4A6F-AF12-D5FB9D8FAB72}" type="presParOf" srcId="{41C2B923-6B53-4FA3-81B5-5E9DE3839014}" destId="{C2F09FDB-47F1-4778-B340-5BD12FBB0F7D}" srcOrd="0" destOrd="0" presId="urn:microsoft.com/office/officeart/2005/8/layout/vList5"/>
    <dgm:cxn modelId="{6AA85E1F-A1A6-459A-B236-5D6877F75C4E}" type="presParOf" srcId="{41C2B923-6B53-4FA3-81B5-5E9DE3839014}" destId="{561470B9-ED84-45C1-9E61-AE9AE142B2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7A72ED-6B8F-4F34-8EF8-0078A5A065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4F281F-1FC7-46BB-BA33-3FB66F85A36A}">
      <dgm:prSet custT="1"/>
      <dgm:spPr/>
      <dgm:t>
        <a:bodyPr/>
        <a:lstStyle/>
        <a:p>
          <a:pPr rtl="0"/>
          <a:r>
            <a:rPr lang="ka-GE" sz="3200" dirty="0" smtClean="0"/>
            <a:t>გაურკვეველი რეგულაციები</a:t>
          </a:r>
          <a:endParaRPr lang="en-US" sz="3200" dirty="0"/>
        </a:p>
      </dgm:t>
    </dgm:pt>
    <dgm:pt modelId="{1A1F4A36-AEDE-4D64-AB0B-63ED66A84837}" type="parTrans" cxnId="{97C708E7-941B-4E50-832A-DDFD307CBE19}">
      <dgm:prSet/>
      <dgm:spPr/>
      <dgm:t>
        <a:bodyPr/>
        <a:lstStyle/>
        <a:p>
          <a:endParaRPr lang="en-US"/>
        </a:p>
      </dgm:t>
    </dgm:pt>
    <dgm:pt modelId="{EF28593B-6795-4504-8EEA-B0F8C3A4D008}" type="sibTrans" cxnId="{97C708E7-941B-4E50-832A-DDFD307CBE19}">
      <dgm:prSet/>
      <dgm:spPr/>
      <dgm:t>
        <a:bodyPr/>
        <a:lstStyle/>
        <a:p>
          <a:endParaRPr lang="en-US"/>
        </a:p>
      </dgm:t>
    </dgm:pt>
    <dgm:pt modelId="{275D9C64-DC37-412F-B917-5AECA12EB2C6}">
      <dgm:prSet custT="1"/>
      <dgm:spPr/>
      <dgm:t>
        <a:bodyPr/>
        <a:lstStyle/>
        <a:p>
          <a:pPr rtl="0"/>
          <a:r>
            <a:rPr lang="ka-GE" sz="1900" dirty="0" smtClean="0"/>
            <a:t>ჯგუფური ფინანსირების არაფინანსურ ამონაგებს ეთმობა ნაკლები </a:t>
          </a:r>
          <a:r>
            <a:rPr lang="ka-GE" sz="1900" dirty="0" smtClean="0"/>
            <a:t>ყურადღება რეგულაციების თვალსაზრისით. </a:t>
          </a:r>
          <a:r>
            <a:rPr lang="ka-GE" sz="1900" dirty="0" smtClean="0"/>
            <a:t>მცირე ანაზღაურებაზე ორიენტირებული </a:t>
          </a:r>
          <a:r>
            <a:rPr lang="ka-GE" sz="1900" dirty="0" smtClean="0"/>
            <a:t>ჯგუფური ფინანსირება ხვდება მომხმარებლების დაცვის ტრადიციული რეგულირების ფარგლებში, მაგ. ხელშეკრულების პირობების დარღვევა. თუმცა დაცვის სტანდარტები არ არის განსაზღვრული. </a:t>
          </a:r>
          <a:endParaRPr lang="en-US" sz="1900" dirty="0"/>
        </a:p>
      </dgm:t>
    </dgm:pt>
    <dgm:pt modelId="{1E903795-E6A4-49DF-8E05-31325099C99C}" type="parTrans" cxnId="{008C239B-0E4B-49F5-A940-0C6E3043987E}">
      <dgm:prSet/>
      <dgm:spPr/>
      <dgm:t>
        <a:bodyPr/>
        <a:lstStyle/>
        <a:p>
          <a:endParaRPr lang="en-US"/>
        </a:p>
      </dgm:t>
    </dgm:pt>
    <dgm:pt modelId="{72ED800A-EBF2-4E35-8885-D03AD77AE19A}" type="sibTrans" cxnId="{008C239B-0E4B-49F5-A940-0C6E3043987E}">
      <dgm:prSet/>
      <dgm:spPr/>
      <dgm:t>
        <a:bodyPr/>
        <a:lstStyle/>
        <a:p>
          <a:endParaRPr lang="en-US"/>
        </a:p>
      </dgm:t>
    </dgm:pt>
    <dgm:pt modelId="{E0F3ADFD-8713-4C04-AA30-B6136AA8AE39}">
      <dgm:prSet custT="1"/>
      <dgm:spPr/>
      <dgm:t>
        <a:bodyPr/>
        <a:lstStyle/>
        <a:p>
          <a:pPr rtl="0"/>
          <a:r>
            <a:rPr lang="ka-GE" sz="1900" dirty="0" smtClean="0"/>
            <a:t>მოგებაზე ორიენტირებულ ჯგუფურ ფინანსირებას ეთმობა უფრო </a:t>
          </a:r>
          <a:r>
            <a:rPr lang="ka-GE" sz="1900" dirty="0" smtClean="0"/>
            <a:t>მეტი </a:t>
          </a:r>
          <a:r>
            <a:rPr lang="ka-GE" sz="1900" dirty="0" smtClean="0"/>
            <a:t>ყურადღება რეგულატორებისგან, რადგან </a:t>
          </a:r>
          <a:r>
            <a:rPr lang="ka-GE" sz="1900" dirty="0" smtClean="0"/>
            <a:t>დაკრედიტებაზე </a:t>
          </a:r>
          <a:r>
            <a:rPr lang="ka-GE" sz="1900" dirty="0" smtClean="0"/>
            <a:t>დამყარებული </a:t>
          </a:r>
          <a:r>
            <a:rPr lang="ka-GE" sz="1900" dirty="0" smtClean="0"/>
            <a:t>ფინანსირება კონკურენციას უწევს ბანკებს </a:t>
          </a:r>
          <a:r>
            <a:rPr lang="ka-GE" sz="1900" dirty="0" smtClean="0"/>
            <a:t>(რაც მკაცრად რეგულირებულია), ხოლო სააქციო </a:t>
          </a:r>
          <a:r>
            <a:rPr lang="ka-GE" sz="1900" dirty="0" smtClean="0"/>
            <a:t>კაპიტალზე </a:t>
          </a:r>
          <a:r>
            <a:rPr lang="ka-GE" sz="1900" dirty="0" smtClean="0"/>
            <a:t>დამყარებული ფინანსირება კავშირშია აქციების ემისიასთან (დამოკიდ. ადგილობრივ მმართველობაზე).</a:t>
          </a:r>
          <a:r>
            <a:rPr lang="en-US" sz="1900" dirty="0" smtClean="0"/>
            <a:t>  </a:t>
          </a:r>
          <a:endParaRPr lang="en-US" sz="1900" dirty="0"/>
        </a:p>
      </dgm:t>
    </dgm:pt>
    <dgm:pt modelId="{78F117D1-8369-4F58-8815-8B3E96EB1765}" type="parTrans" cxnId="{F829BA91-D323-4DCD-BC6A-537E3B567319}">
      <dgm:prSet/>
      <dgm:spPr/>
      <dgm:t>
        <a:bodyPr/>
        <a:lstStyle/>
        <a:p>
          <a:endParaRPr lang="en-US"/>
        </a:p>
      </dgm:t>
    </dgm:pt>
    <dgm:pt modelId="{6A85F60C-13D3-47AF-BC39-C019D1AF186F}" type="sibTrans" cxnId="{F829BA91-D323-4DCD-BC6A-537E3B567319}">
      <dgm:prSet/>
      <dgm:spPr/>
      <dgm:t>
        <a:bodyPr/>
        <a:lstStyle/>
        <a:p>
          <a:endParaRPr lang="en-US"/>
        </a:p>
      </dgm:t>
    </dgm:pt>
    <dgm:pt modelId="{96D9DDB0-412F-4C29-AF65-2CB654961F30}" type="pres">
      <dgm:prSet presAssocID="{7B7A72ED-6B8F-4F34-8EF8-0078A5A065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806C5C-1B22-4958-89C3-5F311CFA1835}" type="pres">
      <dgm:prSet presAssocID="{3E4F281F-1FC7-46BB-BA33-3FB66F85A36A}" presName="linNode" presStyleCnt="0"/>
      <dgm:spPr/>
    </dgm:pt>
    <dgm:pt modelId="{3601D534-5970-4359-A3C9-91256BA99EFC}" type="pres">
      <dgm:prSet presAssocID="{3E4F281F-1FC7-46BB-BA33-3FB66F85A36A}" presName="parentText" presStyleLbl="node1" presStyleIdx="0" presStyleCnt="1" custScaleX="87799" custScaleY="73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225EA-D04E-43A9-AE95-05DD049794FA}" type="pres">
      <dgm:prSet presAssocID="{3E4F281F-1FC7-46BB-BA33-3FB66F85A36A}" presName="descendantText" presStyleLbl="alignAccFollowNode1" presStyleIdx="0" presStyleCnt="1" custLinFactNeighborX="-2402" custLinFactNeighborY="2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E24D4B-1060-4BE3-A823-4A37F51F96A5}" type="presOf" srcId="{3E4F281F-1FC7-46BB-BA33-3FB66F85A36A}" destId="{3601D534-5970-4359-A3C9-91256BA99EFC}" srcOrd="0" destOrd="0" presId="urn:microsoft.com/office/officeart/2005/8/layout/vList5"/>
    <dgm:cxn modelId="{97C708E7-941B-4E50-832A-DDFD307CBE19}" srcId="{7B7A72ED-6B8F-4F34-8EF8-0078A5A065F1}" destId="{3E4F281F-1FC7-46BB-BA33-3FB66F85A36A}" srcOrd="0" destOrd="0" parTransId="{1A1F4A36-AEDE-4D64-AB0B-63ED66A84837}" sibTransId="{EF28593B-6795-4504-8EEA-B0F8C3A4D008}"/>
    <dgm:cxn modelId="{6D299D8C-FC33-4E55-A550-34B6D048CD7A}" type="presOf" srcId="{E0F3ADFD-8713-4C04-AA30-B6136AA8AE39}" destId="{8F0225EA-D04E-43A9-AE95-05DD049794FA}" srcOrd="0" destOrd="1" presId="urn:microsoft.com/office/officeart/2005/8/layout/vList5"/>
    <dgm:cxn modelId="{008C239B-0E4B-49F5-A940-0C6E3043987E}" srcId="{3E4F281F-1FC7-46BB-BA33-3FB66F85A36A}" destId="{275D9C64-DC37-412F-B917-5AECA12EB2C6}" srcOrd="0" destOrd="0" parTransId="{1E903795-E6A4-49DF-8E05-31325099C99C}" sibTransId="{72ED800A-EBF2-4E35-8885-D03AD77AE19A}"/>
    <dgm:cxn modelId="{F829BA91-D323-4DCD-BC6A-537E3B567319}" srcId="{3E4F281F-1FC7-46BB-BA33-3FB66F85A36A}" destId="{E0F3ADFD-8713-4C04-AA30-B6136AA8AE39}" srcOrd="1" destOrd="0" parTransId="{78F117D1-8369-4F58-8815-8B3E96EB1765}" sibTransId="{6A85F60C-13D3-47AF-BC39-C019D1AF186F}"/>
    <dgm:cxn modelId="{4E21CE41-0511-423A-8BDB-E0CD13967895}" type="presOf" srcId="{275D9C64-DC37-412F-B917-5AECA12EB2C6}" destId="{8F0225EA-D04E-43A9-AE95-05DD049794FA}" srcOrd="0" destOrd="0" presId="urn:microsoft.com/office/officeart/2005/8/layout/vList5"/>
    <dgm:cxn modelId="{EDD0A7C4-7A6A-4777-8566-E587AC49A04D}" type="presOf" srcId="{7B7A72ED-6B8F-4F34-8EF8-0078A5A065F1}" destId="{96D9DDB0-412F-4C29-AF65-2CB654961F30}" srcOrd="0" destOrd="0" presId="urn:microsoft.com/office/officeart/2005/8/layout/vList5"/>
    <dgm:cxn modelId="{A7360460-4CFA-45F8-B11E-41963F0987A5}" type="presParOf" srcId="{96D9DDB0-412F-4C29-AF65-2CB654961F30}" destId="{38806C5C-1B22-4958-89C3-5F311CFA1835}" srcOrd="0" destOrd="0" presId="urn:microsoft.com/office/officeart/2005/8/layout/vList5"/>
    <dgm:cxn modelId="{7D4D38E0-92D5-4F88-9545-3944DA55EFAE}" type="presParOf" srcId="{38806C5C-1B22-4958-89C3-5F311CFA1835}" destId="{3601D534-5970-4359-A3C9-91256BA99EFC}" srcOrd="0" destOrd="0" presId="urn:microsoft.com/office/officeart/2005/8/layout/vList5"/>
    <dgm:cxn modelId="{5C7EBF95-92C0-4DA5-873E-5C725331CCB3}" type="presParOf" srcId="{38806C5C-1B22-4958-89C3-5F311CFA1835}" destId="{8F0225EA-D04E-43A9-AE95-05DD049794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0BD2D8-4143-4E36-B331-29B712FFCFB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A18569-356A-49C2-89E7-7F0AC1F0DAB9}">
      <dgm:prSet phldrT="[Text]" custT="1"/>
      <dgm:spPr/>
      <dgm:t>
        <a:bodyPr/>
        <a:lstStyle/>
        <a:p>
          <a:endParaRPr lang="ka-GE" sz="1400" b="1" dirty="0" smtClean="0"/>
        </a:p>
        <a:p>
          <a:endParaRPr lang="ka-GE" sz="1400" b="1" dirty="0" smtClean="0"/>
        </a:p>
        <a:p>
          <a:endParaRPr lang="ka-GE" sz="1400" b="1" dirty="0" smtClean="0"/>
        </a:p>
        <a:p>
          <a:r>
            <a:rPr lang="ka-GE" sz="1400" b="1" dirty="0" smtClean="0"/>
            <a:t>სექტემბერი</a:t>
          </a:r>
          <a:r>
            <a:rPr lang="en-GB" sz="1400" b="1" dirty="0" smtClean="0"/>
            <a:t> </a:t>
          </a:r>
          <a:r>
            <a:rPr lang="en-GB" sz="1400" b="1" dirty="0"/>
            <a:t>2018</a:t>
          </a:r>
        </a:p>
      </dgm:t>
    </dgm:pt>
    <dgm:pt modelId="{9BF5C28D-CDCC-4066-86FB-2952899CC195}" type="parTrans" cxnId="{B5E418FD-D27B-41A4-BF44-13E9CCBAC20A}">
      <dgm:prSet/>
      <dgm:spPr/>
      <dgm:t>
        <a:bodyPr/>
        <a:lstStyle/>
        <a:p>
          <a:endParaRPr lang="en-GB"/>
        </a:p>
      </dgm:t>
    </dgm:pt>
    <dgm:pt modelId="{025F372E-8A24-411E-A29D-230C9D64C6A8}" type="sibTrans" cxnId="{B5E418FD-D27B-41A4-BF44-13E9CCBAC20A}">
      <dgm:prSet/>
      <dgm:spPr/>
      <dgm:t>
        <a:bodyPr/>
        <a:lstStyle/>
        <a:p>
          <a:endParaRPr lang="en-GB"/>
        </a:p>
      </dgm:t>
    </dgm:pt>
    <dgm:pt modelId="{055D2EAF-C1C2-42D3-A428-A185B85C231F}">
      <dgm:prSet phldrT="[Text]" custT="1"/>
      <dgm:spPr/>
      <dgm:t>
        <a:bodyPr/>
        <a:lstStyle/>
        <a:p>
          <a:pPr>
            <a:buNone/>
          </a:pPr>
          <a:r>
            <a:rPr lang="ka-GE" sz="1200" dirty="0" smtClean="0"/>
            <a:t>არასავალდებულო სიით, როდესაც პოტენციური კრედიტორები გამოხატავენ ინტერესს; დეტალებისა და პირობების გამოქვეყნება </a:t>
          </a:r>
          <a:endParaRPr lang="en-GB" sz="1200" dirty="0"/>
        </a:p>
      </dgm:t>
    </dgm:pt>
    <dgm:pt modelId="{7342BC25-4956-40CF-9A81-293C046CC36B}" type="parTrans" cxnId="{110D1381-4B30-4E87-8101-823491A51D92}">
      <dgm:prSet/>
      <dgm:spPr/>
      <dgm:t>
        <a:bodyPr/>
        <a:lstStyle/>
        <a:p>
          <a:endParaRPr lang="en-GB"/>
        </a:p>
      </dgm:t>
    </dgm:pt>
    <dgm:pt modelId="{4A17F5ED-EB6E-49D2-B14A-DDF1E2AED22F}" type="sibTrans" cxnId="{110D1381-4B30-4E87-8101-823491A51D92}">
      <dgm:prSet/>
      <dgm:spPr/>
      <dgm:t>
        <a:bodyPr/>
        <a:lstStyle/>
        <a:p>
          <a:endParaRPr lang="en-GB"/>
        </a:p>
      </dgm:t>
    </dgm:pt>
    <dgm:pt modelId="{13BCD2CF-2268-4606-8CC4-497A6EAD1E99}">
      <dgm:prSet phldrT="[Text]" custT="1"/>
      <dgm:spPr/>
      <dgm:t>
        <a:bodyPr/>
        <a:lstStyle/>
        <a:p>
          <a:r>
            <a:rPr lang="en-US" sz="1400" b="1" dirty="0" smtClean="0"/>
            <a:t>2018</a:t>
          </a:r>
          <a:r>
            <a:rPr lang="ka-GE" sz="1400" b="1" dirty="0" smtClean="0"/>
            <a:t> წ. 24 სექტემბრამდე </a:t>
          </a:r>
          <a:endParaRPr lang="en-GB" sz="1400" b="1" dirty="0"/>
        </a:p>
      </dgm:t>
    </dgm:pt>
    <dgm:pt modelId="{5156F069-CC35-48E4-8435-A68D1ED920DC}" type="parTrans" cxnId="{F87D80DA-AF87-4F0B-8459-6D772D44D200}">
      <dgm:prSet/>
      <dgm:spPr/>
      <dgm:t>
        <a:bodyPr/>
        <a:lstStyle/>
        <a:p>
          <a:endParaRPr lang="en-GB"/>
        </a:p>
      </dgm:t>
    </dgm:pt>
    <dgm:pt modelId="{CB6DEA0C-F5B1-4BAD-B729-9401E9DB78FF}" type="sibTrans" cxnId="{F87D80DA-AF87-4F0B-8459-6D772D44D200}">
      <dgm:prSet/>
      <dgm:spPr/>
      <dgm:t>
        <a:bodyPr/>
        <a:lstStyle/>
        <a:p>
          <a:endParaRPr lang="en-GB"/>
        </a:p>
      </dgm:t>
    </dgm:pt>
    <dgm:pt modelId="{D983FB02-9704-4D02-A9EA-01797EB4D1FD}">
      <dgm:prSet phldrT="[Text]" custT="1"/>
      <dgm:spPr/>
      <dgm:t>
        <a:bodyPr/>
        <a:lstStyle/>
        <a:p>
          <a:pPr>
            <a:buBlip>
              <a:blip xmlns:r="http://schemas.openxmlformats.org/officeDocument/2006/relationships" r:embed="rId1">
                <a:extLst/>
              </a:blip>
            </a:buBlip>
          </a:pPr>
          <a:r>
            <a:rPr lang="ka-GE" sz="1200" dirty="0" smtClean="0"/>
            <a:t>ადგილობრივებისთვის საინფორმაციო შეხვედრა</a:t>
          </a:r>
          <a:endParaRPr lang="en-GB" sz="1200" dirty="0"/>
        </a:p>
      </dgm:t>
    </dgm:pt>
    <dgm:pt modelId="{562C9B42-BDBD-4A80-BA6B-558ED353710E}" type="parTrans" cxnId="{2CABB9E5-F720-4119-B942-C2935DA5A9F5}">
      <dgm:prSet/>
      <dgm:spPr/>
      <dgm:t>
        <a:bodyPr/>
        <a:lstStyle/>
        <a:p>
          <a:endParaRPr lang="en-GB"/>
        </a:p>
      </dgm:t>
    </dgm:pt>
    <dgm:pt modelId="{0E53D0A3-CA26-4C86-9A13-6F2AD4976FA0}" type="sibTrans" cxnId="{2CABB9E5-F720-4119-B942-C2935DA5A9F5}">
      <dgm:prSet/>
      <dgm:spPr/>
      <dgm:t>
        <a:bodyPr/>
        <a:lstStyle/>
        <a:p>
          <a:endParaRPr lang="en-GB"/>
        </a:p>
      </dgm:t>
    </dgm:pt>
    <dgm:pt modelId="{40593F45-8D56-40B4-80E4-986F86273161}">
      <dgm:prSet phldrT="[Text]" custT="1"/>
      <dgm:spPr/>
      <dgm:t>
        <a:bodyPr/>
        <a:lstStyle/>
        <a:p>
          <a:r>
            <a:rPr lang="en-US" sz="1400" b="1" dirty="0" smtClean="0"/>
            <a:t>2018</a:t>
          </a:r>
          <a:r>
            <a:rPr lang="ka-GE" sz="1400" b="1" dirty="0" smtClean="0"/>
            <a:t>წლის 5 ოქტომბრამდე </a:t>
          </a:r>
          <a:endParaRPr lang="en-GB" sz="1400" b="1" dirty="0"/>
        </a:p>
      </dgm:t>
    </dgm:pt>
    <dgm:pt modelId="{46CA7933-4A3C-4090-892F-575A132D2745}" type="parTrans" cxnId="{AE34FF02-071F-4CED-BF57-2B3FC7CDA58E}">
      <dgm:prSet/>
      <dgm:spPr/>
      <dgm:t>
        <a:bodyPr/>
        <a:lstStyle/>
        <a:p>
          <a:endParaRPr lang="en-GB"/>
        </a:p>
      </dgm:t>
    </dgm:pt>
    <dgm:pt modelId="{0F0380C2-66EE-47F2-B6A4-940B9891B82F}" type="sibTrans" cxnId="{AE34FF02-071F-4CED-BF57-2B3FC7CDA58E}">
      <dgm:prSet/>
      <dgm:spPr/>
      <dgm:t>
        <a:bodyPr/>
        <a:lstStyle/>
        <a:p>
          <a:endParaRPr lang="en-GB"/>
        </a:p>
      </dgm:t>
    </dgm:pt>
    <dgm:pt modelId="{8622DCAE-F01B-4883-A276-4B51F3650C63}">
      <dgm:prSet phldrT="[Text]" custT="1"/>
      <dgm:spPr/>
      <dgm:t>
        <a:bodyPr/>
        <a:lstStyle/>
        <a:p>
          <a:pPr>
            <a:buBlip>
              <a:blip xmlns:r="http://schemas.openxmlformats.org/officeDocument/2006/relationships" r:embed="rId1">
                <a:extLst/>
              </a:blip>
            </a:buBlip>
          </a:pPr>
          <a:r>
            <a:rPr lang="ka-GE" sz="1200" dirty="0" smtClean="0"/>
            <a:t>ფოტოვოლტ. მოდულების განაწილება პირველობის პრინციპით </a:t>
          </a:r>
          <a:endParaRPr lang="en-GB" sz="1200" dirty="0"/>
        </a:p>
      </dgm:t>
    </dgm:pt>
    <dgm:pt modelId="{079D7C81-D273-47B0-8A09-03E3C3FFE883}" type="parTrans" cxnId="{8473B07D-D1D7-4865-B3A5-0FF5418B0F52}">
      <dgm:prSet/>
      <dgm:spPr/>
      <dgm:t>
        <a:bodyPr/>
        <a:lstStyle/>
        <a:p>
          <a:endParaRPr lang="en-GB"/>
        </a:p>
      </dgm:t>
    </dgm:pt>
    <dgm:pt modelId="{FA1F6C2E-7128-4317-8495-7D1E940D063D}" type="sibTrans" cxnId="{8473B07D-D1D7-4865-B3A5-0FF5418B0F52}">
      <dgm:prSet/>
      <dgm:spPr/>
      <dgm:t>
        <a:bodyPr/>
        <a:lstStyle/>
        <a:p>
          <a:endParaRPr lang="en-GB"/>
        </a:p>
      </dgm:t>
    </dgm:pt>
    <dgm:pt modelId="{F81525C2-763E-46F4-A48A-A299FAABABCF}">
      <dgm:prSet custT="1"/>
      <dgm:spPr/>
      <dgm:t>
        <a:bodyPr/>
        <a:lstStyle/>
        <a:p>
          <a:r>
            <a:rPr lang="ka-GE" sz="1400" b="1" dirty="0" smtClean="0"/>
            <a:t>2018 წლის 18 ოქტ.</a:t>
          </a:r>
          <a:endParaRPr lang="en-GB" sz="1400" b="1" dirty="0"/>
        </a:p>
      </dgm:t>
    </dgm:pt>
    <dgm:pt modelId="{DAB4D4ED-F369-4370-915C-4ECBCD91B309}" type="parTrans" cxnId="{950F946C-71B0-4FF2-AB9E-FF9173624D45}">
      <dgm:prSet/>
      <dgm:spPr/>
      <dgm:t>
        <a:bodyPr/>
        <a:lstStyle/>
        <a:p>
          <a:endParaRPr lang="en-GB"/>
        </a:p>
      </dgm:t>
    </dgm:pt>
    <dgm:pt modelId="{A259BD92-D724-410B-A69C-106AF0D2642F}" type="sibTrans" cxnId="{950F946C-71B0-4FF2-AB9E-FF9173624D45}">
      <dgm:prSet/>
      <dgm:spPr/>
      <dgm:t>
        <a:bodyPr/>
        <a:lstStyle/>
        <a:p>
          <a:endParaRPr lang="en-GB"/>
        </a:p>
      </dgm:t>
    </dgm:pt>
    <dgm:pt modelId="{86270255-5513-477E-88E2-6BE47082930C}">
      <dgm:prSet custT="1"/>
      <dgm:spPr/>
      <dgm:t>
        <a:bodyPr/>
        <a:lstStyle/>
        <a:p>
          <a:r>
            <a:rPr lang="en-US" sz="1400" b="1" dirty="0" smtClean="0"/>
            <a:t>2018</a:t>
          </a:r>
          <a:r>
            <a:rPr lang="ka-GE" sz="1400" b="1" dirty="0" smtClean="0"/>
            <a:t> წლის ოქტომბრიდან დეკემბრამდე</a:t>
          </a:r>
          <a:endParaRPr lang="en-GB" sz="1400" b="1" dirty="0"/>
        </a:p>
      </dgm:t>
    </dgm:pt>
    <dgm:pt modelId="{F19631FF-5CA2-40E0-8A27-CE0043AD6DA7}" type="parTrans" cxnId="{3138E1DA-8744-4544-9155-7A7E24FC382B}">
      <dgm:prSet/>
      <dgm:spPr/>
      <dgm:t>
        <a:bodyPr/>
        <a:lstStyle/>
        <a:p>
          <a:endParaRPr lang="en-GB"/>
        </a:p>
      </dgm:t>
    </dgm:pt>
    <dgm:pt modelId="{07D0252F-2C25-4524-AB4E-8BF37CF43E2E}" type="sibTrans" cxnId="{3138E1DA-8744-4544-9155-7A7E24FC382B}">
      <dgm:prSet/>
      <dgm:spPr/>
      <dgm:t>
        <a:bodyPr/>
        <a:lstStyle/>
        <a:p>
          <a:endParaRPr lang="en-GB"/>
        </a:p>
      </dgm:t>
    </dgm:pt>
    <dgm:pt modelId="{98D10EB7-53ED-4330-BA05-E197680762B9}">
      <dgm:prSet custT="1"/>
      <dgm:spPr/>
      <dgm:t>
        <a:bodyPr/>
        <a:lstStyle/>
        <a:p>
          <a:r>
            <a:rPr lang="ka-GE" sz="1400" b="1" kern="1200" dirty="0" smtClean="0"/>
            <a:t>2019 წ. 15 იანვრამდე</a:t>
          </a:r>
          <a:endParaRPr lang="en-GB" sz="1400" b="1" kern="1200" dirty="0"/>
        </a:p>
      </dgm:t>
    </dgm:pt>
    <dgm:pt modelId="{5465F297-5574-459B-84F1-723B5B1A64B1}" type="parTrans" cxnId="{CCDE4799-1B27-4EE0-886B-F3F767F3A665}">
      <dgm:prSet/>
      <dgm:spPr/>
      <dgm:t>
        <a:bodyPr/>
        <a:lstStyle/>
        <a:p>
          <a:endParaRPr lang="en-GB"/>
        </a:p>
      </dgm:t>
    </dgm:pt>
    <dgm:pt modelId="{CC3DAA23-F3F1-4CDA-AB09-33DC3BB3D43E}" type="sibTrans" cxnId="{CCDE4799-1B27-4EE0-886B-F3F767F3A665}">
      <dgm:prSet/>
      <dgm:spPr/>
      <dgm:t>
        <a:bodyPr/>
        <a:lstStyle/>
        <a:p>
          <a:endParaRPr lang="en-GB"/>
        </a:p>
      </dgm:t>
    </dgm:pt>
    <dgm:pt modelId="{5C4B810E-E954-40B9-AAB1-60CE2DAC4B97}">
      <dgm:prSet custT="1"/>
      <dgm:spPr/>
      <dgm:t>
        <a:bodyPr/>
        <a:lstStyle/>
        <a:p>
          <a:pPr>
            <a:buBlip>
              <a:blip xmlns:r="http://schemas.openxmlformats.org/officeDocument/2006/relationships" r:embed="rId1">
                <a:extLst/>
              </a:blip>
            </a:buBlip>
          </a:pPr>
          <a:r>
            <a:rPr lang="ka-GE" sz="1200" dirty="0" smtClean="0"/>
            <a:t>ორი ფოტოვოლტ. სისტემის დამონტაჟება</a:t>
          </a:r>
          <a:endParaRPr lang="en-GB" sz="1200" dirty="0"/>
        </a:p>
      </dgm:t>
    </dgm:pt>
    <dgm:pt modelId="{FE3E09C2-C15C-47B4-A73D-EA35B0A2E163}" type="parTrans" cxnId="{54EF9949-170E-49AA-A0CA-EB0E1BE8B691}">
      <dgm:prSet/>
      <dgm:spPr/>
      <dgm:t>
        <a:bodyPr/>
        <a:lstStyle/>
        <a:p>
          <a:endParaRPr lang="en-GB"/>
        </a:p>
      </dgm:t>
    </dgm:pt>
    <dgm:pt modelId="{DECED924-9218-415A-8BE6-1E2F581CD869}" type="sibTrans" cxnId="{54EF9949-170E-49AA-A0CA-EB0E1BE8B691}">
      <dgm:prSet/>
      <dgm:spPr/>
      <dgm:t>
        <a:bodyPr/>
        <a:lstStyle/>
        <a:p>
          <a:endParaRPr lang="en-GB"/>
        </a:p>
      </dgm:t>
    </dgm:pt>
    <dgm:pt modelId="{5EB351AA-B82F-442D-B21D-5A1D51E7E383}">
      <dgm:prSet custT="1"/>
      <dgm:spPr/>
      <dgm:t>
        <a:bodyPr/>
        <a:lstStyle/>
        <a:p>
          <a:pPr>
            <a:buBlip>
              <a:blip xmlns:r="http://schemas.openxmlformats.org/officeDocument/2006/relationships" r:embed="rId1">
                <a:extLst/>
              </a:blip>
            </a:buBlip>
          </a:pPr>
          <a:r>
            <a:rPr lang="ka-GE" sz="1200" kern="1200" dirty="0" smtClean="0"/>
            <a:t>უკუიჯარის პერიოდის დაწყება</a:t>
          </a:r>
          <a:endParaRPr lang="en-GB" sz="1200" kern="1200" dirty="0"/>
        </a:p>
      </dgm:t>
    </dgm:pt>
    <dgm:pt modelId="{65C40171-9DD7-477C-8FF8-B495C8120432}" type="parTrans" cxnId="{2A748E56-F21F-481E-A974-5F02CD259D55}">
      <dgm:prSet/>
      <dgm:spPr/>
      <dgm:t>
        <a:bodyPr/>
        <a:lstStyle/>
        <a:p>
          <a:endParaRPr lang="en-GB"/>
        </a:p>
      </dgm:t>
    </dgm:pt>
    <dgm:pt modelId="{9D35684E-17CB-41D5-B557-1B8258BC59E0}" type="sibTrans" cxnId="{2A748E56-F21F-481E-A974-5F02CD259D55}">
      <dgm:prSet/>
      <dgm:spPr/>
      <dgm:t>
        <a:bodyPr/>
        <a:lstStyle/>
        <a:p>
          <a:endParaRPr lang="en-GB"/>
        </a:p>
      </dgm:t>
    </dgm:pt>
    <dgm:pt modelId="{BF555DE2-8A9F-4337-87A5-C703C5A0EA49}">
      <dgm:prSet phldrT="[Text]" custT="1"/>
      <dgm:spPr/>
      <dgm:t>
        <a:bodyPr/>
        <a:lstStyle/>
        <a:p>
          <a:pPr>
            <a:buBlip>
              <a:blip xmlns:r="http://schemas.openxmlformats.org/officeDocument/2006/relationships" r:embed="rId1">
                <a:extLst/>
              </a:blip>
            </a:buBlip>
          </a:pPr>
          <a:endParaRPr lang="en-GB" sz="1200" dirty="0"/>
        </a:p>
      </dgm:t>
    </dgm:pt>
    <dgm:pt modelId="{A7D406DE-0F66-49C9-8517-59DD9D9F474E}" type="parTrans" cxnId="{38760334-B4DD-4412-8369-B66650067E9E}">
      <dgm:prSet/>
      <dgm:spPr/>
      <dgm:t>
        <a:bodyPr/>
        <a:lstStyle/>
        <a:p>
          <a:endParaRPr lang="en-US"/>
        </a:p>
      </dgm:t>
    </dgm:pt>
    <dgm:pt modelId="{27AEB877-3AFB-4838-8323-1670CE7D7CB3}" type="sibTrans" cxnId="{38760334-B4DD-4412-8369-B66650067E9E}">
      <dgm:prSet/>
      <dgm:spPr/>
      <dgm:t>
        <a:bodyPr/>
        <a:lstStyle/>
        <a:p>
          <a:endParaRPr lang="en-US"/>
        </a:p>
      </dgm:t>
    </dgm:pt>
    <dgm:pt modelId="{CAB010F4-C206-407D-9E41-5FBD30EC7C04}">
      <dgm:prSet custT="1"/>
      <dgm:spPr/>
      <dgm:t>
        <a:bodyPr/>
        <a:lstStyle/>
        <a:p>
          <a:pPr>
            <a:buBlip>
              <a:blip xmlns:r="http://schemas.openxmlformats.org/officeDocument/2006/relationships" r:embed="rId1">
                <a:extLst/>
              </a:blip>
            </a:buBlip>
          </a:pPr>
          <a:r>
            <a:rPr lang="ka-GE" sz="1200" dirty="0" smtClean="0"/>
            <a:t>ხელშეკრულების ხელმოწერა და გადახდა</a:t>
          </a:r>
          <a:endParaRPr lang="en-GB" sz="1200" dirty="0"/>
        </a:p>
      </dgm:t>
    </dgm:pt>
    <dgm:pt modelId="{FF94832D-BAD6-44C3-AD80-4653F42E12ED}" type="sibTrans" cxnId="{8778971A-549B-4343-9630-277430B5953B}">
      <dgm:prSet/>
      <dgm:spPr/>
      <dgm:t>
        <a:bodyPr/>
        <a:lstStyle/>
        <a:p>
          <a:endParaRPr lang="en-GB"/>
        </a:p>
      </dgm:t>
    </dgm:pt>
    <dgm:pt modelId="{78C2912A-C0FD-42B9-945D-D6DC9AA8D95B}" type="parTrans" cxnId="{8778971A-549B-4343-9630-277430B5953B}">
      <dgm:prSet/>
      <dgm:spPr/>
      <dgm:t>
        <a:bodyPr/>
        <a:lstStyle/>
        <a:p>
          <a:endParaRPr lang="en-GB"/>
        </a:p>
      </dgm:t>
    </dgm:pt>
    <dgm:pt modelId="{43456C4C-14CC-4CEE-87DF-FFCD20260D78}" type="pres">
      <dgm:prSet presAssocID="{450BD2D8-4143-4E36-B331-29B712FFCF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6F28E-B6ED-441B-8A1B-015B93DC0978}" type="pres">
      <dgm:prSet presAssocID="{450BD2D8-4143-4E36-B331-29B712FFCFB2}" presName="arrow" presStyleLbl="bgShp" presStyleIdx="0" presStyleCnt="1"/>
      <dgm:spPr/>
    </dgm:pt>
    <dgm:pt modelId="{ABA2230A-7444-4EDC-A616-F8426306E89A}" type="pres">
      <dgm:prSet presAssocID="{450BD2D8-4143-4E36-B331-29B712FFCFB2}" presName="points" presStyleCnt="0"/>
      <dgm:spPr/>
    </dgm:pt>
    <dgm:pt modelId="{26E5D39C-FD07-408F-BE8A-5BF352BB18B2}" type="pres">
      <dgm:prSet presAssocID="{FDA18569-356A-49C2-89E7-7F0AC1F0DAB9}" presName="compositeA" presStyleCnt="0"/>
      <dgm:spPr/>
    </dgm:pt>
    <dgm:pt modelId="{D6643D4C-749F-4134-B20C-4C02F4ED0A79}" type="pres">
      <dgm:prSet presAssocID="{FDA18569-356A-49C2-89E7-7F0AC1F0DAB9}" presName="textA" presStyleLbl="revTx" presStyleIdx="0" presStyleCnt="6" custScaleX="373434" custScaleY="120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D05E1-8E26-40F3-892A-8D9280D4C179}" type="pres">
      <dgm:prSet presAssocID="{FDA18569-356A-49C2-89E7-7F0AC1F0DAB9}" presName="circleA" presStyleLbl="node1" presStyleIdx="0" presStyleCnt="6"/>
      <dgm:spPr/>
    </dgm:pt>
    <dgm:pt modelId="{DB932227-215E-4295-9E16-CDDC17ABF03A}" type="pres">
      <dgm:prSet presAssocID="{FDA18569-356A-49C2-89E7-7F0AC1F0DAB9}" presName="spaceA" presStyleCnt="0"/>
      <dgm:spPr/>
    </dgm:pt>
    <dgm:pt modelId="{629A151D-A13A-4240-B733-7F87797F2811}" type="pres">
      <dgm:prSet presAssocID="{025F372E-8A24-411E-A29D-230C9D64C6A8}" presName="space" presStyleCnt="0"/>
      <dgm:spPr/>
    </dgm:pt>
    <dgm:pt modelId="{DCA6C718-466F-4B72-AA05-D3B73818E96A}" type="pres">
      <dgm:prSet presAssocID="{13BCD2CF-2268-4606-8CC4-497A6EAD1E99}" presName="compositeB" presStyleCnt="0"/>
      <dgm:spPr/>
    </dgm:pt>
    <dgm:pt modelId="{C55FFD41-EE09-4FB2-9042-B252A9B48E14}" type="pres">
      <dgm:prSet presAssocID="{13BCD2CF-2268-4606-8CC4-497A6EAD1E99}" presName="textB" presStyleLbl="revTx" presStyleIdx="1" presStyleCnt="6" custScaleX="259325" custScaleY="11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2D3A-686C-4E58-AF42-8DCC56E49B31}" type="pres">
      <dgm:prSet presAssocID="{13BCD2CF-2268-4606-8CC4-497A6EAD1E99}" presName="circleB" presStyleLbl="node1" presStyleIdx="1" presStyleCnt="6"/>
      <dgm:spPr/>
    </dgm:pt>
    <dgm:pt modelId="{BB9B41AB-5702-4911-BB9A-7204B0788CBC}" type="pres">
      <dgm:prSet presAssocID="{13BCD2CF-2268-4606-8CC4-497A6EAD1E99}" presName="spaceB" presStyleCnt="0"/>
      <dgm:spPr/>
    </dgm:pt>
    <dgm:pt modelId="{623BC500-9D6B-407A-85B5-E88BF5E427CD}" type="pres">
      <dgm:prSet presAssocID="{CB6DEA0C-F5B1-4BAD-B729-9401E9DB78FF}" presName="space" presStyleCnt="0"/>
      <dgm:spPr/>
    </dgm:pt>
    <dgm:pt modelId="{20127CC3-ADDA-45BF-81D3-84DB06F10C2F}" type="pres">
      <dgm:prSet presAssocID="{40593F45-8D56-40B4-80E4-986F86273161}" presName="compositeA" presStyleCnt="0"/>
      <dgm:spPr/>
    </dgm:pt>
    <dgm:pt modelId="{70F1562C-B46B-4A97-8A83-279C2F765E08}" type="pres">
      <dgm:prSet presAssocID="{40593F45-8D56-40B4-80E4-986F86273161}" presName="textA" presStyleLbl="revTx" presStyleIdx="2" presStyleCnt="6" custScaleX="435293" custScaleY="12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588D9-C9E8-4C2F-AF93-BF0743C83506}" type="pres">
      <dgm:prSet presAssocID="{40593F45-8D56-40B4-80E4-986F86273161}" presName="circleA" presStyleLbl="node1" presStyleIdx="2" presStyleCnt="6"/>
      <dgm:spPr/>
    </dgm:pt>
    <dgm:pt modelId="{689BFFE5-D739-4251-936F-54D00E093C97}" type="pres">
      <dgm:prSet presAssocID="{40593F45-8D56-40B4-80E4-986F86273161}" presName="spaceA" presStyleCnt="0"/>
      <dgm:spPr/>
    </dgm:pt>
    <dgm:pt modelId="{E3D4837A-478B-42B1-BF70-75DAEA2158B1}" type="pres">
      <dgm:prSet presAssocID="{0F0380C2-66EE-47F2-B6A4-940B9891B82F}" presName="space" presStyleCnt="0"/>
      <dgm:spPr/>
    </dgm:pt>
    <dgm:pt modelId="{E1E236D3-FE92-4A63-9C78-4617BC63E745}" type="pres">
      <dgm:prSet presAssocID="{F81525C2-763E-46F4-A48A-A299FAABABCF}" presName="compositeB" presStyleCnt="0"/>
      <dgm:spPr/>
    </dgm:pt>
    <dgm:pt modelId="{5B4A562E-21E0-4D5A-9822-A8CF3AC8C49A}" type="pres">
      <dgm:prSet presAssocID="{F81525C2-763E-46F4-A48A-A299FAABABCF}" presName="textB" presStyleLbl="revTx" presStyleIdx="3" presStyleCnt="6" custScaleX="312511" custScaleY="115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853A-4CD2-4663-963F-9F9161EBC154}" type="pres">
      <dgm:prSet presAssocID="{F81525C2-763E-46F4-A48A-A299FAABABCF}" presName="circleB" presStyleLbl="node1" presStyleIdx="3" presStyleCnt="6"/>
      <dgm:spPr/>
    </dgm:pt>
    <dgm:pt modelId="{C8DFEF3C-ACF3-40A0-AC7D-64E95C394C05}" type="pres">
      <dgm:prSet presAssocID="{F81525C2-763E-46F4-A48A-A299FAABABCF}" presName="spaceB" presStyleCnt="0"/>
      <dgm:spPr/>
    </dgm:pt>
    <dgm:pt modelId="{DE288572-2EFA-4AB4-B4C2-B5B2DA1A5FEE}" type="pres">
      <dgm:prSet presAssocID="{A259BD92-D724-410B-A69C-106AF0D2642F}" presName="space" presStyleCnt="0"/>
      <dgm:spPr/>
    </dgm:pt>
    <dgm:pt modelId="{AF3294AF-0D0B-40D6-88C7-13257D35D4F1}" type="pres">
      <dgm:prSet presAssocID="{86270255-5513-477E-88E2-6BE47082930C}" presName="compositeA" presStyleCnt="0"/>
      <dgm:spPr/>
    </dgm:pt>
    <dgm:pt modelId="{ACA9B32A-1683-4C6D-A1D6-B2E9B96E7175}" type="pres">
      <dgm:prSet presAssocID="{86270255-5513-477E-88E2-6BE47082930C}" presName="textA" presStyleLbl="revTx" presStyleIdx="4" presStyleCnt="6" custScaleX="561635" custScaleY="98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493F-A22E-4274-89E9-5798AD97AA98}" type="pres">
      <dgm:prSet presAssocID="{86270255-5513-477E-88E2-6BE47082930C}" presName="circleA" presStyleLbl="node1" presStyleIdx="4" presStyleCnt="6"/>
      <dgm:spPr/>
    </dgm:pt>
    <dgm:pt modelId="{90CED688-AEAF-438D-ACCF-F70218196050}" type="pres">
      <dgm:prSet presAssocID="{86270255-5513-477E-88E2-6BE47082930C}" presName="spaceA" presStyleCnt="0"/>
      <dgm:spPr/>
    </dgm:pt>
    <dgm:pt modelId="{2758A53C-D668-40DC-815F-1289D835EABD}" type="pres">
      <dgm:prSet presAssocID="{07D0252F-2C25-4524-AB4E-8BF37CF43E2E}" presName="space" presStyleCnt="0"/>
      <dgm:spPr/>
    </dgm:pt>
    <dgm:pt modelId="{3610EF62-B3DB-4467-B664-602100D880A6}" type="pres">
      <dgm:prSet presAssocID="{98D10EB7-53ED-4330-BA05-E197680762B9}" presName="compositeB" presStyleCnt="0"/>
      <dgm:spPr/>
    </dgm:pt>
    <dgm:pt modelId="{159264F4-2F16-422C-B555-B771C80B740D}" type="pres">
      <dgm:prSet presAssocID="{98D10EB7-53ED-4330-BA05-E197680762B9}" presName="textB" presStyleLbl="revTx" presStyleIdx="5" presStyleCnt="6" custScaleX="333229" custScaleY="115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44219-8192-4988-ACBC-F2132007C88D}" type="pres">
      <dgm:prSet presAssocID="{98D10EB7-53ED-4330-BA05-E197680762B9}" presName="circleB" presStyleLbl="node1" presStyleIdx="5" presStyleCnt="6"/>
      <dgm:spPr/>
    </dgm:pt>
    <dgm:pt modelId="{3735DDAB-676C-4923-8824-F57D32E2BA11}" type="pres">
      <dgm:prSet presAssocID="{98D10EB7-53ED-4330-BA05-E197680762B9}" presName="spaceB" presStyleCnt="0"/>
      <dgm:spPr/>
    </dgm:pt>
  </dgm:ptLst>
  <dgm:cxnLst>
    <dgm:cxn modelId="{8473B07D-D1D7-4865-B3A5-0FF5418B0F52}" srcId="{40593F45-8D56-40B4-80E4-986F86273161}" destId="{8622DCAE-F01B-4883-A276-4B51F3650C63}" srcOrd="0" destOrd="0" parTransId="{079D7C81-D273-47B0-8A09-03E3C3FFE883}" sibTransId="{FA1F6C2E-7128-4317-8495-7D1E940D063D}"/>
    <dgm:cxn modelId="{E6E93E80-DE61-469D-9BFC-C9477485800F}" type="presOf" srcId="{F81525C2-763E-46F4-A48A-A299FAABABCF}" destId="{5B4A562E-21E0-4D5A-9822-A8CF3AC8C49A}" srcOrd="0" destOrd="0" presId="urn:microsoft.com/office/officeart/2005/8/layout/hProcess11"/>
    <dgm:cxn modelId="{E4B7D7D2-9FF4-4319-B69A-D3754ABA05C3}" type="presOf" srcId="{5C4B810E-E954-40B9-AAB1-60CE2DAC4B97}" destId="{ACA9B32A-1683-4C6D-A1D6-B2E9B96E7175}" srcOrd="0" destOrd="1" presId="urn:microsoft.com/office/officeart/2005/8/layout/hProcess11"/>
    <dgm:cxn modelId="{8778971A-549B-4343-9630-277430B5953B}" srcId="{F81525C2-763E-46F4-A48A-A299FAABABCF}" destId="{CAB010F4-C206-407D-9E41-5FBD30EC7C04}" srcOrd="0" destOrd="0" parTransId="{78C2912A-C0FD-42B9-945D-D6DC9AA8D95B}" sibTransId="{FF94832D-BAD6-44C3-AD80-4653F42E12ED}"/>
    <dgm:cxn modelId="{515EACCC-8BD9-4311-9004-F7A02FC3302A}" type="presOf" srcId="{98D10EB7-53ED-4330-BA05-E197680762B9}" destId="{159264F4-2F16-422C-B555-B771C80B740D}" srcOrd="0" destOrd="0" presId="urn:microsoft.com/office/officeart/2005/8/layout/hProcess11"/>
    <dgm:cxn modelId="{CCDE4799-1B27-4EE0-886B-F3F767F3A665}" srcId="{450BD2D8-4143-4E36-B331-29B712FFCFB2}" destId="{98D10EB7-53ED-4330-BA05-E197680762B9}" srcOrd="5" destOrd="0" parTransId="{5465F297-5574-459B-84F1-723B5B1A64B1}" sibTransId="{CC3DAA23-F3F1-4CDA-AB09-33DC3BB3D43E}"/>
    <dgm:cxn modelId="{058951EE-8627-41C9-8EEA-C2FE35F39F15}" type="presOf" srcId="{86270255-5513-477E-88E2-6BE47082930C}" destId="{ACA9B32A-1683-4C6D-A1D6-B2E9B96E7175}" srcOrd="0" destOrd="0" presId="urn:microsoft.com/office/officeart/2005/8/layout/hProcess11"/>
    <dgm:cxn modelId="{38760334-B4DD-4412-8369-B66650067E9E}" srcId="{FDA18569-356A-49C2-89E7-7F0AC1F0DAB9}" destId="{BF555DE2-8A9F-4337-87A5-C703C5A0EA49}" srcOrd="0" destOrd="0" parTransId="{A7D406DE-0F66-49C9-8517-59DD9D9F474E}" sibTransId="{27AEB877-3AFB-4838-8323-1670CE7D7CB3}"/>
    <dgm:cxn modelId="{134D3D2A-11BA-4EEC-B1FE-DA0D02C28C2A}" type="presOf" srcId="{055D2EAF-C1C2-42D3-A428-A185B85C231F}" destId="{D6643D4C-749F-4134-B20C-4C02F4ED0A79}" srcOrd="0" destOrd="2" presId="urn:microsoft.com/office/officeart/2005/8/layout/hProcess11"/>
    <dgm:cxn modelId="{54EF9949-170E-49AA-A0CA-EB0E1BE8B691}" srcId="{86270255-5513-477E-88E2-6BE47082930C}" destId="{5C4B810E-E954-40B9-AAB1-60CE2DAC4B97}" srcOrd="0" destOrd="0" parTransId="{FE3E09C2-C15C-47B4-A73D-EA35B0A2E163}" sibTransId="{DECED924-9218-415A-8BE6-1E2F581CD869}"/>
    <dgm:cxn modelId="{2A748E56-F21F-481E-A974-5F02CD259D55}" srcId="{98D10EB7-53ED-4330-BA05-E197680762B9}" destId="{5EB351AA-B82F-442D-B21D-5A1D51E7E383}" srcOrd="0" destOrd="0" parTransId="{65C40171-9DD7-477C-8FF8-B495C8120432}" sibTransId="{9D35684E-17CB-41D5-B557-1B8258BC59E0}"/>
    <dgm:cxn modelId="{6141AE4B-44F5-4C47-AEC8-726D70BCA1F0}" type="presOf" srcId="{CAB010F4-C206-407D-9E41-5FBD30EC7C04}" destId="{5B4A562E-21E0-4D5A-9822-A8CF3AC8C49A}" srcOrd="0" destOrd="1" presId="urn:microsoft.com/office/officeart/2005/8/layout/hProcess11"/>
    <dgm:cxn modelId="{2CABB9E5-F720-4119-B942-C2935DA5A9F5}" srcId="{13BCD2CF-2268-4606-8CC4-497A6EAD1E99}" destId="{D983FB02-9704-4D02-A9EA-01797EB4D1FD}" srcOrd="0" destOrd="0" parTransId="{562C9B42-BDBD-4A80-BA6B-558ED353710E}" sibTransId="{0E53D0A3-CA26-4C86-9A13-6F2AD4976FA0}"/>
    <dgm:cxn modelId="{54A76190-5ECB-4B26-90C3-F3018949CD74}" type="presOf" srcId="{BF555DE2-8A9F-4337-87A5-C703C5A0EA49}" destId="{D6643D4C-749F-4134-B20C-4C02F4ED0A79}" srcOrd="0" destOrd="1" presId="urn:microsoft.com/office/officeart/2005/8/layout/hProcess11"/>
    <dgm:cxn modelId="{F87D80DA-AF87-4F0B-8459-6D772D44D200}" srcId="{450BD2D8-4143-4E36-B331-29B712FFCFB2}" destId="{13BCD2CF-2268-4606-8CC4-497A6EAD1E99}" srcOrd="1" destOrd="0" parTransId="{5156F069-CC35-48E4-8435-A68D1ED920DC}" sibTransId="{CB6DEA0C-F5B1-4BAD-B729-9401E9DB78FF}"/>
    <dgm:cxn modelId="{950F946C-71B0-4FF2-AB9E-FF9173624D45}" srcId="{450BD2D8-4143-4E36-B331-29B712FFCFB2}" destId="{F81525C2-763E-46F4-A48A-A299FAABABCF}" srcOrd="3" destOrd="0" parTransId="{DAB4D4ED-F369-4370-915C-4ECBCD91B309}" sibTransId="{A259BD92-D724-410B-A69C-106AF0D2642F}"/>
    <dgm:cxn modelId="{FF1A4562-E87D-43F6-BDCC-9B4D89858925}" type="presOf" srcId="{13BCD2CF-2268-4606-8CC4-497A6EAD1E99}" destId="{C55FFD41-EE09-4FB2-9042-B252A9B48E14}" srcOrd="0" destOrd="0" presId="urn:microsoft.com/office/officeart/2005/8/layout/hProcess11"/>
    <dgm:cxn modelId="{B5E418FD-D27B-41A4-BF44-13E9CCBAC20A}" srcId="{450BD2D8-4143-4E36-B331-29B712FFCFB2}" destId="{FDA18569-356A-49C2-89E7-7F0AC1F0DAB9}" srcOrd="0" destOrd="0" parTransId="{9BF5C28D-CDCC-4066-86FB-2952899CC195}" sibTransId="{025F372E-8A24-411E-A29D-230C9D64C6A8}"/>
    <dgm:cxn modelId="{6FF17397-80A1-4E73-8359-506563325E63}" type="presOf" srcId="{8622DCAE-F01B-4883-A276-4B51F3650C63}" destId="{70F1562C-B46B-4A97-8A83-279C2F765E08}" srcOrd="0" destOrd="1" presId="urn:microsoft.com/office/officeart/2005/8/layout/hProcess11"/>
    <dgm:cxn modelId="{3138E1DA-8744-4544-9155-7A7E24FC382B}" srcId="{450BD2D8-4143-4E36-B331-29B712FFCFB2}" destId="{86270255-5513-477E-88E2-6BE47082930C}" srcOrd="4" destOrd="0" parTransId="{F19631FF-5CA2-40E0-8A27-CE0043AD6DA7}" sibTransId="{07D0252F-2C25-4524-AB4E-8BF37CF43E2E}"/>
    <dgm:cxn modelId="{110D1381-4B30-4E87-8101-823491A51D92}" srcId="{FDA18569-356A-49C2-89E7-7F0AC1F0DAB9}" destId="{055D2EAF-C1C2-42D3-A428-A185B85C231F}" srcOrd="1" destOrd="0" parTransId="{7342BC25-4956-40CF-9A81-293C046CC36B}" sibTransId="{4A17F5ED-EB6E-49D2-B14A-DDF1E2AED22F}"/>
    <dgm:cxn modelId="{C02FCB8D-F60D-4F51-8AE3-E4A2519CE666}" type="presOf" srcId="{5EB351AA-B82F-442D-B21D-5A1D51E7E383}" destId="{159264F4-2F16-422C-B555-B771C80B740D}" srcOrd="0" destOrd="1" presId="urn:microsoft.com/office/officeart/2005/8/layout/hProcess11"/>
    <dgm:cxn modelId="{8E4CC5E7-9EA0-4801-911F-B50030CB5FC2}" type="presOf" srcId="{FDA18569-356A-49C2-89E7-7F0AC1F0DAB9}" destId="{D6643D4C-749F-4134-B20C-4C02F4ED0A79}" srcOrd="0" destOrd="0" presId="urn:microsoft.com/office/officeart/2005/8/layout/hProcess11"/>
    <dgm:cxn modelId="{30E909E9-A661-4AAB-B0F7-BDF21B3AA1D4}" type="presOf" srcId="{450BD2D8-4143-4E36-B331-29B712FFCFB2}" destId="{43456C4C-14CC-4CEE-87DF-FFCD20260D78}" srcOrd="0" destOrd="0" presId="urn:microsoft.com/office/officeart/2005/8/layout/hProcess11"/>
    <dgm:cxn modelId="{AE34FF02-071F-4CED-BF57-2B3FC7CDA58E}" srcId="{450BD2D8-4143-4E36-B331-29B712FFCFB2}" destId="{40593F45-8D56-40B4-80E4-986F86273161}" srcOrd="2" destOrd="0" parTransId="{46CA7933-4A3C-4090-892F-575A132D2745}" sibTransId="{0F0380C2-66EE-47F2-B6A4-940B9891B82F}"/>
    <dgm:cxn modelId="{288A9BF5-DFAB-48EC-803C-19D03BA0BE05}" type="presOf" srcId="{40593F45-8D56-40B4-80E4-986F86273161}" destId="{70F1562C-B46B-4A97-8A83-279C2F765E08}" srcOrd="0" destOrd="0" presId="urn:microsoft.com/office/officeart/2005/8/layout/hProcess11"/>
    <dgm:cxn modelId="{08950C84-C1BB-4A14-AF68-951BC3E448BF}" type="presOf" srcId="{D983FB02-9704-4D02-A9EA-01797EB4D1FD}" destId="{C55FFD41-EE09-4FB2-9042-B252A9B48E14}" srcOrd="0" destOrd="1" presId="urn:microsoft.com/office/officeart/2005/8/layout/hProcess11"/>
    <dgm:cxn modelId="{766129F4-986D-4C55-8CB7-E898886495AE}" type="presParOf" srcId="{43456C4C-14CC-4CEE-87DF-FFCD20260D78}" destId="{FCC6F28E-B6ED-441B-8A1B-015B93DC0978}" srcOrd="0" destOrd="0" presId="urn:microsoft.com/office/officeart/2005/8/layout/hProcess11"/>
    <dgm:cxn modelId="{62A5EA7A-01E3-4455-A23C-C842CF71CC3E}" type="presParOf" srcId="{43456C4C-14CC-4CEE-87DF-FFCD20260D78}" destId="{ABA2230A-7444-4EDC-A616-F8426306E89A}" srcOrd="1" destOrd="0" presId="urn:microsoft.com/office/officeart/2005/8/layout/hProcess11"/>
    <dgm:cxn modelId="{C2ADC48B-7EF7-46D1-8914-8EC313B35F23}" type="presParOf" srcId="{ABA2230A-7444-4EDC-A616-F8426306E89A}" destId="{26E5D39C-FD07-408F-BE8A-5BF352BB18B2}" srcOrd="0" destOrd="0" presId="urn:microsoft.com/office/officeart/2005/8/layout/hProcess11"/>
    <dgm:cxn modelId="{34C199CD-DF60-4FE0-BB5C-1BF42EC509E3}" type="presParOf" srcId="{26E5D39C-FD07-408F-BE8A-5BF352BB18B2}" destId="{D6643D4C-749F-4134-B20C-4C02F4ED0A79}" srcOrd="0" destOrd="0" presId="urn:microsoft.com/office/officeart/2005/8/layout/hProcess11"/>
    <dgm:cxn modelId="{E368477D-6758-4B08-98CE-5055F05155E0}" type="presParOf" srcId="{26E5D39C-FD07-408F-BE8A-5BF352BB18B2}" destId="{1CDD05E1-8E26-40F3-892A-8D9280D4C179}" srcOrd="1" destOrd="0" presId="urn:microsoft.com/office/officeart/2005/8/layout/hProcess11"/>
    <dgm:cxn modelId="{D32CCFFB-35B4-4412-BD1F-BF3922909182}" type="presParOf" srcId="{26E5D39C-FD07-408F-BE8A-5BF352BB18B2}" destId="{DB932227-215E-4295-9E16-CDDC17ABF03A}" srcOrd="2" destOrd="0" presId="urn:microsoft.com/office/officeart/2005/8/layout/hProcess11"/>
    <dgm:cxn modelId="{2B8158D8-D924-4479-9D98-7ED2EA142AE7}" type="presParOf" srcId="{ABA2230A-7444-4EDC-A616-F8426306E89A}" destId="{629A151D-A13A-4240-B733-7F87797F2811}" srcOrd="1" destOrd="0" presId="urn:microsoft.com/office/officeart/2005/8/layout/hProcess11"/>
    <dgm:cxn modelId="{9AAB17F2-2065-4332-AAF4-F940FFB5AE38}" type="presParOf" srcId="{ABA2230A-7444-4EDC-A616-F8426306E89A}" destId="{DCA6C718-466F-4B72-AA05-D3B73818E96A}" srcOrd="2" destOrd="0" presId="urn:microsoft.com/office/officeart/2005/8/layout/hProcess11"/>
    <dgm:cxn modelId="{96B583ED-8952-47C9-BF1F-19B1C2C09806}" type="presParOf" srcId="{DCA6C718-466F-4B72-AA05-D3B73818E96A}" destId="{C55FFD41-EE09-4FB2-9042-B252A9B48E14}" srcOrd="0" destOrd="0" presId="urn:microsoft.com/office/officeart/2005/8/layout/hProcess11"/>
    <dgm:cxn modelId="{F0C7B0A6-33A9-4F33-B50D-561F137A47B5}" type="presParOf" srcId="{DCA6C718-466F-4B72-AA05-D3B73818E96A}" destId="{8C542D3A-686C-4E58-AF42-8DCC56E49B31}" srcOrd="1" destOrd="0" presId="urn:microsoft.com/office/officeart/2005/8/layout/hProcess11"/>
    <dgm:cxn modelId="{AFC37FF7-B802-429F-B87D-49B2DEF87ACB}" type="presParOf" srcId="{DCA6C718-466F-4B72-AA05-D3B73818E96A}" destId="{BB9B41AB-5702-4911-BB9A-7204B0788CBC}" srcOrd="2" destOrd="0" presId="urn:microsoft.com/office/officeart/2005/8/layout/hProcess11"/>
    <dgm:cxn modelId="{F3286BDB-439D-4AAA-AEFD-E35C44061065}" type="presParOf" srcId="{ABA2230A-7444-4EDC-A616-F8426306E89A}" destId="{623BC500-9D6B-407A-85B5-E88BF5E427CD}" srcOrd="3" destOrd="0" presId="urn:microsoft.com/office/officeart/2005/8/layout/hProcess11"/>
    <dgm:cxn modelId="{1F64E29B-217F-46BE-9FE6-6434BB6DF9E1}" type="presParOf" srcId="{ABA2230A-7444-4EDC-A616-F8426306E89A}" destId="{20127CC3-ADDA-45BF-81D3-84DB06F10C2F}" srcOrd="4" destOrd="0" presId="urn:microsoft.com/office/officeart/2005/8/layout/hProcess11"/>
    <dgm:cxn modelId="{B9FD2E34-9DB7-4139-AE6E-512988E5756A}" type="presParOf" srcId="{20127CC3-ADDA-45BF-81D3-84DB06F10C2F}" destId="{70F1562C-B46B-4A97-8A83-279C2F765E08}" srcOrd="0" destOrd="0" presId="urn:microsoft.com/office/officeart/2005/8/layout/hProcess11"/>
    <dgm:cxn modelId="{9711B32D-AC68-4F17-8568-509BF58D3277}" type="presParOf" srcId="{20127CC3-ADDA-45BF-81D3-84DB06F10C2F}" destId="{704588D9-C9E8-4C2F-AF93-BF0743C83506}" srcOrd="1" destOrd="0" presId="urn:microsoft.com/office/officeart/2005/8/layout/hProcess11"/>
    <dgm:cxn modelId="{970E5849-B7E3-430A-923A-53776C862933}" type="presParOf" srcId="{20127CC3-ADDA-45BF-81D3-84DB06F10C2F}" destId="{689BFFE5-D739-4251-936F-54D00E093C97}" srcOrd="2" destOrd="0" presId="urn:microsoft.com/office/officeart/2005/8/layout/hProcess11"/>
    <dgm:cxn modelId="{BB346BCF-1FA3-4782-8F0E-1AE38E1C9A32}" type="presParOf" srcId="{ABA2230A-7444-4EDC-A616-F8426306E89A}" destId="{E3D4837A-478B-42B1-BF70-75DAEA2158B1}" srcOrd="5" destOrd="0" presId="urn:microsoft.com/office/officeart/2005/8/layout/hProcess11"/>
    <dgm:cxn modelId="{E8756174-1ADA-4B0D-84C5-3DDA7A1CD6D6}" type="presParOf" srcId="{ABA2230A-7444-4EDC-A616-F8426306E89A}" destId="{E1E236D3-FE92-4A63-9C78-4617BC63E745}" srcOrd="6" destOrd="0" presId="urn:microsoft.com/office/officeart/2005/8/layout/hProcess11"/>
    <dgm:cxn modelId="{7C5C8653-723A-4699-8742-8B6EFDCC5BED}" type="presParOf" srcId="{E1E236D3-FE92-4A63-9C78-4617BC63E745}" destId="{5B4A562E-21E0-4D5A-9822-A8CF3AC8C49A}" srcOrd="0" destOrd="0" presId="urn:microsoft.com/office/officeart/2005/8/layout/hProcess11"/>
    <dgm:cxn modelId="{8C4F7F0D-3B53-488A-AA46-782CB3A020D7}" type="presParOf" srcId="{E1E236D3-FE92-4A63-9C78-4617BC63E745}" destId="{68A9853A-4CD2-4663-963F-9F9161EBC154}" srcOrd="1" destOrd="0" presId="urn:microsoft.com/office/officeart/2005/8/layout/hProcess11"/>
    <dgm:cxn modelId="{B25F0650-81E9-4862-B2F1-A10227A9F28C}" type="presParOf" srcId="{E1E236D3-FE92-4A63-9C78-4617BC63E745}" destId="{C8DFEF3C-ACF3-40A0-AC7D-64E95C394C05}" srcOrd="2" destOrd="0" presId="urn:microsoft.com/office/officeart/2005/8/layout/hProcess11"/>
    <dgm:cxn modelId="{17BABE13-55C7-4824-9400-2129714EAA23}" type="presParOf" srcId="{ABA2230A-7444-4EDC-A616-F8426306E89A}" destId="{DE288572-2EFA-4AB4-B4C2-B5B2DA1A5FEE}" srcOrd="7" destOrd="0" presId="urn:microsoft.com/office/officeart/2005/8/layout/hProcess11"/>
    <dgm:cxn modelId="{84618195-673C-4C95-B940-C44E7763F8EE}" type="presParOf" srcId="{ABA2230A-7444-4EDC-A616-F8426306E89A}" destId="{AF3294AF-0D0B-40D6-88C7-13257D35D4F1}" srcOrd="8" destOrd="0" presId="urn:microsoft.com/office/officeart/2005/8/layout/hProcess11"/>
    <dgm:cxn modelId="{4745B482-E2F0-4713-A7A5-03EF776788D6}" type="presParOf" srcId="{AF3294AF-0D0B-40D6-88C7-13257D35D4F1}" destId="{ACA9B32A-1683-4C6D-A1D6-B2E9B96E7175}" srcOrd="0" destOrd="0" presId="urn:microsoft.com/office/officeart/2005/8/layout/hProcess11"/>
    <dgm:cxn modelId="{92597944-796B-4CD3-8772-FA5BA718810F}" type="presParOf" srcId="{AF3294AF-0D0B-40D6-88C7-13257D35D4F1}" destId="{7C72493F-A22E-4274-89E9-5798AD97AA98}" srcOrd="1" destOrd="0" presId="urn:microsoft.com/office/officeart/2005/8/layout/hProcess11"/>
    <dgm:cxn modelId="{04E375A8-2877-4FE3-BD7E-D616C0F22BAF}" type="presParOf" srcId="{AF3294AF-0D0B-40D6-88C7-13257D35D4F1}" destId="{90CED688-AEAF-438D-ACCF-F70218196050}" srcOrd="2" destOrd="0" presId="urn:microsoft.com/office/officeart/2005/8/layout/hProcess11"/>
    <dgm:cxn modelId="{514ACE2E-51C6-469C-B135-56EDAB732D33}" type="presParOf" srcId="{ABA2230A-7444-4EDC-A616-F8426306E89A}" destId="{2758A53C-D668-40DC-815F-1289D835EABD}" srcOrd="9" destOrd="0" presId="urn:microsoft.com/office/officeart/2005/8/layout/hProcess11"/>
    <dgm:cxn modelId="{D19F7279-8F2B-4F37-BADB-4E946B88CCFD}" type="presParOf" srcId="{ABA2230A-7444-4EDC-A616-F8426306E89A}" destId="{3610EF62-B3DB-4467-B664-602100D880A6}" srcOrd="10" destOrd="0" presId="urn:microsoft.com/office/officeart/2005/8/layout/hProcess11"/>
    <dgm:cxn modelId="{FBFAADCC-43DD-439E-8A99-1C8D5B0FD0F9}" type="presParOf" srcId="{3610EF62-B3DB-4467-B664-602100D880A6}" destId="{159264F4-2F16-422C-B555-B771C80B740D}" srcOrd="0" destOrd="0" presId="urn:microsoft.com/office/officeart/2005/8/layout/hProcess11"/>
    <dgm:cxn modelId="{A569500A-0906-4F9E-AC9C-D9EB9EC5C571}" type="presParOf" srcId="{3610EF62-B3DB-4467-B664-602100D880A6}" destId="{00744219-8192-4988-ACBC-F2132007C88D}" srcOrd="1" destOrd="0" presId="urn:microsoft.com/office/officeart/2005/8/layout/hProcess11"/>
    <dgm:cxn modelId="{5BB2B433-65F3-4F69-8697-79849A7CC29B}" type="presParOf" srcId="{3610EF62-B3DB-4467-B664-602100D880A6}" destId="{3735DDAB-676C-4923-8824-F57D32E2BA1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BA62B-34DF-4720-82A7-B7B03FEFD0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52F08-F566-4794-8872-08128B615832}">
      <dgm:prSet custT="1"/>
      <dgm:spPr/>
      <dgm:t>
        <a:bodyPr/>
        <a:lstStyle/>
        <a:p>
          <a:pPr rtl="0"/>
          <a:r>
            <a:rPr lang="ka-GE" sz="2000" b="1" dirty="0" smtClean="0"/>
            <a:t>ფინანსური ინსტიტუტები</a:t>
          </a:r>
          <a:r>
            <a:rPr lang="en-GB" sz="2000" dirty="0" smtClean="0"/>
            <a:t>:</a:t>
          </a:r>
          <a:r>
            <a:rPr lang="ka-GE" sz="2000" dirty="0" smtClean="0"/>
            <a:t> კომპანიები, რომლებიც ახორციელებენ ფულად ტრანზაქციებს როგორიც არის დეპოზიტები, სესხები (მაგ. ბანკები)</a:t>
          </a:r>
          <a:endParaRPr lang="en-US" sz="2000" dirty="0"/>
        </a:p>
      </dgm:t>
    </dgm:pt>
    <dgm:pt modelId="{C7627637-10E4-40BA-B7C7-B82C6FD8486D}" type="parTrans" cxnId="{B9210849-21A4-4F15-95B5-0058533157C5}">
      <dgm:prSet/>
      <dgm:spPr/>
      <dgm:t>
        <a:bodyPr/>
        <a:lstStyle/>
        <a:p>
          <a:endParaRPr lang="en-US"/>
        </a:p>
      </dgm:t>
    </dgm:pt>
    <dgm:pt modelId="{8A8BB0A7-02AA-43D3-8A90-6035C9FFA953}" type="sibTrans" cxnId="{B9210849-21A4-4F15-95B5-0058533157C5}">
      <dgm:prSet/>
      <dgm:spPr/>
      <dgm:t>
        <a:bodyPr/>
        <a:lstStyle/>
        <a:p>
          <a:endParaRPr lang="en-US"/>
        </a:p>
      </dgm:t>
    </dgm:pt>
    <dgm:pt modelId="{4FE285C2-3895-4B24-8E3E-99A0A7AFF6B3}">
      <dgm:prSet custT="1"/>
      <dgm:spPr/>
      <dgm:t>
        <a:bodyPr/>
        <a:lstStyle/>
        <a:p>
          <a:pPr rtl="0"/>
          <a:r>
            <a:rPr lang="ka-GE" sz="2000" b="1" dirty="0" smtClean="0"/>
            <a:t>საინვესტიციო კომპანიები: </a:t>
          </a:r>
          <a:r>
            <a:rPr lang="ka-GE" sz="2000" dirty="0" smtClean="0"/>
            <a:t>კომპანიები, რომლებიც ახორციელებენ ინევსტირებას და მოგების მიღებას პროექტიდან მიღებული წილების ყიდვა-გაყიდვით</a:t>
          </a:r>
          <a:endParaRPr lang="en-US" sz="2000" dirty="0"/>
        </a:p>
      </dgm:t>
    </dgm:pt>
    <dgm:pt modelId="{4F3B4FC9-028D-49D9-BF41-475AEBC97BE1}" type="parTrans" cxnId="{7A76EABA-8453-4922-B4E6-FF0D4CB17E3F}">
      <dgm:prSet/>
      <dgm:spPr/>
      <dgm:t>
        <a:bodyPr/>
        <a:lstStyle/>
        <a:p>
          <a:endParaRPr lang="en-US"/>
        </a:p>
      </dgm:t>
    </dgm:pt>
    <dgm:pt modelId="{A8C57F5A-35C8-4C6B-B063-773350B791CD}" type="sibTrans" cxnId="{7A76EABA-8453-4922-B4E6-FF0D4CB17E3F}">
      <dgm:prSet/>
      <dgm:spPr/>
      <dgm:t>
        <a:bodyPr/>
        <a:lstStyle/>
        <a:p>
          <a:endParaRPr lang="en-US"/>
        </a:p>
      </dgm:t>
    </dgm:pt>
    <dgm:pt modelId="{9A49A86A-B9D8-4E2C-B0FC-AE9706A34420}">
      <dgm:prSet custT="1"/>
      <dgm:spPr/>
      <dgm:t>
        <a:bodyPr/>
        <a:lstStyle/>
        <a:p>
          <a:pPr rtl="0"/>
          <a:r>
            <a:rPr lang="ka-GE" sz="2600" b="1" dirty="0" smtClean="0"/>
            <a:t>ფინანსური თანამონაწილეები</a:t>
          </a:r>
          <a:r>
            <a:rPr lang="en-GB" sz="2600" dirty="0" smtClean="0"/>
            <a:t>→</a:t>
          </a:r>
          <a:r>
            <a:rPr lang="ka-GE" sz="2600" dirty="0" smtClean="0"/>
            <a:t> ინდ. პირები ან ორგანიზაციები რომლებიც </a:t>
          </a:r>
          <a:r>
            <a:rPr lang="ka-GE" sz="2600" dirty="0" smtClean="0"/>
            <a:t>ერთვებიან პროცესში, </a:t>
          </a:r>
          <a:r>
            <a:rPr lang="ka-GE" sz="2600" dirty="0" smtClean="0"/>
            <a:t>პროექტის ინვესტიციისათვის, სპეციფიკური სამუშაოს შესრულებით ან </a:t>
          </a:r>
          <a:r>
            <a:rPr lang="ka-GE" sz="2600" dirty="0" smtClean="0"/>
            <a:t>ელოდებიან მოგების მიღებას პროექტის </a:t>
          </a:r>
          <a:r>
            <a:rPr lang="ka-GE" sz="2600" dirty="0" smtClean="0"/>
            <a:t>დასრულების შემდეგ </a:t>
          </a:r>
          <a:endParaRPr lang="en-US" sz="2600" dirty="0"/>
        </a:p>
      </dgm:t>
    </dgm:pt>
    <dgm:pt modelId="{C549489E-1944-409B-8246-85F4015445FA}" type="sibTrans" cxnId="{406DE02A-68DE-4650-9A5A-6E851D4765F4}">
      <dgm:prSet/>
      <dgm:spPr/>
      <dgm:t>
        <a:bodyPr/>
        <a:lstStyle/>
        <a:p>
          <a:endParaRPr lang="en-US"/>
        </a:p>
      </dgm:t>
    </dgm:pt>
    <dgm:pt modelId="{DBB8C146-8853-4DF0-8664-6D47BC9E381F}" type="parTrans" cxnId="{406DE02A-68DE-4650-9A5A-6E851D4765F4}">
      <dgm:prSet/>
      <dgm:spPr/>
      <dgm:t>
        <a:bodyPr/>
        <a:lstStyle/>
        <a:p>
          <a:endParaRPr lang="en-US"/>
        </a:p>
      </dgm:t>
    </dgm:pt>
    <dgm:pt modelId="{ED044BEA-5AAB-4158-8968-4347CC6963D5}">
      <dgm:prSet custT="1"/>
      <dgm:spPr/>
      <dgm:t>
        <a:bodyPr/>
        <a:lstStyle/>
        <a:p>
          <a:pPr rtl="0"/>
          <a:r>
            <a:rPr lang="ka-GE" sz="2000" b="1" dirty="0" smtClean="0"/>
            <a:t>ბიზნეს  ინვესტორი (კერძო ინვესტორი)</a:t>
          </a:r>
          <a:r>
            <a:rPr lang="en-GB" sz="2000" dirty="0" smtClean="0"/>
            <a:t>: </a:t>
          </a:r>
          <a:r>
            <a:rPr lang="ka-GE" sz="2000" dirty="0" smtClean="0"/>
            <a:t>ინდ. ინვესტორები, რომლებიც ასევე არიან მენტორები </a:t>
          </a:r>
          <a:endParaRPr lang="en-US" sz="2000" dirty="0"/>
        </a:p>
      </dgm:t>
    </dgm:pt>
    <dgm:pt modelId="{ED6A022E-E6CE-4F54-A5B6-1455E7CA4400}" type="parTrans" cxnId="{C50E2D53-1430-4848-9835-7599E19F42F3}">
      <dgm:prSet/>
      <dgm:spPr/>
      <dgm:t>
        <a:bodyPr/>
        <a:lstStyle/>
        <a:p>
          <a:endParaRPr lang="en-US"/>
        </a:p>
      </dgm:t>
    </dgm:pt>
    <dgm:pt modelId="{AB115F1C-459A-4AC0-8EF9-EEECC72AD7C7}" type="sibTrans" cxnId="{C50E2D53-1430-4848-9835-7599E19F42F3}">
      <dgm:prSet/>
      <dgm:spPr/>
      <dgm:t>
        <a:bodyPr/>
        <a:lstStyle/>
        <a:p>
          <a:endParaRPr lang="en-US"/>
        </a:p>
      </dgm:t>
    </dgm:pt>
    <dgm:pt modelId="{7717045F-A839-4F2C-92BE-3F58F41BC887}" type="pres">
      <dgm:prSet presAssocID="{7DBBA62B-34DF-4720-82A7-B7B03FEFD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F7AE2D-DEF5-437F-BC38-6FDC90A900D9}" type="pres">
      <dgm:prSet presAssocID="{9A49A86A-B9D8-4E2C-B0FC-AE9706A34420}" presName="parentText" presStyleLbl="node1" presStyleIdx="0" presStyleCnt="1" custLinFactNeighborY="-1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8F8D4-8AC3-4957-90D2-1248E85139D5}" type="pres">
      <dgm:prSet presAssocID="{9A49A86A-B9D8-4E2C-B0FC-AE9706A344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106D5-49AC-4206-90F4-2882B4DBE702}" type="presOf" srcId="{9A49A86A-B9D8-4E2C-B0FC-AE9706A34420}" destId="{1FF7AE2D-DEF5-437F-BC38-6FDC90A900D9}" srcOrd="0" destOrd="0" presId="urn:microsoft.com/office/officeart/2005/8/layout/vList2"/>
    <dgm:cxn modelId="{406DE02A-68DE-4650-9A5A-6E851D4765F4}" srcId="{7DBBA62B-34DF-4720-82A7-B7B03FEFD06E}" destId="{9A49A86A-B9D8-4E2C-B0FC-AE9706A34420}" srcOrd="0" destOrd="0" parTransId="{DBB8C146-8853-4DF0-8664-6D47BC9E381F}" sibTransId="{C549489E-1944-409B-8246-85F4015445FA}"/>
    <dgm:cxn modelId="{E20A94F2-73C4-41D0-974F-A0312AA37A98}" type="presOf" srcId="{ED044BEA-5AAB-4158-8968-4347CC6963D5}" destId="{BE88F8D4-8AC3-4957-90D2-1248E85139D5}" srcOrd="0" destOrd="2" presId="urn:microsoft.com/office/officeart/2005/8/layout/vList2"/>
    <dgm:cxn modelId="{614BC336-FF05-414F-9573-77004C547E06}" type="presOf" srcId="{7DBBA62B-34DF-4720-82A7-B7B03FEFD06E}" destId="{7717045F-A839-4F2C-92BE-3F58F41BC887}" srcOrd="0" destOrd="0" presId="urn:microsoft.com/office/officeart/2005/8/layout/vList2"/>
    <dgm:cxn modelId="{7A76EABA-8453-4922-B4E6-FF0D4CB17E3F}" srcId="{9A49A86A-B9D8-4E2C-B0FC-AE9706A34420}" destId="{4FE285C2-3895-4B24-8E3E-99A0A7AFF6B3}" srcOrd="1" destOrd="0" parTransId="{4F3B4FC9-028D-49D9-BF41-475AEBC97BE1}" sibTransId="{A8C57F5A-35C8-4C6B-B063-773350B791CD}"/>
    <dgm:cxn modelId="{FE5F4097-614C-4EB4-B9C8-B401B1134E7F}" type="presOf" srcId="{4FE285C2-3895-4B24-8E3E-99A0A7AFF6B3}" destId="{BE88F8D4-8AC3-4957-90D2-1248E85139D5}" srcOrd="0" destOrd="1" presId="urn:microsoft.com/office/officeart/2005/8/layout/vList2"/>
    <dgm:cxn modelId="{C50E2D53-1430-4848-9835-7599E19F42F3}" srcId="{9A49A86A-B9D8-4E2C-B0FC-AE9706A34420}" destId="{ED044BEA-5AAB-4158-8968-4347CC6963D5}" srcOrd="2" destOrd="0" parTransId="{ED6A022E-E6CE-4F54-A5B6-1455E7CA4400}" sibTransId="{AB115F1C-459A-4AC0-8EF9-EEECC72AD7C7}"/>
    <dgm:cxn modelId="{B9210849-21A4-4F15-95B5-0058533157C5}" srcId="{9A49A86A-B9D8-4E2C-B0FC-AE9706A34420}" destId="{0C452F08-F566-4794-8872-08128B615832}" srcOrd="0" destOrd="0" parTransId="{C7627637-10E4-40BA-B7C7-B82C6FD8486D}" sibTransId="{8A8BB0A7-02AA-43D3-8A90-6035C9FFA953}"/>
    <dgm:cxn modelId="{B4D25845-FEBE-42C1-BC3D-CB6DFA7536F4}" type="presOf" srcId="{0C452F08-F566-4794-8872-08128B615832}" destId="{BE88F8D4-8AC3-4957-90D2-1248E85139D5}" srcOrd="0" destOrd="0" presId="urn:microsoft.com/office/officeart/2005/8/layout/vList2"/>
    <dgm:cxn modelId="{CCF7A5EF-86C0-4790-944C-A85740F53831}" type="presParOf" srcId="{7717045F-A839-4F2C-92BE-3F58F41BC887}" destId="{1FF7AE2D-DEF5-437F-BC38-6FDC90A900D9}" srcOrd="0" destOrd="0" presId="urn:microsoft.com/office/officeart/2005/8/layout/vList2"/>
    <dgm:cxn modelId="{C1CF5D6E-ADB9-485D-825F-1E181912F7E4}" type="presParOf" srcId="{7717045F-A839-4F2C-92BE-3F58F41BC887}" destId="{BE88F8D4-8AC3-4957-90D2-1248E85139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B3C23-6B0E-42B2-B1F5-AFBBF640B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7C9D7-EDA2-4AC7-8BDA-99C9F0CC32E0}">
      <dgm:prSet/>
      <dgm:spPr/>
      <dgm:t>
        <a:bodyPr/>
        <a:lstStyle/>
        <a:p>
          <a:pPr rtl="0"/>
          <a:r>
            <a:rPr lang="ka-GE" b="1" dirty="0" smtClean="0"/>
            <a:t>საჯარო და საშუამავლო</a:t>
          </a:r>
          <a:r>
            <a:rPr lang="en-US" b="1" dirty="0" smtClean="0"/>
            <a:t>→ </a:t>
          </a:r>
          <a:r>
            <a:rPr lang="ka-GE" b="1" dirty="0" smtClean="0"/>
            <a:t>ჩვეულებრივ არაკომერციული ორგანიზაციები, რომლებიც აფინანსებენ პროექტს  სხვადასხვა ასპექტში, მაგ. კონსულტაცია ან ფინანსური მხარდაჭერა. </a:t>
          </a:r>
          <a:endParaRPr lang="en-US" dirty="0"/>
        </a:p>
      </dgm:t>
    </dgm:pt>
    <dgm:pt modelId="{B460C973-DD0C-4DF9-9546-9F39C0AD301E}" type="parTrans" cxnId="{C74D0E44-C23F-4002-A56E-1C6104E0C82B}">
      <dgm:prSet/>
      <dgm:spPr/>
      <dgm:t>
        <a:bodyPr/>
        <a:lstStyle/>
        <a:p>
          <a:endParaRPr lang="en-US"/>
        </a:p>
      </dgm:t>
    </dgm:pt>
    <dgm:pt modelId="{ED4B9195-E18B-425E-8CE1-412C12373FA3}" type="sibTrans" cxnId="{C74D0E44-C23F-4002-A56E-1C6104E0C82B}">
      <dgm:prSet/>
      <dgm:spPr/>
      <dgm:t>
        <a:bodyPr/>
        <a:lstStyle/>
        <a:p>
          <a:endParaRPr lang="en-US"/>
        </a:p>
      </dgm:t>
    </dgm:pt>
    <dgm:pt modelId="{C46CEA64-2F10-4DEA-A499-B054EA24385F}">
      <dgm:prSet/>
      <dgm:spPr/>
      <dgm:t>
        <a:bodyPr/>
        <a:lstStyle/>
        <a:p>
          <a:pPr rtl="0"/>
          <a:r>
            <a:rPr lang="ka-GE" b="1" dirty="0" smtClean="0"/>
            <a:t>დამფინანსებელი ინსტიტუტები</a:t>
          </a:r>
          <a:r>
            <a:rPr lang="en-US" dirty="0" smtClean="0"/>
            <a:t>: </a:t>
          </a:r>
          <a:r>
            <a:rPr lang="ka-GE" dirty="0" smtClean="0"/>
            <a:t>სააგენტოები, რომლებიც მონაწილეობენ რეგიონალურ განვითარებაში ფინანსური ინსტრუმენტებისა და დაფინანსების გზით</a:t>
          </a:r>
          <a:endParaRPr lang="en-US" dirty="0"/>
        </a:p>
      </dgm:t>
    </dgm:pt>
    <dgm:pt modelId="{B359583E-7E80-4966-B6FD-1B5B12C6DE4E}" type="parTrans" cxnId="{4372C3E8-B7A1-4097-910D-494F48B7295A}">
      <dgm:prSet/>
      <dgm:spPr/>
      <dgm:t>
        <a:bodyPr/>
        <a:lstStyle/>
        <a:p>
          <a:endParaRPr lang="en-US"/>
        </a:p>
      </dgm:t>
    </dgm:pt>
    <dgm:pt modelId="{527440DD-935D-47AD-95B4-6E45FDD7F8B1}" type="sibTrans" cxnId="{4372C3E8-B7A1-4097-910D-494F48B7295A}">
      <dgm:prSet/>
      <dgm:spPr/>
      <dgm:t>
        <a:bodyPr/>
        <a:lstStyle/>
        <a:p>
          <a:endParaRPr lang="en-US"/>
        </a:p>
      </dgm:t>
    </dgm:pt>
    <dgm:pt modelId="{D22E545F-84C2-47D7-A83A-48955AD7993A}">
      <dgm:prSet/>
      <dgm:spPr/>
      <dgm:t>
        <a:bodyPr/>
        <a:lstStyle/>
        <a:p>
          <a:pPr rtl="0"/>
          <a:r>
            <a:rPr lang="ka-GE" b="1" dirty="0" smtClean="0"/>
            <a:t>ბიზნეს ინკუბატორები, კატალიზატორები და </a:t>
          </a:r>
          <a:r>
            <a:rPr lang="ka-GE" b="1" dirty="0" smtClean="0"/>
            <a:t>ბიზნეს მხარდაჭერის სააგენტოები: </a:t>
          </a:r>
          <a:r>
            <a:rPr lang="ka-GE" dirty="0" smtClean="0"/>
            <a:t>ფირმები, რომლებიც მხარდაჭერას უწევენ კომპანიებს საწყის ეტაპებზე. მათ შეუძლიათ მიმართულების მიცემა, სამუშაო ადგილით უზრუნველყოფა, ბიზნესის განვითარებაში მხარდაჭერის გაწევა ან დაფინანსების ხელმისაწვდომობის უზრუნველყოფა. </a:t>
          </a:r>
          <a:endParaRPr lang="en-US" dirty="0"/>
        </a:p>
      </dgm:t>
    </dgm:pt>
    <dgm:pt modelId="{DDBAAF29-B7A1-4ED4-83E5-20AEB92E1A79}" type="parTrans" cxnId="{94219F37-B842-4A00-A055-2D8501B111F1}">
      <dgm:prSet/>
      <dgm:spPr/>
      <dgm:t>
        <a:bodyPr/>
        <a:lstStyle/>
        <a:p>
          <a:endParaRPr lang="en-US"/>
        </a:p>
      </dgm:t>
    </dgm:pt>
    <dgm:pt modelId="{01BBC9DB-74BE-4FAF-BC35-FC44D2DC4470}" type="sibTrans" cxnId="{94219F37-B842-4A00-A055-2D8501B111F1}">
      <dgm:prSet/>
      <dgm:spPr/>
      <dgm:t>
        <a:bodyPr/>
        <a:lstStyle/>
        <a:p>
          <a:endParaRPr lang="en-US"/>
        </a:p>
      </dgm:t>
    </dgm:pt>
    <dgm:pt modelId="{8D2EF779-358A-4915-A16F-79E524F0153E}">
      <dgm:prSet/>
      <dgm:spPr/>
      <dgm:t>
        <a:bodyPr/>
        <a:lstStyle/>
        <a:p>
          <a:pPr rtl="0"/>
          <a:r>
            <a:rPr lang="ka-GE" b="1" dirty="0" smtClean="0"/>
            <a:t>პალატები და ასოციაციები: </a:t>
          </a:r>
          <a:r>
            <a:rPr lang="ka-GE" b="0" dirty="0" smtClean="0"/>
            <a:t>არასამთავრობოები, რომლებიც წარმოადგენენ დასაქმებულებს შეუძლიათ საკონსულტაციო და საინფორმაციო სერვისების უზრუნველყოფა</a:t>
          </a:r>
          <a:endParaRPr lang="en-US" dirty="0"/>
        </a:p>
      </dgm:t>
    </dgm:pt>
    <dgm:pt modelId="{D6D2B2D4-28ED-4A0F-B8AC-8BA0CCEB12A1}" type="parTrans" cxnId="{30303FA7-BCB6-47C7-9B62-999952069FBE}">
      <dgm:prSet/>
      <dgm:spPr/>
    </dgm:pt>
    <dgm:pt modelId="{0FD34802-F308-4E0C-8C54-99E0C62B6C48}" type="sibTrans" cxnId="{30303FA7-BCB6-47C7-9B62-999952069FBE}">
      <dgm:prSet/>
      <dgm:spPr/>
    </dgm:pt>
    <dgm:pt modelId="{9F3686AC-C1DD-4A03-BFEB-6B675CB9F544}" type="pres">
      <dgm:prSet presAssocID="{3EDB3C23-6B0E-42B2-B1F5-AFBBF640B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44C8C-4C6A-4AE9-8430-CF6CE4DDA182}" type="pres">
      <dgm:prSet presAssocID="{82B7C9D7-EDA2-4AC7-8BDA-99C9F0CC32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9194C-1C54-42E6-A88C-ACD86EA96232}" type="pres">
      <dgm:prSet presAssocID="{82B7C9D7-EDA2-4AC7-8BDA-99C9F0CC32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19F37-B842-4A00-A055-2D8501B111F1}" srcId="{82B7C9D7-EDA2-4AC7-8BDA-99C9F0CC32E0}" destId="{D22E545F-84C2-47D7-A83A-48955AD7993A}" srcOrd="1" destOrd="0" parTransId="{DDBAAF29-B7A1-4ED4-83E5-20AEB92E1A79}" sibTransId="{01BBC9DB-74BE-4FAF-BC35-FC44D2DC4470}"/>
    <dgm:cxn modelId="{44FAC40B-4FCB-44E2-A178-C0CAA6E5B5E7}" type="presOf" srcId="{8D2EF779-358A-4915-A16F-79E524F0153E}" destId="{AFF9194C-1C54-42E6-A88C-ACD86EA96232}" srcOrd="0" destOrd="2" presId="urn:microsoft.com/office/officeart/2005/8/layout/vList2"/>
    <dgm:cxn modelId="{C1C6A85C-D8BD-4D18-8EB5-E175245C3754}" type="presOf" srcId="{3EDB3C23-6B0E-42B2-B1F5-AFBBF640BA4D}" destId="{9F3686AC-C1DD-4A03-BFEB-6B675CB9F544}" srcOrd="0" destOrd="0" presId="urn:microsoft.com/office/officeart/2005/8/layout/vList2"/>
    <dgm:cxn modelId="{30303FA7-BCB6-47C7-9B62-999952069FBE}" srcId="{82B7C9D7-EDA2-4AC7-8BDA-99C9F0CC32E0}" destId="{8D2EF779-358A-4915-A16F-79E524F0153E}" srcOrd="2" destOrd="0" parTransId="{D6D2B2D4-28ED-4A0F-B8AC-8BA0CCEB12A1}" sibTransId="{0FD34802-F308-4E0C-8C54-99E0C62B6C48}"/>
    <dgm:cxn modelId="{D3E99AA4-E71D-478F-8411-8C253CAAEA45}" type="presOf" srcId="{C46CEA64-2F10-4DEA-A499-B054EA24385F}" destId="{AFF9194C-1C54-42E6-A88C-ACD86EA96232}" srcOrd="0" destOrd="0" presId="urn:microsoft.com/office/officeart/2005/8/layout/vList2"/>
    <dgm:cxn modelId="{C74D0E44-C23F-4002-A56E-1C6104E0C82B}" srcId="{3EDB3C23-6B0E-42B2-B1F5-AFBBF640BA4D}" destId="{82B7C9D7-EDA2-4AC7-8BDA-99C9F0CC32E0}" srcOrd="0" destOrd="0" parTransId="{B460C973-DD0C-4DF9-9546-9F39C0AD301E}" sibTransId="{ED4B9195-E18B-425E-8CE1-412C12373FA3}"/>
    <dgm:cxn modelId="{3F63E76A-B81A-4775-9822-47A0D0EC1053}" type="presOf" srcId="{82B7C9D7-EDA2-4AC7-8BDA-99C9F0CC32E0}" destId="{27144C8C-4C6A-4AE9-8430-CF6CE4DDA182}" srcOrd="0" destOrd="0" presId="urn:microsoft.com/office/officeart/2005/8/layout/vList2"/>
    <dgm:cxn modelId="{404E6E45-075A-44CD-8B82-A98BED5CC239}" type="presOf" srcId="{D22E545F-84C2-47D7-A83A-48955AD7993A}" destId="{AFF9194C-1C54-42E6-A88C-ACD86EA96232}" srcOrd="0" destOrd="1" presId="urn:microsoft.com/office/officeart/2005/8/layout/vList2"/>
    <dgm:cxn modelId="{4372C3E8-B7A1-4097-910D-494F48B7295A}" srcId="{82B7C9D7-EDA2-4AC7-8BDA-99C9F0CC32E0}" destId="{C46CEA64-2F10-4DEA-A499-B054EA24385F}" srcOrd="0" destOrd="0" parTransId="{B359583E-7E80-4966-B6FD-1B5B12C6DE4E}" sibTransId="{527440DD-935D-47AD-95B4-6E45FDD7F8B1}"/>
    <dgm:cxn modelId="{B63B1A31-3A0E-47AA-9432-D9325773F754}" type="presParOf" srcId="{9F3686AC-C1DD-4A03-BFEB-6B675CB9F544}" destId="{27144C8C-4C6A-4AE9-8430-CF6CE4DDA182}" srcOrd="0" destOrd="0" presId="urn:microsoft.com/office/officeart/2005/8/layout/vList2"/>
    <dgm:cxn modelId="{58C40F1F-E000-4A89-911A-ACE9BDE20BD6}" type="presParOf" srcId="{9F3686AC-C1DD-4A03-BFEB-6B675CB9F544}" destId="{AFF9194C-1C54-42E6-A88C-ACD86EA962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D6BDA-96B1-45D2-B55D-2F5BC233BB8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FD209-150E-4A45-BD28-06627318AD24}">
      <dgm:prSet phldrT="[Text]"/>
      <dgm:spPr/>
      <dgm:t>
        <a:bodyPr/>
        <a:lstStyle/>
        <a:p>
          <a:r>
            <a:rPr lang="ka-GE" dirty="0" smtClean="0"/>
            <a:t>შემოწირულობაზე დამყარებული </a:t>
          </a:r>
          <a:endParaRPr lang="en-US" dirty="0"/>
        </a:p>
      </dgm:t>
    </dgm:pt>
    <dgm:pt modelId="{B4C32B76-B146-4F02-8E55-D25C5FECC5CA}" type="parTrans" cxnId="{C3BD7B46-9C73-4D50-9890-023F6633D8B0}">
      <dgm:prSet/>
      <dgm:spPr/>
      <dgm:t>
        <a:bodyPr/>
        <a:lstStyle/>
        <a:p>
          <a:endParaRPr lang="en-US"/>
        </a:p>
      </dgm:t>
    </dgm:pt>
    <dgm:pt modelId="{E599F179-CED2-4F64-9D39-258D27B9EB6A}" type="sibTrans" cxnId="{C3BD7B46-9C73-4D50-9890-023F6633D8B0}">
      <dgm:prSet/>
      <dgm:spPr/>
      <dgm:t>
        <a:bodyPr/>
        <a:lstStyle/>
        <a:p>
          <a:endParaRPr lang="en-US"/>
        </a:p>
      </dgm:t>
    </dgm:pt>
    <dgm:pt modelId="{F1B97CD5-4769-421F-99BF-B3BD29DA0915}">
      <dgm:prSet phldrT="[Text]"/>
      <dgm:spPr/>
      <dgm:t>
        <a:bodyPr/>
        <a:lstStyle/>
        <a:p>
          <a:r>
            <a:rPr lang="ka-GE" dirty="0" smtClean="0"/>
            <a:t>ორიგინალური და ყველაზე პოპულარული. მხარდაჭერილია სოციალური, პოლიტიკური, აკადემიური და სხვა პროექტები. დონორები არაფერს იღებენ სანაცვლოდ. </a:t>
          </a:r>
          <a:r>
            <a:rPr lang="en-US" dirty="0" smtClean="0"/>
            <a:t> </a:t>
          </a:r>
          <a:endParaRPr lang="en-US" dirty="0"/>
        </a:p>
      </dgm:t>
    </dgm:pt>
    <dgm:pt modelId="{015D18B7-6B05-42A0-9300-0500E23B8DFE}" type="parTrans" cxnId="{04A32F50-0607-415C-A994-2E7D63621A1B}">
      <dgm:prSet/>
      <dgm:spPr/>
      <dgm:t>
        <a:bodyPr/>
        <a:lstStyle/>
        <a:p>
          <a:endParaRPr lang="en-US"/>
        </a:p>
      </dgm:t>
    </dgm:pt>
    <dgm:pt modelId="{D4A710E3-74EE-40D2-9E12-20769505422D}" type="sibTrans" cxnId="{04A32F50-0607-415C-A994-2E7D63621A1B}">
      <dgm:prSet/>
      <dgm:spPr/>
      <dgm:t>
        <a:bodyPr/>
        <a:lstStyle/>
        <a:p>
          <a:endParaRPr lang="en-US"/>
        </a:p>
      </dgm:t>
    </dgm:pt>
    <dgm:pt modelId="{AABEE884-5E0C-4365-873D-480E10062670}">
      <dgm:prSet phldrT="[Text]"/>
      <dgm:spPr/>
      <dgm:t>
        <a:bodyPr/>
        <a:lstStyle/>
        <a:p>
          <a:r>
            <a:rPr lang="ka-GE" dirty="0" smtClean="0"/>
            <a:t>ანაზღაურებაზე დამყარებული </a:t>
          </a:r>
          <a:endParaRPr lang="en-US" dirty="0"/>
        </a:p>
      </dgm:t>
    </dgm:pt>
    <dgm:pt modelId="{89B26615-2953-4252-97A8-71E5AAFDFAFB}" type="parTrans" cxnId="{C1DD21BC-D6A6-40D5-AA98-E925A914EBDE}">
      <dgm:prSet/>
      <dgm:spPr/>
      <dgm:t>
        <a:bodyPr/>
        <a:lstStyle/>
        <a:p>
          <a:endParaRPr lang="en-US"/>
        </a:p>
      </dgm:t>
    </dgm:pt>
    <dgm:pt modelId="{549BE54F-429D-4842-B189-35B94607E6BB}" type="sibTrans" cxnId="{C1DD21BC-D6A6-40D5-AA98-E925A914EBDE}">
      <dgm:prSet/>
      <dgm:spPr/>
      <dgm:t>
        <a:bodyPr/>
        <a:lstStyle/>
        <a:p>
          <a:endParaRPr lang="en-US"/>
        </a:p>
      </dgm:t>
    </dgm:pt>
    <dgm:pt modelId="{E1B54728-71F9-4FF7-BA9E-D30323CD35CB}">
      <dgm:prSet phldrT="[Text]"/>
      <dgm:spPr/>
      <dgm:t>
        <a:bodyPr/>
        <a:lstStyle/>
        <a:p>
          <a:r>
            <a:rPr lang="ka-GE" dirty="0" smtClean="0"/>
            <a:t>მონაწილე ჩვეულებრივ </a:t>
          </a:r>
          <a:r>
            <a:rPr lang="ka-GE" dirty="0" smtClean="0"/>
            <a:t>იღებს სიმბოლურ </a:t>
          </a:r>
          <a:r>
            <a:rPr lang="ka-GE" dirty="0" smtClean="0"/>
            <a:t>ანაზღაურებას, რომლის ღირებულება არ არის ფინანსური შენატანის პროპორციული </a:t>
          </a:r>
          <a:r>
            <a:rPr lang="en-US" dirty="0" smtClean="0"/>
            <a:t>(</a:t>
          </a:r>
          <a:r>
            <a:rPr lang="ka-GE" dirty="0" smtClean="0"/>
            <a:t>მაგ. სამადლობელო წერილი</a:t>
          </a:r>
          <a:r>
            <a:rPr lang="en-US" dirty="0" smtClean="0"/>
            <a:t>). </a:t>
          </a:r>
          <a:r>
            <a:rPr lang="ka-GE" dirty="0" smtClean="0"/>
            <a:t>მოტივაცია იგივეა დაახლოებით რაც </a:t>
          </a:r>
          <a:r>
            <a:rPr lang="ka-GE" dirty="0" smtClean="0"/>
            <a:t>შემოწირულობაზე დამყარებული ჯგუფური </a:t>
          </a:r>
          <a:r>
            <a:rPr lang="ka-GE" dirty="0" smtClean="0"/>
            <a:t>ფინანსირების დროს. </a:t>
          </a:r>
          <a:endParaRPr lang="en-US" dirty="0"/>
        </a:p>
      </dgm:t>
    </dgm:pt>
    <dgm:pt modelId="{62E101EB-1AB5-4B7B-8326-4EA032F938F9}" type="parTrans" cxnId="{8A8F7229-5E12-4128-9597-D8400275B70E}">
      <dgm:prSet/>
      <dgm:spPr/>
      <dgm:t>
        <a:bodyPr/>
        <a:lstStyle/>
        <a:p>
          <a:endParaRPr lang="en-US"/>
        </a:p>
      </dgm:t>
    </dgm:pt>
    <dgm:pt modelId="{63655FB5-7F9A-4D53-A685-1A813206AB50}" type="sibTrans" cxnId="{8A8F7229-5E12-4128-9597-D8400275B70E}">
      <dgm:prSet/>
      <dgm:spPr/>
      <dgm:t>
        <a:bodyPr/>
        <a:lstStyle/>
        <a:p>
          <a:endParaRPr lang="en-US"/>
        </a:p>
      </dgm:t>
    </dgm:pt>
    <dgm:pt modelId="{71676ACC-04D2-43D4-9871-FB9116269DB1}">
      <dgm:prSet phldrT="[Text]"/>
      <dgm:spPr/>
      <dgm:t>
        <a:bodyPr/>
        <a:lstStyle/>
        <a:p>
          <a:r>
            <a:rPr lang="ka-GE" smtClean="0"/>
            <a:t>წინასწარი გაყიდვა </a:t>
          </a:r>
          <a:endParaRPr lang="en-US" dirty="0"/>
        </a:p>
      </dgm:t>
    </dgm:pt>
    <dgm:pt modelId="{055698E2-20D2-4C09-9C30-AA021F9ACDCE}" type="parTrans" cxnId="{F333C74D-1C75-4A9B-A8BB-BEF99F71A0E0}">
      <dgm:prSet/>
      <dgm:spPr/>
      <dgm:t>
        <a:bodyPr/>
        <a:lstStyle/>
        <a:p>
          <a:endParaRPr lang="en-US"/>
        </a:p>
      </dgm:t>
    </dgm:pt>
    <dgm:pt modelId="{A374261D-5A81-47EB-9ABA-DC1CC361D2EC}" type="sibTrans" cxnId="{F333C74D-1C75-4A9B-A8BB-BEF99F71A0E0}">
      <dgm:prSet/>
      <dgm:spPr/>
      <dgm:t>
        <a:bodyPr/>
        <a:lstStyle/>
        <a:p>
          <a:endParaRPr lang="en-US"/>
        </a:p>
      </dgm:t>
    </dgm:pt>
    <dgm:pt modelId="{51BED5D9-BF2D-4378-8A9B-79FB1193C59A}">
      <dgm:prSet phldrT="[Text]"/>
      <dgm:spPr/>
      <dgm:t>
        <a:bodyPr/>
        <a:lstStyle/>
        <a:p>
          <a:r>
            <a:rPr lang="ka-GE" dirty="0" smtClean="0"/>
            <a:t>აქტივისტი სთავაზობს კამპანიაში მონაწილეებს პროტოტიპს </a:t>
          </a:r>
          <a:r>
            <a:rPr lang="ka-GE" dirty="0" smtClean="0"/>
            <a:t>ან სრულყოფილ პროდუქტს ან </a:t>
          </a:r>
          <a:r>
            <a:rPr lang="ka-GE" dirty="0" smtClean="0"/>
            <a:t>სერვისს. ეს მოდელი </a:t>
          </a:r>
          <a:r>
            <a:rPr lang="ka-GE" dirty="0" smtClean="0"/>
            <a:t>ხშირად გამოყენებულია </a:t>
          </a:r>
          <a:r>
            <a:rPr lang="ka-GE" dirty="0" smtClean="0"/>
            <a:t>ვებ-გვერდებზე, როგორიც </a:t>
          </a:r>
          <a:r>
            <a:rPr lang="ka-GE" dirty="0" smtClean="0"/>
            <a:t>არის კიკსტარტერი. </a:t>
          </a:r>
          <a:endParaRPr lang="en-US" dirty="0"/>
        </a:p>
      </dgm:t>
    </dgm:pt>
    <dgm:pt modelId="{D390E8FD-3767-4C0F-8BE8-4C382CD7458C}" type="parTrans" cxnId="{6AB679B2-0BCE-4A43-AB76-D19BC9B8CB2F}">
      <dgm:prSet/>
      <dgm:spPr/>
      <dgm:t>
        <a:bodyPr/>
        <a:lstStyle/>
        <a:p>
          <a:endParaRPr lang="en-US"/>
        </a:p>
      </dgm:t>
    </dgm:pt>
    <dgm:pt modelId="{45479D9D-1BD1-464F-BF59-892B7444AD41}" type="sibTrans" cxnId="{6AB679B2-0BCE-4A43-AB76-D19BC9B8CB2F}">
      <dgm:prSet/>
      <dgm:spPr/>
      <dgm:t>
        <a:bodyPr/>
        <a:lstStyle/>
        <a:p>
          <a:endParaRPr lang="en-US"/>
        </a:p>
      </dgm:t>
    </dgm:pt>
    <dgm:pt modelId="{626ABF69-CE84-45DD-B6E8-0F08C417D545}" type="pres">
      <dgm:prSet presAssocID="{E14D6BDA-96B1-45D2-B55D-2F5BC233BB8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7724C2-55B7-4016-8AFE-0A8C1630B576}" type="pres">
      <dgm:prSet presAssocID="{029FD209-150E-4A45-BD28-06627318AD24}" presName="composite" presStyleCnt="0"/>
      <dgm:spPr/>
    </dgm:pt>
    <dgm:pt modelId="{35BEDD56-6AD7-4895-800B-C251CA62B51F}" type="pres">
      <dgm:prSet presAssocID="{029FD209-150E-4A45-BD28-06627318AD24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887A-0524-43CB-9D6C-8F50FB21825F}" type="pres">
      <dgm:prSet presAssocID="{029FD209-150E-4A45-BD28-06627318AD24}" presName="Parent" presStyleLbl="alignNode1" presStyleIdx="0" presStyleCnt="3" custScaleY="78540" custLinFactNeighborY="1203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11B50-274D-4936-896D-99BF38B30823}" type="pres">
      <dgm:prSet presAssocID="{029FD209-150E-4A45-BD28-06627318AD24}" presName="Accent" presStyleLbl="parChTrans1D1" presStyleIdx="0" presStyleCnt="3"/>
      <dgm:spPr/>
    </dgm:pt>
    <dgm:pt modelId="{E350EA4A-D4DE-4D23-873D-08F51A001197}" type="pres">
      <dgm:prSet presAssocID="{E599F179-CED2-4F64-9D39-258D27B9EB6A}" presName="sibTrans" presStyleCnt="0"/>
      <dgm:spPr/>
    </dgm:pt>
    <dgm:pt modelId="{020010BB-A2F2-4B6F-9148-2F7B059D186D}" type="pres">
      <dgm:prSet presAssocID="{AABEE884-5E0C-4365-873D-480E10062670}" presName="composite" presStyleCnt="0"/>
      <dgm:spPr/>
    </dgm:pt>
    <dgm:pt modelId="{D518C49C-77B6-4D2A-8E00-8EA5482182F2}" type="pres">
      <dgm:prSet presAssocID="{AABEE884-5E0C-4365-873D-480E10062670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BD3F9-CC82-4C0C-84D5-4A534DD3B18F}" type="pres">
      <dgm:prSet presAssocID="{AABEE884-5E0C-4365-873D-480E10062670}" presName="Parent" presStyleLbl="alignNode1" presStyleIdx="1" presStyleCnt="3" custScaleY="78540" custLinFactNeighborY="1203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9698-22B8-41DF-84D9-B7A02336867A}" type="pres">
      <dgm:prSet presAssocID="{AABEE884-5E0C-4365-873D-480E10062670}" presName="Accent" presStyleLbl="parChTrans1D1" presStyleIdx="1" presStyleCnt="3"/>
      <dgm:spPr/>
    </dgm:pt>
    <dgm:pt modelId="{4F1BDFD3-26F7-4662-A310-2F736B831F03}" type="pres">
      <dgm:prSet presAssocID="{549BE54F-429D-4842-B189-35B94607E6BB}" presName="sibTrans" presStyleCnt="0"/>
      <dgm:spPr/>
    </dgm:pt>
    <dgm:pt modelId="{D1126430-6B10-4F56-8888-4069740BA32B}" type="pres">
      <dgm:prSet presAssocID="{71676ACC-04D2-43D4-9871-FB9116269DB1}" presName="composite" presStyleCnt="0"/>
      <dgm:spPr/>
    </dgm:pt>
    <dgm:pt modelId="{DE78828A-A5A0-4303-ADF4-2F106B366DFC}" type="pres">
      <dgm:prSet presAssocID="{71676ACC-04D2-43D4-9871-FB9116269DB1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0A4CC-0CBF-4FE2-9CFF-FAEC96F46349}" type="pres">
      <dgm:prSet presAssocID="{71676ACC-04D2-43D4-9871-FB9116269DB1}" presName="Parent" presStyleLbl="alignNode1" presStyleIdx="2" presStyleCnt="3" custScaleY="78540" custLinFactNeighborY="1203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87749-C1D5-4761-BCA8-55B2BC63CC8E}" type="pres">
      <dgm:prSet presAssocID="{71676ACC-04D2-43D4-9871-FB9116269DB1}" presName="Accent" presStyleLbl="parChTrans1D1" presStyleIdx="2" presStyleCnt="3"/>
      <dgm:spPr/>
    </dgm:pt>
  </dgm:ptLst>
  <dgm:cxnLst>
    <dgm:cxn modelId="{F333C74D-1C75-4A9B-A8BB-BEF99F71A0E0}" srcId="{E14D6BDA-96B1-45D2-B55D-2F5BC233BB86}" destId="{71676ACC-04D2-43D4-9871-FB9116269DB1}" srcOrd="2" destOrd="0" parTransId="{055698E2-20D2-4C09-9C30-AA021F9ACDCE}" sibTransId="{A374261D-5A81-47EB-9ABA-DC1CC361D2EC}"/>
    <dgm:cxn modelId="{04A32F50-0607-415C-A994-2E7D63621A1B}" srcId="{029FD209-150E-4A45-BD28-06627318AD24}" destId="{F1B97CD5-4769-421F-99BF-B3BD29DA0915}" srcOrd="0" destOrd="0" parTransId="{015D18B7-6B05-42A0-9300-0500E23B8DFE}" sibTransId="{D4A710E3-74EE-40D2-9E12-20769505422D}"/>
    <dgm:cxn modelId="{4C0A7980-28A3-4535-B669-4B66942B4E3D}" type="presOf" srcId="{51BED5D9-BF2D-4378-8A9B-79FB1193C59A}" destId="{DE78828A-A5A0-4303-ADF4-2F106B366DFC}" srcOrd="0" destOrd="0" presId="urn:microsoft.com/office/officeart/2011/layout/TabList"/>
    <dgm:cxn modelId="{C3BD7B46-9C73-4D50-9890-023F6633D8B0}" srcId="{E14D6BDA-96B1-45D2-B55D-2F5BC233BB86}" destId="{029FD209-150E-4A45-BD28-06627318AD24}" srcOrd="0" destOrd="0" parTransId="{B4C32B76-B146-4F02-8E55-D25C5FECC5CA}" sibTransId="{E599F179-CED2-4F64-9D39-258D27B9EB6A}"/>
    <dgm:cxn modelId="{8A8F7229-5E12-4128-9597-D8400275B70E}" srcId="{AABEE884-5E0C-4365-873D-480E10062670}" destId="{E1B54728-71F9-4FF7-BA9E-D30323CD35CB}" srcOrd="0" destOrd="0" parTransId="{62E101EB-1AB5-4B7B-8326-4EA032F938F9}" sibTransId="{63655FB5-7F9A-4D53-A685-1A813206AB50}"/>
    <dgm:cxn modelId="{D1D91404-3E06-4CF5-B809-62B9C7EB1ED6}" type="presOf" srcId="{029FD209-150E-4A45-BD28-06627318AD24}" destId="{2410887A-0524-43CB-9D6C-8F50FB21825F}" srcOrd="0" destOrd="0" presId="urn:microsoft.com/office/officeart/2011/layout/TabList"/>
    <dgm:cxn modelId="{C1DD21BC-D6A6-40D5-AA98-E925A914EBDE}" srcId="{E14D6BDA-96B1-45D2-B55D-2F5BC233BB86}" destId="{AABEE884-5E0C-4365-873D-480E10062670}" srcOrd="1" destOrd="0" parTransId="{89B26615-2953-4252-97A8-71E5AAFDFAFB}" sibTransId="{549BE54F-429D-4842-B189-35B94607E6BB}"/>
    <dgm:cxn modelId="{6F5001F7-A569-4209-ADA6-2E767AE8DC9D}" type="presOf" srcId="{E1B54728-71F9-4FF7-BA9E-D30323CD35CB}" destId="{D518C49C-77B6-4D2A-8E00-8EA5482182F2}" srcOrd="0" destOrd="0" presId="urn:microsoft.com/office/officeart/2011/layout/TabList"/>
    <dgm:cxn modelId="{5E2655C1-AB45-4289-B610-CDFED7B6DA0C}" type="presOf" srcId="{E14D6BDA-96B1-45D2-B55D-2F5BC233BB86}" destId="{626ABF69-CE84-45DD-B6E8-0F08C417D545}" srcOrd="0" destOrd="0" presId="urn:microsoft.com/office/officeart/2011/layout/TabList"/>
    <dgm:cxn modelId="{6AB679B2-0BCE-4A43-AB76-D19BC9B8CB2F}" srcId="{71676ACC-04D2-43D4-9871-FB9116269DB1}" destId="{51BED5D9-BF2D-4378-8A9B-79FB1193C59A}" srcOrd="0" destOrd="0" parTransId="{D390E8FD-3767-4C0F-8BE8-4C382CD7458C}" sibTransId="{45479D9D-1BD1-464F-BF59-892B7444AD41}"/>
    <dgm:cxn modelId="{7B3C5A5F-6C03-4FA5-B1A1-D9B0BAED73B4}" type="presOf" srcId="{AABEE884-5E0C-4365-873D-480E10062670}" destId="{AB0BD3F9-CC82-4C0C-84D5-4A534DD3B18F}" srcOrd="0" destOrd="0" presId="urn:microsoft.com/office/officeart/2011/layout/TabList"/>
    <dgm:cxn modelId="{02A14087-500E-4FF1-9950-DB944D0778ED}" type="presOf" srcId="{71676ACC-04D2-43D4-9871-FB9116269DB1}" destId="{3520A4CC-0CBF-4FE2-9CFF-FAEC96F46349}" srcOrd="0" destOrd="0" presId="urn:microsoft.com/office/officeart/2011/layout/TabList"/>
    <dgm:cxn modelId="{49DFB85F-DAA0-46BD-8449-F54C7EF9C1BD}" type="presOf" srcId="{F1B97CD5-4769-421F-99BF-B3BD29DA0915}" destId="{35BEDD56-6AD7-4895-800B-C251CA62B51F}" srcOrd="0" destOrd="0" presId="urn:microsoft.com/office/officeart/2011/layout/TabList"/>
    <dgm:cxn modelId="{B42C99BE-8D6B-4D6A-A3D3-AD532ABEF78E}" type="presParOf" srcId="{626ABF69-CE84-45DD-B6E8-0F08C417D545}" destId="{737724C2-55B7-4016-8AFE-0A8C1630B576}" srcOrd="0" destOrd="0" presId="urn:microsoft.com/office/officeart/2011/layout/TabList"/>
    <dgm:cxn modelId="{43EB6F9C-D937-4747-BA80-22808770CBD8}" type="presParOf" srcId="{737724C2-55B7-4016-8AFE-0A8C1630B576}" destId="{35BEDD56-6AD7-4895-800B-C251CA62B51F}" srcOrd="0" destOrd="0" presId="urn:microsoft.com/office/officeart/2011/layout/TabList"/>
    <dgm:cxn modelId="{D26C889E-7010-4083-A912-F3CD0E1CFF76}" type="presParOf" srcId="{737724C2-55B7-4016-8AFE-0A8C1630B576}" destId="{2410887A-0524-43CB-9D6C-8F50FB21825F}" srcOrd="1" destOrd="0" presId="urn:microsoft.com/office/officeart/2011/layout/TabList"/>
    <dgm:cxn modelId="{0B1C2FD9-FF24-44C2-A4CB-5511B31BE40F}" type="presParOf" srcId="{737724C2-55B7-4016-8AFE-0A8C1630B576}" destId="{33D11B50-274D-4936-896D-99BF38B30823}" srcOrd="2" destOrd="0" presId="urn:microsoft.com/office/officeart/2011/layout/TabList"/>
    <dgm:cxn modelId="{B1336247-CF55-4556-9E76-5A7888AD521E}" type="presParOf" srcId="{626ABF69-CE84-45DD-B6E8-0F08C417D545}" destId="{E350EA4A-D4DE-4D23-873D-08F51A001197}" srcOrd="1" destOrd="0" presId="urn:microsoft.com/office/officeart/2011/layout/TabList"/>
    <dgm:cxn modelId="{A5325C74-AD6E-4A51-AAF1-5CCEA22B692C}" type="presParOf" srcId="{626ABF69-CE84-45DD-B6E8-0F08C417D545}" destId="{020010BB-A2F2-4B6F-9148-2F7B059D186D}" srcOrd="2" destOrd="0" presId="urn:microsoft.com/office/officeart/2011/layout/TabList"/>
    <dgm:cxn modelId="{A3E8BC65-0AB2-4B3A-A234-9D4D7ECC45C0}" type="presParOf" srcId="{020010BB-A2F2-4B6F-9148-2F7B059D186D}" destId="{D518C49C-77B6-4D2A-8E00-8EA5482182F2}" srcOrd="0" destOrd="0" presId="urn:microsoft.com/office/officeart/2011/layout/TabList"/>
    <dgm:cxn modelId="{2D1AF674-71DA-4D7E-841B-F0DE8C404EBB}" type="presParOf" srcId="{020010BB-A2F2-4B6F-9148-2F7B059D186D}" destId="{AB0BD3F9-CC82-4C0C-84D5-4A534DD3B18F}" srcOrd="1" destOrd="0" presId="urn:microsoft.com/office/officeart/2011/layout/TabList"/>
    <dgm:cxn modelId="{6FF464C2-E5BA-45A7-9712-0E5FF14FD17E}" type="presParOf" srcId="{020010BB-A2F2-4B6F-9148-2F7B059D186D}" destId="{99E59698-22B8-41DF-84D9-B7A02336867A}" srcOrd="2" destOrd="0" presId="urn:microsoft.com/office/officeart/2011/layout/TabList"/>
    <dgm:cxn modelId="{296CB0F9-C993-460A-B00F-607CE056F50E}" type="presParOf" srcId="{626ABF69-CE84-45DD-B6E8-0F08C417D545}" destId="{4F1BDFD3-26F7-4662-A310-2F736B831F03}" srcOrd="3" destOrd="0" presId="urn:microsoft.com/office/officeart/2011/layout/TabList"/>
    <dgm:cxn modelId="{ED12D90D-DFE4-470F-9A84-1221A07C8D0B}" type="presParOf" srcId="{626ABF69-CE84-45DD-B6E8-0F08C417D545}" destId="{D1126430-6B10-4F56-8888-4069740BA32B}" srcOrd="4" destOrd="0" presId="urn:microsoft.com/office/officeart/2011/layout/TabList"/>
    <dgm:cxn modelId="{8BA84892-2809-4080-A645-D30504849179}" type="presParOf" srcId="{D1126430-6B10-4F56-8888-4069740BA32B}" destId="{DE78828A-A5A0-4303-ADF4-2F106B366DFC}" srcOrd="0" destOrd="0" presId="urn:microsoft.com/office/officeart/2011/layout/TabList"/>
    <dgm:cxn modelId="{43A6CB88-09E7-411D-B860-C20EFD61F1AA}" type="presParOf" srcId="{D1126430-6B10-4F56-8888-4069740BA32B}" destId="{3520A4CC-0CBF-4FE2-9CFF-FAEC96F46349}" srcOrd="1" destOrd="0" presId="urn:microsoft.com/office/officeart/2011/layout/TabList"/>
    <dgm:cxn modelId="{B5467ED1-7777-47FB-9B7D-A9EAB09CBA62}" type="presParOf" srcId="{D1126430-6B10-4F56-8888-4069740BA32B}" destId="{FA987749-C1D5-4761-BCA8-55B2BC63CC8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309B4E-56C3-4215-BDCD-EC870639DC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91C20-FA7D-457C-A1E4-1F070E4B9EE3}">
      <dgm:prSet/>
      <dgm:spPr/>
      <dgm:t>
        <a:bodyPr/>
        <a:lstStyle/>
        <a:p>
          <a:pPr rtl="0"/>
          <a:r>
            <a:rPr lang="ka-GE" dirty="0" smtClean="0"/>
            <a:t>უპირატესობები შემომწირველებისთვის </a:t>
          </a:r>
          <a:endParaRPr lang="en-US" dirty="0"/>
        </a:p>
      </dgm:t>
    </dgm:pt>
    <dgm:pt modelId="{E9642C70-7C00-4BD7-B8C1-6328187A24E5}" type="parTrans" cxnId="{56B2E561-9DF0-4E84-9020-761B4D3C3A9D}">
      <dgm:prSet/>
      <dgm:spPr/>
      <dgm:t>
        <a:bodyPr/>
        <a:lstStyle/>
        <a:p>
          <a:endParaRPr lang="en-US"/>
        </a:p>
      </dgm:t>
    </dgm:pt>
    <dgm:pt modelId="{E1B0E6F0-16B9-48AB-AA96-196F571D16A6}" type="sibTrans" cxnId="{56B2E561-9DF0-4E84-9020-761B4D3C3A9D}">
      <dgm:prSet/>
      <dgm:spPr/>
      <dgm:t>
        <a:bodyPr/>
        <a:lstStyle/>
        <a:p>
          <a:endParaRPr lang="en-US"/>
        </a:p>
      </dgm:t>
    </dgm:pt>
    <dgm:pt modelId="{8A165C70-0801-4F73-AD95-A42EC4BBF0FF}">
      <dgm:prSet/>
      <dgm:spPr/>
      <dgm:t>
        <a:bodyPr/>
        <a:lstStyle/>
        <a:p>
          <a:pPr rtl="0"/>
          <a:r>
            <a:rPr lang="ka-GE" dirty="0" smtClean="0"/>
            <a:t>მხარდამჭერებს შეუძლიათ პროდუქტების ყიდვა ადრე </a:t>
          </a:r>
          <a:endParaRPr lang="en-US" dirty="0"/>
        </a:p>
      </dgm:t>
    </dgm:pt>
    <dgm:pt modelId="{6F3F93B1-3BAF-4179-AAE4-B74FC35FAE0E}" type="parTrans" cxnId="{71F10FDA-171F-4B52-B1F3-CAFD7F5961A9}">
      <dgm:prSet/>
      <dgm:spPr/>
      <dgm:t>
        <a:bodyPr/>
        <a:lstStyle/>
        <a:p>
          <a:endParaRPr lang="en-US"/>
        </a:p>
      </dgm:t>
    </dgm:pt>
    <dgm:pt modelId="{99C0AD06-3CE0-41A4-BEC4-9CAB0B7ACE85}" type="sibTrans" cxnId="{71F10FDA-171F-4B52-B1F3-CAFD7F5961A9}">
      <dgm:prSet/>
      <dgm:spPr/>
      <dgm:t>
        <a:bodyPr/>
        <a:lstStyle/>
        <a:p>
          <a:endParaRPr lang="en-US"/>
        </a:p>
      </dgm:t>
    </dgm:pt>
    <dgm:pt modelId="{7FD32DF0-69D8-4451-8E65-5E5521C195D7}">
      <dgm:prSet/>
      <dgm:spPr/>
      <dgm:t>
        <a:bodyPr/>
        <a:lstStyle/>
        <a:p>
          <a:pPr rtl="0"/>
          <a:r>
            <a:rPr lang="ka-GE" dirty="0" smtClean="0"/>
            <a:t>მხარდამჭერებს შეუძლიათ მხარდაჭერა გახადონ საჯარო </a:t>
          </a:r>
          <a:endParaRPr lang="en-US" dirty="0"/>
        </a:p>
      </dgm:t>
    </dgm:pt>
    <dgm:pt modelId="{C8ECA57C-ACEB-4CBA-84EE-8EC287BEC20E}" type="parTrans" cxnId="{BB45B2CF-6B95-4542-8B84-C030850803AE}">
      <dgm:prSet/>
      <dgm:spPr/>
      <dgm:t>
        <a:bodyPr/>
        <a:lstStyle/>
        <a:p>
          <a:endParaRPr lang="en-US"/>
        </a:p>
      </dgm:t>
    </dgm:pt>
    <dgm:pt modelId="{9A3032D8-E4A2-4D17-A132-6110AFCC050A}" type="sibTrans" cxnId="{BB45B2CF-6B95-4542-8B84-C030850803AE}">
      <dgm:prSet/>
      <dgm:spPr/>
      <dgm:t>
        <a:bodyPr/>
        <a:lstStyle/>
        <a:p>
          <a:endParaRPr lang="en-US"/>
        </a:p>
      </dgm:t>
    </dgm:pt>
    <dgm:pt modelId="{3C2C2907-626B-4097-BB44-E7BDF913D0E5}">
      <dgm:prSet/>
      <dgm:spPr/>
      <dgm:t>
        <a:bodyPr/>
        <a:lstStyle/>
        <a:p>
          <a:pPr rtl="0"/>
          <a:r>
            <a:rPr lang="ka-GE" dirty="0" smtClean="0"/>
            <a:t>მხარდამჭერები იღებენ დამატებით პროდუქტებს, რომლებიც ხშირად არ არის ხელმისაწვდომი </a:t>
          </a:r>
          <a:endParaRPr lang="en-US" dirty="0"/>
        </a:p>
      </dgm:t>
    </dgm:pt>
    <dgm:pt modelId="{7E4696A1-6B96-494F-BDE4-26EBD73416E8}" type="parTrans" cxnId="{1124258D-19D3-4929-B73B-9D0463BE2633}">
      <dgm:prSet/>
      <dgm:spPr/>
      <dgm:t>
        <a:bodyPr/>
        <a:lstStyle/>
        <a:p>
          <a:endParaRPr lang="en-US"/>
        </a:p>
      </dgm:t>
    </dgm:pt>
    <dgm:pt modelId="{AA3550D4-47B5-49B5-AF41-ADDF8F7B1D71}" type="sibTrans" cxnId="{1124258D-19D3-4929-B73B-9D0463BE2633}">
      <dgm:prSet/>
      <dgm:spPr/>
      <dgm:t>
        <a:bodyPr/>
        <a:lstStyle/>
        <a:p>
          <a:endParaRPr lang="en-US"/>
        </a:p>
      </dgm:t>
    </dgm:pt>
    <dgm:pt modelId="{FAE0646F-D61C-4F25-BDF4-074931225529}">
      <dgm:prSet/>
      <dgm:spPr/>
      <dgm:t>
        <a:bodyPr/>
        <a:lstStyle/>
        <a:p>
          <a:pPr rtl="0"/>
          <a:r>
            <a:rPr lang="ka-GE" dirty="0" smtClean="0"/>
            <a:t>უპირატესობები კომპანიებისთვის </a:t>
          </a:r>
          <a:endParaRPr lang="en-US" dirty="0"/>
        </a:p>
      </dgm:t>
    </dgm:pt>
    <dgm:pt modelId="{37C7726E-1C6D-4687-88FA-82B1934AAA68}" type="parTrans" cxnId="{C62CCF06-44EA-42E0-82A7-C983B37F1EE6}">
      <dgm:prSet/>
      <dgm:spPr/>
      <dgm:t>
        <a:bodyPr/>
        <a:lstStyle/>
        <a:p>
          <a:endParaRPr lang="en-US"/>
        </a:p>
      </dgm:t>
    </dgm:pt>
    <dgm:pt modelId="{22BC7542-12B6-400C-B393-DD197A373242}" type="sibTrans" cxnId="{C62CCF06-44EA-42E0-82A7-C983B37F1EE6}">
      <dgm:prSet/>
      <dgm:spPr/>
      <dgm:t>
        <a:bodyPr/>
        <a:lstStyle/>
        <a:p>
          <a:endParaRPr lang="en-US"/>
        </a:p>
      </dgm:t>
    </dgm:pt>
    <dgm:pt modelId="{ACAB4980-3AB6-49B3-8C4B-0555F45E5F75}">
      <dgm:prSet/>
      <dgm:spPr/>
      <dgm:t>
        <a:bodyPr/>
        <a:lstStyle/>
        <a:p>
          <a:pPr rtl="0"/>
          <a:r>
            <a:rPr lang="ka-GE" dirty="0" smtClean="0"/>
            <a:t>მიღებული სახსრების უკან </a:t>
          </a:r>
          <a:r>
            <a:rPr lang="ka-GE" dirty="0" smtClean="0"/>
            <a:t>დაბრუნება </a:t>
          </a:r>
          <a:r>
            <a:rPr lang="ka-GE" dirty="0" smtClean="0"/>
            <a:t>არ ხდება </a:t>
          </a:r>
          <a:endParaRPr lang="en-US" dirty="0"/>
        </a:p>
      </dgm:t>
    </dgm:pt>
    <dgm:pt modelId="{58D8FB36-78E3-4D72-85CD-F526B30062C8}" type="parTrans" cxnId="{D94052F5-587B-4F95-9D44-0DA0FBC1BE1A}">
      <dgm:prSet/>
      <dgm:spPr/>
      <dgm:t>
        <a:bodyPr/>
        <a:lstStyle/>
        <a:p>
          <a:endParaRPr lang="en-US"/>
        </a:p>
      </dgm:t>
    </dgm:pt>
    <dgm:pt modelId="{5811ACE7-DA50-4577-900C-D31D60B0D1C5}" type="sibTrans" cxnId="{D94052F5-587B-4F95-9D44-0DA0FBC1BE1A}">
      <dgm:prSet/>
      <dgm:spPr/>
      <dgm:t>
        <a:bodyPr/>
        <a:lstStyle/>
        <a:p>
          <a:endParaRPr lang="en-US"/>
        </a:p>
      </dgm:t>
    </dgm:pt>
    <dgm:pt modelId="{C572CB3F-04F1-4EB3-BAFF-381EC9765128}">
      <dgm:prSet/>
      <dgm:spPr/>
      <dgm:t>
        <a:bodyPr/>
        <a:lstStyle/>
        <a:p>
          <a:pPr rtl="0"/>
          <a:r>
            <a:rPr lang="ka-GE" dirty="0" smtClean="0"/>
            <a:t>ფონდების შეძენის გარდა შესაძლებელია კლიენტთა მონაცემთა ბაზის </a:t>
          </a:r>
          <a:r>
            <a:rPr lang="ka-GE" dirty="0" smtClean="0"/>
            <a:t>შექმნა </a:t>
          </a:r>
          <a:endParaRPr lang="en-US" dirty="0"/>
        </a:p>
      </dgm:t>
    </dgm:pt>
    <dgm:pt modelId="{5E287349-FA57-42A7-B4A2-E3E92D674A7D}" type="parTrans" cxnId="{41AB74B8-0C95-42F9-906A-761D74158690}">
      <dgm:prSet/>
      <dgm:spPr/>
      <dgm:t>
        <a:bodyPr/>
        <a:lstStyle/>
        <a:p>
          <a:endParaRPr lang="en-US"/>
        </a:p>
      </dgm:t>
    </dgm:pt>
    <dgm:pt modelId="{A3B52688-8A95-4BE8-9550-83E60E747B35}" type="sibTrans" cxnId="{41AB74B8-0C95-42F9-906A-761D74158690}">
      <dgm:prSet/>
      <dgm:spPr/>
      <dgm:t>
        <a:bodyPr/>
        <a:lstStyle/>
        <a:p>
          <a:endParaRPr lang="en-US"/>
        </a:p>
      </dgm:t>
    </dgm:pt>
    <dgm:pt modelId="{B269BEDE-4EAD-41B3-B698-C69D70FA934A}">
      <dgm:prSet/>
      <dgm:spPr/>
      <dgm:t>
        <a:bodyPr/>
        <a:lstStyle/>
        <a:p>
          <a:pPr rtl="0"/>
          <a:r>
            <a:rPr lang="ka-GE" dirty="0" smtClean="0"/>
            <a:t>შესაძლებელია უფრო დიდი აუდიტორიის მოზიდვა </a:t>
          </a:r>
          <a:endParaRPr lang="en-US" dirty="0"/>
        </a:p>
      </dgm:t>
    </dgm:pt>
    <dgm:pt modelId="{B5AA7A3E-9AF7-4D24-B438-D7ECF6BA784B}" type="parTrans" cxnId="{AEFD1E62-8147-4F4B-89CB-862385B9487C}">
      <dgm:prSet/>
      <dgm:spPr/>
      <dgm:t>
        <a:bodyPr/>
        <a:lstStyle/>
        <a:p>
          <a:endParaRPr lang="en-US"/>
        </a:p>
      </dgm:t>
    </dgm:pt>
    <dgm:pt modelId="{29946ECF-DEEF-48FF-9444-73440F6D3667}" type="sibTrans" cxnId="{AEFD1E62-8147-4F4B-89CB-862385B9487C}">
      <dgm:prSet/>
      <dgm:spPr/>
      <dgm:t>
        <a:bodyPr/>
        <a:lstStyle/>
        <a:p>
          <a:endParaRPr lang="en-US"/>
        </a:p>
      </dgm:t>
    </dgm:pt>
    <dgm:pt modelId="{FBA3A341-AEDF-404C-8246-6357EFA92715}">
      <dgm:prSet/>
      <dgm:spPr/>
      <dgm:t>
        <a:bodyPr/>
        <a:lstStyle/>
        <a:p>
          <a:pPr rtl="0"/>
          <a:r>
            <a:rPr lang="ka-GE" dirty="0" smtClean="0"/>
            <a:t>მარკეტინგული ინსტრუმენტი შემდგომი განვითარებისთვის </a:t>
          </a:r>
          <a:endParaRPr lang="en-US" dirty="0"/>
        </a:p>
      </dgm:t>
    </dgm:pt>
    <dgm:pt modelId="{810A82D6-3019-4A94-9300-E5BEC42F7597}" type="parTrans" cxnId="{59286806-020E-4956-93EA-40F09FBD3132}">
      <dgm:prSet/>
      <dgm:spPr/>
      <dgm:t>
        <a:bodyPr/>
        <a:lstStyle/>
        <a:p>
          <a:endParaRPr lang="en-US"/>
        </a:p>
      </dgm:t>
    </dgm:pt>
    <dgm:pt modelId="{5410093F-1080-4DC7-925F-CAFAF7EAF16B}" type="sibTrans" cxnId="{59286806-020E-4956-93EA-40F09FBD3132}">
      <dgm:prSet/>
      <dgm:spPr/>
      <dgm:t>
        <a:bodyPr/>
        <a:lstStyle/>
        <a:p>
          <a:endParaRPr lang="en-US"/>
        </a:p>
      </dgm:t>
    </dgm:pt>
    <dgm:pt modelId="{D50413F1-3CC1-4559-9122-CB3F1C1D46E2}" type="pres">
      <dgm:prSet presAssocID="{B2309B4E-56C3-4215-BDCD-EC870639DC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1D684-D32B-46FF-8AD5-5004DB3A0DF3}" type="pres">
      <dgm:prSet presAssocID="{E7191C20-FA7D-457C-A1E4-1F070E4B9E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A0631-52A3-48FC-A709-FF1388234F89}" type="pres">
      <dgm:prSet presAssocID="{E7191C20-FA7D-457C-A1E4-1F070E4B9EE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75D85-47FE-4D6A-866A-5E1D9D459671}" type="pres">
      <dgm:prSet presAssocID="{FAE0646F-D61C-4F25-BDF4-0749312255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E4CEA-9029-4E6A-967A-DEE26880464B}" type="pres">
      <dgm:prSet presAssocID="{FAE0646F-D61C-4F25-BDF4-07493122552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1CC9A-4861-41B5-8471-733ED467C5B0}" type="presOf" srcId="{B2309B4E-56C3-4215-BDCD-EC870639DCFD}" destId="{D50413F1-3CC1-4559-9122-CB3F1C1D46E2}" srcOrd="0" destOrd="0" presId="urn:microsoft.com/office/officeart/2005/8/layout/vList2"/>
    <dgm:cxn modelId="{AEFD1E62-8147-4F4B-89CB-862385B9487C}" srcId="{FAE0646F-D61C-4F25-BDF4-074931225529}" destId="{B269BEDE-4EAD-41B3-B698-C69D70FA934A}" srcOrd="2" destOrd="0" parTransId="{B5AA7A3E-9AF7-4D24-B438-D7ECF6BA784B}" sibTransId="{29946ECF-DEEF-48FF-9444-73440F6D3667}"/>
    <dgm:cxn modelId="{56B2E561-9DF0-4E84-9020-761B4D3C3A9D}" srcId="{B2309B4E-56C3-4215-BDCD-EC870639DCFD}" destId="{E7191C20-FA7D-457C-A1E4-1F070E4B9EE3}" srcOrd="0" destOrd="0" parTransId="{E9642C70-7C00-4BD7-B8C1-6328187A24E5}" sibTransId="{E1B0E6F0-16B9-48AB-AA96-196F571D16A6}"/>
    <dgm:cxn modelId="{84E1A81A-FF4A-41E6-84AC-6A3412FA05F6}" type="presOf" srcId="{8A165C70-0801-4F73-AD95-A42EC4BBF0FF}" destId="{FD1A0631-52A3-48FC-A709-FF1388234F89}" srcOrd="0" destOrd="0" presId="urn:microsoft.com/office/officeart/2005/8/layout/vList2"/>
    <dgm:cxn modelId="{BB45B2CF-6B95-4542-8B84-C030850803AE}" srcId="{E7191C20-FA7D-457C-A1E4-1F070E4B9EE3}" destId="{7FD32DF0-69D8-4451-8E65-5E5521C195D7}" srcOrd="1" destOrd="0" parTransId="{C8ECA57C-ACEB-4CBA-84EE-8EC287BEC20E}" sibTransId="{9A3032D8-E4A2-4D17-A132-6110AFCC050A}"/>
    <dgm:cxn modelId="{02ECA409-3DEE-41DE-A226-8CB73CC330EE}" type="presOf" srcId="{C572CB3F-04F1-4EB3-BAFF-381EC9765128}" destId="{DDEE4CEA-9029-4E6A-967A-DEE26880464B}" srcOrd="0" destOrd="1" presId="urn:microsoft.com/office/officeart/2005/8/layout/vList2"/>
    <dgm:cxn modelId="{D94052F5-587B-4F95-9D44-0DA0FBC1BE1A}" srcId="{FAE0646F-D61C-4F25-BDF4-074931225529}" destId="{ACAB4980-3AB6-49B3-8C4B-0555F45E5F75}" srcOrd="0" destOrd="0" parTransId="{58D8FB36-78E3-4D72-85CD-F526B30062C8}" sibTransId="{5811ACE7-DA50-4577-900C-D31D60B0D1C5}"/>
    <dgm:cxn modelId="{B6098094-1F04-43F3-BC29-CC1C726F47B3}" type="presOf" srcId="{B269BEDE-4EAD-41B3-B698-C69D70FA934A}" destId="{DDEE4CEA-9029-4E6A-967A-DEE26880464B}" srcOrd="0" destOrd="2" presId="urn:microsoft.com/office/officeart/2005/8/layout/vList2"/>
    <dgm:cxn modelId="{59286806-020E-4956-93EA-40F09FBD3132}" srcId="{FAE0646F-D61C-4F25-BDF4-074931225529}" destId="{FBA3A341-AEDF-404C-8246-6357EFA92715}" srcOrd="3" destOrd="0" parTransId="{810A82D6-3019-4A94-9300-E5BEC42F7597}" sibTransId="{5410093F-1080-4DC7-925F-CAFAF7EAF16B}"/>
    <dgm:cxn modelId="{55D8BEDD-F175-4E06-B229-B81196B28D85}" type="presOf" srcId="{FBA3A341-AEDF-404C-8246-6357EFA92715}" destId="{DDEE4CEA-9029-4E6A-967A-DEE26880464B}" srcOrd="0" destOrd="3" presId="urn:microsoft.com/office/officeart/2005/8/layout/vList2"/>
    <dgm:cxn modelId="{31A407A3-9333-406C-88C7-D174C0CB78E5}" type="presOf" srcId="{3C2C2907-626B-4097-BB44-E7BDF913D0E5}" destId="{FD1A0631-52A3-48FC-A709-FF1388234F89}" srcOrd="0" destOrd="2" presId="urn:microsoft.com/office/officeart/2005/8/layout/vList2"/>
    <dgm:cxn modelId="{3EB5F29A-AFF7-4415-ABFF-6284176E275C}" type="presOf" srcId="{7FD32DF0-69D8-4451-8E65-5E5521C195D7}" destId="{FD1A0631-52A3-48FC-A709-FF1388234F89}" srcOrd="0" destOrd="1" presId="urn:microsoft.com/office/officeart/2005/8/layout/vList2"/>
    <dgm:cxn modelId="{2F0B64AD-025F-4B52-B444-ABC32E8F16B0}" type="presOf" srcId="{FAE0646F-D61C-4F25-BDF4-074931225529}" destId="{70A75D85-47FE-4D6A-866A-5E1D9D459671}" srcOrd="0" destOrd="0" presId="urn:microsoft.com/office/officeart/2005/8/layout/vList2"/>
    <dgm:cxn modelId="{41AB74B8-0C95-42F9-906A-761D74158690}" srcId="{FAE0646F-D61C-4F25-BDF4-074931225529}" destId="{C572CB3F-04F1-4EB3-BAFF-381EC9765128}" srcOrd="1" destOrd="0" parTransId="{5E287349-FA57-42A7-B4A2-E3E92D674A7D}" sibTransId="{A3B52688-8A95-4BE8-9550-83E60E747B35}"/>
    <dgm:cxn modelId="{1124258D-19D3-4929-B73B-9D0463BE2633}" srcId="{E7191C20-FA7D-457C-A1E4-1F070E4B9EE3}" destId="{3C2C2907-626B-4097-BB44-E7BDF913D0E5}" srcOrd="2" destOrd="0" parTransId="{7E4696A1-6B96-494F-BDE4-26EBD73416E8}" sibTransId="{AA3550D4-47B5-49B5-AF41-ADDF8F7B1D71}"/>
    <dgm:cxn modelId="{71F10FDA-171F-4B52-B1F3-CAFD7F5961A9}" srcId="{E7191C20-FA7D-457C-A1E4-1F070E4B9EE3}" destId="{8A165C70-0801-4F73-AD95-A42EC4BBF0FF}" srcOrd="0" destOrd="0" parTransId="{6F3F93B1-3BAF-4179-AAE4-B74FC35FAE0E}" sibTransId="{99C0AD06-3CE0-41A4-BEC4-9CAB0B7ACE85}"/>
    <dgm:cxn modelId="{C62CCF06-44EA-42E0-82A7-C983B37F1EE6}" srcId="{B2309B4E-56C3-4215-BDCD-EC870639DCFD}" destId="{FAE0646F-D61C-4F25-BDF4-074931225529}" srcOrd="1" destOrd="0" parTransId="{37C7726E-1C6D-4687-88FA-82B1934AAA68}" sibTransId="{22BC7542-12B6-400C-B393-DD197A373242}"/>
    <dgm:cxn modelId="{FBC8F3B9-6A96-43E6-BB86-8A30E297C18F}" type="presOf" srcId="{E7191C20-FA7D-457C-A1E4-1F070E4B9EE3}" destId="{70E1D684-D32B-46FF-8AD5-5004DB3A0DF3}" srcOrd="0" destOrd="0" presId="urn:microsoft.com/office/officeart/2005/8/layout/vList2"/>
    <dgm:cxn modelId="{515105CA-27F4-4923-8597-5AB17D5AA9CF}" type="presOf" srcId="{ACAB4980-3AB6-49B3-8C4B-0555F45E5F75}" destId="{DDEE4CEA-9029-4E6A-967A-DEE26880464B}" srcOrd="0" destOrd="0" presId="urn:microsoft.com/office/officeart/2005/8/layout/vList2"/>
    <dgm:cxn modelId="{1868F946-673F-420F-A22C-1F8CCA94E52A}" type="presParOf" srcId="{D50413F1-3CC1-4559-9122-CB3F1C1D46E2}" destId="{70E1D684-D32B-46FF-8AD5-5004DB3A0DF3}" srcOrd="0" destOrd="0" presId="urn:microsoft.com/office/officeart/2005/8/layout/vList2"/>
    <dgm:cxn modelId="{DD2249F4-DE3D-43D1-A37C-1E787E81C5E4}" type="presParOf" srcId="{D50413F1-3CC1-4559-9122-CB3F1C1D46E2}" destId="{FD1A0631-52A3-48FC-A709-FF1388234F89}" srcOrd="1" destOrd="0" presId="urn:microsoft.com/office/officeart/2005/8/layout/vList2"/>
    <dgm:cxn modelId="{EE02C1B5-94FE-473E-AB01-8029CF2A35FB}" type="presParOf" srcId="{D50413F1-3CC1-4559-9122-CB3F1C1D46E2}" destId="{70A75D85-47FE-4D6A-866A-5E1D9D459671}" srcOrd="2" destOrd="0" presId="urn:microsoft.com/office/officeart/2005/8/layout/vList2"/>
    <dgm:cxn modelId="{1B2786FD-377E-4FDC-BFBB-FADBCFF158AC}" type="presParOf" srcId="{D50413F1-3CC1-4559-9122-CB3F1C1D46E2}" destId="{DDEE4CEA-9029-4E6A-967A-DEE2688046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BA62BE-378A-4F97-B552-C78C4032BD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67338-9F37-46E7-A751-112EB71FF539}">
      <dgm:prSet/>
      <dgm:spPr/>
      <dgm:t>
        <a:bodyPr/>
        <a:lstStyle/>
        <a:p>
          <a:pPr rtl="0"/>
          <a:r>
            <a:rPr lang="ka-GE" dirty="0" smtClean="0"/>
            <a:t>ინვესტორებისთვის</a:t>
          </a:r>
          <a:endParaRPr lang="en-US" dirty="0"/>
        </a:p>
      </dgm:t>
    </dgm:pt>
    <dgm:pt modelId="{A5717F21-7F9C-4227-A822-772D39AD89E4}" type="parTrans" cxnId="{BDFCB74A-944F-409D-AC2A-6534F8B70385}">
      <dgm:prSet/>
      <dgm:spPr/>
      <dgm:t>
        <a:bodyPr/>
        <a:lstStyle/>
        <a:p>
          <a:endParaRPr lang="en-US"/>
        </a:p>
      </dgm:t>
    </dgm:pt>
    <dgm:pt modelId="{639EBD34-086A-4A56-8133-D6C7719BD888}" type="sibTrans" cxnId="{BDFCB74A-944F-409D-AC2A-6534F8B70385}">
      <dgm:prSet/>
      <dgm:spPr/>
      <dgm:t>
        <a:bodyPr/>
        <a:lstStyle/>
        <a:p>
          <a:endParaRPr lang="en-US"/>
        </a:p>
      </dgm:t>
    </dgm:pt>
    <dgm:pt modelId="{A72BBC02-FD31-4C35-A4AE-6CAF81F10A58}">
      <dgm:prSet/>
      <dgm:spPr/>
      <dgm:t>
        <a:bodyPr/>
        <a:lstStyle/>
        <a:p>
          <a:pPr rtl="0"/>
          <a:r>
            <a:rPr lang="ka-GE" dirty="0" smtClean="0"/>
            <a:t>ინვესტორები </a:t>
          </a:r>
          <a:r>
            <a:rPr lang="ka-GE" dirty="0" smtClean="0"/>
            <a:t>იღებენ სარგებელს ყოველწლიურად </a:t>
          </a:r>
          <a:r>
            <a:rPr lang="ka-GE" dirty="0" smtClean="0"/>
            <a:t>საპროცენტო განაკვეთით</a:t>
          </a:r>
          <a:endParaRPr lang="en-US" dirty="0"/>
        </a:p>
      </dgm:t>
    </dgm:pt>
    <dgm:pt modelId="{BB7704E8-983E-4F1D-81AD-02C3BCCB5391}" type="parTrans" cxnId="{704E28C0-444E-4E92-83CA-9B28EE6D8372}">
      <dgm:prSet/>
      <dgm:spPr/>
      <dgm:t>
        <a:bodyPr/>
        <a:lstStyle/>
        <a:p>
          <a:endParaRPr lang="en-US"/>
        </a:p>
      </dgm:t>
    </dgm:pt>
    <dgm:pt modelId="{2F8BB8E8-5982-4E56-986C-A8FA7CD79A47}" type="sibTrans" cxnId="{704E28C0-444E-4E92-83CA-9B28EE6D8372}">
      <dgm:prSet/>
      <dgm:spPr/>
      <dgm:t>
        <a:bodyPr/>
        <a:lstStyle/>
        <a:p>
          <a:endParaRPr lang="en-US"/>
        </a:p>
      </dgm:t>
    </dgm:pt>
    <dgm:pt modelId="{59F7002E-C2B3-442A-883D-5308C9A0DE39}">
      <dgm:prSet/>
      <dgm:spPr/>
      <dgm:t>
        <a:bodyPr/>
        <a:lstStyle/>
        <a:p>
          <a:pPr rtl="0"/>
          <a:r>
            <a:rPr lang="ka-GE" dirty="0" smtClean="0"/>
            <a:t>თქვენ იღებთ მონაწილეობას კომპანიის </a:t>
          </a:r>
          <a:r>
            <a:rPr lang="ka-GE" dirty="0" smtClean="0"/>
            <a:t> </a:t>
          </a:r>
          <a:r>
            <a:rPr lang="ka-GE" dirty="0" smtClean="0"/>
            <a:t>წარმატებაში </a:t>
          </a:r>
          <a:endParaRPr lang="en-US" dirty="0"/>
        </a:p>
      </dgm:t>
    </dgm:pt>
    <dgm:pt modelId="{CCFFAC5E-948F-4A97-BEBF-EEDCC1819B50}" type="parTrans" cxnId="{CF532E3E-69FD-4467-86FE-09DD45E172A9}">
      <dgm:prSet/>
      <dgm:spPr/>
      <dgm:t>
        <a:bodyPr/>
        <a:lstStyle/>
        <a:p>
          <a:endParaRPr lang="en-US"/>
        </a:p>
      </dgm:t>
    </dgm:pt>
    <dgm:pt modelId="{E72A64FA-09C6-4BC9-94F5-0783568931B6}" type="sibTrans" cxnId="{CF532E3E-69FD-4467-86FE-09DD45E172A9}">
      <dgm:prSet/>
      <dgm:spPr/>
      <dgm:t>
        <a:bodyPr/>
        <a:lstStyle/>
        <a:p>
          <a:endParaRPr lang="en-US"/>
        </a:p>
      </dgm:t>
    </dgm:pt>
    <dgm:pt modelId="{436F9CDD-536D-487F-9689-F6DF1B8EB8D8}">
      <dgm:prSet/>
      <dgm:spPr/>
      <dgm:t>
        <a:bodyPr/>
        <a:lstStyle/>
        <a:p>
          <a:pPr rtl="0"/>
          <a:r>
            <a:rPr lang="ka-GE" dirty="0" smtClean="0"/>
            <a:t>ინვესტორები ხშირად იღებენ განსაკუთრებულ „სარგებელს“ კომპანიებისგან </a:t>
          </a:r>
          <a:endParaRPr lang="en-US" dirty="0"/>
        </a:p>
      </dgm:t>
    </dgm:pt>
    <dgm:pt modelId="{2A110E4B-D5A4-4771-A72C-08C211B7A3DD}" type="parTrans" cxnId="{BF1737BE-1BAA-4FF9-9BED-F214C89116B8}">
      <dgm:prSet/>
      <dgm:spPr/>
      <dgm:t>
        <a:bodyPr/>
        <a:lstStyle/>
        <a:p>
          <a:endParaRPr lang="en-US"/>
        </a:p>
      </dgm:t>
    </dgm:pt>
    <dgm:pt modelId="{BF8B21C8-93E0-4667-BA40-3C236C6BF888}" type="sibTrans" cxnId="{BF1737BE-1BAA-4FF9-9BED-F214C89116B8}">
      <dgm:prSet/>
      <dgm:spPr/>
      <dgm:t>
        <a:bodyPr/>
        <a:lstStyle/>
        <a:p>
          <a:endParaRPr lang="en-US"/>
        </a:p>
      </dgm:t>
    </dgm:pt>
    <dgm:pt modelId="{E2477F91-EC28-4DBE-B2E8-5DFD5BA7DE3E}">
      <dgm:prSet/>
      <dgm:spPr/>
      <dgm:t>
        <a:bodyPr/>
        <a:lstStyle/>
        <a:p>
          <a:pPr rtl="0"/>
          <a:r>
            <a:rPr lang="ka-GE" dirty="0" smtClean="0"/>
            <a:t>ინვესტორებმა ზუსტად იციან სად მიდის მათი ფული და აქვთ პირდაპირი კავშირი მეწარმეებთან</a:t>
          </a:r>
          <a:endParaRPr lang="en-US" dirty="0"/>
        </a:p>
      </dgm:t>
    </dgm:pt>
    <dgm:pt modelId="{26BD2F5B-C7C5-4BB9-AA7C-02A347C99552}" type="parTrans" cxnId="{A105B1CB-A27D-4147-88B8-AFEE472A4A49}">
      <dgm:prSet/>
      <dgm:spPr/>
      <dgm:t>
        <a:bodyPr/>
        <a:lstStyle/>
        <a:p>
          <a:endParaRPr lang="en-US"/>
        </a:p>
      </dgm:t>
    </dgm:pt>
    <dgm:pt modelId="{FDD932A4-A0FA-4825-9AB5-C080A3E8BE44}" type="sibTrans" cxnId="{A105B1CB-A27D-4147-88B8-AFEE472A4A49}">
      <dgm:prSet/>
      <dgm:spPr/>
      <dgm:t>
        <a:bodyPr/>
        <a:lstStyle/>
        <a:p>
          <a:endParaRPr lang="en-US"/>
        </a:p>
      </dgm:t>
    </dgm:pt>
    <dgm:pt modelId="{3CB66920-0E7D-4096-A9FA-5AF10E8A80B8}">
      <dgm:prSet/>
      <dgm:spPr/>
      <dgm:t>
        <a:bodyPr/>
        <a:lstStyle/>
        <a:p>
          <a:pPr rtl="0"/>
          <a:r>
            <a:rPr lang="ka-GE" dirty="0" smtClean="0"/>
            <a:t>კომპანიებისთვის</a:t>
          </a:r>
          <a:endParaRPr lang="en-US" dirty="0"/>
        </a:p>
      </dgm:t>
    </dgm:pt>
    <dgm:pt modelId="{BC896CFB-BA78-4257-AAD4-5542D22EBCC3}" type="parTrans" cxnId="{D7D8ED5B-E9EA-4C30-8812-7C1A3048A784}">
      <dgm:prSet/>
      <dgm:spPr/>
      <dgm:t>
        <a:bodyPr/>
        <a:lstStyle/>
        <a:p>
          <a:endParaRPr lang="en-US"/>
        </a:p>
      </dgm:t>
    </dgm:pt>
    <dgm:pt modelId="{8655F919-78DE-4CD4-AED6-4BCA39E37847}" type="sibTrans" cxnId="{D7D8ED5B-E9EA-4C30-8812-7C1A3048A784}">
      <dgm:prSet/>
      <dgm:spPr/>
      <dgm:t>
        <a:bodyPr/>
        <a:lstStyle/>
        <a:p>
          <a:endParaRPr lang="en-US"/>
        </a:p>
      </dgm:t>
    </dgm:pt>
    <dgm:pt modelId="{04999B4D-8DE6-4FD2-A647-7C41CBEA1EEB}">
      <dgm:prSet/>
      <dgm:spPr/>
      <dgm:t>
        <a:bodyPr/>
        <a:lstStyle/>
        <a:p>
          <a:pPr rtl="0"/>
          <a:r>
            <a:rPr lang="ka-GE" dirty="0" smtClean="0"/>
            <a:t>აძლიერებს კომპანიის კაპიტალის სტრუქტურას </a:t>
          </a:r>
          <a:endParaRPr lang="en-US" dirty="0"/>
        </a:p>
      </dgm:t>
    </dgm:pt>
    <dgm:pt modelId="{E64D4807-8B24-407D-B393-B8F99D7691C8}" type="parTrans" cxnId="{A9D9A8A4-5380-4361-9A1F-C1093F01C0B1}">
      <dgm:prSet/>
      <dgm:spPr/>
      <dgm:t>
        <a:bodyPr/>
        <a:lstStyle/>
        <a:p>
          <a:endParaRPr lang="en-US"/>
        </a:p>
      </dgm:t>
    </dgm:pt>
    <dgm:pt modelId="{AB11EDA8-F5D0-45EF-B468-99219882F3AA}" type="sibTrans" cxnId="{A9D9A8A4-5380-4361-9A1F-C1093F01C0B1}">
      <dgm:prSet/>
      <dgm:spPr/>
      <dgm:t>
        <a:bodyPr/>
        <a:lstStyle/>
        <a:p>
          <a:endParaRPr lang="en-US"/>
        </a:p>
      </dgm:t>
    </dgm:pt>
    <dgm:pt modelId="{B8DBC968-4CC5-457D-90BB-DB1CE7E4A176}">
      <dgm:prSet/>
      <dgm:spPr/>
      <dgm:t>
        <a:bodyPr/>
        <a:lstStyle/>
        <a:p>
          <a:pPr rtl="0"/>
          <a:r>
            <a:rPr lang="ka-GE" dirty="0" smtClean="0"/>
            <a:t>მარკეტინგული ინსტრუმენტი: </a:t>
          </a:r>
          <a:r>
            <a:rPr lang="ka-GE" dirty="0" smtClean="0"/>
            <a:t>პროექტს ექცევა დიდი ყურადღება და ფართო მასებზე ვრცელდება</a:t>
          </a:r>
          <a:endParaRPr lang="en-US" dirty="0"/>
        </a:p>
      </dgm:t>
    </dgm:pt>
    <dgm:pt modelId="{BF79C37D-C6C9-4308-A821-FB5718B217F4}" type="parTrans" cxnId="{9872521B-7ABF-44D9-A4E9-D3AABCD0036D}">
      <dgm:prSet/>
      <dgm:spPr/>
      <dgm:t>
        <a:bodyPr/>
        <a:lstStyle/>
        <a:p>
          <a:endParaRPr lang="en-US"/>
        </a:p>
      </dgm:t>
    </dgm:pt>
    <dgm:pt modelId="{77B1FC05-75AB-4382-9AD2-628220D86FC4}" type="sibTrans" cxnId="{9872521B-7ABF-44D9-A4E9-D3AABCD0036D}">
      <dgm:prSet/>
      <dgm:spPr/>
      <dgm:t>
        <a:bodyPr/>
        <a:lstStyle/>
        <a:p>
          <a:endParaRPr lang="en-US"/>
        </a:p>
      </dgm:t>
    </dgm:pt>
    <dgm:pt modelId="{E4C10144-4693-4C6A-84A5-33DAF7023E65}">
      <dgm:prSet/>
      <dgm:spPr/>
      <dgm:t>
        <a:bodyPr/>
        <a:lstStyle/>
        <a:p>
          <a:pPr rtl="0"/>
          <a:r>
            <a:rPr lang="ka-GE" dirty="0" smtClean="0"/>
            <a:t>ინვესტორების </a:t>
          </a:r>
          <a:r>
            <a:rPr lang="ka-GE" dirty="0" smtClean="0"/>
            <a:t>საშუალებით </a:t>
          </a:r>
          <a:r>
            <a:rPr lang="ka-GE" dirty="0" smtClean="0"/>
            <a:t>კომპანიები იძენენ ერთგულ კლიენტებსა და </a:t>
          </a:r>
          <a:r>
            <a:rPr lang="ka-GE" dirty="0" smtClean="0"/>
            <a:t>ბრენდების ელჩებს</a:t>
          </a:r>
          <a:endParaRPr lang="en-US" dirty="0"/>
        </a:p>
      </dgm:t>
    </dgm:pt>
    <dgm:pt modelId="{E27DCD08-26CB-49D7-A7F7-9FC57EC174B5}" type="parTrans" cxnId="{76F74948-C009-4BC4-91AC-9E62E8246EB5}">
      <dgm:prSet/>
      <dgm:spPr/>
      <dgm:t>
        <a:bodyPr/>
        <a:lstStyle/>
        <a:p>
          <a:endParaRPr lang="en-US"/>
        </a:p>
      </dgm:t>
    </dgm:pt>
    <dgm:pt modelId="{9F0A98BB-9B14-48DC-B2FE-3E4D4B0B9075}" type="sibTrans" cxnId="{76F74948-C009-4BC4-91AC-9E62E8246EB5}">
      <dgm:prSet/>
      <dgm:spPr/>
      <dgm:t>
        <a:bodyPr/>
        <a:lstStyle/>
        <a:p>
          <a:endParaRPr lang="en-US"/>
        </a:p>
      </dgm:t>
    </dgm:pt>
    <dgm:pt modelId="{FC2B77D8-E959-4ECE-B5BB-C0C3DAAD7382}">
      <dgm:prSet/>
      <dgm:spPr/>
      <dgm:t>
        <a:bodyPr/>
        <a:lstStyle/>
        <a:p>
          <a:pPr rtl="0"/>
          <a:r>
            <a:rPr lang="ka-GE" dirty="0" smtClean="0"/>
            <a:t>კომპანიებს აქვთ პირდაპირი უკუკავშირი მონაწილე მხარეებთან</a:t>
          </a:r>
          <a:endParaRPr lang="en-US" dirty="0"/>
        </a:p>
      </dgm:t>
    </dgm:pt>
    <dgm:pt modelId="{42FB182E-1B3F-4C23-BD36-5F06C050E980}" type="parTrans" cxnId="{AACD4008-087E-44F6-8820-67DEE1472A95}">
      <dgm:prSet/>
      <dgm:spPr/>
    </dgm:pt>
    <dgm:pt modelId="{30A1E03A-D5FC-4BE2-98CD-02477F95A7BC}" type="sibTrans" cxnId="{AACD4008-087E-44F6-8820-67DEE1472A95}">
      <dgm:prSet/>
      <dgm:spPr/>
    </dgm:pt>
    <dgm:pt modelId="{23BA29E6-0917-4B7D-89F3-80FC8033CC14}">
      <dgm:prSet/>
      <dgm:spPr/>
      <dgm:t>
        <a:bodyPr/>
        <a:lstStyle/>
        <a:p>
          <a:pPr rtl="0"/>
          <a:r>
            <a:rPr lang="ka-GE" dirty="0" smtClean="0"/>
            <a:t>ურთიერთობა: კომპანიებს აქვთ პირდი ურთიერთობები კლიენტებთან </a:t>
          </a:r>
          <a:endParaRPr lang="en-US" dirty="0"/>
        </a:p>
      </dgm:t>
    </dgm:pt>
    <dgm:pt modelId="{DECBD216-7797-4CA4-BDBD-1484D99E749C}" type="parTrans" cxnId="{EA6ADF2D-FB90-477C-A063-096001E694BC}">
      <dgm:prSet/>
      <dgm:spPr/>
    </dgm:pt>
    <dgm:pt modelId="{047BFD26-F2D4-43B3-BADF-A4C997211D26}" type="sibTrans" cxnId="{EA6ADF2D-FB90-477C-A063-096001E694BC}">
      <dgm:prSet/>
      <dgm:spPr/>
    </dgm:pt>
    <dgm:pt modelId="{2004F5B9-F3CC-4935-8621-4A7B1DB33744}" type="pres">
      <dgm:prSet presAssocID="{7DBA62BE-378A-4F97-B552-C78C4032BD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D016D-303D-4F10-B4B3-42487992D565}" type="pres">
      <dgm:prSet presAssocID="{13967338-9F37-46E7-A751-112EB71FF5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9C004-5534-455F-8BB6-A04788579F52}" type="pres">
      <dgm:prSet presAssocID="{13967338-9F37-46E7-A751-112EB71FF53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9E6BE-11D1-4A3F-BA82-620840737B56}" type="pres">
      <dgm:prSet presAssocID="{3CB66920-0E7D-4096-A9FA-5AF10E8A80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0753E-D203-47A7-B7EE-5960A37AEFEC}" type="pres">
      <dgm:prSet presAssocID="{3CB66920-0E7D-4096-A9FA-5AF10E8A80B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5B1CB-A27D-4147-88B8-AFEE472A4A49}" srcId="{13967338-9F37-46E7-A751-112EB71FF539}" destId="{E2477F91-EC28-4DBE-B2E8-5DFD5BA7DE3E}" srcOrd="3" destOrd="0" parTransId="{26BD2F5B-C7C5-4BB9-AA7C-02A347C99552}" sibTransId="{FDD932A4-A0FA-4825-9AB5-C080A3E8BE44}"/>
    <dgm:cxn modelId="{EA6ADF2D-FB90-477C-A063-096001E694BC}" srcId="{3CB66920-0E7D-4096-A9FA-5AF10E8A80B8}" destId="{23BA29E6-0917-4B7D-89F3-80FC8033CC14}" srcOrd="3" destOrd="0" parTransId="{DECBD216-7797-4CA4-BDBD-1484D99E749C}" sibTransId="{047BFD26-F2D4-43B3-BADF-A4C997211D26}"/>
    <dgm:cxn modelId="{704E28C0-444E-4E92-83CA-9B28EE6D8372}" srcId="{13967338-9F37-46E7-A751-112EB71FF539}" destId="{A72BBC02-FD31-4C35-A4AE-6CAF81F10A58}" srcOrd="0" destOrd="0" parTransId="{BB7704E8-983E-4F1D-81AD-02C3BCCB5391}" sibTransId="{2F8BB8E8-5982-4E56-986C-A8FA7CD79A47}"/>
    <dgm:cxn modelId="{92AB8848-B9F5-4058-A919-350989062604}" type="presOf" srcId="{A72BBC02-FD31-4C35-A4AE-6CAF81F10A58}" destId="{B779C004-5534-455F-8BB6-A04788579F52}" srcOrd="0" destOrd="0" presId="urn:microsoft.com/office/officeart/2005/8/layout/vList2"/>
    <dgm:cxn modelId="{677A2A25-7119-460C-9B2A-560F90178E0B}" type="presOf" srcId="{FC2B77D8-E959-4ECE-B5BB-C0C3DAAD7382}" destId="{4530753E-D203-47A7-B7EE-5960A37AEFEC}" srcOrd="0" destOrd="2" presId="urn:microsoft.com/office/officeart/2005/8/layout/vList2"/>
    <dgm:cxn modelId="{9872521B-7ABF-44D9-A4E9-D3AABCD0036D}" srcId="{3CB66920-0E7D-4096-A9FA-5AF10E8A80B8}" destId="{B8DBC968-4CC5-457D-90BB-DB1CE7E4A176}" srcOrd="1" destOrd="0" parTransId="{BF79C37D-C6C9-4308-A821-FB5718B217F4}" sibTransId="{77B1FC05-75AB-4382-9AD2-628220D86FC4}"/>
    <dgm:cxn modelId="{D7D8ED5B-E9EA-4C30-8812-7C1A3048A784}" srcId="{7DBA62BE-378A-4F97-B552-C78C4032BD77}" destId="{3CB66920-0E7D-4096-A9FA-5AF10E8A80B8}" srcOrd="1" destOrd="0" parTransId="{BC896CFB-BA78-4257-AAD4-5542D22EBCC3}" sibTransId="{8655F919-78DE-4CD4-AED6-4BCA39E37847}"/>
    <dgm:cxn modelId="{76F74948-C009-4BC4-91AC-9E62E8246EB5}" srcId="{3CB66920-0E7D-4096-A9FA-5AF10E8A80B8}" destId="{E4C10144-4693-4C6A-84A5-33DAF7023E65}" srcOrd="4" destOrd="0" parTransId="{E27DCD08-26CB-49D7-A7F7-9FC57EC174B5}" sibTransId="{9F0A98BB-9B14-48DC-B2FE-3E4D4B0B9075}"/>
    <dgm:cxn modelId="{835E9E10-122F-4530-9194-408E933F69D9}" type="presOf" srcId="{E4C10144-4693-4C6A-84A5-33DAF7023E65}" destId="{4530753E-D203-47A7-B7EE-5960A37AEFEC}" srcOrd="0" destOrd="4" presId="urn:microsoft.com/office/officeart/2005/8/layout/vList2"/>
    <dgm:cxn modelId="{DD5176EC-B0D4-4DA1-A89B-60785FA9CDDC}" type="presOf" srcId="{04999B4D-8DE6-4FD2-A647-7C41CBEA1EEB}" destId="{4530753E-D203-47A7-B7EE-5960A37AEFEC}" srcOrd="0" destOrd="0" presId="urn:microsoft.com/office/officeart/2005/8/layout/vList2"/>
    <dgm:cxn modelId="{BF1737BE-1BAA-4FF9-9BED-F214C89116B8}" srcId="{13967338-9F37-46E7-A751-112EB71FF539}" destId="{436F9CDD-536D-487F-9689-F6DF1B8EB8D8}" srcOrd="2" destOrd="0" parTransId="{2A110E4B-D5A4-4771-A72C-08C211B7A3DD}" sibTransId="{BF8B21C8-93E0-4667-BA40-3C236C6BF888}"/>
    <dgm:cxn modelId="{1A823B80-4482-480F-923D-1B168D2A5A9D}" type="presOf" srcId="{E2477F91-EC28-4DBE-B2E8-5DFD5BA7DE3E}" destId="{B779C004-5534-455F-8BB6-A04788579F52}" srcOrd="0" destOrd="3" presId="urn:microsoft.com/office/officeart/2005/8/layout/vList2"/>
    <dgm:cxn modelId="{BDFCB74A-944F-409D-AC2A-6534F8B70385}" srcId="{7DBA62BE-378A-4F97-B552-C78C4032BD77}" destId="{13967338-9F37-46E7-A751-112EB71FF539}" srcOrd="0" destOrd="0" parTransId="{A5717F21-7F9C-4227-A822-772D39AD89E4}" sibTransId="{639EBD34-086A-4A56-8133-D6C7719BD888}"/>
    <dgm:cxn modelId="{CF532E3E-69FD-4467-86FE-09DD45E172A9}" srcId="{13967338-9F37-46E7-A751-112EB71FF539}" destId="{59F7002E-C2B3-442A-883D-5308C9A0DE39}" srcOrd="1" destOrd="0" parTransId="{CCFFAC5E-948F-4A97-BEBF-EEDCC1819B50}" sibTransId="{E72A64FA-09C6-4BC9-94F5-0783568931B6}"/>
    <dgm:cxn modelId="{AACD4008-087E-44F6-8820-67DEE1472A95}" srcId="{3CB66920-0E7D-4096-A9FA-5AF10E8A80B8}" destId="{FC2B77D8-E959-4ECE-B5BB-C0C3DAAD7382}" srcOrd="2" destOrd="0" parTransId="{42FB182E-1B3F-4C23-BD36-5F06C050E980}" sibTransId="{30A1E03A-D5FC-4BE2-98CD-02477F95A7BC}"/>
    <dgm:cxn modelId="{2EBD8276-6983-40FB-B209-92EEE5C69EFF}" type="presOf" srcId="{3CB66920-0E7D-4096-A9FA-5AF10E8A80B8}" destId="{A8A9E6BE-11D1-4A3F-BA82-620840737B56}" srcOrd="0" destOrd="0" presId="urn:microsoft.com/office/officeart/2005/8/layout/vList2"/>
    <dgm:cxn modelId="{A9D9A8A4-5380-4361-9A1F-C1093F01C0B1}" srcId="{3CB66920-0E7D-4096-A9FA-5AF10E8A80B8}" destId="{04999B4D-8DE6-4FD2-A647-7C41CBEA1EEB}" srcOrd="0" destOrd="0" parTransId="{E64D4807-8B24-407D-B393-B8F99D7691C8}" sibTransId="{AB11EDA8-F5D0-45EF-B468-99219882F3AA}"/>
    <dgm:cxn modelId="{A6F829EE-D7EB-45ED-9C37-45AF2290E4C3}" type="presOf" srcId="{23BA29E6-0917-4B7D-89F3-80FC8033CC14}" destId="{4530753E-D203-47A7-B7EE-5960A37AEFEC}" srcOrd="0" destOrd="3" presId="urn:microsoft.com/office/officeart/2005/8/layout/vList2"/>
    <dgm:cxn modelId="{3934933F-A6C2-4495-A4EA-2DE21A1802EE}" type="presOf" srcId="{59F7002E-C2B3-442A-883D-5308C9A0DE39}" destId="{B779C004-5534-455F-8BB6-A04788579F52}" srcOrd="0" destOrd="1" presId="urn:microsoft.com/office/officeart/2005/8/layout/vList2"/>
    <dgm:cxn modelId="{FC8C9AFD-3F55-4917-813D-5D0AD679293E}" type="presOf" srcId="{7DBA62BE-378A-4F97-B552-C78C4032BD77}" destId="{2004F5B9-F3CC-4935-8621-4A7B1DB33744}" srcOrd="0" destOrd="0" presId="urn:microsoft.com/office/officeart/2005/8/layout/vList2"/>
    <dgm:cxn modelId="{6AB5DA7D-F6AE-4316-8568-F8CA9A16B600}" type="presOf" srcId="{13967338-9F37-46E7-A751-112EB71FF539}" destId="{6E3D016D-303D-4F10-B4B3-42487992D565}" srcOrd="0" destOrd="0" presId="urn:microsoft.com/office/officeart/2005/8/layout/vList2"/>
    <dgm:cxn modelId="{F98B9E9F-177B-4D88-81A8-A9D78B50E054}" type="presOf" srcId="{436F9CDD-536D-487F-9689-F6DF1B8EB8D8}" destId="{B779C004-5534-455F-8BB6-A04788579F52}" srcOrd="0" destOrd="2" presId="urn:microsoft.com/office/officeart/2005/8/layout/vList2"/>
    <dgm:cxn modelId="{191DCCBD-24C7-4BF9-8A68-7B81C983F192}" type="presOf" srcId="{B8DBC968-4CC5-457D-90BB-DB1CE7E4A176}" destId="{4530753E-D203-47A7-B7EE-5960A37AEFEC}" srcOrd="0" destOrd="1" presId="urn:microsoft.com/office/officeart/2005/8/layout/vList2"/>
    <dgm:cxn modelId="{D3E1E30D-A1BE-4D77-83C5-8AC5B02BDC82}" type="presParOf" srcId="{2004F5B9-F3CC-4935-8621-4A7B1DB33744}" destId="{6E3D016D-303D-4F10-B4B3-42487992D565}" srcOrd="0" destOrd="0" presId="urn:microsoft.com/office/officeart/2005/8/layout/vList2"/>
    <dgm:cxn modelId="{2564465D-E9EB-4291-9268-49B736F5E060}" type="presParOf" srcId="{2004F5B9-F3CC-4935-8621-4A7B1DB33744}" destId="{B779C004-5534-455F-8BB6-A04788579F52}" srcOrd="1" destOrd="0" presId="urn:microsoft.com/office/officeart/2005/8/layout/vList2"/>
    <dgm:cxn modelId="{A6CF92AD-4B8A-4409-8C14-B99F953D4203}" type="presParOf" srcId="{2004F5B9-F3CC-4935-8621-4A7B1DB33744}" destId="{A8A9E6BE-11D1-4A3F-BA82-620840737B56}" srcOrd="2" destOrd="0" presId="urn:microsoft.com/office/officeart/2005/8/layout/vList2"/>
    <dgm:cxn modelId="{E409DDB9-5099-4405-B214-4709EDCF15BB}" type="presParOf" srcId="{2004F5B9-F3CC-4935-8621-4A7B1DB33744}" destId="{4530753E-D203-47A7-B7EE-5960A37AEF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81E594-ABD2-492D-89B5-04EA7EBA75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7480F9-B72A-4E30-91B0-E820FE6207A5}">
      <dgm:prSet phldrT="[Text]"/>
      <dgm:spPr/>
      <dgm:t>
        <a:bodyPr/>
        <a:lstStyle/>
        <a:p>
          <a:r>
            <a:rPr lang="ka-GE" dirty="0" smtClean="0"/>
            <a:t>ჯგუფური ფინანსირების კამპანიის განვითარება</a:t>
          </a:r>
          <a:endParaRPr lang="en-US" dirty="0" smtClean="0"/>
        </a:p>
      </dgm:t>
    </dgm:pt>
    <dgm:pt modelId="{C578152E-BE6F-470B-8E3A-135048B7339C}" type="parTrans" cxnId="{09C19F2F-7965-4F66-990E-9FD8667B56DE}">
      <dgm:prSet/>
      <dgm:spPr/>
      <dgm:t>
        <a:bodyPr/>
        <a:lstStyle/>
        <a:p>
          <a:endParaRPr lang="en-US"/>
        </a:p>
      </dgm:t>
    </dgm:pt>
    <dgm:pt modelId="{D47DF028-CD2B-410D-BFA6-DE3066C6CDA9}" type="sibTrans" cxnId="{09C19F2F-7965-4F66-990E-9FD8667B56DE}">
      <dgm:prSet/>
      <dgm:spPr/>
      <dgm:t>
        <a:bodyPr/>
        <a:lstStyle/>
        <a:p>
          <a:endParaRPr lang="en-US"/>
        </a:p>
      </dgm:t>
    </dgm:pt>
    <dgm:pt modelId="{EF72DADA-EB76-41C8-97BB-9AD092BEF585}">
      <dgm:prSet phldrT="[Text]"/>
      <dgm:spPr/>
      <dgm:t>
        <a:bodyPr/>
        <a:lstStyle/>
        <a:p>
          <a:r>
            <a:rPr lang="ka-GE" dirty="0" smtClean="0"/>
            <a:t>გაშვება პლატფორმაზე	</a:t>
          </a:r>
          <a:endParaRPr lang="en-US" dirty="0"/>
        </a:p>
      </dgm:t>
    </dgm:pt>
    <dgm:pt modelId="{66E1F137-9D00-4B23-B54F-32232E78774E}" type="parTrans" cxnId="{283BC87C-2A19-4D04-B91E-BA09582B7D52}">
      <dgm:prSet/>
      <dgm:spPr/>
      <dgm:t>
        <a:bodyPr/>
        <a:lstStyle/>
        <a:p>
          <a:endParaRPr lang="en-US"/>
        </a:p>
      </dgm:t>
    </dgm:pt>
    <dgm:pt modelId="{E3E4F459-9CCC-49A9-9CF5-7F8F5C15565F}" type="sibTrans" cxnId="{283BC87C-2A19-4D04-B91E-BA09582B7D52}">
      <dgm:prSet/>
      <dgm:spPr/>
      <dgm:t>
        <a:bodyPr/>
        <a:lstStyle/>
        <a:p>
          <a:endParaRPr lang="en-US"/>
        </a:p>
      </dgm:t>
    </dgm:pt>
    <dgm:pt modelId="{68E35F15-836D-4BF1-AC8D-D6874FDBE05C}">
      <dgm:prSet phldrT="[Text]"/>
      <dgm:spPr/>
      <dgm:t>
        <a:bodyPr/>
        <a:lstStyle/>
        <a:p>
          <a:r>
            <a:rPr lang="ka-GE" dirty="0" smtClean="0"/>
            <a:t>ფინანსების მოზიდვა </a:t>
          </a:r>
          <a:endParaRPr lang="en-US" dirty="0"/>
        </a:p>
      </dgm:t>
    </dgm:pt>
    <dgm:pt modelId="{3324421C-D7DE-4D75-8CB3-6FBF35273AF4}" type="parTrans" cxnId="{1071DFAB-0C91-40B0-9255-3E79ECBEE71E}">
      <dgm:prSet/>
      <dgm:spPr/>
      <dgm:t>
        <a:bodyPr/>
        <a:lstStyle/>
        <a:p>
          <a:endParaRPr lang="en-US"/>
        </a:p>
      </dgm:t>
    </dgm:pt>
    <dgm:pt modelId="{9F6B1667-CBA8-4C58-8526-87C98F663747}" type="sibTrans" cxnId="{1071DFAB-0C91-40B0-9255-3E79ECBEE71E}">
      <dgm:prSet/>
      <dgm:spPr/>
      <dgm:t>
        <a:bodyPr/>
        <a:lstStyle/>
        <a:p>
          <a:endParaRPr lang="en-US"/>
        </a:p>
      </dgm:t>
    </dgm:pt>
    <dgm:pt modelId="{EABEE084-3DE8-4265-AD8D-646CBABAFA83}">
      <dgm:prSet phldrT="[Text]"/>
      <dgm:spPr/>
      <dgm:t>
        <a:bodyPr/>
        <a:lstStyle/>
        <a:p>
          <a:r>
            <a:rPr lang="ka-GE" dirty="0" smtClean="0"/>
            <a:t>დაპირებული მიზნების უზრუნველყოფა </a:t>
          </a:r>
          <a:endParaRPr lang="en-US" dirty="0"/>
        </a:p>
      </dgm:t>
    </dgm:pt>
    <dgm:pt modelId="{459C7E9B-839F-4938-A155-67DFCF506516}" type="parTrans" cxnId="{4CC982F7-13F5-4ED6-B622-D1DBBB257250}">
      <dgm:prSet/>
      <dgm:spPr/>
      <dgm:t>
        <a:bodyPr/>
        <a:lstStyle/>
        <a:p>
          <a:endParaRPr lang="en-US"/>
        </a:p>
      </dgm:t>
    </dgm:pt>
    <dgm:pt modelId="{649003B2-7AF2-46E0-A334-0D712B925A31}" type="sibTrans" cxnId="{4CC982F7-13F5-4ED6-B622-D1DBBB257250}">
      <dgm:prSet/>
      <dgm:spPr/>
      <dgm:t>
        <a:bodyPr/>
        <a:lstStyle/>
        <a:p>
          <a:endParaRPr lang="en-US"/>
        </a:p>
      </dgm:t>
    </dgm:pt>
    <dgm:pt modelId="{6599790C-B41A-40CB-A964-8E150CB22158}" type="pres">
      <dgm:prSet presAssocID="{F481E594-ABD2-492D-89B5-04EA7EBA75E5}" presName="Name0" presStyleCnt="0">
        <dgm:presLayoutVars>
          <dgm:dir/>
          <dgm:animLvl val="lvl"/>
          <dgm:resizeHandles val="exact"/>
        </dgm:presLayoutVars>
      </dgm:prSet>
      <dgm:spPr/>
    </dgm:pt>
    <dgm:pt modelId="{DB6F2BE9-4D83-4AA3-92B0-AF46E51D2B22}" type="pres">
      <dgm:prSet presAssocID="{C47480F9-B72A-4E30-91B0-E820FE6207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14913-DBDA-4954-9AC0-BDC45E3B491F}" type="pres">
      <dgm:prSet presAssocID="{D47DF028-CD2B-410D-BFA6-DE3066C6CDA9}" presName="parTxOnlySpace" presStyleCnt="0"/>
      <dgm:spPr/>
    </dgm:pt>
    <dgm:pt modelId="{B6B357CD-6934-493F-A639-E1E990F3D8DF}" type="pres">
      <dgm:prSet presAssocID="{EF72DADA-EB76-41C8-97BB-9AD092BEF58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051B-781A-4C1C-8716-DD007B31B28D}" type="pres">
      <dgm:prSet presAssocID="{E3E4F459-9CCC-49A9-9CF5-7F8F5C15565F}" presName="parTxOnlySpace" presStyleCnt="0"/>
      <dgm:spPr/>
    </dgm:pt>
    <dgm:pt modelId="{110BC12F-37FE-4FA5-9B46-ADA6B0538A0F}" type="pres">
      <dgm:prSet presAssocID="{68E35F15-836D-4BF1-AC8D-D6874FDBE05C}" presName="parTxOnly" presStyleLbl="node1" presStyleIdx="2" presStyleCnt="4" custLinFactNeighborX="5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B1E9-0240-44BD-9BD8-90A82EF4D822}" type="pres">
      <dgm:prSet presAssocID="{9F6B1667-CBA8-4C58-8526-87C98F663747}" presName="parTxOnlySpace" presStyleCnt="0"/>
      <dgm:spPr/>
    </dgm:pt>
    <dgm:pt modelId="{977B6022-C3DB-4FEA-85AD-BB2CAE1335BD}" type="pres">
      <dgm:prSet presAssocID="{EABEE084-3DE8-4265-AD8D-646CBABAFA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E4548-DF74-4BFB-97BF-51397F07A438}" type="presOf" srcId="{C47480F9-B72A-4E30-91B0-E820FE6207A5}" destId="{DB6F2BE9-4D83-4AA3-92B0-AF46E51D2B22}" srcOrd="0" destOrd="0" presId="urn:microsoft.com/office/officeart/2005/8/layout/chevron1"/>
    <dgm:cxn modelId="{395FD4F7-51C6-46DD-A07F-365454733B6C}" type="presOf" srcId="{68E35F15-836D-4BF1-AC8D-D6874FDBE05C}" destId="{110BC12F-37FE-4FA5-9B46-ADA6B0538A0F}" srcOrd="0" destOrd="0" presId="urn:microsoft.com/office/officeart/2005/8/layout/chevron1"/>
    <dgm:cxn modelId="{283BC87C-2A19-4D04-B91E-BA09582B7D52}" srcId="{F481E594-ABD2-492D-89B5-04EA7EBA75E5}" destId="{EF72DADA-EB76-41C8-97BB-9AD092BEF585}" srcOrd="1" destOrd="0" parTransId="{66E1F137-9D00-4B23-B54F-32232E78774E}" sibTransId="{E3E4F459-9CCC-49A9-9CF5-7F8F5C15565F}"/>
    <dgm:cxn modelId="{A61D60A0-071D-4D58-9407-29857514F865}" type="presOf" srcId="{EABEE084-3DE8-4265-AD8D-646CBABAFA83}" destId="{977B6022-C3DB-4FEA-85AD-BB2CAE1335BD}" srcOrd="0" destOrd="0" presId="urn:microsoft.com/office/officeart/2005/8/layout/chevron1"/>
    <dgm:cxn modelId="{FC8E01FA-6367-4B13-91ED-43A27B173A93}" type="presOf" srcId="{F481E594-ABD2-492D-89B5-04EA7EBA75E5}" destId="{6599790C-B41A-40CB-A964-8E150CB22158}" srcOrd="0" destOrd="0" presId="urn:microsoft.com/office/officeart/2005/8/layout/chevron1"/>
    <dgm:cxn modelId="{09C19F2F-7965-4F66-990E-9FD8667B56DE}" srcId="{F481E594-ABD2-492D-89B5-04EA7EBA75E5}" destId="{C47480F9-B72A-4E30-91B0-E820FE6207A5}" srcOrd="0" destOrd="0" parTransId="{C578152E-BE6F-470B-8E3A-135048B7339C}" sibTransId="{D47DF028-CD2B-410D-BFA6-DE3066C6CDA9}"/>
    <dgm:cxn modelId="{4CC982F7-13F5-4ED6-B622-D1DBBB257250}" srcId="{F481E594-ABD2-492D-89B5-04EA7EBA75E5}" destId="{EABEE084-3DE8-4265-AD8D-646CBABAFA83}" srcOrd="3" destOrd="0" parTransId="{459C7E9B-839F-4938-A155-67DFCF506516}" sibTransId="{649003B2-7AF2-46E0-A334-0D712B925A31}"/>
    <dgm:cxn modelId="{A581E1FC-6C02-494C-BF8B-FF2DEDE56DF0}" type="presOf" srcId="{EF72DADA-EB76-41C8-97BB-9AD092BEF585}" destId="{B6B357CD-6934-493F-A639-E1E990F3D8DF}" srcOrd="0" destOrd="0" presId="urn:microsoft.com/office/officeart/2005/8/layout/chevron1"/>
    <dgm:cxn modelId="{1071DFAB-0C91-40B0-9255-3E79ECBEE71E}" srcId="{F481E594-ABD2-492D-89B5-04EA7EBA75E5}" destId="{68E35F15-836D-4BF1-AC8D-D6874FDBE05C}" srcOrd="2" destOrd="0" parTransId="{3324421C-D7DE-4D75-8CB3-6FBF35273AF4}" sibTransId="{9F6B1667-CBA8-4C58-8526-87C98F663747}"/>
    <dgm:cxn modelId="{4600DDB7-88F7-476B-A9E1-A953DB7A1021}" type="presParOf" srcId="{6599790C-B41A-40CB-A964-8E150CB22158}" destId="{DB6F2BE9-4D83-4AA3-92B0-AF46E51D2B22}" srcOrd="0" destOrd="0" presId="urn:microsoft.com/office/officeart/2005/8/layout/chevron1"/>
    <dgm:cxn modelId="{A76D3871-3324-45D1-BAAB-FD62D8547991}" type="presParOf" srcId="{6599790C-B41A-40CB-A964-8E150CB22158}" destId="{8C314913-DBDA-4954-9AC0-BDC45E3B491F}" srcOrd="1" destOrd="0" presId="urn:microsoft.com/office/officeart/2005/8/layout/chevron1"/>
    <dgm:cxn modelId="{04EA95FA-20FF-4A9C-B35A-652730B9D37C}" type="presParOf" srcId="{6599790C-B41A-40CB-A964-8E150CB22158}" destId="{B6B357CD-6934-493F-A639-E1E990F3D8DF}" srcOrd="2" destOrd="0" presId="urn:microsoft.com/office/officeart/2005/8/layout/chevron1"/>
    <dgm:cxn modelId="{592396B5-C064-4591-A4B8-4125ECFB1F76}" type="presParOf" srcId="{6599790C-B41A-40CB-A964-8E150CB22158}" destId="{BF2F051B-781A-4C1C-8716-DD007B31B28D}" srcOrd="3" destOrd="0" presId="urn:microsoft.com/office/officeart/2005/8/layout/chevron1"/>
    <dgm:cxn modelId="{DF8C3631-332D-4DB9-811E-DBB9BCBDF72C}" type="presParOf" srcId="{6599790C-B41A-40CB-A964-8E150CB22158}" destId="{110BC12F-37FE-4FA5-9B46-ADA6B0538A0F}" srcOrd="4" destOrd="0" presId="urn:microsoft.com/office/officeart/2005/8/layout/chevron1"/>
    <dgm:cxn modelId="{D6B9A76C-2C92-432A-9F08-F497287FB862}" type="presParOf" srcId="{6599790C-B41A-40CB-A964-8E150CB22158}" destId="{EBF9B1E9-0240-44BD-9BD8-90A82EF4D822}" srcOrd="5" destOrd="0" presId="urn:microsoft.com/office/officeart/2005/8/layout/chevron1"/>
    <dgm:cxn modelId="{FD0E4DED-B96B-4BE1-97AB-5BF677884A9B}" type="presParOf" srcId="{6599790C-B41A-40CB-A964-8E150CB22158}" destId="{977B6022-C3DB-4FEA-85AD-BB2CAE1335B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81E594-ABD2-492D-89B5-04EA7EBA75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7480F9-B72A-4E30-91B0-E820FE6207A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dirty="0" smtClean="0"/>
            <a:t>ჯგუფური ფინანსირების კამპანიის განვითარება</a:t>
          </a:r>
          <a:endParaRPr lang="en-US" dirty="0" smtClean="0"/>
        </a:p>
      </dgm:t>
    </dgm:pt>
    <dgm:pt modelId="{C578152E-BE6F-470B-8E3A-135048B7339C}" type="parTrans" cxnId="{09C19F2F-7965-4F66-990E-9FD8667B56DE}">
      <dgm:prSet/>
      <dgm:spPr/>
      <dgm:t>
        <a:bodyPr/>
        <a:lstStyle/>
        <a:p>
          <a:endParaRPr lang="en-US"/>
        </a:p>
      </dgm:t>
    </dgm:pt>
    <dgm:pt modelId="{D47DF028-CD2B-410D-BFA6-DE3066C6CDA9}" type="sibTrans" cxnId="{09C19F2F-7965-4F66-990E-9FD8667B56DE}">
      <dgm:prSet/>
      <dgm:spPr/>
      <dgm:t>
        <a:bodyPr/>
        <a:lstStyle/>
        <a:p>
          <a:endParaRPr lang="en-US"/>
        </a:p>
      </dgm:t>
    </dgm:pt>
    <dgm:pt modelId="{EF72DADA-EB76-41C8-97BB-9AD092BEF585}">
      <dgm:prSet phldrT="[Text]"/>
      <dgm:spPr/>
      <dgm:t>
        <a:bodyPr/>
        <a:lstStyle/>
        <a:p>
          <a:r>
            <a:rPr lang="ka-GE" dirty="0" smtClean="0"/>
            <a:t>გაშვება პლატფორმაზე</a:t>
          </a:r>
          <a:endParaRPr lang="en-US" dirty="0"/>
        </a:p>
      </dgm:t>
    </dgm:pt>
    <dgm:pt modelId="{66E1F137-9D00-4B23-B54F-32232E78774E}" type="parTrans" cxnId="{283BC87C-2A19-4D04-B91E-BA09582B7D52}">
      <dgm:prSet/>
      <dgm:spPr/>
      <dgm:t>
        <a:bodyPr/>
        <a:lstStyle/>
        <a:p>
          <a:endParaRPr lang="en-US"/>
        </a:p>
      </dgm:t>
    </dgm:pt>
    <dgm:pt modelId="{E3E4F459-9CCC-49A9-9CF5-7F8F5C15565F}" type="sibTrans" cxnId="{283BC87C-2A19-4D04-B91E-BA09582B7D52}">
      <dgm:prSet/>
      <dgm:spPr/>
      <dgm:t>
        <a:bodyPr/>
        <a:lstStyle/>
        <a:p>
          <a:endParaRPr lang="en-US"/>
        </a:p>
      </dgm:t>
    </dgm:pt>
    <dgm:pt modelId="{68E35F15-836D-4BF1-AC8D-D6874FDBE05C}">
      <dgm:prSet phldrT="[Text]"/>
      <dgm:spPr/>
      <dgm:t>
        <a:bodyPr/>
        <a:lstStyle/>
        <a:p>
          <a:r>
            <a:rPr lang="ka-GE" dirty="0" smtClean="0"/>
            <a:t>ფინანსების მოზიდვა </a:t>
          </a:r>
          <a:r>
            <a:rPr lang="en-US" dirty="0" smtClean="0"/>
            <a:t> </a:t>
          </a:r>
          <a:endParaRPr lang="en-US" dirty="0"/>
        </a:p>
      </dgm:t>
    </dgm:pt>
    <dgm:pt modelId="{3324421C-D7DE-4D75-8CB3-6FBF35273AF4}" type="parTrans" cxnId="{1071DFAB-0C91-40B0-9255-3E79ECBEE71E}">
      <dgm:prSet/>
      <dgm:spPr/>
      <dgm:t>
        <a:bodyPr/>
        <a:lstStyle/>
        <a:p>
          <a:endParaRPr lang="en-US"/>
        </a:p>
      </dgm:t>
    </dgm:pt>
    <dgm:pt modelId="{9F6B1667-CBA8-4C58-8526-87C98F663747}" type="sibTrans" cxnId="{1071DFAB-0C91-40B0-9255-3E79ECBEE71E}">
      <dgm:prSet/>
      <dgm:spPr/>
      <dgm:t>
        <a:bodyPr/>
        <a:lstStyle/>
        <a:p>
          <a:endParaRPr lang="en-US"/>
        </a:p>
      </dgm:t>
    </dgm:pt>
    <dgm:pt modelId="{EABEE084-3DE8-4265-AD8D-646CBABAFA83}">
      <dgm:prSet phldrT="[Text]"/>
      <dgm:spPr/>
      <dgm:t>
        <a:bodyPr/>
        <a:lstStyle/>
        <a:p>
          <a:r>
            <a:rPr lang="ka-GE" dirty="0" smtClean="0"/>
            <a:t>დაპირებული მიზნების უზრუნველყოფა </a:t>
          </a:r>
          <a:endParaRPr lang="en-US" dirty="0"/>
        </a:p>
      </dgm:t>
    </dgm:pt>
    <dgm:pt modelId="{459C7E9B-839F-4938-A155-67DFCF506516}" type="parTrans" cxnId="{4CC982F7-13F5-4ED6-B622-D1DBBB257250}">
      <dgm:prSet/>
      <dgm:spPr/>
      <dgm:t>
        <a:bodyPr/>
        <a:lstStyle/>
        <a:p>
          <a:endParaRPr lang="en-US"/>
        </a:p>
      </dgm:t>
    </dgm:pt>
    <dgm:pt modelId="{649003B2-7AF2-46E0-A334-0D712B925A31}" type="sibTrans" cxnId="{4CC982F7-13F5-4ED6-B622-D1DBBB257250}">
      <dgm:prSet/>
      <dgm:spPr/>
      <dgm:t>
        <a:bodyPr/>
        <a:lstStyle/>
        <a:p>
          <a:endParaRPr lang="en-US"/>
        </a:p>
      </dgm:t>
    </dgm:pt>
    <dgm:pt modelId="{6599790C-B41A-40CB-A964-8E150CB22158}" type="pres">
      <dgm:prSet presAssocID="{F481E594-ABD2-492D-89B5-04EA7EBA75E5}" presName="Name0" presStyleCnt="0">
        <dgm:presLayoutVars>
          <dgm:dir/>
          <dgm:animLvl val="lvl"/>
          <dgm:resizeHandles val="exact"/>
        </dgm:presLayoutVars>
      </dgm:prSet>
      <dgm:spPr/>
    </dgm:pt>
    <dgm:pt modelId="{DB6F2BE9-4D83-4AA3-92B0-AF46E51D2B22}" type="pres">
      <dgm:prSet presAssocID="{C47480F9-B72A-4E30-91B0-E820FE6207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14913-DBDA-4954-9AC0-BDC45E3B491F}" type="pres">
      <dgm:prSet presAssocID="{D47DF028-CD2B-410D-BFA6-DE3066C6CDA9}" presName="parTxOnlySpace" presStyleCnt="0"/>
      <dgm:spPr/>
    </dgm:pt>
    <dgm:pt modelId="{B6B357CD-6934-493F-A639-E1E990F3D8DF}" type="pres">
      <dgm:prSet presAssocID="{EF72DADA-EB76-41C8-97BB-9AD092BEF58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051B-781A-4C1C-8716-DD007B31B28D}" type="pres">
      <dgm:prSet presAssocID="{E3E4F459-9CCC-49A9-9CF5-7F8F5C15565F}" presName="parTxOnlySpace" presStyleCnt="0"/>
      <dgm:spPr/>
    </dgm:pt>
    <dgm:pt modelId="{110BC12F-37FE-4FA5-9B46-ADA6B0538A0F}" type="pres">
      <dgm:prSet presAssocID="{68E35F15-836D-4BF1-AC8D-D6874FDBE05C}" presName="parTxOnly" presStyleLbl="node1" presStyleIdx="2" presStyleCnt="4" custLinFactNeighborX="5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B1E9-0240-44BD-9BD8-90A82EF4D822}" type="pres">
      <dgm:prSet presAssocID="{9F6B1667-CBA8-4C58-8526-87C98F663747}" presName="parTxOnlySpace" presStyleCnt="0"/>
      <dgm:spPr/>
    </dgm:pt>
    <dgm:pt modelId="{977B6022-C3DB-4FEA-85AD-BB2CAE1335BD}" type="pres">
      <dgm:prSet presAssocID="{EABEE084-3DE8-4265-AD8D-646CBABAFA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E4548-DF74-4BFB-97BF-51397F07A438}" type="presOf" srcId="{C47480F9-B72A-4E30-91B0-E820FE6207A5}" destId="{DB6F2BE9-4D83-4AA3-92B0-AF46E51D2B22}" srcOrd="0" destOrd="0" presId="urn:microsoft.com/office/officeart/2005/8/layout/chevron1"/>
    <dgm:cxn modelId="{395FD4F7-51C6-46DD-A07F-365454733B6C}" type="presOf" srcId="{68E35F15-836D-4BF1-AC8D-D6874FDBE05C}" destId="{110BC12F-37FE-4FA5-9B46-ADA6B0538A0F}" srcOrd="0" destOrd="0" presId="urn:microsoft.com/office/officeart/2005/8/layout/chevron1"/>
    <dgm:cxn modelId="{283BC87C-2A19-4D04-B91E-BA09582B7D52}" srcId="{F481E594-ABD2-492D-89B5-04EA7EBA75E5}" destId="{EF72DADA-EB76-41C8-97BB-9AD092BEF585}" srcOrd="1" destOrd="0" parTransId="{66E1F137-9D00-4B23-B54F-32232E78774E}" sibTransId="{E3E4F459-9CCC-49A9-9CF5-7F8F5C15565F}"/>
    <dgm:cxn modelId="{A61D60A0-071D-4D58-9407-29857514F865}" type="presOf" srcId="{EABEE084-3DE8-4265-AD8D-646CBABAFA83}" destId="{977B6022-C3DB-4FEA-85AD-BB2CAE1335BD}" srcOrd="0" destOrd="0" presId="urn:microsoft.com/office/officeart/2005/8/layout/chevron1"/>
    <dgm:cxn modelId="{FC8E01FA-6367-4B13-91ED-43A27B173A93}" type="presOf" srcId="{F481E594-ABD2-492D-89B5-04EA7EBA75E5}" destId="{6599790C-B41A-40CB-A964-8E150CB22158}" srcOrd="0" destOrd="0" presId="urn:microsoft.com/office/officeart/2005/8/layout/chevron1"/>
    <dgm:cxn modelId="{09C19F2F-7965-4F66-990E-9FD8667B56DE}" srcId="{F481E594-ABD2-492D-89B5-04EA7EBA75E5}" destId="{C47480F9-B72A-4E30-91B0-E820FE6207A5}" srcOrd="0" destOrd="0" parTransId="{C578152E-BE6F-470B-8E3A-135048B7339C}" sibTransId="{D47DF028-CD2B-410D-BFA6-DE3066C6CDA9}"/>
    <dgm:cxn modelId="{4CC982F7-13F5-4ED6-B622-D1DBBB257250}" srcId="{F481E594-ABD2-492D-89B5-04EA7EBA75E5}" destId="{EABEE084-3DE8-4265-AD8D-646CBABAFA83}" srcOrd="3" destOrd="0" parTransId="{459C7E9B-839F-4938-A155-67DFCF506516}" sibTransId="{649003B2-7AF2-46E0-A334-0D712B925A31}"/>
    <dgm:cxn modelId="{A581E1FC-6C02-494C-BF8B-FF2DEDE56DF0}" type="presOf" srcId="{EF72DADA-EB76-41C8-97BB-9AD092BEF585}" destId="{B6B357CD-6934-493F-A639-E1E990F3D8DF}" srcOrd="0" destOrd="0" presId="urn:microsoft.com/office/officeart/2005/8/layout/chevron1"/>
    <dgm:cxn modelId="{1071DFAB-0C91-40B0-9255-3E79ECBEE71E}" srcId="{F481E594-ABD2-492D-89B5-04EA7EBA75E5}" destId="{68E35F15-836D-4BF1-AC8D-D6874FDBE05C}" srcOrd="2" destOrd="0" parTransId="{3324421C-D7DE-4D75-8CB3-6FBF35273AF4}" sibTransId="{9F6B1667-CBA8-4C58-8526-87C98F663747}"/>
    <dgm:cxn modelId="{4600DDB7-88F7-476B-A9E1-A953DB7A1021}" type="presParOf" srcId="{6599790C-B41A-40CB-A964-8E150CB22158}" destId="{DB6F2BE9-4D83-4AA3-92B0-AF46E51D2B22}" srcOrd="0" destOrd="0" presId="urn:microsoft.com/office/officeart/2005/8/layout/chevron1"/>
    <dgm:cxn modelId="{A76D3871-3324-45D1-BAAB-FD62D8547991}" type="presParOf" srcId="{6599790C-B41A-40CB-A964-8E150CB22158}" destId="{8C314913-DBDA-4954-9AC0-BDC45E3B491F}" srcOrd="1" destOrd="0" presId="urn:microsoft.com/office/officeart/2005/8/layout/chevron1"/>
    <dgm:cxn modelId="{04EA95FA-20FF-4A9C-B35A-652730B9D37C}" type="presParOf" srcId="{6599790C-B41A-40CB-A964-8E150CB22158}" destId="{B6B357CD-6934-493F-A639-E1E990F3D8DF}" srcOrd="2" destOrd="0" presId="urn:microsoft.com/office/officeart/2005/8/layout/chevron1"/>
    <dgm:cxn modelId="{592396B5-C064-4591-A4B8-4125ECFB1F76}" type="presParOf" srcId="{6599790C-B41A-40CB-A964-8E150CB22158}" destId="{BF2F051B-781A-4C1C-8716-DD007B31B28D}" srcOrd="3" destOrd="0" presId="urn:microsoft.com/office/officeart/2005/8/layout/chevron1"/>
    <dgm:cxn modelId="{DF8C3631-332D-4DB9-811E-DBB9BCBDF72C}" type="presParOf" srcId="{6599790C-B41A-40CB-A964-8E150CB22158}" destId="{110BC12F-37FE-4FA5-9B46-ADA6B0538A0F}" srcOrd="4" destOrd="0" presId="urn:microsoft.com/office/officeart/2005/8/layout/chevron1"/>
    <dgm:cxn modelId="{D6B9A76C-2C92-432A-9F08-F497287FB862}" type="presParOf" srcId="{6599790C-B41A-40CB-A964-8E150CB22158}" destId="{EBF9B1E9-0240-44BD-9BD8-90A82EF4D822}" srcOrd="5" destOrd="0" presId="urn:microsoft.com/office/officeart/2005/8/layout/chevron1"/>
    <dgm:cxn modelId="{FD0E4DED-B96B-4BE1-97AB-5BF677884A9B}" type="presParOf" srcId="{6599790C-B41A-40CB-A964-8E150CB22158}" destId="{977B6022-C3DB-4FEA-85AD-BB2CAE1335B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1E594-ABD2-492D-89B5-04EA7EBA75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7480F9-B72A-4E30-91B0-E820FE6207A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dirty="0" smtClean="0"/>
            <a:t>ჯგუფური ფინანსირების კამპანიის განვითარება</a:t>
          </a:r>
          <a:endParaRPr lang="en-US" dirty="0" smtClean="0"/>
        </a:p>
      </dgm:t>
    </dgm:pt>
    <dgm:pt modelId="{C578152E-BE6F-470B-8E3A-135048B7339C}" type="parTrans" cxnId="{09C19F2F-7965-4F66-990E-9FD8667B56DE}">
      <dgm:prSet/>
      <dgm:spPr/>
      <dgm:t>
        <a:bodyPr/>
        <a:lstStyle/>
        <a:p>
          <a:endParaRPr lang="en-US"/>
        </a:p>
      </dgm:t>
    </dgm:pt>
    <dgm:pt modelId="{D47DF028-CD2B-410D-BFA6-DE3066C6CDA9}" type="sibTrans" cxnId="{09C19F2F-7965-4F66-990E-9FD8667B56DE}">
      <dgm:prSet/>
      <dgm:spPr/>
      <dgm:t>
        <a:bodyPr/>
        <a:lstStyle/>
        <a:p>
          <a:endParaRPr lang="en-US"/>
        </a:p>
      </dgm:t>
    </dgm:pt>
    <dgm:pt modelId="{EF72DADA-EB76-41C8-97BB-9AD092BEF585}">
      <dgm:prSet phldrT="[Text]"/>
      <dgm:spPr/>
      <dgm:t>
        <a:bodyPr/>
        <a:lstStyle/>
        <a:p>
          <a:r>
            <a:rPr lang="ka-GE" dirty="0" smtClean="0"/>
            <a:t>გაშვება პლატფორმაზე</a:t>
          </a:r>
          <a:endParaRPr lang="en-US" dirty="0"/>
        </a:p>
      </dgm:t>
    </dgm:pt>
    <dgm:pt modelId="{66E1F137-9D00-4B23-B54F-32232E78774E}" type="parTrans" cxnId="{283BC87C-2A19-4D04-B91E-BA09582B7D52}">
      <dgm:prSet/>
      <dgm:spPr/>
      <dgm:t>
        <a:bodyPr/>
        <a:lstStyle/>
        <a:p>
          <a:endParaRPr lang="en-US"/>
        </a:p>
      </dgm:t>
    </dgm:pt>
    <dgm:pt modelId="{E3E4F459-9CCC-49A9-9CF5-7F8F5C15565F}" type="sibTrans" cxnId="{283BC87C-2A19-4D04-B91E-BA09582B7D52}">
      <dgm:prSet/>
      <dgm:spPr/>
      <dgm:t>
        <a:bodyPr/>
        <a:lstStyle/>
        <a:p>
          <a:endParaRPr lang="en-US"/>
        </a:p>
      </dgm:t>
    </dgm:pt>
    <dgm:pt modelId="{68E35F15-836D-4BF1-AC8D-D6874FDBE05C}">
      <dgm:prSet phldrT="[Text]"/>
      <dgm:spPr/>
      <dgm:t>
        <a:bodyPr/>
        <a:lstStyle/>
        <a:p>
          <a:r>
            <a:rPr lang="ka-GE" dirty="0" smtClean="0"/>
            <a:t>ფინანსების მოზიდვა</a:t>
          </a:r>
          <a:r>
            <a:rPr lang="en-US" dirty="0" smtClean="0"/>
            <a:t> </a:t>
          </a:r>
          <a:endParaRPr lang="en-US" dirty="0"/>
        </a:p>
      </dgm:t>
    </dgm:pt>
    <dgm:pt modelId="{3324421C-D7DE-4D75-8CB3-6FBF35273AF4}" type="parTrans" cxnId="{1071DFAB-0C91-40B0-9255-3E79ECBEE71E}">
      <dgm:prSet/>
      <dgm:spPr/>
      <dgm:t>
        <a:bodyPr/>
        <a:lstStyle/>
        <a:p>
          <a:endParaRPr lang="en-US"/>
        </a:p>
      </dgm:t>
    </dgm:pt>
    <dgm:pt modelId="{9F6B1667-CBA8-4C58-8526-87C98F663747}" type="sibTrans" cxnId="{1071DFAB-0C91-40B0-9255-3E79ECBEE71E}">
      <dgm:prSet/>
      <dgm:spPr/>
      <dgm:t>
        <a:bodyPr/>
        <a:lstStyle/>
        <a:p>
          <a:endParaRPr lang="en-US"/>
        </a:p>
      </dgm:t>
    </dgm:pt>
    <dgm:pt modelId="{EABEE084-3DE8-4265-AD8D-646CBABAFA83}">
      <dgm:prSet phldrT="[Text]"/>
      <dgm:spPr/>
      <dgm:t>
        <a:bodyPr/>
        <a:lstStyle/>
        <a:p>
          <a:r>
            <a:rPr lang="ka-GE" dirty="0" smtClean="0"/>
            <a:t>დაპირებული მიზნების უზრუნველყოფა </a:t>
          </a:r>
          <a:endParaRPr lang="en-US" dirty="0"/>
        </a:p>
      </dgm:t>
    </dgm:pt>
    <dgm:pt modelId="{459C7E9B-839F-4938-A155-67DFCF506516}" type="parTrans" cxnId="{4CC982F7-13F5-4ED6-B622-D1DBBB257250}">
      <dgm:prSet/>
      <dgm:spPr/>
      <dgm:t>
        <a:bodyPr/>
        <a:lstStyle/>
        <a:p>
          <a:endParaRPr lang="en-US"/>
        </a:p>
      </dgm:t>
    </dgm:pt>
    <dgm:pt modelId="{649003B2-7AF2-46E0-A334-0D712B925A31}" type="sibTrans" cxnId="{4CC982F7-13F5-4ED6-B622-D1DBBB257250}">
      <dgm:prSet/>
      <dgm:spPr/>
      <dgm:t>
        <a:bodyPr/>
        <a:lstStyle/>
        <a:p>
          <a:endParaRPr lang="en-US"/>
        </a:p>
      </dgm:t>
    </dgm:pt>
    <dgm:pt modelId="{6599790C-B41A-40CB-A964-8E150CB22158}" type="pres">
      <dgm:prSet presAssocID="{F481E594-ABD2-492D-89B5-04EA7EBA75E5}" presName="Name0" presStyleCnt="0">
        <dgm:presLayoutVars>
          <dgm:dir/>
          <dgm:animLvl val="lvl"/>
          <dgm:resizeHandles val="exact"/>
        </dgm:presLayoutVars>
      </dgm:prSet>
      <dgm:spPr/>
    </dgm:pt>
    <dgm:pt modelId="{DB6F2BE9-4D83-4AA3-92B0-AF46E51D2B22}" type="pres">
      <dgm:prSet presAssocID="{C47480F9-B72A-4E30-91B0-E820FE6207A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14913-DBDA-4954-9AC0-BDC45E3B491F}" type="pres">
      <dgm:prSet presAssocID="{D47DF028-CD2B-410D-BFA6-DE3066C6CDA9}" presName="parTxOnlySpace" presStyleCnt="0"/>
      <dgm:spPr/>
    </dgm:pt>
    <dgm:pt modelId="{B6B357CD-6934-493F-A639-E1E990F3D8DF}" type="pres">
      <dgm:prSet presAssocID="{EF72DADA-EB76-41C8-97BB-9AD092BEF58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051B-781A-4C1C-8716-DD007B31B28D}" type="pres">
      <dgm:prSet presAssocID="{E3E4F459-9CCC-49A9-9CF5-7F8F5C15565F}" presName="parTxOnlySpace" presStyleCnt="0"/>
      <dgm:spPr/>
    </dgm:pt>
    <dgm:pt modelId="{110BC12F-37FE-4FA5-9B46-ADA6B0538A0F}" type="pres">
      <dgm:prSet presAssocID="{68E35F15-836D-4BF1-AC8D-D6874FDBE05C}" presName="parTxOnly" presStyleLbl="node1" presStyleIdx="2" presStyleCnt="4" custLinFactNeighborX="5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B1E9-0240-44BD-9BD8-90A82EF4D822}" type="pres">
      <dgm:prSet presAssocID="{9F6B1667-CBA8-4C58-8526-87C98F663747}" presName="parTxOnlySpace" presStyleCnt="0"/>
      <dgm:spPr/>
    </dgm:pt>
    <dgm:pt modelId="{977B6022-C3DB-4FEA-85AD-BB2CAE1335BD}" type="pres">
      <dgm:prSet presAssocID="{EABEE084-3DE8-4265-AD8D-646CBABAFA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E4548-DF74-4BFB-97BF-51397F07A438}" type="presOf" srcId="{C47480F9-B72A-4E30-91B0-E820FE6207A5}" destId="{DB6F2BE9-4D83-4AA3-92B0-AF46E51D2B22}" srcOrd="0" destOrd="0" presId="urn:microsoft.com/office/officeart/2005/8/layout/chevron1"/>
    <dgm:cxn modelId="{395FD4F7-51C6-46DD-A07F-365454733B6C}" type="presOf" srcId="{68E35F15-836D-4BF1-AC8D-D6874FDBE05C}" destId="{110BC12F-37FE-4FA5-9B46-ADA6B0538A0F}" srcOrd="0" destOrd="0" presId="urn:microsoft.com/office/officeart/2005/8/layout/chevron1"/>
    <dgm:cxn modelId="{283BC87C-2A19-4D04-B91E-BA09582B7D52}" srcId="{F481E594-ABD2-492D-89B5-04EA7EBA75E5}" destId="{EF72DADA-EB76-41C8-97BB-9AD092BEF585}" srcOrd="1" destOrd="0" parTransId="{66E1F137-9D00-4B23-B54F-32232E78774E}" sibTransId="{E3E4F459-9CCC-49A9-9CF5-7F8F5C15565F}"/>
    <dgm:cxn modelId="{A61D60A0-071D-4D58-9407-29857514F865}" type="presOf" srcId="{EABEE084-3DE8-4265-AD8D-646CBABAFA83}" destId="{977B6022-C3DB-4FEA-85AD-BB2CAE1335BD}" srcOrd="0" destOrd="0" presId="urn:microsoft.com/office/officeart/2005/8/layout/chevron1"/>
    <dgm:cxn modelId="{FC8E01FA-6367-4B13-91ED-43A27B173A93}" type="presOf" srcId="{F481E594-ABD2-492D-89B5-04EA7EBA75E5}" destId="{6599790C-B41A-40CB-A964-8E150CB22158}" srcOrd="0" destOrd="0" presId="urn:microsoft.com/office/officeart/2005/8/layout/chevron1"/>
    <dgm:cxn modelId="{09C19F2F-7965-4F66-990E-9FD8667B56DE}" srcId="{F481E594-ABD2-492D-89B5-04EA7EBA75E5}" destId="{C47480F9-B72A-4E30-91B0-E820FE6207A5}" srcOrd="0" destOrd="0" parTransId="{C578152E-BE6F-470B-8E3A-135048B7339C}" sibTransId="{D47DF028-CD2B-410D-BFA6-DE3066C6CDA9}"/>
    <dgm:cxn modelId="{4CC982F7-13F5-4ED6-B622-D1DBBB257250}" srcId="{F481E594-ABD2-492D-89B5-04EA7EBA75E5}" destId="{EABEE084-3DE8-4265-AD8D-646CBABAFA83}" srcOrd="3" destOrd="0" parTransId="{459C7E9B-839F-4938-A155-67DFCF506516}" sibTransId="{649003B2-7AF2-46E0-A334-0D712B925A31}"/>
    <dgm:cxn modelId="{A581E1FC-6C02-494C-BF8B-FF2DEDE56DF0}" type="presOf" srcId="{EF72DADA-EB76-41C8-97BB-9AD092BEF585}" destId="{B6B357CD-6934-493F-A639-E1E990F3D8DF}" srcOrd="0" destOrd="0" presId="urn:microsoft.com/office/officeart/2005/8/layout/chevron1"/>
    <dgm:cxn modelId="{1071DFAB-0C91-40B0-9255-3E79ECBEE71E}" srcId="{F481E594-ABD2-492D-89B5-04EA7EBA75E5}" destId="{68E35F15-836D-4BF1-AC8D-D6874FDBE05C}" srcOrd="2" destOrd="0" parTransId="{3324421C-D7DE-4D75-8CB3-6FBF35273AF4}" sibTransId="{9F6B1667-CBA8-4C58-8526-87C98F663747}"/>
    <dgm:cxn modelId="{4600DDB7-88F7-476B-A9E1-A953DB7A1021}" type="presParOf" srcId="{6599790C-B41A-40CB-A964-8E150CB22158}" destId="{DB6F2BE9-4D83-4AA3-92B0-AF46E51D2B22}" srcOrd="0" destOrd="0" presId="urn:microsoft.com/office/officeart/2005/8/layout/chevron1"/>
    <dgm:cxn modelId="{A76D3871-3324-45D1-BAAB-FD62D8547991}" type="presParOf" srcId="{6599790C-B41A-40CB-A964-8E150CB22158}" destId="{8C314913-DBDA-4954-9AC0-BDC45E3B491F}" srcOrd="1" destOrd="0" presId="urn:microsoft.com/office/officeart/2005/8/layout/chevron1"/>
    <dgm:cxn modelId="{04EA95FA-20FF-4A9C-B35A-652730B9D37C}" type="presParOf" srcId="{6599790C-B41A-40CB-A964-8E150CB22158}" destId="{B6B357CD-6934-493F-A639-E1E990F3D8DF}" srcOrd="2" destOrd="0" presId="urn:microsoft.com/office/officeart/2005/8/layout/chevron1"/>
    <dgm:cxn modelId="{592396B5-C064-4591-A4B8-4125ECFB1F76}" type="presParOf" srcId="{6599790C-B41A-40CB-A964-8E150CB22158}" destId="{BF2F051B-781A-4C1C-8716-DD007B31B28D}" srcOrd="3" destOrd="0" presId="urn:microsoft.com/office/officeart/2005/8/layout/chevron1"/>
    <dgm:cxn modelId="{DF8C3631-332D-4DB9-811E-DBB9BCBDF72C}" type="presParOf" srcId="{6599790C-B41A-40CB-A964-8E150CB22158}" destId="{110BC12F-37FE-4FA5-9B46-ADA6B0538A0F}" srcOrd="4" destOrd="0" presId="urn:microsoft.com/office/officeart/2005/8/layout/chevron1"/>
    <dgm:cxn modelId="{D6B9A76C-2C92-432A-9F08-F497287FB862}" type="presParOf" srcId="{6599790C-B41A-40CB-A964-8E150CB22158}" destId="{EBF9B1E9-0240-44BD-9BD8-90A82EF4D822}" srcOrd="5" destOrd="0" presId="urn:microsoft.com/office/officeart/2005/8/layout/chevron1"/>
    <dgm:cxn modelId="{FD0E4DED-B96B-4BE1-97AB-5BF677884A9B}" type="presParOf" srcId="{6599790C-B41A-40CB-A964-8E150CB22158}" destId="{977B6022-C3DB-4FEA-85AD-BB2CAE1335B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9CBFC-8C3C-49F3-A3F5-3B017989CBEF}">
      <dsp:nvSpPr>
        <dsp:cNvPr id="0" name=""/>
        <dsp:cNvSpPr/>
      </dsp:nvSpPr>
      <dsp:spPr>
        <a:xfrm>
          <a:off x="1993810" y="2414134"/>
          <a:ext cx="1474873" cy="14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ძირითადი ფაქტორები </a:t>
          </a:r>
          <a:endParaRPr lang="en-US" sz="1500" kern="1200" dirty="0"/>
        </a:p>
      </dsp:txBody>
      <dsp:txXfrm>
        <a:off x="2209800" y="2630124"/>
        <a:ext cx="1042893" cy="1042893"/>
      </dsp:txXfrm>
    </dsp:sp>
    <dsp:sp modelId="{79F3CE3B-CCCE-4D1B-B024-79269A30F309}">
      <dsp:nvSpPr>
        <dsp:cNvPr id="0" name=""/>
        <dsp:cNvSpPr/>
      </dsp:nvSpPr>
      <dsp:spPr>
        <a:xfrm rot="11700000">
          <a:off x="679523" y="2564325"/>
          <a:ext cx="1288914" cy="4203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BF97F-654A-4250-A1A3-F055DC9BF37F}">
      <dsp:nvSpPr>
        <dsp:cNvPr id="0" name=""/>
        <dsp:cNvSpPr/>
      </dsp:nvSpPr>
      <dsp:spPr>
        <a:xfrm>
          <a:off x="917" y="2047244"/>
          <a:ext cx="1401129" cy="112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ხარისხიანი იდეები</a:t>
          </a:r>
          <a:endParaRPr lang="en-US" sz="1400" kern="1200" dirty="0"/>
        </a:p>
      </dsp:txBody>
      <dsp:txXfrm>
        <a:off x="33747" y="2080074"/>
        <a:ext cx="1335469" cy="1055243"/>
      </dsp:txXfrm>
    </dsp:sp>
    <dsp:sp modelId="{3BB669DC-AC30-4ACF-A2EE-D53DD40E0429}">
      <dsp:nvSpPr>
        <dsp:cNvPr id="0" name=""/>
        <dsp:cNvSpPr/>
      </dsp:nvSpPr>
      <dsp:spPr>
        <a:xfrm rot="14700000">
          <a:off x="1471073" y="1620992"/>
          <a:ext cx="1288914" cy="4203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2529F-3923-4B05-8799-62B3B6C58D83}">
      <dsp:nvSpPr>
        <dsp:cNvPr id="0" name=""/>
        <dsp:cNvSpPr/>
      </dsp:nvSpPr>
      <dsp:spPr>
        <a:xfrm>
          <a:off x="1142606" y="686633"/>
          <a:ext cx="1401129" cy="112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სახსრების მოძიება </a:t>
          </a:r>
          <a:endParaRPr lang="en-US" sz="1400" kern="1200" dirty="0"/>
        </a:p>
      </dsp:txBody>
      <dsp:txXfrm>
        <a:off x="1175436" y="719463"/>
        <a:ext cx="1335469" cy="1055243"/>
      </dsp:txXfrm>
    </dsp:sp>
    <dsp:sp modelId="{329A9FF0-DF68-40E0-903F-7624E359C55B}">
      <dsp:nvSpPr>
        <dsp:cNvPr id="0" name=""/>
        <dsp:cNvSpPr/>
      </dsp:nvSpPr>
      <dsp:spPr>
        <a:xfrm rot="17700000">
          <a:off x="2702507" y="1620992"/>
          <a:ext cx="1288914" cy="4203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CBFDE-F0C9-45C4-A7EA-959632D390F5}">
      <dsp:nvSpPr>
        <dsp:cNvPr id="0" name=""/>
        <dsp:cNvSpPr/>
      </dsp:nvSpPr>
      <dsp:spPr>
        <a:xfrm>
          <a:off x="2918758" y="686633"/>
          <a:ext cx="1401129" cy="112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კარგი მარკეტინგული კამპანია </a:t>
          </a:r>
          <a:endParaRPr lang="en-US" sz="1400" kern="1200" dirty="0"/>
        </a:p>
      </dsp:txBody>
      <dsp:txXfrm>
        <a:off x="2951588" y="719463"/>
        <a:ext cx="1335469" cy="1055243"/>
      </dsp:txXfrm>
    </dsp:sp>
    <dsp:sp modelId="{EE6E112D-0F90-40D8-897C-48189136A2C1}">
      <dsp:nvSpPr>
        <dsp:cNvPr id="0" name=""/>
        <dsp:cNvSpPr/>
      </dsp:nvSpPr>
      <dsp:spPr>
        <a:xfrm rot="20700000">
          <a:off x="3494057" y="2564325"/>
          <a:ext cx="1288914" cy="4203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C981D-34AE-4B05-8D71-BA8AE2D24A3C}">
      <dsp:nvSpPr>
        <dsp:cNvPr id="0" name=""/>
        <dsp:cNvSpPr/>
      </dsp:nvSpPr>
      <dsp:spPr>
        <a:xfrm>
          <a:off x="4060447" y="2047244"/>
          <a:ext cx="1401129" cy="112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თქვენი კავშირების სიძლიერე</a:t>
          </a:r>
          <a:endParaRPr lang="en-US" sz="1400" kern="1200" dirty="0"/>
        </a:p>
      </dsp:txBody>
      <dsp:txXfrm>
        <a:off x="4093277" y="2080074"/>
        <a:ext cx="1335469" cy="10552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F2BE9-4D83-4AA3-92B0-AF46E51D2B22}">
      <dsp:nvSpPr>
        <dsp:cNvPr id="0" name=""/>
        <dsp:cNvSpPr/>
      </dsp:nvSpPr>
      <dsp:spPr>
        <a:xfrm>
          <a:off x="5211" y="0"/>
          <a:ext cx="3033663" cy="95578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ჯგუფური ფინანსირების კამპანიის განვითარება</a:t>
          </a:r>
          <a:endParaRPr lang="en-US" sz="1500" kern="1200" dirty="0" smtClean="0"/>
        </a:p>
      </dsp:txBody>
      <dsp:txXfrm>
        <a:off x="483103" y="0"/>
        <a:ext cx="2077880" cy="955783"/>
      </dsp:txXfrm>
    </dsp:sp>
    <dsp:sp modelId="{B6B357CD-6934-493F-A639-E1E990F3D8DF}">
      <dsp:nvSpPr>
        <dsp:cNvPr id="0" name=""/>
        <dsp:cNvSpPr/>
      </dsp:nvSpPr>
      <dsp:spPr>
        <a:xfrm>
          <a:off x="2735508" y="0"/>
          <a:ext cx="3033663" cy="955783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გაშვება პლატფორმაზე</a:t>
          </a:r>
          <a:endParaRPr lang="en-US" sz="1500" kern="1200" dirty="0"/>
        </a:p>
      </dsp:txBody>
      <dsp:txXfrm>
        <a:off x="3213400" y="0"/>
        <a:ext cx="2077880" cy="955783"/>
      </dsp:txXfrm>
    </dsp:sp>
    <dsp:sp modelId="{110BC12F-37FE-4FA5-9B46-ADA6B0538A0F}">
      <dsp:nvSpPr>
        <dsp:cNvPr id="0" name=""/>
        <dsp:cNvSpPr/>
      </dsp:nvSpPr>
      <dsp:spPr>
        <a:xfrm>
          <a:off x="5482364" y="0"/>
          <a:ext cx="3033663" cy="955783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ფინანსების მოზიდვა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5960256" y="0"/>
        <a:ext cx="2077880" cy="955783"/>
      </dsp:txXfrm>
    </dsp:sp>
    <dsp:sp modelId="{977B6022-C3DB-4FEA-85AD-BB2CAE1335BD}">
      <dsp:nvSpPr>
        <dsp:cNvPr id="0" name=""/>
        <dsp:cNvSpPr/>
      </dsp:nvSpPr>
      <dsp:spPr>
        <a:xfrm>
          <a:off x="8196103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დაპირებული მიზნების უზრუნველყოფა </a:t>
          </a:r>
          <a:endParaRPr lang="en-US" sz="1500" kern="1200" dirty="0"/>
        </a:p>
      </dsp:txBody>
      <dsp:txXfrm>
        <a:off x="8673995" y="0"/>
        <a:ext cx="2077880" cy="9557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F2BE9-4D83-4AA3-92B0-AF46E51D2B22}">
      <dsp:nvSpPr>
        <dsp:cNvPr id="0" name=""/>
        <dsp:cNvSpPr/>
      </dsp:nvSpPr>
      <dsp:spPr>
        <a:xfrm>
          <a:off x="5211" y="0"/>
          <a:ext cx="3033663" cy="95578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ჯგუფური ფინანსირების კამპანიის განვითარება</a:t>
          </a:r>
          <a:endParaRPr lang="en-US" sz="1500" kern="1200" dirty="0" smtClean="0"/>
        </a:p>
      </dsp:txBody>
      <dsp:txXfrm>
        <a:off x="483103" y="0"/>
        <a:ext cx="2077880" cy="955783"/>
      </dsp:txXfrm>
    </dsp:sp>
    <dsp:sp modelId="{B6B357CD-6934-493F-A639-E1E990F3D8DF}">
      <dsp:nvSpPr>
        <dsp:cNvPr id="0" name=""/>
        <dsp:cNvSpPr/>
      </dsp:nvSpPr>
      <dsp:spPr>
        <a:xfrm>
          <a:off x="2735508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გაშვება პლატფორმაზე</a:t>
          </a:r>
          <a:endParaRPr lang="en-US" sz="1500" kern="1200" dirty="0"/>
        </a:p>
      </dsp:txBody>
      <dsp:txXfrm>
        <a:off x="3213400" y="0"/>
        <a:ext cx="2077880" cy="955783"/>
      </dsp:txXfrm>
    </dsp:sp>
    <dsp:sp modelId="{110BC12F-37FE-4FA5-9B46-ADA6B0538A0F}">
      <dsp:nvSpPr>
        <dsp:cNvPr id="0" name=""/>
        <dsp:cNvSpPr/>
      </dsp:nvSpPr>
      <dsp:spPr>
        <a:xfrm>
          <a:off x="5482364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ფინანსების მოზიდვა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5960256" y="0"/>
        <a:ext cx="2077880" cy="955783"/>
      </dsp:txXfrm>
    </dsp:sp>
    <dsp:sp modelId="{977B6022-C3DB-4FEA-85AD-BB2CAE1335BD}">
      <dsp:nvSpPr>
        <dsp:cNvPr id="0" name=""/>
        <dsp:cNvSpPr/>
      </dsp:nvSpPr>
      <dsp:spPr>
        <a:xfrm>
          <a:off x="8196103" y="0"/>
          <a:ext cx="3033663" cy="955783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დაპირებული მიზნების უზრუნველყოფა </a:t>
          </a:r>
          <a:endParaRPr lang="en-US" sz="1500" kern="1200" dirty="0"/>
        </a:p>
      </dsp:txBody>
      <dsp:txXfrm>
        <a:off x="8673995" y="0"/>
        <a:ext cx="2077880" cy="9557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89924-B768-4134-907F-F0BCE1F89475}">
      <dsp:nvSpPr>
        <dsp:cNvPr id="0" name=""/>
        <dsp:cNvSpPr/>
      </dsp:nvSpPr>
      <dsp:spPr>
        <a:xfrm>
          <a:off x="788669" y="0"/>
          <a:ext cx="8938260" cy="4648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FCA99-F786-47EB-BD6E-99224AA068C1}">
      <dsp:nvSpPr>
        <dsp:cNvPr id="0" name=""/>
        <dsp:cNvSpPr/>
      </dsp:nvSpPr>
      <dsp:spPr>
        <a:xfrm>
          <a:off x="356339" y="1394460"/>
          <a:ext cx="3154680" cy="185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თქვენი ჯგუფი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თქვენი </a:t>
          </a:r>
          <a:r>
            <a:rPr lang="ka-GE" sz="1400" kern="1200" dirty="0" smtClean="0"/>
            <a:t>ჯგუფური </a:t>
          </a:r>
          <a:r>
            <a:rPr lang="ka-GE" sz="1400" kern="1200" dirty="0" smtClean="0"/>
            <a:t>ანალიზი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მათთან ურთიერთობის ჩამოყალიბება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სამიზნე ჯგუფების დადგენა</a:t>
          </a:r>
          <a:endParaRPr lang="en-US" sz="1400" kern="1200" dirty="0"/>
        </a:p>
      </dsp:txBody>
      <dsp:txXfrm>
        <a:off x="447102" y="1485223"/>
        <a:ext cx="2973154" cy="1677754"/>
      </dsp:txXfrm>
    </dsp:sp>
    <dsp:sp modelId="{66AAA42C-AC38-4EA3-BAFA-FFB683697E86}">
      <dsp:nvSpPr>
        <dsp:cNvPr id="0" name=""/>
        <dsp:cNvSpPr/>
      </dsp:nvSpPr>
      <dsp:spPr>
        <a:xfrm>
          <a:off x="3680460" y="1394460"/>
          <a:ext cx="3154680" cy="185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სწორი პლატფორმა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პლატფორმები </a:t>
          </a:r>
          <a:r>
            <a:rPr lang="ka-GE" sz="1400" kern="1200" dirty="0" smtClean="0"/>
            <a:t>შიძლება </a:t>
          </a:r>
          <a:r>
            <a:rPr lang="ka-GE" sz="1400" kern="1200" dirty="0" smtClean="0"/>
            <a:t>გავდეს ერთმანეთს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სამიზნე ჯგუფის დადგენის შემდეგ გააანალიზეთ პლატფორმის შემოთავაზებები</a:t>
          </a:r>
          <a:endParaRPr lang="en-US" sz="1400" kern="1200" dirty="0"/>
        </a:p>
      </dsp:txBody>
      <dsp:txXfrm>
        <a:off x="3771223" y="1485223"/>
        <a:ext cx="2973154" cy="1677754"/>
      </dsp:txXfrm>
    </dsp:sp>
    <dsp:sp modelId="{4971A5D5-1010-4049-A17E-26C6608F9356}">
      <dsp:nvSpPr>
        <dsp:cNvPr id="0" name=""/>
        <dsp:cNvSpPr/>
      </dsp:nvSpPr>
      <dsp:spPr>
        <a:xfrm>
          <a:off x="7004580" y="1394460"/>
          <a:ext cx="3154680" cy="185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თქვენი კამპანია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გამოიყენეთ სტრატეგია!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ყურადღება მიაქციეთ </a:t>
          </a:r>
          <a:r>
            <a:rPr lang="ka-GE" sz="1400" kern="1200" dirty="0" smtClean="0"/>
            <a:t>ანაზღაურებას!</a:t>
          </a:r>
          <a:endParaRPr lang="en-US" sz="1400" kern="1200" dirty="0"/>
        </a:p>
      </dsp:txBody>
      <dsp:txXfrm>
        <a:off x="7095343" y="1485223"/>
        <a:ext cx="2973154" cy="16777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54D4-0474-4EBA-900A-7A0466EF68A2}">
      <dsp:nvSpPr>
        <dsp:cNvPr id="0" name=""/>
        <dsp:cNvSpPr/>
      </dsp:nvSpPr>
      <dsp:spPr>
        <a:xfrm rot="5400000">
          <a:off x="5978682" y="-2372899"/>
          <a:ext cx="2370730" cy="7117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600" kern="1200" dirty="0" smtClean="0"/>
            <a:t>თაღლითობა არის ერთ-ერთი უდიდესი საშიშროება კამპანიების დროს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600" kern="1200" dirty="0" smtClean="0"/>
            <a:t>სახსრების მაძიებლები შესაძლოა არც ფიქრობდნენ კიდევ შემდგომში ფონდების მოძიებას (რეპუტაცია არ ანაღვლებთ). </a:t>
          </a:r>
          <a:r>
            <a:rPr lang="ka-GE" sz="1600" kern="1200" dirty="0" smtClean="0"/>
            <a:t>პლატფორმების მიზანი კი საპირისპიროა.  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600" kern="1200" dirty="0" smtClean="0"/>
            <a:t>კანონმდებლობა შესაძლოა ვერ უზრუნველყოფდეს ინდივიდუალურად მცირე </a:t>
          </a:r>
          <a:r>
            <a:rPr lang="ka-GE" sz="1600" kern="1200" dirty="0" smtClean="0"/>
            <a:t>თანხების მონიტორინგს</a:t>
          </a:r>
          <a:r>
            <a:rPr lang="ka-GE" sz="1600" kern="1200" dirty="0" smtClean="0"/>
            <a:t>. მცირე ინვესტიციებზე ხშირად არ ხორციელდება გამოძიება ან კონტროლი. 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-5400000">
        <a:off x="3605268" y="116244"/>
        <a:ext cx="7001831" cy="2139272"/>
      </dsp:txXfrm>
    </dsp:sp>
    <dsp:sp modelId="{AD8EAD52-6353-40A6-9BD8-0A65E5AC0D23}">
      <dsp:nvSpPr>
        <dsp:cNvPr id="0" name=""/>
        <dsp:cNvSpPr/>
      </dsp:nvSpPr>
      <dsp:spPr>
        <a:xfrm>
          <a:off x="398360" y="296838"/>
          <a:ext cx="3206906" cy="1819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თაღლითობა</a:t>
          </a:r>
          <a:endParaRPr lang="en-US" sz="3200" kern="1200" dirty="0"/>
        </a:p>
      </dsp:txBody>
      <dsp:txXfrm>
        <a:off x="487180" y="385658"/>
        <a:ext cx="3029266" cy="1641849"/>
      </dsp:txXfrm>
    </dsp:sp>
    <dsp:sp modelId="{8F0225EA-D04E-43A9-AE95-05DD049794FA}">
      <dsp:nvSpPr>
        <dsp:cNvPr id="0" name=""/>
        <dsp:cNvSpPr/>
      </dsp:nvSpPr>
      <dsp:spPr>
        <a:xfrm rot="5400000">
          <a:off x="6092782" y="17638"/>
          <a:ext cx="2142529" cy="7117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იმის გამო რომ კამპანიების ჩასატარებლად არასათანადო ბარიერებია, გამოუცდელი (ან გამოცდილი) მეწარმეები არ გამოირჩევიან გულისხმიერებით. </a:t>
          </a:r>
          <a:endParaRPr lang="en-US" sz="1900" kern="1200" dirty="0"/>
        </a:p>
      </dsp:txBody>
      <dsp:txXfrm rot="-5400000">
        <a:off x="3605267" y="2609743"/>
        <a:ext cx="7012970" cy="1933349"/>
      </dsp:txXfrm>
    </dsp:sp>
    <dsp:sp modelId="{3601D534-5970-4359-A3C9-91256BA99EFC}">
      <dsp:nvSpPr>
        <dsp:cNvPr id="0" name=""/>
        <dsp:cNvSpPr/>
      </dsp:nvSpPr>
      <dsp:spPr>
        <a:xfrm>
          <a:off x="398360" y="2666674"/>
          <a:ext cx="3206906" cy="1819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არაკომპეტენტურობა</a:t>
          </a:r>
          <a:endParaRPr lang="en-US" sz="2000" kern="1200" dirty="0"/>
        </a:p>
      </dsp:txBody>
      <dsp:txXfrm>
        <a:off x="487180" y="2755494"/>
        <a:ext cx="3029266" cy="16418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54D4-0474-4EBA-900A-7A0466EF68A2}">
      <dsp:nvSpPr>
        <dsp:cNvPr id="0" name=""/>
        <dsp:cNvSpPr/>
      </dsp:nvSpPr>
      <dsp:spPr>
        <a:xfrm rot="5400000">
          <a:off x="5874836" y="-2342778"/>
          <a:ext cx="2110933" cy="69789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მეორადი ბაზრის </a:t>
          </a:r>
          <a:r>
            <a:rPr lang="ka-GE" sz="1900" kern="1200" dirty="0" smtClean="0"/>
            <a:t>შენელებული განვითარება </a:t>
          </a:r>
          <a:r>
            <a:rPr lang="ka-GE" sz="1900" kern="1200" dirty="0" smtClean="0"/>
            <a:t>აფერხებს ძირითად ბაზარს. ინვესტორები შესაძლოა შეუერთდნენ პროექტს, მაგრამ შეექმნათ სირთულეები მათი წილების გაყიდვასთან დაკავშირებით ან შესაბამისი ფასების </a:t>
          </a:r>
          <a:r>
            <a:rPr lang="ka-GE" sz="1900" kern="1200" dirty="0" smtClean="0"/>
            <a:t>დაფიქსირებასთან დაკავშირებით. </a:t>
          </a:r>
          <a:r>
            <a:rPr lang="en-US" sz="1900" kern="1200" dirty="0" smtClean="0"/>
            <a:t> 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გამოცდილი ინვესტორები უპირატესობას ანიჭებენ უფრო აქტიურ ბაზარს. </a:t>
          </a:r>
          <a:endParaRPr lang="en-US" sz="1900" kern="1200" dirty="0"/>
        </a:p>
      </dsp:txBody>
      <dsp:txXfrm rot="-5400000">
        <a:off x="3440825" y="194280"/>
        <a:ext cx="6875910" cy="1904839"/>
      </dsp:txXfrm>
    </dsp:sp>
    <dsp:sp modelId="{AD8EAD52-6353-40A6-9BD8-0A65E5AC0D23}">
      <dsp:nvSpPr>
        <dsp:cNvPr id="0" name=""/>
        <dsp:cNvSpPr/>
      </dsp:nvSpPr>
      <dsp:spPr>
        <a:xfrm>
          <a:off x="291931" y="133615"/>
          <a:ext cx="3148892" cy="209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მეორადი ბაზრების ნაკლებობა</a:t>
          </a:r>
          <a:endParaRPr lang="en-US" sz="3200" kern="1200" dirty="0"/>
        </a:p>
      </dsp:txBody>
      <dsp:txXfrm>
        <a:off x="394345" y="236029"/>
        <a:ext cx="2944064" cy="1893131"/>
      </dsp:txXfrm>
    </dsp:sp>
    <dsp:sp modelId="{561470B9-ED84-45C1-9E61-AE9AE142B256}">
      <dsp:nvSpPr>
        <dsp:cNvPr id="0" name=""/>
        <dsp:cNvSpPr/>
      </dsp:nvSpPr>
      <dsp:spPr>
        <a:xfrm rot="5400000">
          <a:off x="6238035" y="6179"/>
          <a:ext cx="1770349" cy="69789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დონორები ხშირად ვერ ახდენენ გადასახადებისგან გათავისფულებას. 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საგადასახადო შეღავათები დამოკიდებულია იმაზე რამდენად აფინანსებს კომპანია თავის კვლევებს და განვითარებას </a:t>
          </a:r>
          <a:r>
            <a:rPr lang="ka-GE" sz="1900" kern="1200" dirty="0" smtClean="0"/>
            <a:t>შემოსავლებით</a:t>
          </a:r>
          <a:r>
            <a:rPr lang="ka-GE" sz="1900" kern="1200" dirty="0" smtClean="0"/>
            <a:t>, სააქციო კაპიტალით ან სესხით. 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 rot="-5400000">
        <a:off x="3633732" y="2696904"/>
        <a:ext cx="6892536" cy="1597507"/>
      </dsp:txXfrm>
    </dsp:sp>
    <dsp:sp modelId="{C2F09FDB-47F1-4778-B340-5BD12FBB0F7D}">
      <dsp:nvSpPr>
        <dsp:cNvPr id="0" name=""/>
        <dsp:cNvSpPr/>
      </dsp:nvSpPr>
      <dsp:spPr>
        <a:xfrm>
          <a:off x="291931" y="2434349"/>
          <a:ext cx="3341799" cy="2122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საგადასახადო გაურკვევლობა</a:t>
          </a:r>
          <a:endParaRPr lang="en-US" sz="3200" kern="1200" dirty="0"/>
        </a:p>
      </dsp:txBody>
      <dsp:txXfrm>
        <a:off x="395549" y="2537967"/>
        <a:ext cx="3134563" cy="19153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225EA-D04E-43A9-AE95-05DD049794FA}">
      <dsp:nvSpPr>
        <dsp:cNvPr id="0" name=""/>
        <dsp:cNvSpPr/>
      </dsp:nvSpPr>
      <dsp:spPr>
        <a:xfrm rot="5400000">
          <a:off x="5630671" y="-1811530"/>
          <a:ext cx="23961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ჯგუფური ფინანსირების არაფინანსურ ამონაგებს ეთმობა ნაკლები </a:t>
          </a:r>
          <a:r>
            <a:rPr lang="ka-GE" sz="1900" kern="1200" dirty="0" smtClean="0"/>
            <a:t>ყურადღება რეგულაციების თვალსაზრისით. </a:t>
          </a:r>
          <a:r>
            <a:rPr lang="ka-GE" sz="1900" kern="1200" dirty="0" smtClean="0"/>
            <a:t>მცირე ანაზღაურებაზე ორიენტირებული </a:t>
          </a:r>
          <a:r>
            <a:rPr lang="ka-GE" sz="1900" kern="1200" dirty="0" smtClean="0"/>
            <a:t>ჯგუფური ფინანსირება ხვდება მომხმარებლების დაცვის ტრადიციული რეგულირების ფარგლებში, მაგ. ხელშეკრულების პირობების დარღვევა. თუმცა დაცვის სტანდარტები არ არის განსაზღვრული. 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900" kern="1200" dirty="0" smtClean="0"/>
            <a:t>მოგებაზე ორიენტირებულ ჯგუფურ ფინანსირებას ეთმობა უფრო </a:t>
          </a:r>
          <a:r>
            <a:rPr lang="ka-GE" sz="1900" kern="1200" dirty="0" smtClean="0"/>
            <a:t>მეტი </a:t>
          </a:r>
          <a:r>
            <a:rPr lang="ka-GE" sz="1900" kern="1200" dirty="0" smtClean="0"/>
            <a:t>ყურადღება რეგულატორებისგან, რადგან </a:t>
          </a:r>
          <a:r>
            <a:rPr lang="ka-GE" sz="1900" kern="1200" dirty="0" smtClean="0"/>
            <a:t>დაკრედიტებაზე </a:t>
          </a:r>
          <a:r>
            <a:rPr lang="ka-GE" sz="1900" kern="1200" dirty="0" smtClean="0"/>
            <a:t>დამყარებული </a:t>
          </a:r>
          <a:r>
            <a:rPr lang="ka-GE" sz="1900" kern="1200" dirty="0" smtClean="0"/>
            <a:t>ფინანსირება კონკურენციას უწევს ბანკებს </a:t>
          </a:r>
          <a:r>
            <a:rPr lang="ka-GE" sz="1900" kern="1200" dirty="0" smtClean="0"/>
            <a:t>(რაც მკაცრად რეგულირებულია), ხოლო სააქციო </a:t>
          </a:r>
          <a:r>
            <a:rPr lang="ka-GE" sz="1900" kern="1200" dirty="0" smtClean="0"/>
            <a:t>კაპიტალზე </a:t>
          </a:r>
          <a:r>
            <a:rPr lang="ka-GE" sz="1900" kern="1200" dirty="0" smtClean="0"/>
            <a:t>დამყარებული ფინანსირება კავშირშია აქციების ემისიასთან (დამოკიდ. ადგილობრივ მმართველობაზე).</a:t>
          </a:r>
          <a:r>
            <a:rPr lang="en-US" sz="1900" kern="1200" dirty="0" smtClean="0"/>
            <a:t>  </a:t>
          </a:r>
          <a:endParaRPr lang="en-US" sz="1900" kern="1200" dirty="0"/>
        </a:p>
      </dsp:txBody>
      <dsp:txXfrm rot="-5400000">
        <a:off x="3463744" y="472366"/>
        <a:ext cx="6613015" cy="2162191"/>
      </dsp:txXfrm>
    </dsp:sp>
    <dsp:sp modelId="{3601D534-5970-4359-A3C9-91256BA99EFC}">
      <dsp:nvSpPr>
        <dsp:cNvPr id="0" name=""/>
        <dsp:cNvSpPr/>
      </dsp:nvSpPr>
      <dsp:spPr>
        <a:xfrm>
          <a:off x="230941" y="401842"/>
          <a:ext cx="3323732" cy="219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გაურკვეველი რეგულაციები</a:t>
          </a:r>
          <a:endParaRPr lang="en-US" sz="3200" kern="1200" dirty="0"/>
        </a:p>
      </dsp:txBody>
      <dsp:txXfrm>
        <a:off x="338063" y="508964"/>
        <a:ext cx="3109488" cy="19801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6F28E-B6ED-441B-8A1B-015B93DC0978}">
      <dsp:nvSpPr>
        <dsp:cNvPr id="0" name=""/>
        <dsp:cNvSpPr/>
      </dsp:nvSpPr>
      <dsp:spPr>
        <a:xfrm>
          <a:off x="0" y="1379405"/>
          <a:ext cx="9526772" cy="183920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43D4C-749F-4134-B20C-4C02F4ED0A79}">
      <dsp:nvSpPr>
        <dsp:cNvPr id="0" name=""/>
        <dsp:cNvSpPr/>
      </dsp:nvSpPr>
      <dsp:spPr>
        <a:xfrm>
          <a:off x="5483" y="-95827"/>
          <a:ext cx="1390073" cy="222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სექტემბერი</a:t>
          </a:r>
          <a:r>
            <a:rPr lang="en-GB" sz="1400" b="1" kern="1200" dirty="0" smtClean="0"/>
            <a:t> </a:t>
          </a:r>
          <a:r>
            <a:rPr lang="en-GB" sz="1400" b="1" kern="1200" dirty="0"/>
            <a:t>2018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არასავალდებულო სიით, როდესაც პოტენციური კრედიტორები გამოხატავენ ინტერესს; დეტალებისა და პირობების გამოქვეყნება </a:t>
          </a:r>
          <a:endParaRPr lang="en-GB" sz="1200" kern="1200" dirty="0"/>
        </a:p>
      </dsp:txBody>
      <dsp:txXfrm>
        <a:off x="5483" y="-95827"/>
        <a:ext cx="1390073" cy="2222515"/>
      </dsp:txXfrm>
    </dsp:sp>
    <dsp:sp modelId="{1CDD05E1-8E26-40F3-892A-8D9280D4C179}">
      <dsp:nvSpPr>
        <dsp:cNvPr id="0" name=""/>
        <dsp:cNvSpPr/>
      </dsp:nvSpPr>
      <dsp:spPr>
        <a:xfrm>
          <a:off x="514399" y="2208715"/>
          <a:ext cx="459801" cy="3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FFD41-EE09-4FB2-9042-B252A9B48E14}">
      <dsp:nvSpPr>
        <dsp:cNvPr id="0" name=""/>
        <dsp:cNvSpPr/>
      </dsp:nvSpPr>
      <dsp:spPr>
        <a:xfrm>
          <a:off x="1414168" y="2592426"/>
          <a:ext cx="965313" cy="2061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2018</a:t>
          </a:r>
          <a:r>
            <a:rPr lang="ka-GE" sz="1400" b="1" kern="1200" dirty="0" smtClean="0"/>
            <a:t> წ. 24 სექტემბრამდე </a:t>
          </a:r>
          <a:endParaRPr lang="en-GB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ადგილობრივებისთვის საინფორმაციო შეხვედრა</a:t>
          </a:r>
          <a:endParaRPr lang="en-GB" sz="1200" kern="1200" dirty="0"/>
        </a:p>
      </dsp:txBody>
      <dsp:txXfrm>
        <a:off x="1414168" y="2592426"/>
        <a:ext cx="965313" cy="2061051"/>
      </dsp:txXfrm>
    </dsp:sp>
    <dsp:sp modelId="{8C542D3A-686C-4E58-AF42-8DCC56E49B31}">
      <dsp:nvSpPr>
        <dsp:cNvPr id="0" name=""/>
        <dsp:cNvSpPr/>
      </dsp:nvSpPr>
      <dsp:spPr>
        <a:xfrm>
          <a:off x="1710705" y="2057426"/>
          <a:ext cx="459801" cy="3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1562C-B46B-4A97-8A83-279C2F765E08}">
      <dsp:nvSpPr>
        <dsp:cNvPr id="0" name=""/>
        <dsp:cNvSpPr/>
      </dsp:nvSpPr>
      <dsp:spPr>
        <a:xfrm>
          <a:off x="2398094" y="-122275"/>
          <a:ext cx="1620338" cy="232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2018</a:t>
          </a:r>
          <a:r>
            <a:rPr lang="ka-GE" sz="1400" b="1" kern="1200" dirty="0" smtClean="0"/>
            <a:t>წლის 5 ოქტომბრამდე </a:t>
          </a:r>
          <a:endParaRPr lang="en-GB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ფოტოვოლტ. მოდულების განაწილება პირველობის პრინციპით </a:t>
          </a:r>
          <a:endParaRPr lang="en-GB" sz="1200" kern="1200" dirty="0"/>
        </a:p>
      </dsp:txBody>
      <dsp:txXfrm>
        <a:off x="2398094" y="-122275"/>
        <a:ext cx="1620338" cy="2328307"/>
      </dsp:txXfrm>
    </dsp:sp>
    <dsp:sp modelId="{704588D9-C9E8-4C2F-AF93-BF0743C83506}">
      <dsp:nvSpPr>
        <dsp:cNvPr id="0" name=""/>
        <dsp:cNvSpPr/>
      </dsp:nvSpPr>
      <dsp:spPr>
        <a:xfrm>
          <a:off x="3022143" y="2235163"/>
          <a:ext cx="459801" cy="3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A562E-21E0-4D5A-9822-A8CF3AC8C49A}">
      <dsp:nvSpPr>
        <dsp:cNvPr id="0" name=""/>
        <dsp:cNvSpPr/>
      </dsp:nvSpPr>
      <dsp:spPr>
        <a:xfrm>
          <a:off x="4037044" y="2544009"/>
          <a:ext cx="1163293" cy="2125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2018 წლის 18 ოქტ.</a:t>
          </a:r>
          <a:endParaRPr lang="en-GB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ხელშეკრულების ხელმოწერა და გადახდა</a:t>
          </a:r>
          <a:endParaRPr lang="en-GB" sz="1200" kern="1200" dirty="0"/>
        </a:p>
      </dsp:txBody>
      <dsp:txXfrm>
        <a:off x="4037044" y="2544009"/>
        <a:ext cx="1163293" cy="2125608"/>
      </dsp:txXfrm>
    </dsp:sp>
    <dsp:sp modelId="{68A9853A-4CD2-4663-963F-9F9161EBC154}">
      <dsp:nvSpPr>
        <dsp:cNvPr id="0" name=""/>
        <dsp:cNvSpPr/>
      </dsp:nvSpPr>
      <dsp:spPr>
        <a:xfrm>
          <a:off x="4432571" y="2041287"/>
          <a:ext cx="459801" cy="3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9B32A-1683-4C6D-A1D6-B2E9B96E7175}">
      <dsp:nvSpPr>
        <dsp:cNvPr id="0" name=""/>
        <dsp:cNvSpPr/>
      </dsp:nvSpPr>
      <dsp:spPr>
        <a:xfrm>
          <a:off x="5218950" y="5315"/>
          <a:ext cx="2090634" cy="181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2018</a:t>
          </a:r>
          <a:r>
            <a:rPr lang="ka-GE" sz="1400" b="1" kern="1200" dirty="0" smtClean="0"/>
            <a:t> წლის ოქტომბრიდან დეკემბრამდე</a:t>
          </a:r>
          <a:endParaRPr lang="en-GB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ორი ფოტოვოლტ. სისტემის დამონტაჟება</a:t>
          </a:r>
          <a:endParaRPr lang="en-GB" sz="1200" kern="1200" dirty="0"/>
        </a:p>
      </dsp:txBody>
      <dsp:txXfrm>
        <a:off x="5218950" y="5315"/>
        <a:ext cx="2090634" cy="1817945"/>
      </dsp:txXfrm>
    </dsp:sp>
    <dsp:sp modelId="{7C72493F-A22E-4274-89E9-5798AD97AA98}">
      <dsp:nvSpPr>
        <dsp:cNvPr id="0" name=""/>
        <dsp:cNvSpPr/>
      </dsp:nvSpPr>
      <dsp:spPr>
        <a:xfrm>
          <a:off x="6078147" y="2107572"/>
          <a:ext cx="459801" cy="3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264F4-2F16-422C-B555-B771C80B740D}">
      <dsp:nvSpPr>
        <dsp:cNvPr id="0" name=""/>
        <dsp:cNvSpPr/>
      </dsp:nvSpPr>
      <dsp:spPr>
        <a:xfrm>
          <a:off x="7328197" y="2544009"/>
          <a:ext cx="1240414" cy="2125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2019 წ. 15 იანვრამდე</a:t>
          </a:r>
          <a:endParaRPr lang="en-GB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უკუიჯარის პერიოდის დაწყება</a:t>
          </a:r>
          <a:endParaRPr lang="en-GB" sz="1200" kern="1200" dirty="0"/>
        </a:p>
      </dsp:txBody>
      <dsp:txXfrm>
        <a:off x="7328197" y="2544009"/>
        <a:ext cx="1240414" cy="2125608"/>
      </dsp:txXfrm>
    </dsp:sp>
    <dsp:sp modelId="{00744219-8192-4988-ACBC-F2132007C88D}">
      <dsp:nvSpPr>
        <dsp:cNvPr id="0" name=""/>
        <dsp:cNvSpPr/>
      </dsp:nvSpPr>
      <dsp:spPr>
        <a:xfrm>
          <a:off x="7762284" y="2041287"/>
          <a:ext cx="459801" cy="372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7AE2D-DEF5-437F-BC38-6FDC90A900D9}">
      <dsp:nvSpPr>
        <dsp:cNvPr id="0" name=""/>
        <dsp:cNvSpPr/>
      </dsp:nvSpPr>
      <dsp:spPr>
        <a:xfrm>
          <a:off x="0" y="0"/>
          <a:ext cx="10515600" cy="1768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600" b="1" kern="1200" dirty="0" smtClean="0"/>
            <a:t>ფინანსური თანამონაწილეები</a:t>
          </a:r>
          <a:r>
            <a:rPr lang="en-GB" sz="2600" kern="1200" dirty="0" smtClean="0"/>
            <a:t>→</a:t>
          </a:r>
          <a:r>
            <a:rPr lang="ka-GE" sz="2600" kern="1200" dirty="0" smtClean="0"/>
            <a:t> ინდ. პირები ან ორგანიზაციები რომლებიც </a:t>
          </a:r>
          <a:r>
            <a:rPr lang="ka-GE" sz="2600" kern="1200" dirty="0" smtClean="0"/>
            <a:t>ერთვებიან პროცესში, </a:t>
          </a:r>
          <a:r>
            <a:rPr lang="ka-GE" sz="2600" kern="1200" dirty="0" smtClean="0"/>
            <a:t>პროექტის ინვესტიციისათვის, სპეციფიკური სამუშაოს შესრულებით ან </a:t>
          </a:r>
          <a:r>
            <a:rPr lang="ka-GE" sz="2600" kern="1200" dirty="0" smtClean="0"/>
            <a:t>ელოდებიან მოგების მიღებას პროექტის </a:t>
          </a:r>
          <a:r>
            <a:rPr lang="ka-GE" sz="2600" kern="1200" dirty="0" smtClean="0"/>
            <a:t>დასრულების შემდეგ </a:t>
          </a:r>
          <a:endParaRPr lang="en-US" sz="2600" kern="1200" dirty="0"/>
        </a:p>
      </dsp:txBody>
      <dsp:txXfrm>
        <a:off x="86311" y="86311"/>
        <a:ext cx="10342978" cy="1595457"/>
      </dsp:txXfrm>
    </dsp:sp>
    <dsp:sp modelId="{BE88F8D4-8AC3-4957-90D2-1248E85139D5}">
      <dsp:nvSpPr>
        <dsp:cNvPr id="0" name=""/>
        <dsp:cNvSpPr/>
      </dsp:nvSpPr>
      <dsp:spPr>
        <a:xfrm>
          <a:off x="0" y="1771436"/>
          <a:ext cx="10515600" cy="182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000" b="1" kern="1200" dirty="0" smtClean="0"/>
            <a:t>ფინანსური ინსტიტუტები</a:t>
          </a:r>
          <a:r>
            <a:rPr lang="en-GB" sz="2000" kern="1200" dirty="0" smtClean="0"/>
            <a:t>:</a:t>
          </a:r>
          <a:r>
            <a:rPr lang="ka-GE" sz="2000" kern="1200" dirty="0" smtClean="0"/>
            <a:t> კომპანიები, რომლებიც ახორციელებენ ფულად ტრანზაქციებს როგორიც არის დეპოზიტები, სესხები (მაგ. ბანკები)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000" b="1" kern="1200" dirty="0" smtClean="0"/>
            <a:t>საინვესტიციო კომპანიები: </a:t>
          </a:r>
          <a:r>
            <a:rPr lang="ka-GE" sz="2000" kern="1200" dirty="0" smtClean="0"/>
            <a:t>კომპანიები, რომლებიც ახორციელებენ ინევსტირებას და მოგების მიღებას პროექტიდან მიღებული წილების ყიდვა-გაყიდვით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000" b="1" kern="1200" dirty="0" smtClean="0"/>
            <a:t>ბიზნეს  ინვესტორი (კერძო ინვესტორი)</a:t>
          </a:r>
          <a:r>
            <a:rPr lang="en-GB" sz="2000" kern="1200" dirty="0" smtClean="0"/>
            <a:t>: </a:t>
          </a:r>
          <a:r>
            <a:rPr lang="ka-GE" sz="2000" kern="1200" dirty="0" smtClean="0"/>
            <a:t>ინდ. ინვესტორები, რომლებიც ასევე არიან მენტორები </a:t>
          </a:r>
          <a:endParaRPr lang="en-US" sz="2000" kern="1200" dirty="0"/>
        </a:p>
      </dsp:txBody>
      <dsp:txXfrm>
        <a:off x="0" y="1771436"/>
        <a:ext cx="10515600" cy="1824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4C8C-4C6A-4AE9-8430-CF6CE4DDA182}">
      <dsp:nvSpPr>
        <dsp:cNvPr id="0" name=""/>
        <dsp:cNvSpPr/>
      </dsp:nvSpPr>
      <dsp:spPr>
        <a:xfrm>
          <a:off x="0" y="95933"/>
          <a:ext cx="10373101" cy="128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b="1" kern="1200" dirty="0" smtClean="0"/>
            <a:t>საჯარო და საშუამავლო</a:t>
          </a:r>
          <a:r>
            <a:rPr lang="en-US" sz="2200" b="1" kern="1200" dirty="0" smtClean="0"/>
            <a:t>→ </a:t>
          </a:r>
          <a:r>
            <a:rPr lang="ka-GE" sz="2200" b="1" kern="1200" dirty="0" smtClean="0"/>
            <a:t>ჩვეულებრივ არაკომერციული ორგანიზაციები, რომლებიც აფინანსებენ პროექტს  სხვადასხვა ასპექტში, მაგ. კონსულტაცია ან ფინანსური მხარდაჭერა. </a:t>
          </a:r>
          <a:endParaRPr lang="en-US" sz="2200" kern="1200" dirty="0"/>
        </a:p>
      </dsp:txBody>
      <dsp:txXfrm>
        <a:off x="62826" y="158759"/>
        <a:ext cx="10247449" cy="1161348"/>
      </dsp:txXfrm>
    </dsp:sp>
    <dsp:sp modelId="{AFF9194C-1C54-42E6-A88C-ACD86EA96232}">
      <dsp:nvSpPr>
        <dsp:cNvPr id="0" name=""/>
        <dsp:cNvSpPr/>
      </dsp:nvSpPr>
      <dsp:spPr>
        <a:xfrm>
          <a:off x="0" y="1382934"/>
          <a:ext cx="10373101" cy="223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34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b="1" kern="1200" dirty="0" smtClean="0"/>
            <a:t>დამფინანსებელი ინსტიტუტები</a:t>
          </a:r>
          <a:r>
            <a:rPr lang="en-US" sz="1700" kern="1200" dirty="0" smtClean="0"/>
            <a:t>: </a:t>
          </a:r>
          <a:r>
            <a:rPr lang="ka-GE" sz="1700" kern="1200" dirty="0" smtClean="0"/>
            <a:t>სააგენტოები, რომლებიც მონაწილეობენ რეგიონალურ განვითარებაში ფინანსური ინსტრუმენტებისა და დაფინანსების გზით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b="1" kern="1200" dirty="0" smtClean="0"/>
            <a:t>ბიზნეს ინკუბატორები, კატალიზატორები და </a:t>
          </a:r>
          <a:r>
            <a:rPr lang="ka-GE" sz="1700" b="1" kern="1200" dirty="0" smtClean="0"/>
            <a:t>ბიზნეს მხარდაჭერის სააგენტოები: </a:t>
          </a:r>
          <a:r>
            <a:rPr lang="ka-GE" sz="1700" kern="1200" dirty="0" smtClean="0"/>
            <a:t>ფირმები, რომლებიც მხარდაჭერას უწევენ კომპანიებს საწყის ეტაპებზე. მათ შეუძლიათ მიმართულების მიცემა, სამუშაო ადგილით უზრუნველყოფა, ბიზნესის განვითარებაში მხარდაჭერის გაწევა ან დაფინანსების ხელმისაწვდომობის უზრუნველყოფა.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b="1" kern="1200" dirty="0" smtClean="0"/>
            <a:t>პალატები და ასოციაციები: </a:t>
          </a:r>
          <a:r>
            <a:rPr lang="ka-GE" sz="1700" b="0" kern="1200" dirty="0" smtClean="0"/>
            <a:t>არასამთავრობოები, რომლებიც წარმოადგენენ დასაქმებულებს შეუძლიათ საკონსულტაციო და საინფორმაციო სერვისების უზრუნველყოფა</a:t>
          </a:r>
          <a:endParaRPr lang="en-US" sz="1700" kern="1200" dirty="0"/>
        </a:p>
      </dsp:txBody>
      <dsp:txXfrm>
        <a:off x="0" y="1382934"/>
        <a:ext cx="10373101" cy="2231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7749-C1D5-4761-BCA8-55B2BC63CC8E}">
      <dsp:nvSpPr>
        <dsp:cNvPr id="0" name=""/>
        <dsp:cNvSpPr/>
      </dsp:nvSpPr>
      <dsp:spPr>
        <a:xfrm>
          <a:off x="0" y="3106271"/>
          <a:ext cx="106800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59698-22B8-41DF-84D9-B7A02336867A}">
      <dsp:nvSpPr>
        <dsp:cNvPr id="0" name=""/>
        <dsp:cNvSpPr/>
      </dsp:nvSpPr>
      <dsp:spPr>
        <a:xfrm>
          <a:off x="0" y="2054182"/>
          <a:ext cx="106800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11B50-274D-4936-896D-99BF38B30823}">
      <dsp:nvSpPr>
        <dsp:cNvPr id="0" name=""/>
        <dsp:cNvSpPr/>
      </dsp:nvSpPr>
      <dsp:spPr>
        <a:xfrm>
          <a:off x="0" y="1002093"/>
          <a:ext cx="106800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EDD56-6AD7-4895-800B-C251CA62B51F}">
      <dsp:nvSpPr>
        <dsp:cNvPr id="0" name=""/>
        <dsp:cNvSpPr/>
      </dsp:nvSpPr>
      <dsp:spPr>
        <a:xfrm>
          <a:off x="2776808" y="104"/>
          <a:ext cx="7903223" cy="1001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ორიგინალური და ყველაზე პოპულარული. მხარდაჭერილია სოციალური, პოლიტიკური, აკადემიური და სხვა პროექტები. დონორები არაფერს იღებენ სანაცვლოდ. 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2776808" y="104"/>
        <a:ext cx="7903223" cy="1001989"/>
      </dsp:txXfrm>
    </dsp:sp>
    <dsp:sp modelId="{2410887A-0524-43CB-9D6C-8F50FB21825F}">
      <dsp:nvSpPr>
        <dsp:cNvPr id="0" name=""/>
        <dsp:cNvSpPr/>
      </dsp:nvSpPr>
      <dsp:spPr>
        <a:xfrm>
          <a:off x="0" y="228157"/>
          <a:ext cx="2776808" cy="7869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შემოწირულობაზე დამყარებული </a:t>
          </a:r>
          <a:endParaRPr lang="en-US" sz="2100" kern="1200" dirty="0"/>
        </a:p>
      </dsp:txBody>
      <dsp:txXfrm>
        <a:off x="38423" y="266580"/>
        <a:ext cx="2699962" cy="748539"/>
      </dsp:txXfrm>
    </dsp:sp>
    <dsp:sp modelId="{D518C49C-77B6-4D2A-8E00-8EA5482182F2}">
      <dsp:nvSpPr>
        <dsp:cNvPr id="0" name=""/>
        <dsp:cNvSpPr/>
      </dsp:nvSpPr>
      <dsp:spPr>
        <a:xfrm>
          <a:off x="2776808" y="1052193"/>
          <a:ext cx="7903223" cy="1001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მონაწილე ჩვეულებრივ </a:t>
          </a:r>
          <a:r>
            <a:rPr lang="ka-GE" sz="1500" kern="1200" dirty="0" smtClean="0"/>
            <a:t>იღებს სიმბოლურ </a:t>
          </a:r>
          <a:r>
            <a:rPr lang="ka-GE" sz="1500" kern="1200" dirty="0" smtClean="0"/>
            <a:t>ანაზღაურებას, რომლის ღირებულება არ არის ფინანსური შენატანის პროპორციული </a:t>
          </a:r>
          <a:r>
            <a:rPr lang="en-US" sz="1500" kern="1200" dirty="0" smtClean="0"/>
            <a:t>(</a:t>
          </a:r>
          <a:r>
            <a:rPr lang="ka-GE" sz="1500" kern="1200" dirty="0" smtClean="0"/>
            <a:t>მაგ. სამადლობელო წერილი</a:t>
          </a:r>
          <a:r>
            <a:rPr lang="en-US" sz="1500" kern="1200" dirty="0" smtClean="0"/>
            <a:t>). </a:t>
          </a:r>
          <a:r>
            <a:rPr lang="ka-GE" sz="1500" kern="1200" dirty="0" smtClean="0"/>
            <a:t>მოტივაცია იგივეა დაახლოებით რაც </a:t>
          </a:r>
          <a:r>
            <a:rPr lang="ka-GE" sz="1500" kern="1200" dirty="0" smtClean="0"/>
            <a:t>შემოწირულობაზე დამყარებული ჯგუფური </a:t>
          </a:r>
          <a:r>
            <a:rPr lang="ka-GE" sz="1500" kern="1200" dirty="0" smtClean="0"/>
            <a:t>ფინანსირების დროს. </a:t>
          </a:r>
          <a:endParaRPr lang="en-US" sz="1500" kern="1200" dirty="0"/>
        </a:p>
      </dsp:txBody>
      <dsp:txXfrm>
        <a:off x="2776808" y="1052193"/>
        <a:ext cx="7903223" cy="1001989"/>
      </dsp:txXfrm>
    </dsp:sp>
    <dsp:sp modelId="{AB0BD3F9-CC82-4C0C-84D5-4A534DD3B18F}">
      <dsp:nvSpPr>
        <dsp:cNvPr id="0" name=""/>
        <dsp:cNvSpPr/>
      </dsp:nvSpPr>
      <dsp:spPr>
        <a:xfrm>
          <a:off x="0" y="1280246"/>
          <a:ext cx="2776808" cy="7869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ანაზღაურებაზე დამყარებული </a:t>
          </a:r>
          <a:endParaRPr lang="en-US" sz="2100" kern="1200" dirty="0"/>
        </a:p>
      </dsp:txBody>
      <dsp:txXfrm>
        <a:off x="38423" y="1318669"/>
        <a:ext cx="2699962" cy="748539"/>
      </dsp:txXfrm>
    </dsp:sp>
    <dsp:sp modelId="{DE78828A-A5A0-4303-ADF4-2F106B366DFC}">
      <dsp:nvSpPr>
        <dsp:cNvPr id="0" name=""/>
        <dsp:cNvSpPr/>
      </dsp:nvSpPr>
      <dsp:spPr>
        <a:xfrm>
          <a:off x="2776808" y="2104282"/>
          <a:ext cx="7903223" cy="1001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აქტივისტი სთავაზობს კამპანიაში მონაწილეებს პროტოტიპს </a:t>
          </a:r>
          <a:r>
            <a:rPr lang="ka-GE" sz="1500" kern="1200" dirty="0" smtClean="0"/>
            <a:t>ან სრულყოფილ პროდუქტს ან </a:t>
          </a:r>
          <a:r>
            <a:rPr lang="ka-GE" sz="1500" kern="1200" dirty="0" smtClean="0"/>
            <a:t>სერვისს. ეს მოდელი </a:t>
          </a:r>
          <a:r>
            <a:rPr lang="ka-GE" sz="1500" kern="1200" dirty="0" smtClean="0"/>
            <a:t>ხშირად გამოყენებულია </a:t>
          </a:r>
          <a:r>
            <a:rPr lang="ka-GE" sz="1500" kern="1200" dirty="0" smtClean="0"/>
            <a:t>ვებ-გვერდებზე, როგორიც </a:t>
          </a:r>
          <a:r>
            <a:rPr lang="ka-GE" sz="1500" kern="1200" dirty="0" smtClean="0"/>
            <a:t>არის კიკსტარტერი. </a:t>
          </a:r>
          <a:endParaRPr lang="en-US" sz="1500" kern="1200" dirty="0"/>
        </a:p>
      </dsp:txBody>
      <dsp:txXfrm>
        <a:off x="2776808" y="2104282"/>
        <a:ext cx="7903223" cy="1001989"/>
      </dsp:txXfrm>
    </dsp:sp>
    <dsp:sp modelId="{3520A4CC-0CBF-4FE2-9CFF-FAEC96F46349}">
      <dsp:nvSpPr>
        <dsp:cNvPr id="0" name=""/>
        <dsp:cNvSpPr/>
      </dsp:nvSpPr>
      <dsp:spPr>
        <a:xfrm>
          <a:off x="0" y="2319413"/>
          <a:ext cx="2776808" cy="7869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smtClean="0"/>
            <a:t>წინასწარი გაყიდვა </a:t>
          </a:r>
          <a:endParaRPr lang="en-US" sz="2100" kern="1200" dirty="0"/>
        </a:p>
      </dsp:txBody>
      <dsp:txXfrm>
        <a:off x="38423" y="2357836"/>
        <a:ext cx="2699962" cy="748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1D684-D32B-46FF-8AD5-5004DB3A0DF3}">
      <dsp:nvSpPr>
        <dsp:cNvPr id="0" name=""/>
        <dsp:cNvSpPr/>
      </dsp:nvSpPr>
      <dsp:spPr>
        <a:xfrm>
          <a:off x="0" y="100687"/>
          <a:ext cx="10515600" cy="70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700" kern="1200" dirty="0" smtClean="0"/>
            <a:t>უპირატესობები შემომწირველებისთვის </a:t>
          </a:r>
          <a:endParaRPr lang="en-US" sz="2700" kern="1200" dirty="0"/>
        </a:p>
      </dsp:txBody>
      <dsp:txXfrm>
        <a:off x="34191" y="134878"/>
        <a:ext cx="10447218" cy="632027"/>
      </dsp:txXfrm>
    </dsp:sp>
    <dsp:sp modelId="{FD1A0631-52A3-48FC-A709-FF1388234F89}">
      <dsp:nvSpPr>
        <dsp:cNvPr id="0" name=""/>
        <dsp:cNvSpPr/>
      </dsp:nvSpPr>
      <dsp:spPr>
        <a:xfrm>
          <a:off x="0" y="801097"/>
          <a:ext cx="10515600" cy="1481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მხარდამჭერებს შეუძლიათ პროდუქტების ყიდვა ადრე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მხარდამჭერებს შეუძლიათ მხარდაჭერა გახადონ საჯარო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მხარდამჭერები იღებენ დამატებით პროდუქტებს, რომლებიც ხშირად არ არის ხელმისაწვდომი </a:t>
          </a:r>
          <a:endParaRPr lang="en-US" sz="2100" kern="1200" dirty="0"/>
        </a:p>
      </dsp:txBody>
      <dsp:txXfrm>
        <a:off x="0" y="801097"/>
        <a:ext cx="10515600" cy="1481085"/>
      </dsp:txXfrm>
    </dsp:sp>
    <dsp:sp modelId="{70A75D85-47FE-4D6A-866A-5E1D9D459671}">
      <dsp:nvSpPr>
        <dsp:cNvPr id="0" name=""/>
        <dsp:cNvSpPr/>
      </dsp:nvSpPr>
      <dsp:spPr>
        <a:xfrm>
          <a:off x="0" y="2282182"/>
          <a:ext cx="10515600" cy="70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700" kern="1200" dirty="0" smtClean="0"/>
            <a:t>უპირატესობები კომპანიებისთვის </a:t>
          </a:r>
          <a:endParaRPr lang="en-US" sz="2700" kern="1200" dirty="0"/>
        </a:p>
      </dsp:txBody>
      <dsp:txXfrm>
        <a:off x="34191" y="2316373"/>
        <a:ext cx="10447218" cy="632027"/>
      </dsp:txXfrm>
    </dsp:sp>
    <dsp:sp modelId="{DDEE4CEA-9029-4E6A-967A-DEE26880464B}">
      <dsp:nvSpPr>
        <dsp:cNvPr id="0" name=""/>
        <dsp:cNvSpPr/>
      </dsp:nvSpPr>
      <dsp:spPr>
        <a:xfrm>
          <a:off x="0" y="2982592"/>
          <a:ext cx="105156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მიღებული სახსრების უკან </a:t>
          </a:r>
          <a:r>
            <a:rPr lang="ka-GE" sz="2100" kern="1200" dirty="0" smtClean="0"/>
            <a:t>დაბრუნება </a:t>
          </a:r>
          <a:r>
            <a:rPr lang="ka-GE" sz="2100" kern="1200" dirty="0" smtClean="0"/>
            <a:t>არ ხდება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ფონდების შეძენის გარდა შესაძლებელია კლიენტთა მონაცემთა ბაზის </a:t>
          </a:r>
          <a:r>
            <a:rPr lang="ka-GE" sz="2100" kern="1200" dirty="0" smtClean="0"/>
            <a:t>შექმნა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შესაძლებელია უფრო დიდი აუდიტორიის მოზიდვა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2100" kern="1200" dirty="0" smtClean="0"/>
            <a:t>მარკეტინგული ინსტრუმენტი შემდგომი განვითარებისთვის </a:t>
          </a:r>
          <a:endParaRPr lang="en-US" sz="2100" kern="1200" dirty="0"/>
        </a:p>
      </dsp:txBody>
      <dsp:txXfrm>
        <a:off x="0" y="2982592"/>
        <a:ext cx="10515600" cy="1564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D016D-303D-4F10-B4B3-42487992D565}">
      <dsp:nvSpPr>
        <dsp:cNvPr id="0" name=""/>
        <dsp:cNvSpPr/>
      </dsp:nvSpPr>
      <dsp:spPr>
        <a:xfrm>
          <a:off x="0" y="330270"/>
          <a:ext cx="1051560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ინვესტორებისთვის</a:t>
          </a:r>
          <a:endParaRPr lang="en-US" sz="2200" kern="1200" dirty="0"/>
        </a:p>
      </dsp:txBody>
      <dsp:txXfrm>
        <a:off x="27859" y="358129"/>
        <a:ext cx="10459882" cy="514986"/>
      </dsp:txXfrm>
    </dsp:sp>
    <dsp:sp modelId="{B779C004-5534-455F-8BB6-A04788579F52}">
      <dsp:nvSpPr>
        <dsp:cNvPr id="0" name=""/>
        <dsp:cNvSpPr/>
      </dsp:nvSpPr>
      <dsp:spPr>
        <a:xfrm>
          <a:off x="0" y="900975"/>
          <a:ext cx="10515600" cy="125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ინვესტორები </a:t>
          </a:r>
          <a:r>
            <a:rPr lang="ka-GE" sz="1700" kern="1200" dirty="0" smtClean="0"/>
            <a:t>იღებენ სარგებელს ყოველწლიურად </a:t>
          </a:r>
          <a:r>
            <a:rPr lang="ka-GE" sz="1700" kern="1200" dirty="0" smtClean="0"/>
            <a:t>საპროცენტო განაკვეთით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თქვენ იღებთ მონაწილეობას კომპანიის </a:t>
          </a:r>
          <a:r>
            <a:rPr lang="ka-GE" sz="1700" kern="1200" dirty="0" smtClean="0"/>
            <a:t> </a:t>
          </a:r>
          <a:r>
            <a:rPr lang="ka-GE" sz="1700" kern="1200" dirty="0" smtClean="0"/>
            <a:t>წარმატებაში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ინვესტორები ხშირად იღებენ განსაკუთრებულ „სარგებელს“ კომპანიებისგან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ინვესტორებმა ზუსტად იციან სად მიდის მათი ფული და აქვთ პირდაპირი კავშირი მეწარმეებთან</a:t>
          </a:r>
          <a:endParaRPr lang="en-US" sz="1700" kern="1200" dirty="0"/>
        </a:p>
      </dsp:txBody>
      <dsp:txXfrm>
        <a:off x="0" y="900975"/>
        <a:ext cx="10515600" cy="1252350"/>
      </dsp:txXfrm>
    </dsp:sp>
    <dsp:sp modelId="{A8A9E6BE-11D1-4A3F-BA82-620840737B56}">
      <dsp:nvSpPr>
        <dsp:cNvPr id="0" name=""/>
        <dsp:cNvSpPr/>
      </dsp:nvSpPr>
      <dsp:spPr>
        <a:xfrm>
          <a:off x="0" y="2153325"/>
          <a:ext cx="1051560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კომპანიებისთვის</a:t>
          </a:r>
          <a:endParaRPr lang="en-US" sz="2200" kern="1200" dirty="0"/>
        </a:p>
      </dsp:txBody>
      <dsp:txXfrm>
        <a:off x="27859" y="2181184"/>
        <a:ext cx="10459882" cy="514986"/>
      </dsp:txXfrm>
    </dsp:sp>
    <dsp:sp modelId="{4530753E-D203-47A7-B7EE-5960A37AEFEC}">
      <dsp:nvSpPr>
        <dsp:cNvPr id="0" name=""/>
        <dsp:cNvSpPr/>
      </dsp:nvSpPr>
      <dsp:spPr>
        <a:xfrm>
          <a:off x="0" y="2724029"/>
          <a:ext cx="10515600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აძლიერებს კომპანიის კაპიტალის სტრუქტურას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მარკეტინგული ინსტრუმენტი: </a:t>
          </a:r>
          <a:r>
            <a:rPr lang="ka-GE" sz="1700" kern="1200" dirty="0" smtClean="0"/>
            <a:t>პროექტს ექცევა დიდი ყურადღება და ფართო მასებზე ვრცელდება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კომპანიებს აქვთ პირდაპირი უკუკავშირი მონაწილე მხარეებთან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ურთიერთობა: კომპანიებს აქვთ პირდი ურთიერთობები კლიენტებთან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700" kern="1200" dirty="0" smtClean="0"/>
            <a:t>ინვესტორების </a:t>
          </a:r>
          <a:r>
            <a:rPr lang="ka-GE" sz="1700" kern="1200" dirty="0" smtClean="0"/>
            <a:t>საშუალებით </a:t>
          </a:r>
          <a:r>
            <a:rPr lang="ka-GE" sz="1700" kern="1200" dirty="0" smtClean="0"/>
            <a:t>კომპანიები იძენენ ერთგულ კლიენტებსა და </a:t>
          </a:r>
          <a:r>
            <a:rPr lang="ka-GE" sz="1700" kern="1200" dirty="0" smtClean="0"/>
            <a:t>ბრენდების ელჩებს</a:t>
          </a:r>
          <a:endParaRPr lang="en-US" sz="1700" kern="1200" dirty="0"/>
        </a:p>
      </dsp:txBody>
      <dsp:txXfrm>
        <a:off x="0" y="2724029"/>
        <a:ext cx="10515600" cy="1593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F2BE9-4D83-4AA3-92B0-AF46E51D2B22}">
      <dsp:nvSpPr>
        <dsp:cNvPr id="0" name=""/>
        <dsp:cNvSpPr/>
      </dsp:nvSpPr>
      <dsp:spPr>
        <a:xfrm>
          <a:off x="4877" y="0"/>
          <a:ext cx="2839417" cy="11158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ჯგუფური ფინანსირების კამპანიის განვითარება</a:t>
          </a:r>
          <a:endParaRPr lang="en-US" sz="1600" kern="1200" dirty="0" smtClean="0"/>
        </a:p>
      </dsp:txBody>
      <dsp:txXfrm>
        <a:off x="562816" y="0"/>
        <a:ext cx="1723539" cy="1115878"/>
      </dsp:txXfrm>
    </dsp:sp>
    <dsp:sp modelId="{B6B357CD-6934-493F-A639-E1E990F3D8DF}">
      <dsp:nvSpPr>
        <dsp:cNvPr id="0" name=""/>
        <dsp:cNvSpPr/>
      </dsp:nvSpPr>
      <dsp:spPr>
        <a:xfrm>
          <a:off x="2560353" y="0"/>
          <a:ext cx="2839417" cy="11158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გაშვება პლატფორმაზე	</a:t>
          </a:r>
          <a:endParaRPr lang="en-US" sz="1600" kern="1200" dirty="0"/>
        </a:p>
      </dsp:txBody>
      <dsp:txXfrm>
        <a:off x="3118292" y="0"/>
        <a:ext cx="1723539" cy="1115878"/>
      </dsp:txXfrm>
    </dsp:sp>
    <dsp:sp modelId="{110BC12F-37FE-4FA5-9B46-ADA6B0538A0F}">
      <dsp:nvSpPr>
        <dsp:cNvPr id="0" name=""/>
        <dsp:cNvSpPr/>
      </dsp:nvSpPr>
      <dsp:spPr>
        <a:xfrm>
          <a:off x="5131326" y="0"/>
          <a:ext cx="2839417" cy="11158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ფინანსების მოზიდვა </a:t>
          </a:r>
          <a:endParaRPr lang="en-US" sz="1600" kern="1200" dirty="0"/>
        </a:p>
      </dsp:txBody>
      <dsp:txXfrm>
        <a:off x="5689265" y="0"/>
        <a:ext cx="1723539" cy="1115878"/>
      </dsp:txXfrm>
    </dsp:sp>
    <dsp:sp modelId="{977B6022-C3DB-4FEA-85AD-BB2CAE1335BD}">
      <dsp:nvSpPr>
        <dsp:cNvPr id="0" name=""/>
        <dsp:cNvSpPr/>
      </dsp:nvSpPr>
      <dsp:spPr>
        <a:xfrm>
          <a:off x="7671304" y="0"/>
          <a:ext cx="2839417" cy="11158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დაპირებული მიზნების უზრუნველყოფა </a:t>
          </a:r>
          <a:endParaRPr lang="en-US" sz="1600" kern="1200" dirty="0"/>
        </a:p>
      </dsp:txBody>
      <dsp:txXfrm>
        <a:off x="8229243" y="0"/>
        <a:ext cx="1723539" cy="1115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F2BE9-4D83-4AA3-92B0-AF46E51D2B22}">
      <dsp:nvSpPr>
        <dsp:cNvPr id="0" name=""/>
        <dsp:cNvSpPr/>
      </dsp:nvSpPr>
      <dsp:spPr>
        <a:xfrm>
          <a:off x="5211" y="0"/>
          <a:ext cx="3033663" cy="955783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ჯგუფური ფინანსირების კამპანიის განვითარება</a:t>
          </a:r>
          <a:endParaRPr lang="en-US" sz="1500" kern="1200" dirty="0" smtClean="0"/>
        </a:p>
      </dsp:txBody>
      <dsp:txXfrm>
        <a:off x="483103" y="0"/>
        <a:ext cx="2077880" cy="955783"/>
      </dsp:txXfrm>
    </dsp:sp>
    <dsp:sp modelId="{B6B357CD-6934-493F-A639-E1E990F3D8DF}">
      <dsp:nvSpPr>
        <dsp:cNvPr id="0" name=""/>
        <dsp:cNvSpPr/>
      </dsp:nvSpPr>
      <dsp:spPr>
        <a:xfrm>
          <a:off x="2735508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გაშვება პლატფორმაზე</a:t>
          </a:r>
          <a:endParaRPr lang="en-US" sz="1500" kern="1200" dirty="0"/>
        </a:p>
      </dsp:txBody>
      <dsp:txXfrm>
        <a:off x="3213400" y="0"/>
        <a:ext cx="2077880" cy="955783"/>
      </dsp:txXfrm>
    </dsp:sp>
    <dsp:sp modelId="{110BC12F-37FE-4FA5-9B46-ADA6B0538A0F}">
      <dsp:nvSpPr>
        <dsp:cNvPr id="0" name=""/>
        <dsp:cNvSpPr/>
      </dsp:nvSpPr>
      <dsp:spPr>
        <a:xfrm>
          <a:off x="5482364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ფინანსების მოზიდვა 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5960256" y="0"/>
        <a:ext cx="2077880" cy="955783"/>
      </dsp:txXfrm>
    </dsp:sp>
    <dsp:sp modelId="{977B6022-C3DB-4FEA-85AD-BB2CAE1335BD}">
      <dsp:nvSpPr>
        <dsp:cNvPr id="0" name=""/>
        <dsp:cNvSpPr/>
      </dsp:nvSpPr>
      <dsp:spPr>
        <a:xfrm>
          <a:off x="8196103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დაპირებული მიზნების უზრუნველყოფა </a:t>
          </a:r>
          <a:endParaRPr lang="en-US" sz="1500" kern="1200" dirty="0"/>
        </a:p>
      </dsp:txBody>
      <dsp:txXfrm>
        <a:off x="8673995" y="0"/>
        <a:ext cx="2077880" cy="9557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F2BE9-4D83-4AA3-92B0-AF46E51D2B22}">
      <dsp:nvSpPr>
        <dsp:cNvPr id="0" name=""/>
        <dsp:cNvSpPr/>
      </dsp:nvSpPr>
      <dsp:spPr>
        <a:xfrm>
          <a:off x="5211" y="0"/>
          <a:ext cx="3033663" cy="955783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ჯგუფური ფინანსირების კამპანიის განვითარება</a:t>
          </a:r>
          <a:endParaRPr lang="en-US" sz="1500" kern="1200" dirty="0" smtClean="0"/>
        </a:p>
      </dsp:txBody>
      <dsp:txXfrm>
        <a:off x="483103" y="0"/>
        <a:ext cx="2077880" cy="955783"/>
      </dsp:txXfrm>
    </dsp:sp>
    <dsp:sp modelId="{B6B357CD-6934-493F-A639-E1E990F3D8DF}">
      <dsp:nvSpPr>
        <dsp:cNvPr id="0" name=""/>
        <dsp:cNvSpPr/>
      </dsp:nvSpPr>
      <dsp:spPr>
        <a:xfrm>
          <a:off x="2735508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გაშვება პლატფორმაზე</a:t>
          </a:r>
          <a:endParaRPr lang="en-US" sz="1500" kern="1200" dirty="0"/>
        </a:p>
      </dsp:txBody>
      <dsp:txXfrm>
        <a:off x="3213400" y="0"/>
        <a:ext cx="2077880" cy="955783"/>
      </dsp:txXfrm>
    </dsp:sp>
    <dsp:sp modelId="{110BC12F-37FE-4FA5-9B46-ADA6B0538A0F}">
      <dsp:nvSpPr>
        <dsp:cNvPr id="0" name=""/>
        <dsp:cNvSpPr/>
      </dsp:nvSpPr>
      <dsp:spPr>
        <a:xfrm>
          <a:off x="5482364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ფინანსების მოზიდვა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5960256" y="0"/>
        <a:ext cx="2077880" cy="955783"/>
      </dsp:txXfrm>
    </dsp:sp>
    <dsp:sp modelId="{977B6022-C3DB-4FEA-85AD-BB2CAE1335BD}">
      <dsp:nvSpPr>
        <dsp:cNvPr id="0" name=""/>
        <dsp:cNvSpPr/>
      </dsp:nvSpPr>
      <dsp:spPr>
        <a:xfrm>
          <a:off x="8196103" y="0"/>
          <a:ext cx="3033663" cy="955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დაპირებული მიზნების უზრუნველყოფა </a:t>
          </a:r>
          <a:endParaRPr lang="en-US" sz="1500" kern="1200" dirty="0"/>
        </a:p>
      </dsp:txBody>
      <dsp:txXfrm>
        <a:off x="8673995" y="0"/>
        <a:ext cx="2077880" cy="95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68F9B-1F30-467C-AAF0-32F9E3531AB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8574-B7F0-451F-AAB0-293D799CD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866A7-76E9-2042-AB61-5835EBA210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8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9190" y="4429063"/>
            <a:ext cx="6311193" cy="693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C5F54B5-28BD-4BE2-B8B7-AFF9FA8E86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647522"/>
            <a:ext cx="11572875" cy="4724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xmlns="" id="{9FC7207B-98BA-44B0-879A-18668772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3" y="339509"/>
            <a:ext cx="11572875" cy="724247"/>
          </a:xfrm>
          <a:prstGeom prst="rect">
            <a:avLst/>
          </a:prstGeom>
        </p:spPr>
        <p:txBody>
          <a:bodyPr anchor="ctr"/>
          <a:lstStyle>
            <a:lvl1pPr>
              <a:defRPr lang="de-AT" sz="54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47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xmlns="" id="{2861CBD3-FCC2-437D-A601-A22DD6F612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647522"/>
            <a:ext cx="11572875" cy="4724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xmlns="" id="{66FE0C8D-BD31-4F7D-96E8-5751D874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3" y="339509"/>
            <a:ext cx="11572875" cy="724247"/>
          </a:xfrm>
          <a:prstGeom prst="rect">
            <a:avLst/>
          </a:prstGeom>
        </p:spPr>
        <p:txBody>
          <a:bodyPr anchor="ctr"/>
          <a:lstStyle>
            <a:lvl1pPr>
              <a:defRPr lang="de-AT" sz="54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de-DE" dirty="0"/>
              <a:t>Mastertitelformat bearbeiten</a:t>
            </a:r>
            <a:endParaRPr lang="de-AT" dirty="0"/>
          </a:p>
        </p:txBody>
      </p:sp>
      <p:grpSp>
        <p:nvGrpSpPr>
          <p:cNvPr id="17" name="Group 31">
            <a:extLst>
              <a:ext uri="{FF2B5EF4-FFF2-40B4-BE49-F238E27FC236}">
                <a16:creationId xmlns:a16="http://schemas.microsoft.com/office/drawing/2014/main" xmlns="" id="{C67F32FA-1C8A-4425-9CAE-447CF361695C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xmlns="" id="{40D66F8B-FA44-401B-9DA3-A274BDA589D6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xmlns="" id="{54227923-BD15-4FF3-B5C6-626DEF1BCA54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xmlns="" id="{A845FB83-41B8-4F96-B148-5F85D7F25F90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xmlns="" id="{2DE1B636-32CB-4567-A54E-59A4528E3CC4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xmlns="" id="{B9C62733-7FC2-490C-8103-71DFF842109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752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>
            <a:extLst>
              <a:ext uri="{FF2B5EF4-FFF2-40B4-BE49-F238E27FC236}">
                <a16:creationId xmlns:a16="http://schemas.microsoft.com/office/drawing/2014/main" xmlns="" id="{A9040CD6-31F4-4E6A-B4AB-51ADA516453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2066925"/>
            <a:ext cx="11572875" cy="4305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xmlns="" id="{A2CE4684-FFC2-4207-B9B2-E1FF1FE7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3" y="339509"/>
            <a:ext cx="11572875" cy="724247"/>
          </a:xfrm>
          <a:prstGeom prst="rect">
            <a:avLst/>
          </a:prstGeom>
        </p:spPr>
        <p:txBody>
          <a:bodyPr anchor="ctr"/>
          <a:lstStyle>
            <a:lvl1pPr algn="ctr">
              <a:defRPr lang="de-AT" sz="54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de-DE" dirty="0"/>
              <a:t>Mastertitelformat bearbeiten</a:t>
            </a:r>
            <a:endParaRPr lang="de-AT" dirty="0"/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xmlns="" id="{8F8720F6-2E23-4786-912C-731E8258C549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5" name="Rectangle 32">
              <a:extLst>
                <a:ext uri="{FF2B5EF4-FFF2-40B4-BE49-F238E27FC236}">
                  <a16:creationId xmlns:a16="http://schemas.microsoft.com/office/drawing/2014/main" xmlns="" id="{8CDEAA81-4F3A-42E4-9E8B-81184C085980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3">
              <a:extLst>
                <a:ext uri="{FF2B5EF4-FFF2-40B4-BE49-F238E27FC236}">
                  <a16:creationId xmlns:a16="http://schemas.microsoft.com/office/drawing/2014/main" xmlns="" id="{D1D6114D-E6A6-4BDC-A004-A4684E59D45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4">
              <a:extLst>
                <a:ext uri="{FF2B5EF4-FFF2-40B4-BE49-F238E27FC236}">
                  <a16:creationId xmlns:a16="http://schemas.microsoft.com/office/drawing/2014/main" xmlns="" id="{829AF068-66E8-44DA-AF20-94BEA11155DE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5">
              <a:extLst>
                <a:ext uri="{FF2B5EF4-FFF2-40B4-BE49-F238E27FC236}">
                  <a16:creationId xmlns:a16="http://schemas.microsoft.com/office/drawing/2014/main" xmlns="" id="{98B0E3C8-44BA-4DDF-819D-351BCB0FB9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xmlns="" id="{86C0506C-5014-4845-BFC3-0DCF740696C9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10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1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3">
            <a:extLst>
              <a:ext uri="{FF2B5EF4-FFF2-40B4-BE49-F238E27FC236}">
                <a16:creationId xmlns:a16="http://schemas.microsoft.com/office/drawing/2014/main" xmlns="" id="{B525370A-046C-454E-AFE2-0C0A2F254F93}"/>
              </a:ext>
            </a:extLst>
          </p:cNvPr>
          <p:cNvGrpSpPr/>
          <p:nvPr userDrawn="1"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xmlns="" id="{3FE6F1C6-5965-4B1F-AC22-CFF721EE02C4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xmlns="" id="{0875061E-727C-48FB-859D-BEFDD3902C8A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xmlns="" id="{EA48789E-AC13-479A-8BB9-E5803B7C368C}"/>
              </a:ext>
            </a:extLst>
          </p:cNvPr>
          <p:cNvGrpSpPr/>
          <p:nvPr userDrawn="1"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xmlns="" id="{E288A36F-8760-470E-9FAF-9E10C4151C0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xmlns="" id="{CAB0F5FC-71F6-4358-9037-E077D60FCFBC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32">
            <a:extLst>
              <a:ext uri="{FF2B5EF4-FFF2-40B4-BE49-F238E27FC236}">
                <a16:creationId xmlns:a16="http://schemas.microsoft.com/office/drawing/2014/main" xmlns="" id="{93E04854-D581-43B4-B688-1C9BF05FE4B5}"/>
              </a:ext>
            </a:extLst>
          </p:cNvPr>
          <p:cNvGrpSpPr/>
          <p:nvPr userDrawn="1"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xmlns="" id="{AD90C900-84F8-4AD1-9657-4989D26C286B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51">
              <a:extLst>
                <a:ext uri="{FF2B5EF4-FFF2-40B4-BE49-F238E27FC236}">
                  <a16:creationId xmlns:a16="http://schemas.microsoft.com/office/drawing/2014/main" xmlns="" id="{A7A4586B-C394-494B-86BA-34B466351BFD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xmlns="" id="{B2724E67-57CE-40FB-9DC0-5859D84AD667}"/>
              </a:ext>
            </a:extLst>
          </p:cNvPr>
          <p:cNvGrpSpPr/>
          <p:nvPr userDrawn="1"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33FD8E0E-4265-499E-BC6D-02CF38DC2A48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xmlns="" id="{939FB5BC-9C88-45C0-8A1F-B27414AAFF5C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xmlns="" id="{3193A893-D68E-42E9-B465-5ED23933E529}"/>
              </a:ext>
            </a:extLst>
          </p:cNvPr>
          <p:cNvGrpSpPr/>
          <p:nvPr userDrawn="1"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xmlns="" id="{7EB814D5-3091-4DFC-BB16-33BD7088271C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xmlns="" id="{C468DF09-CC58-4E36-8D57-831B85335D3F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34">
            <a:extLst>
              <a:ext uri="{FF2B5EF4-FFF2-40B4-BE49-F238E27FC236}">
                <a16:creationId xmlns:a16="http://schemas.microsoft.com/office/drawing/2014/main" xmlns="" id="{C4356A56-BFAB-4F90-A96B-F5AA49C78139}"/>
              </a:ext>
            </a:extLst>
          </p:cNvPr>
          <p:cNvSpPr txBox="1"/>
          <p:nvPr userDrawn="1"/>
        </p:nvSpPr>
        <p:spPr>
          <a:xfrm>
            <a:off x="5192216" y="51055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xmlns="" id="{1C15A796-D882-4907-BF81-FF83238AF46A}"/>
              </a:ext>
            </a:extLst>
          </p:cNvPr>
          <p:cNvSpPr txBox="1"/>
          <p:nvPr userDrawn="1"/>
        </p:nvSpPr>
        <p:spPr>
          <a:xfrm>
            <a:off x="5186420" y="139059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xmlns="" id="{8D005235-0BD6-4421-9A1C-C801E7861F46}"/>
              </a:ext>
            </a:extLst>
          </p:cNvPr>
          <p:cNvSpPr txBox="1"/>
          <p:nvPr userDrawn="1"/>
        </p:nvSpPr>
        <p:spPr>
          <a:xfrm>
            <a:off x="5220542" y="205169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xmlns="" id="{CF70503E-B84B-4ACE-9F82-690B17F69816}"/>
              </a:ext>
            </a:extLst>
          </p:cNvPr>
          <p:cNvSpPr txBox="1"/>
          <p:nvPr userDrawn="1"/>
        </p:nvSpPr>
        <p:spPr>
          <a:xfrm>
            <a:off x="6512653" y="2287379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xmlns="" id="{1F5FC5E0-5208-493E-AC23-A12CDCD2E1D2}"/>
              </a:ext>
            </a:extLst>
          </p:cNvPr>
          <p:cNvSpPr/>
          <p:nvPr userDrawn="1"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Rectangle: Rounded Corners 39">
            <a:extLst>
              <a:ext uri="{FF2B5EF4-FFF2-40B4-BE49-F238E27FC236}">
                <a16:creationId xmlns:a16="http://schemas.microsoft.com/office/drawing/2014/main" xmlns="" id="{538BFDDE-8D64-4BA0-8051-6EEF529BB62B}"/>
              </a:ext>
            </a:extLst>
          </p:cNvPr>
          <p:cNvSpPr/>
          <p:nvPr userDrawn="1"/>
        </p:nvSpPr>
        <p:spPr>
          <a:xfrm>
            <a:off x="5393756" y="5597423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xmlns="" id="{81D53AB1-7970-4B20-B5B1-8B03E62BB74E}"/>
              </a:ext>
            </a:extLst>
          </p:cNvPr>
          <p:cNvSpPr/>
          <p:nvPr userDrawn="1"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32" name="Group 41">
            <a:extLst>
              <a:ext uri="{FF2B5EF4-FFF2-40B4-BE49-F238E27FC236}">
                <a16:creationId xmlns:a16="http://schemas.microsoft.com/office/drawing/2014/main" xmlns="" id="{0DEE27F1-3628-4C5C-B6FE-EDC871F8F338}"/>
              </a:ext>
            </a:extLst>
          </p:cNvPr>
          <p:cNvGrpSpPr/>
          <p:nvPr userDrawn="1"/>
        </p:nvGrpSpPr>
        <p:grpSpPr>
          <a:xfrm>
            <a:off x="6355409" y="4427126"/>
            <a:ext cx="5239961" cy="733867"/>
            <a:chOff x="1758834" y="1773770"/>
            <a:chExt cx="2741158" cy="733867"/>
          </a:xfrm>
        </p:grpSpPr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xmlns="" id="{D2102387-98FB-446B-9F99-B4CE7C6579C7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xmlns="" id="{CB8346DE-E885-4B83-ADD0-D065C95D279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4">
            <a:extLst>
              <a:ext uri="{FF2B5EF4-FFF2-40B4-BE49-F238E27FC236}">
                <a16:creationId xmlns:a16="http://schemas.microsoft.com/office/drawing/2014/main" xmlns="" id="{C706A6EB-A83F-438F-B421-8BEB01671226}"/>
              </a:ext>
            </a:extLst>
          </p:cNvPr>
          <p:cNvGrpSpPr/>
          <p:nvPr userDrawn="1"/>
        </p:nvGrpSpPr>
        <p:grpSpPr>
          <a:xfrm>
            <a:off x="6355409" y="5545878"/>
            <a:ext cx="5239961" cy="733867"/>
            <a:chOff x="1758834" y="1773770"/>
            <a:chExt cx="2741158" cy="733867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xmlns="" id="{5DFD9698-7E0A-4A71-9645-D6286AF7D0BF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xmlns="" id="{16C0AD1C-4CAE-45F2-82D3-F2D899E829EB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7">
            <a:extLst>
              <a:ext uri="{FF2B5EF4-FFF2-40B4-BE49-F238E27FC236}">
                <a16:creationId xmlns:a16="http://schemas.microsoft.com/office/drawing/2014/main" xmlns="" id="{E8E364C3-77D5-4F67-B6C2-AFA0D2BA6B0D}"/>
              </a:ext>
            </a:extLst>
          </p:cNvPr>
          <p:cNvGrpSpPr/>
          <p:nvPr userDrawn="1"/>
        </p:nvGrpSpPr>
        <p:grpSpPr>
          <a:xfrm>
            <a:off x="6355409" y="3260115"/>
            <a:ext cx="5239961" cy="733867"/>
            <a:chOff x="1758834" y="1773770"/>
            <a:chExt cx="2741158" cy="733867"/>
          </a:xfrm>
        </p:grpSpPr>
        <p:sp>
          <p:nvSpPr>
            <p:cNvPr id="39" name="TextBox 48">
              <a:extLst>
                <a:ext uri="{FF2B5EF4-FFF2-40B4-BE49-F238E27FC236}">
                  <a16:creationId xmlns:a16="http://schemas.microsoft.com/office/drawing/2014/main" xmlns="" id="{ACF184C9-6D4F-4097-BA56-33832CA81CA2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xmlns="" id="{B28E6AD5-5060-4DE7-88C4-FDA71A8E792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xmlns="" id="{BC45673A-0B4A-4673-A8EE-13CE7528B58B}"/>
              </a:ext>
            </a:extLst>
          </p:cNvPr>
          <p:cNvSpPr/>
          <p:nvPr userDrawn="1"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xmlns="" id="{2702A519-4C60-45FA-B119-5F257439F4F5}"/>
              </a:ext>
            </a:extLst>
          </p:cNvPr>
          <p:cNvSpPr/>
          <p:nvPr userDrawn="1"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xmlns="" id="{C84D313A-7E4C-4124-A5BD-D72CCCC33ABA}"/>
              </a:ext>
            </a:extLst>
          </p:cNvPr>
          <p:cNvSpPr/>
          <p:nvPr userDrawn="1"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585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4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v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23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130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45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5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D88F4DB1-285F-4AA7-9BF6-97BA7D3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829"/>
            <a:ext cx="10515600" cy="3565703"/>
          </a:xfrm>
        </p:spPr>
        <p:txBody>
          <a:bodyPr/>
          <a:lstStyle/>
          <a:p>
            <a:r>
              <a:rPr lang="de-DE" dirty="0" smtClean="0"/>
              <a:t>XXYY</a:t>
            </a:r>
            <a:endParaRPr lang="pl-P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9221" y="10763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12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854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5557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4330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5102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100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5115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1" y="188916"/>
            <a:ext cx="10678580" cy="936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2" y="1484316"/>
            <a:ext cx="10668001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Sie lesen eben einen Blindtext beziehungsweise Musterworte, um die Optik besser sehen zu können.</a:t>
            </a:r>
          </a:p>
          <a:p>
            <a:pPr lvl="0"/>
            <a:r>
              <a:rPr lang="de-DE" dirty="0"/>
              <a:t>Der Text ist daher an sich redundant, aber Sie können nun die Abtrennungen besser sehen.</a:t>
            </a:r>
          </a:p>
          <a:p>
            <a:pPr lvl="1"/>
            <a:r>
              <a:rPr lang="de-DE" dirty="0"/>
              <a:t>Beispielsweise wäre die zweite Ebene jene, die jetzt</a:t>
            </a:r>
          </a:p>
          <a:p>
            <a:pPr lvl="1"/>
            <a:r>
              <a:rPr lang="de-DE" dirty="0"/>
              <a:t>folgt.</a:t>
            </a:r>
          </a:p>
          <a:p>
            <a:pPr lvl="2"/>
            <a:r>
              <a:rPr lang="de-DE" dirty="0"/>
              <a:t>Beispielsweise wäre die dritte Ebene jene, die jetzt</a:t>
            </a:r>
          </a:p>
          <a:p>
            <a:pPr lvl="2"/>
            <a:r>
              <a:rPr lang="de-DE" dirty="0"/>
              <a:t>folgt.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20E2B-FC99-4A38-BFFD-416A818AECB0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4824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6824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2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323760" y="0"/>
            <a:ext cx="386824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71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6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aby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2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27382" y="1795495"/>
            <a:ext cx="10369551" cy="384175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7381" y="932723"/>
            <a:ext cx="10177131" cy="576064"/>
          </a:xfrm>
          <a:prstGeom prst="rect">
            <a:avLst/>
          </a:prstGeom>
          <a:solidFill>
            <a:srgbClr val="474B6D"/>
          </a:solidFill>
          <a:ln>
            <a:noFill/>
          </a:ln>
        </p:spPr>
        <p:txBody>
          <a:bodyPr/>
          <a:lstStyle>
            <a:lvl1pPr>
              <a:defRPr sz="2933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/>
              <a:t>Mastertitelformat bearbeiten</a:t>
            </a:r>
            <a:endParaRPr lang="de-AT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932723"/>
            <a:ext cx="623392" cy="576064"/>
          </a:xfrm>
          <a:prstGeom prst="rect">
            <a:avLst/>
          </a:prstGeom>
          <a:solidFill>
            <a:srgbClr val="47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27381" y="6432715"/>
            <a:ext cx="2765563" cy="430247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04512" y="6432715"/>
            <a:ext cx="838269" cy="430247"/>
          </a:xfrm>
          <a:prstGeom prst="rect">
            <a:avLst/>
          </a:prstGeom>
        </p:spPr>
        <p:txBody>
          <a:bodyPr/>
          <a:lstStyle>
            <a:lvl1pPr>
              <a:defRPr lang="de-AT" sz="1867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387080FE-A30B-4D78-A9DE-E8092D79E966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79776" y="6436088"/>
            <a:ext cx="5280587" cy="449297"/>
          </a:xfrm>
          <a:prstGeom prst="rect">
            <a:avLst/>
          </a:prstGeom>
        </p:spPr>
        <p:txBody>
          <a:bodyPr/>
          <a:lstStyle>
            <a:lvl1pPr>
              <a:defRPr lang="de-AT" sz="1867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880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32"/>
            </a:lvl1pPr>
            <a:lvl2pPr marL="387111" indent="0" algn="ctr">
              <a:buNone/>
              <a:defRPr sz="1693"/>
            </a:lvl2pPr>
            <a:lvl3pPr marL="774222" indent="0" algn="ctr">
              <a:buNone/>
              <a:defRPr sz="1524"/>
            </a:lvl3pPr>
            <a:lvl4pPr marL="1161334" indent="0" algn="ctr">
              <a:buNone/>
              <a:defRPr sz="1355"/>
            </a:lvl4pPr>
            <a:lvl5pPr marL="1548445" indent="0" algn="ctr">
              <a:buNone/>
              <a:defRPr sz="1355"/>
            </a:lvl5pPr>
            <a:lvl6pPr marL="1935556" indent="0" algn="ctr">
              <a:buNone/>
              <a:defRPr sz="1355"/>
            </a:lvl6pPr>
            <a:lvl7pPr marL="2322667" indent="0" algn="ctr">
              <a:buNone/>
              <a:defRPr sz="1355"/>
            </a:lvl7pPr>
            <a:lvl8pPr marL="2709779" indent="0" algn="ctr">
              <a:buNone/>
              <a:defRPr sz="1355"/>
            </a:lvl8pPr>
            <a:lvl9pPr marL="3096890" indent="0" algn="ctr">
              <a:buNone/>
              <a:defRPr sz="1355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B48E-C9ED-8541-AD9A-3656BB40E8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13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v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7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258697"/>
            <a:ext cx="5181600" cy="43513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58697"/>
            <a:ext cx="5181600" cy="43513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203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7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3499" y="548680"/>
            <a:ext cx="11573768" cy="457200"/>
          </a:xfrm>
          <a:prstGeom prst="rect">
            <a:avLst/>
          </a:prstGeom>
        </p:spPr>
        <p:txBody>
          <a:bodyPr anchor="t"/>
          <a:lstStyle/>
          <a:p>
            <a:r>
              <a:rPr lang="en-US" noProof="0" dirty="0" smtClean="0"/>
              <a:t>TITELMASTER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2283" y="1796819"/>
            <a:ext cx="11076516" cy="4146781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A89AE-ACA0-4717-B0BB-5A5FF89EF800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2904" y="164637"/>
            <a:ext cx="7717597" cy="287867"/>
          </a:xfrm>
        </p:spPr>
        <p:txBody>
          <a:bodyPr anchor="ctr"/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 dirty="0" smtClean="0"/>
              <a:t>SECTION TITELMASTER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2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0983" y="1113471"/>
            <a:ext cx="11462326" cy="526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0983" y="2032000"/>
            <a:ext cx="11462326" cy="411941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0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aby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875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686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>
            <a:extLst>
              <a:ext uri="{FF2B5EF4-FFF2-40B4-BE49-F238E27FC236}">
                <a16:creationId xmlns:a16="http://schemas.microsoft.com/office/drawing/2014/main" xmlns="" id="{A9040CD6-31F4-4E6A-B4AB-51ADA516453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2066925"/>
            <a:ext cx="11572875" cy="4305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xmlns="" id="{A2CE4684-FFC2-4207-B9B2-E1FF1FE7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3" y="339509"/>
            <a:ext cx="11572875" cy="724247"/>
          </a:xfrm>
          <a:prstGeom prst="rect">
            <a:avLst/>
          </a:prstGeom>
        </p:spPr>
        <p:txBody>
          <a:bodyPr anchor="ctr"/>
          <a:lstStyle>
            <a:lvl1pPr algn="ctr">
              <a:defRPr lang="de-AT" sz="54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de-DE" dirty="0"/>
              <a:t>Mastertitelformat bearbeiten</a:t>
            </a:r>
            <a:endParaRPr lang="de-AT" dirty="0"/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xmlns="" id="{8F8720F6-2E23-4786-912C-731E8258C549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5" name="Rectangle 32">
              <a:extLst>
                <a:ext uri="{FF2B5EF4-FFF2-40B4-BE49-F238E27FC236}">
                  <a16:creationId xmlns:a16="http://schemas.microsoft.com/office/drawing/2014/main" xmlns="" id="{8CDEAA81-4F3A-42E4-9E8B-81184C085980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3">
              <a:extLst>
                <a:ext uri="{FF2B5EF4-FFF2-40B4-BE49-F238E27FC236}">
                  <a16:creationId xmlns:a16="http://schemas.microsoft.com/office/drawing/2014/main" xmlns="" id="{D1D6114D-E6A6-4BDC-A004-A4684E59D45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4">
              <a:extLst>
                <a:ext uri="{FF2B5EF4-FFF2-40B4-BE49-F238E27FC236}">
                  <a16:creationId xmlns:a16="http://schemas.microsoft.com/office/drawing/2014/main" xmlns="" id="{829AF068-66E8-44DA-AF20-94BEA11155DE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5">
              <a:extLst>
                <a:ext uri="{FF2B5EF4-FFF2-40B4-BE49-F238E27FC236}">
                  <a16:creationId xmlns:a16="http://schemas.microsoft.com/office/drawing/2014/main" xmlns="" id="{98B0E3C8-44BA-4DDF-819D-351BCB0FB9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xmlns="" id="{86C0506C-5014-4845-BFC3-0DCF740696C9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918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DD/MM/YYYY</a:t>
            </a:r>
          </a:p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7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261533"/>
            <a:ext cx="10515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203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366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8" r:id="rId7"/>
    <p:sldLayoutId id="2147483733" r:id="rId8"/>
    <p:sldLayoutId id="214748373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29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hyperlink" Target="http://openclipart.org/detail/169757/check-and-cross-marks-by-gcross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6.xml"/><Relationship Id="rId7" Type="http://schemas.openxmlformats.org/officeDocument/2006/relationships/oleObject" Target="../embeddings/oleObject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1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9.xml"/><Relationship Id="rId7" Type="http://schemas.openxmlformats.org/officeDocument/2006/relationships/oleObject" Target="../embeddings/oleObject7.bin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2.xml"/><Relationship Id="rId7" Type="http://schemas.openxmlformats.org/officeDocument/2006/relationships/oleObject" Target="../embeddings/oleObject8.bin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4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585" y="20764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a-GE" sz="4000" dirty="0" smtClean="0"/>
              <a:t>ჯგუფური ფინანსირების </a:t>
            </a:r>
            <a:br>
              <a:rPr lang="ka-GE" sz="4000" dirty="0" smtClean="0"/>
            </a:br>
            <a:r>
              <a:rPr lang="ka-GE" sz="4000" dirty="0" smtClean="0"/>
              <a:t>სპეციალისტის მოდული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1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0442" y="1357799"/>
            <a:ext cx="10515600" cy="40018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CF</a:t>
            </a:r>
            <a:r>
              <a:rPr lang="ka-GE" dirty="0" smtClean="0"/>
              <a:t> პროექტებში ძირითადად 4 მონაწილეა</a:t>
            </a:r>
            <a:r>
              <a:rPr lang="en-US" dirty="0" smtClean="0"/>
              <a:t>:</a:t>
            </a:r>
          </a:p>
          <a:p>
            <a:pPr lvl="1"/>
            <a:r>
              <a:rPr lang="ka-GE" dirty="0" smtClean="0"/>
              <a:t>კამპანიის შემქმნელები</a:t>
            </a:r>
            <a:endParaRPr lang="en-US" dirty="0" smtClean="0"/>
          </a:p>
          <a:p>
            <a:pPr lvl="1"/>
            <a:r>
              <a:rPr lang="ka-GE" dirty="0" smtClean="0"/>
              <a:t>შემომწირველები/სპონსორები</a:t>
            </a:r>
            <a:endParaRPr lang="en-US" dirty="0" smtClean="0"/>
          </a:p>
          <a:p>
            <a:pPr lvl="1"/>
            <a:r>
              <a:rPr lang="ka-GE" dirty="0" smtClean="0"/>
              <a:t>პლატფორმები</a:t>
            </a:r>
            <a:endParaRPr lang="en-US" dirty="0" smtClean="0"/>
          </a:p>
          <a:p>
            <a:pPr lvl="1"/>
            <a:r>
              <a:rPr lang="ka-GE" dirty="0" smtClean="0"/>
              <a:t>მხარდამჭერი ორგანიზაციები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ka-GE" dirty="0" smtClean="0"/>
              <a:t>მარტივად: </a:t>
            </a:r>
            <a:r>
              <a:rPr lang="ka-GE" b="1" dirty="0" smtClean="0"/>
              <a:t>კამპანიის ხელმძღვანელები </a:t>
            </a:r>
            <a:r>
              <a:rPr lang="ka-GE" dirty="0" smtClean="0"/>
              <a:t>მოიძიებენ სახსრებს </a:t>
            </a:r>
            <a:r>
              <a:rPr lang="ka-GE" b="1" dirty="0" smtClean="0"/>
              <a:t>პლატფორმის</a:t>
            </a:r>
            <a:r>
              <a:rPr lang="ka-GE" dirty="0" smtClean="0"/>
              <a:t> მეშვეობით. </a:t>
            </a:r>
            <a:r>
              <a:rPr lang="ka-GE" b="1" dirty="0" smtClean="0"/>
              <a:t>მხარდამჭერი ორგანიზაციები </a:t>
            </a:r>
            <a:r>
              <a:rPr lang="ka-GE" dirty="0" smtClean="0"/>
              <a:t>უზრუნველყოფენ მხარდაჭერას სხვადასხვა ეტაპებზე სხვადასხვა მონაწილე მხარისთვის.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127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18602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11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მონაწილეები: კამპანიის შემქმნელები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0981" y="1130300"/>
            <a:ext cx="2245654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ვინ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0981" y="1991285"/>
            <a:ext cx="2245654" cy="1009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კამპანიის ხელმძღვანელები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99012" y="1130300"/>
            <a:ext cx="8534400" cy="429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დახასიათება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98077" y="1841500"/>
            <a:ext cx="8535336" cy="138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ინდივიდუალური პირები ინიციატივით </a:t>
            </a:r>
            <a:r>
              <a:rPr lang="ka-GE" b="1" dirty="0" smtClean="0"/>
              <a:t>რომელთაც </a:t>
            </a:r>
            <a:r>
              <a:rPr lang="ka-GE" b="1" dirty="0" smtClean="0"/>
              <a:t>სჭირდება ინვესტიცია </a:t>
            </a:r>
            <a:endParaRPr lang="en-U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 smtClean="0"/>
              <a:t>მათ ასევე ეწოდებათ დამფუძნებლები ან შემქმნელები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 smtClean="0"/>
              <a:t>ნებისმიერ პირს ვისაც გააჩნია კარგი </a:t>
            </a:r>
            <a:r>
              <a:rPr lang="ka-GE" dirty="0" smtClean="0"/>
              <a:t>იდეა </a:t>
            </a:r>
            <a:r>
              <a:rPr lang="ka-GE" dirty="0" smtClean="0"/>
              <a:t>და კარგი კავშირები შეუძლია წამოიწყოს ჯგუფური ფინანსირების კამპანია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40981" y="3944471"/>
            <a:ext cx="2245654" cy="102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შემომწირველები/მხარდამჭერები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98077" y="3478679"/>
            <a:ext cx="8444753" cy="242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/>
          </a:p>
          <a:p>
            <a:pPr lvl="0"/>
            <a:endParaRPr lang="en-US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87483"/>
              </p:ext>
            </p:extLst>
          </p:nvPr>
        </p:nvGraphicFramePr>
        <p:xfrm>
          <a:off x="3501745" y="4188759"/>
          <a:ext cx="8128000" cy="1752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7424">
                  <a:extLst>
                    <a:ext uri="{9D8B030D-6E8A-4147-A177-3AD203B41FA5}">
                      <a16:colId xmlns:a16="http://schemas.microsoft.com/office/drawing/2014/main" xmlns="" val="2166244912"/>
                    </a:ext>
                  </a:extLst>
                </a:gridCol>
                <a:gridCol w="6260576">
                  <a:extLst>
                    <a:ext uri="{9D8B030D-6E8A-4147-A177-3AD203B41FA5}">
                      <a16:colId xmlns:a16="http://schemas.microsoft.com/office/drawing/2014/main" xmlns="" val="289982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ინვესტორები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კაპიტალზე დამყარებული ჯგუფური ფინანსირება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96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კრედიტორები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სესხებზე დამყარებული ჯგუფური ფინანსირება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ფინანსური მხარდამჭერები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ანაზღაურებაზე</a:t>
                      </a:r>
                      <a:r>
                        <a:rPr lang="ka-GE" baseline="0" dirty="0" smtClean="0"/>
                        <a:t> </a:t>
                      </a:r>
                      <a:r>
                        <a:rPr lang="ka-GE" dirty="0" smtClean="0"/>
                        <a:t>დამყარებული </a:t>
                      </a:r>
                      <a:r>
                        <a:rPr lang="ka-GE" dirty="0" smtClean="0"/>
                        <a:t>ფინანსირება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041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დონორები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baseline="0" dirty="0" smtClean="0"/>
                        <a:t>შემოწირულობაზე დამყარებული </a:t>
                      </a:r>
                      <a:r>
                        <a:rPr lang="ka-GE" baseline="0" dirty="0" smtClean="0"/>
                        <a:t>დაფინანსება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34524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07995" y="3452004"/>
            <a:ext cx="753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bg1"/>
                </a:solidFill>
              </a:rPr>
              <a:t>ინდივიდუალური პირები, რომლებიც გაიღებენ სახსრებს ჯგუფური ფინანსირების პროექტისთვის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1438" y="6156126"/>
            <a:ext cx="247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Training; Crowd-Fund-Port Guide and Conda.at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645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49828"/>
            <a:ext cx="10515600" cy="3868057"/>
          </a:xfrm>
        </p:spPr>
        <p:txBody>
          <a:bodyPr>
            <a:normAutofit/>
          </a:bodyPr>
          <a:lstStyle/>
          <a:p>
            <a:pPr marL="285750" lvl="0" indent="-285750">
              <a:buClr>
                <a:schemeClr val="bg1"/>
              </a:buClr>
            </a:pPr>
            <a:endParaRPr lang="en-GB" dirty="0" smtClean="0"/>
          </a:p>
          <a:p>
            <a:pPr marL="0" indent="0">
              <a:buClr>
                <a:schemeClr val="bg1"/>
              </a:buClr>
              <a:buNone/>
            </a:pPr>
            <a:r>
              <a:rPr lang="ka-GE" dirty="0" smtClean="0"/>
              <a:t>ინიციატივები ძირითადად ფინანსდება ჯგუფურად </a:t>
            </a:r>
            <a:r>
              <a:rPr lang="ka-GE" b="1" dirty="0" smtClean="0"/>
              <a:t>ადრეულ </a:t>
            </a:r>
            <a:r>
              <a:rPr lang="ka-GE" b="1" dirty="0" smtClean="0"/>
              <a:t>სტადიებზე</a:t>
            </a:r>
            <a:r>
              <a:rPr lang="ka-GE" dirty="0" smtClean="0"/>
              <a:t>, </a:t>
            </a:r>
            <a:r>
              <a:rPr lang="ka-GE" dirty="0" smtClean="0"/>
              <a:t>რისი საშუალებითაც </a:t>
            </a:r>
            <a:r>
              <a:rPr lang="ka-GE" dirty="0" smtClean="0"/>
              <a:t>აქტივისტებს შეუძლიათ</a:t>
            </a:r>
            <a:r>
              <a:rPr lang="en-GB" dirty="0" smtClean="0"/>
              <a:t>: </a:t>
            </a:r>
            <a:endParaRPr lang="en-GB" dirty="0"/>
          </a:p>
          <a:p>
            <a:pPr lvl="1"/>
            <a:r>
              <a:rPr lang="ka-GE" dirty="0" smtClean="0"/>
              <a:t>გამოსცადონ მარკეტინგული ინსტრუმენტები</a:t>
            </a:r>
            <a:endParaRPr lang="en-GB" b="1" dirty="0" smtClean="0"/>
          </a:p>
          <a:p>
            <a:pPr lvl="1"/>
            <a:r>
              <a:rPr lang="ka-GE" b="1" dirty="0" smtClean="0"/>
              <a:t>არხები და სამიზნე ჯგუფები </a:t>
            </a:r>
            <a:endParaRPr lang="en-GB" sz="1400" dirty="0"/>
          </a:p>
          <a:p>
            <a:pPr lvl="1"/>
            <a:r>
              <a:rPr lang="ka-GE" b="1" dirty="0" smtClean="0"/>
              <a:t>რეკლამა გაუკეთონ</a:t>
            </a:r>
            <a:r>
              <a:rPr lang="ka-GE" b="1" dirty="0"/>
              <a:t> </a:t>
            </a:r>
            <a:r>
              <a:rPr lang="ka-GE" dirty="0" smtClean="0"/>
              <a:t>სხვადასხვა პროდუქტს </a:t>
            </a:r>
          </a:p>
          <a:p>
            <a:pPr lvl="1"/>
            <a:r>
              <a:rPr lang="ka-GE" b="1" dirty="0" smtClean="0"/>
              <a:t>გაამყარონ ბაზარზე </a:t>
            </a:r>
            <a:r>
              <a:rPr lang="ka-GE" dirty="0" smtClean="0"/>
              <a:t>სხვადასხვა სექტორის პროდუქტები </a:t>
            </a:r>
          </a:p>
          <a:p>
            <a:pPr lvl="1"/>
            <a:r>
              <a:rPr lang="ka-GE" dirty="0" smtClean="0"/>
              <a:t>შეიტყონ </a:t>
            </a:r>
            <a:r>
              <a:rPr lang="ka-GE" dirty="0" smtClean="0"/>
              <a:t>მომხმარებლის </a:t>
            </a:r>
            <a:r>
              <a:rPr lang="ka-GE" b="1" dirty="0" smtClean="0"/>
              <a:t>მოტივაცია და მოლოდინები</a:t>
            </a:r>
          </a:p>
          <a:p>
            <a:pPr lvl="1"/>
            <a:r>
              <a:rPr lang="ka-GE" dirty="0" smtClean="0"/>
              <a:t>დაკავშირება </a:t>
            </a:r>
            <a:r>
              <a:rPr lang="ka-GE" b="1" dirty="0" smtClean="0"/>
              <a:t>ახალ აუდიტორიასთან</a:t>
            </a:r>
            <a:endParaRPr lang="en-GB" b="1" dirty="0"/>
          </a:p>
          <a:p>
            <a:pPr marL="285750" indent="-285750">
              <a:buClr>
                <a:schemeClr val="bg1"/>
              </a:buClr>
            </a:pPr>
            <a:endParaRPr lang="en-GB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12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მონაწილეები: </a:t>
            </a:r>
            <a:r>
              <a:rPr lang="ka-GE" dirty="0" smtClean="0"/>
              <a:t>აქტივისტები (კამპანიის დამფუძნებელი)</a:t>
            </a:r>
            <a:br>
              <a:rPr lang="ka-GE" dirty="0" smtClean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44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1457698"/>
            <a:ext cx="5611906" cy="4177553"/>
          </a:xfrm>
        </p:spPr>
        <p:txBody>
          <a:bodyPr>
            <a:normAutofit fontScale="77500" lnSpcReduction="20000"/>
          </a:bodyPr>
          <a:lstStyle/>
          <a:p>
            <a:r>
              <a:rPr lang="ka-GE" dirty="0" smtClean="0"/>
              <a:t>წარმატებული კამპანიები ხშირად მოიზიდავენ სახსრების </a:t>
            </a:r>
            <a:r>
              <a:rPr lang="ka-GE" dirty="0" smtClean="0"/>
              <a:t>მნიშვნელოვან </a:t>
            </a:r>
            <a:r>
              <a:rPr lang="ka-GE" dirty="0" smtClean="0"/>
              <a:t>ნაწილს დაწყების ფაზაში, როდესაც ადვილია მხარდაჭერის მიღება, ოჯახისგან, მეგობრებისგან და ქსელიდან. </a:t>
            </a:r>
            <a:endParaRPr lang="en-GB" dirty="0" smtClean="0"/>
          </a:p>
          <a:p>
            <a:r>
              <a:rPr lang="ka-GE" dirty="0" smtClean="0"/>
              <a:t>თანხების მოცულობა ასევე იზრდება </a:t>
            </a:r>
            <a:r>
              <a:rPr lang="ka-GE" b="1" dirty="0" smtClean="0"/>
              <a:t>დახურვის/ბოლო ფაზაში</a:t>
            </a:r>
            <a:r>
              <a:rPr lang="ka-GE" dirty="0" smtClean="0"/>
              <a:t>.</a:t>
            </a:r>
            <a:r>
              <a:rPr lang="en-GB" dirty="0" smtClean="0"/>
              <a:t> </a:t>
            </a:r>
          </a:p>
          <a:p>
            <a:r>
              <a:rPr lang="ka-GE" dirty="0" smtClean="0"/>
              <a:t>დაფინანსების პროცენტულობის განთავსება </a:t>
            </a:r>
            <a:r>
              <a:rPr lang="ka-GE" dirty="0" smtClean="0"/>
              <a:t>მნიშვნელოვანია</a:t>
            </a:r>
            <a:r>
              <a:rPr lang="ka-GE" dirty="0" smtClean="0"/>
              <a:t>, რადგან სპონსორების ქცევას განსაზღვრავს. კამპანიების უმეტესობა, რომლებიც გასცდება  საწყისი დაფინანსების დონის 10%-ს, წარმატებით ფინანსდება. </a:t>
            </a:r>
            <a:endParaRPr lang="en-GB" dirty="0"/>
          </a:p>
          <a:p>
            <a:pPr marL="285750" lvl="0" indent="-285750">
              <a:buClr>
                <a:schemeClr val="bg1"/>
              </a:buClr>
            </a:pPr>
            <a:endParaRPr lang="en-GB" dirty="0" smtClean="0"/>
          </a:p>
          <a:p>
            <a:pPr marL="285750" lvl="0" indent="-285750">
              <a:buClr>
                <a:schemeClr val="bg1"/>
              </a:buClr>
            </a:pPr>
            <a:endParaRPr lang="en-GB" dirty="0"/>
          </a:p>
          <a:p>
            <a:pPr marL="285750" indent="-285750">
              <a:buClr>
                <a:schemeClr val="bg1"/>
              </a:buClr>
            </a:pPr>
            <a:endParaRPr lang="en-GB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მონაწილეები: </a:t>
            </a:r>
            <a:r>
              <a:rPr lang="ka-GE" dirty="0" smtClean="0"/>
              <a:t>აქტივისტები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7632271"/>
              </p:ext>
            </p:extLst>
          </p:nvPr>
        </p:nvGraphicFramePr>
        <p:xfrm>
          <a:off x="262962" y="1072497"/>
          <a:ext cx="5462495" cy="457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1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1295687"/>
          </a:xfrm>
        </p:spPr>
        <p:txBody>
          <a:bodyPr>
            <a:normAutofit fontScale="92500" lnSpcReduction="20000"/>
          </a:bodyPr>
          <a:lstStyle/>
          <a:p>
            <a:r>
              <a:rPr lang="ka-GE" sz="2000" dirty="0" smtClean="0"/>
              <a:t>პლატფორმები წარმოადგენს შუამავალს </a:t>
            </a:r>
            <a:r>
              <a:rPr lang="ka-GE" sz="2000" dirty="0" smtClean="0"/>
              <a:t>აქტივისტებსა და </a:t>
            </a:r>
            <a:r>
              <a:rPr lang="ka-GE" sz="2000" dirty="0" smtClean="0"/>
              <a:t>შემომწირველებს შორის, რომელთა დაკავშირებაც ხდება ინტერნეტის საშუალებით, ფინანსური ხმარდაჭერისა და ინფორმაციის ნაკადის უზრუნველყოფით. </a:t>
            </a:r>
          </a:p>
          <a:p>
            <a:r>
              <a:rPr lang="ka-GE" sz="2000" dirty="0" smtClean="0"/>
              <a:t>ეს ჯგუფური ფინანსირების პლატფორმები ეტაპობრივად ჩნდებოდა ბოლო 10 წლის მანძილზე და ამჟამად ასობით არსებობს.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14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მონაწილეები: პლატფორმები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17931"/>
              </p:ext>
            </p:extLst>
          </p:nvPr>
        </p:nvGraphicFramePr>
        <p:xfrm>
          <a:off x="334828" y="2572718"/>
          <a:ext cx="1152234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86">
                  <a:extLst>
                    <a:ext uri="{9D8B030D-6E8A-4147-A177-3AD203B41FA5}">
                      <a16:colId xmlns:a16="http://schemas.microsoft.com/office/drawing/2014/main" xmlns="" val="3352035807"/>
                    </a:ext>
                  </a:extLst>
                </a:gridCol>
                <a:gridCol w="2880586">
                  <a:extLst>
                    <a:ext uri="{9D8B030D-6E8A-4147-A177-3AD203B41FA5}">
                      <a16:colId xmlns:a16="http://schemas.microsoft.com/office/drawing/2014/main" xmlns="" val="108801592"/>
                    </a:ext>
                  </a:extLst>
                </a:gridCol>
                <a:gridCol w="2880586">
                  <a:extLst>
                    <a:ext uri="{9D8B030D-6E8A-4147-A177-3AD203B41FA5}">
                      <a16:colId xmlns:a16="http://schemas.microsoft.com/office/drawing/2014/main" xmlns="" val="1336335918"/>
                    </a:ext>
                  </a:extLst>
                </a:gridCol>
                <a:gridCol w="2880586">
                  <a:extLst>
                    <a:ext uri="{9D8B030D-6E8A-4147-A177-3AD203B41FA5}">
                      <a16:colId xmlns:a16="http://schemas.microsoft.com/office/drawing/2014/main" xmlns="" val="2927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ჯგუფური ფინანსირების მოდელი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გეოგრაფიული დაფარვა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პროექტის ტიპი/ფოკუსი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კამპანიის წარმატების</a:t>
                      </a:r>
                      <a:r>
                        <a:rPr lang="ka-GE" baseline="0" dirty="0" smtClean="0"/>
                        <a:t> მოდელი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772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შესაძლოა იყოს </a:t>
                      </a:r>
                      <a:r>
                        <a:rPr lang="ka-GE" b="1" dirty="0" smtClean="0"/>
                        <a:t>შემოწირულობაზე</a:t>
                      </a:r>
                      <a:r>
                        <a:rPr lang="ka-GE" dirty="0" smtClean="0"/>
                        <a:t>,</a:t>
                      </a:r>
                      <a:r>
                        <a:rPr lang="ka-GE" baseline="0" dirty="0" smtClean="0"/>
                        <a:t> </a:t>
                      </a:r>
                      <a:r>
                        <a:rPr lang="ka-GE" b="1" baseline="0" dirty="0" smtClean="0"/>
                        <a:t>დაფინანსებაზე, სესხზე </a:t>
                      </a:r>
                      <a:r>
                        <a:rPr lang="ka-GE" baseline="0" dirty="0" smtClean="0"/>
                        <a:t>და </a:t>
                      </a:r>
                      <a:r>
                        <a:rPr lang="ka-GE" b="1" baseline="0" dirty="0" smtClean="0"/>
                        <a:t>კაპიტალზე </a:t>
                      </a:r>
                      <a:r>
                        <a:rPr lang="ka-GE" baseline="0" dirty="0" smtClean="0"/>
                        <a:t>დამყარებული პლატფორმები.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ზოგიერთი </a:t>
                      </a:r>
                      <a:r>
                        <a:rPr lang="ka-GE" dirty="0" smtClean="0"/>
                        <a:t>კამპანია </a:t>
                      </a:r>
                      <a:r>
                        <a:rPr lang="ka-GE" b="1" dirty="0" smtClean="0"/>
                        <a:t>გლობალურია</a:t>
                      </a:r>
                      <a:r>
                        <a:rPr lang="ka-GE" dirty="0" smtClean="0"/>
                        <a:t>. თუმცა</a:t>
                      </a:r>
                      <a:r>
                        <a:rPr lang="ka-GE" baseline="0" dirty="0" smtClean="0"/>
                        <a:t> არსებობს მრავალი </a:t>
                      </a:r>
                      <a:r>
                        <a:rPr lang="ka-GE" baseline="0" dirty="0" smtClean="0"/>
                        <a:t>რეგიონული </a:t>
                      </a:r>
                      <a:r>
                        <a:rPr lang="ka-GE" baseline="0" dirty="0" smtClean="0"/>
                        <a:t>და ადგილობრივი პლატფორმა, რომლებიც </a:t>
                      </a:r>
                      <a:r>
                        <a:rPr lang="ka-GE" baseline="0" dirty="0" smtClean="0"/>
                        <a:t>უფრო წარმატებულია </a:t>
                      </a:r>
                      <a:r>
                        <a:rPr lang="ka-GE" baseline="0" dirty="0" smtClean="0"/>
                        <a:t>და უკეთეს სერვისს უზრუნველყოფს პროექტიდან გამომდინარე. ევროპული პლატფორმების უმეტესობა რეგიონული მასშტაბისაა.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baseline="0" dirty="0" smtClean="0"/>
                        <a:t>ბევრი პროექტი შეიძლება დაფინანსდეს </a:t>
                      </a:r>
                      <a:r>
                        <a:rPr lang="ka-GE" baseline="0" dirty="0" smtClean="0"/>
                        <a:t>ჯგუფურად, როგორც </a:t>
                      </a:r>
                      <a:r>
                        <a:rPr lang="ka-GE" baseline="0" dirty="0" smtClean="0"/>
                        <a:t>საქველმოქმედო ასევე საინვესტიციო. </a:t>
                      </a:r>
                      <a:r>
                        <a:rPr lang="ka-GE" b="1" baseline="0" dirty="0" smtClean="0"/>
                        <a:t>სხვადასხვა სახის ინვესტორი ირჩევს სხვადასხვა პლატფორმას. </a:t>
                      </a:r>
                      <a:r>
                        <a:rPr lang="ka-GE" b="0" baseline="0" dirty="0" smtClean="0"/>
                        <a:t>მაგ.თუ ინვესტორს აინტერესებს მდგრადი პროექტები, ის უპირატესობას ანიჭებს </a:t>
                      </a:r>
                      <a:r>
                        <a:rPr lang="ka-GE" b="0" baseline="0" dirty="0" smtClean="0"/>
                        <a:t>იმ </a:t>
                      </a:r>
                      <a:r>
                        <a:rPr lang="ka-GE" b="0" baseline="0" dirty="0" smtClean="0"/>
                        <a:t>პლატფორმას, რომელიც ასეთ ინვესტიციებს უჭერს მხარს.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“</a:t>
                      </a:r>
                      <a:r>
                        <a:rPr lang="ka-GE" b="1" dirty="0" smtClean="0"/>
                        <a:t>შეინახე</a:t>
                      </a:r>
                      <a:r>
                        <a:rPr lang="ka-GE" b="1" baseline="0" dirty="0" smtClean="0"/>
                        <a:t> ყველაფერი</a:t>
                      </a:r>
                      <a:r>
                        <a:rPr lang="en-US" b="1" baseline="0" dirty="0" smtClean="0"/>
                        <a:t>”</a:t>
                      </a:r>
                      <a:endParaRPr lang="en-US" b="1" baseline="0" dirty="0" smtClean="0"/>
                    </a:p>
                    <a:p>
                      <a:r>
                        <a:rPr lang="ka-GE" baseline="0" dirty="0" smtClean="0"/>
                        <a:t>ეს დაფინანსება არ არის ხელშემკვრელი</a:t>
                      </a:r>
                      <a:r>
                        <a:rPr lang="ka-GE" baseline="0" dirty="0" smtClean="0"/>
                        <a:t>. მოძიებული სახსრები მთლიანად გადაეცემა პროექტს. </a:t>
                      </a:r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“</a:t>
                      </a:r>
                      <a:r>
                        <a:rPr lang="ka-GE" b="1" baseline="0" dirty="0" smtClean="0"/>
                        <a:t>ყველაფერი ან არაფერი </a:t>
                      </a:r>
                      <a:r>
                        <a:rPr lang="en-US" b="1" baseline="0" dirty="0" smtClean="0"/>
                        <a:t>” </a:t>
                      </a:r>
                      <a:r>
                        <a:rPr lang="en-US" baseline="0" dirty="0" smtClean="0"/>
                        <a:t>(</a:t>
                      </a:r>
                      <a:r>
                        <a:rPr lang="ka-GE" baseline="0" dirty="0" smtClean="0"/>
                        <a:t>ყველაზე ხშირი) მიზნის მიღწევის შემთხვევაში ხდება თანხების გადაცემა პროექტისთვის, სხვა შემთხვევაში ხდება რეფინანსირება.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27619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0699" y="6892781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97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42581"/>
              </p:ext>
            </p:extLst>
          </p:nvPr>
        </p:nvGraphicFramePr>
        <p:xfrm>
          <a:off x="838200" y="1543502"/>
          <a:ext cx="10515600" cy="359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15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მონაწილეები: მხარდამჭერი ორგანიზაციები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146875"/>
            <a:ext cx="926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მათი დაყოფა შესაძლოა ორ ჯგუფად: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2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მონაწილეები: მხარდამჭერი ორგანიზაციები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93232801"/>
              </p:ext>
            </p:extLst>
          </p:nvPr>
        </p:nvGraphicFramePr>
        <p:xfrm>
          <a:off x="838200" y="1866415"/>
          <a:ext cx="10373101" cy="371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1146875"/>
            <a:ext cx="926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ისინი უმეტესწილად იყოფა ორ ჯგუფად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40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  <a:noFill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2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1241035"/>
          </a:xfrm>
        </p:spPr>
        <p:txBody>
          <a:bodyPr>
            <a:normAutofit fontScale="85000" lnSpcReduction="20000"/>
          </a:bodyPr>
          <a:lstStyle/>
          <a:p>
            <a:r>
              <a:rPr lang="ka-GE" dirty="0" smtClean="0"/>
              <a:t>ჯგუფური ფინანსირების ორი ძირითადი ტიპია </a:t>
            </a:r>
            <a:r>
              <a:rPr lang="ka-GE" b="1" dirty="0" smtClean="0"/>
              <a:t>არა-ფინანსურ </a:t>
            </a:r>
            <a:r>
              <a:rPr lang="ka-GE" b="1" dirty="0" smtClean="0"/>
              <a:t>ამონაგებზე</a:t>
            </a:r>
            <a:r>
              <a:rPr lang="ka-GE" b="1" dirty="0" smtClean="0"/>
              <a:t> </a:t>
            </a:r>
            <a:r>
              <a:rPr lang="ka-GE" b="1" dirty="0" smtClean="0"/>
              <a:t>ორიენტირებული</a:t>
            </a:r>
            <a:r>
              <a:rPr lang="ka-GE" dirty="0" smtClean="0"/>
              <a:t> ჯგუფური ფინანსირება და </a:t>
            </a:r>
            <a:r>
              <a:rPr lang="ka-GE" b="1" dirty="0" smtClean="0"/>
              <a:t>ფინანსურ </a:t>
            </a:r>
            <a:r>
              <a:rPr lang="ka-GE" b="1" dirty="0" smtClean="0"/>
              <a:t>ამონაგებაზე </a:t>
            </a:r>
            <a:r>
              <a:rPr lang="ka-GE" b="1" dirty="0" smtClean="0"/>
              <a:t>ორიენტირებული</a:t>
            </a:r>
            <a:r>
              <a:rPr lang="ka-GE" dirty="0" smtClean="0"/>
              <a:t> ჯგუფური ფინანსირება. მათი დაყოფა შესაძლებელია 5 ქვე-ჯგუფად.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18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ფინანსირების ტიპები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0653" y="3724108"/>
            <a:ext cx="1892969" cy="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შემოწირულობა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1" y="3724109"/>
            <a:ext cx="1892969" cy="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დაფინანსება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85347" y="3724109"/>
            <a:ext cx="1892969" cy="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წინასწარი-გაყიდვა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3995" y="3724109"/>
            <a:ext cx="1892969" cy="866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დაკრედიტება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14671" y="3724109"/>
            <a:ext cx="1892969" cy="866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სააქციო კაპიტალი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3837496" y="1379838"/>
            <a:ext cx="313977" cy="4374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8882735" y="3300403"/>
            <a:ext cx="313977" cy="29878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00546" y="2923672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არა-ფინანსური ამონაგები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61155" y="5041229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ფინანსური მოგება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046493" y="3023789"/>
            <a:ext cx="3922293" cy="386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ჯგუფური ინვესტირება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GB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714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1369372"/>
          </a:xfrm>
        </p:spPr>
        <p:txBody>
          <a:bodyPr>
            <a:normAutofit fontScale="85000" lnSpcReduction="20000"/>
          </a:bodyPr>
          <a:lstStyle/>
          <a:p>
            <a:r>
              <a:rPr lang="ka-GE" sz="2400" dirty="0" smtClean="0"/>
              <a:t>პირდაპირი მოტივაცია არაფინანსურად მომგებიანი ჯგუფური ფინანსირების </a:t>
            </a:r>
            <a:r>
              <a:rPr lang="ka-GE" sz="2400" dirty="0" smtClean="0"/>
              <a:t>კამპანიების </a:t>
            </a:r>
            <a:r>
              <a:rPr lang="ka-GE" sz="2400" dirty="0" smtClean="0"/>
              <a:t>მხარდაჭერისთვის შეიძლება იყოს </a:t>
            </a:r>
            <a:endParaRPr lang="en-US" sz="2400" dirty="0" smtClean="0"/>
          </a:p>
          <a:p>
            <a:pPr lvl="1"/>
            <a:r>
              <a:rPr lang="ka-GE" sz="2000" dirty="0" smtClean="0"/>
              <a:t>კამპანიის ემოციური მიზიდულობა </a:t>
            </a:r>
            <a:endParaRPr lang="en-US" sz="2000" dirty="0" smtClean="0"/>
          </a:p>
          <a:p>
            <a:pPr lvl="1"/>
            <a:r>
              <a:rPr lang="ka-GE" sz="2000" dirty="0" smtClean="0"/>
              <a:t>სიმბოლური საჩუქარი ან ამონაგები</a:t>
            </a:r>
            <a:endParaRPr lang="en-US" sz="2000" dirty="0" smtClean="0"/>
          </a:p>
          <a:p>
            <a:pPr lvl="1"/>
            <a:r>
              <a:rPr lang="ka-GE" sz="2000" dirty="0" smtClean="0"/>
              <a:t>პროდუქტის მიმზიდველობა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არა-ფინანსურად მომგებიანი ჯგუფური ფინანსირება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01819991"/>
              </p:ext>
            </p:extLst>
          </p:nvPr>
        </p:nvGraphicFramePr>
        <p:xfrm>
          <a:off x="838200" y="2775284"/>
          <a:ext cx="10680032" cy="310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05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03B54B9-570A-4910-9220-E86FEC37B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54392"/>
          <a:stretch/>
        </p:blipFill>
        <p:spPr>
          <a:xfrm>
            <a:off x="6531610" y="2272172"/>
            <a:ext cx="2758440" cy="27267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8FEAE114-A038-4CAA-907E-AB59EF4FCF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r="54392"/>
          <a:stretch/>
        </p:blipFill>
        <p:spPr>
          <a:xfrm>
            <a:off x="2293204" y="2272172"/>
            <a:ext cx="2758440" cy="2726706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204" y="0"/>
            <a:ext cx="8527196" cy="121968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დაწყებამდე </a:t>
            </a:r>
            <a:r>
              <a:rPr lang="ka-GE" dirty="0" smtClean="0">
                <a:latin typeface="Calibri"/>
                <a:cs typeface="Calibri"/>
              </a:rPr>
              <a:t>- </a:t>
            </a:r>
            <a:r>
              <a:rPr lang="ka-GE" dirty="0" smtClean="0">
                <a:latin typeface="Calibri"/>
                <a:cs typeface="Calibri"/>
              </a:rPr>
              <a:t>რას ნიშნავს ჯგუფური </a:t>
            </a:r>
            <a:r>
              <a:rPr lang="ka-GE" dirty="0" smtClean="0">
                <a:latin typeface="Calibri"/>
                <a:cs typeface="Calibri"/>
              </a:rPr>
              <a:t>ფინანსირების სპეციალისტის კომპონენტი </a:t>
            </a:r>
            <a:endParaRPr lang="pl-PL" sz="2800" b="1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6FCBC10-E769-45CB-81A1-62ACE1556354}"/>
              </a:ext>
            </a:extLst>
          </p:cNvPr>
          <p:cNvCxnSpPr/>
          <p:nvPr/>
        </p:nvCxnSpPr>
        <p:spPr>
          <a:xfrm>
            <a:off x="2033286" y="1585732"/>
            <a:ext cx="358815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C6DAC42B-AD32-4382-A663-6345E788D084}"/>
              </a:ext>
            </a:extLst>
          </p:cNvPr>
          <p:cNvCxnSpPr/>
          <p:nvPr/>
        </p:nvCxnSpPr>
        <p:spPr>
          <a:xfrm>
            <a:off x="6187874" y="1585732"/>
            <a:ext cx="358815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nhaltsplatzhalter 2">
            <a:extLst>
              <a:ext uri="{FF2B5EF4-FFF2-40B4-BE49-F238E27FC236}">
                <a16:creationId xmlns:a16="http://schemas.microsoft.com/office/drawing/2014/main" xmlns="" id="{FA325302-8608-4CAD-B9D7-5A74E48ABC7C}"/>
              </a:ext>
            </a:extLst>
          </p:cNvPr>
          <p:cNvSpPr>
            <a:spLocks noGrp="1"/>
          </p:cNvSpPr>
          <p:nvPr/>
        </p:nvSpPr>
        <p:spPr>
          <a:xfrm>
            <a:off x="2033286" y="1724175"/>
            <a:ext cx="3588152" cy="3822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არის შესავალი ჯგუფური ფინანსირების კონცეფციაში 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prstClr val="black"/>
              </a:buClr>
              <a:defRPr/>
            </a:pP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ითვალისწინებს  ჯგუფური ფინანსირების გავლენას ენერგო ეფექტურობასა და განახლებად ენერგიაზე </a:t>
            </a:r>
          </a:p>
          <a:p>
            <a:pPr>
              <a:buClr>
                <a:prstClr val="black"/>
              </a:buClr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არის პრაქტიკული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და შესაფერისი 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უნარების ამაღლების </a:t>
            </a:r>
            <a:r>
              <a:rPr lang="ka-GE" sz="1800" dirty="0" smtClean="0">
                <a:latin typeface="Calibri" panose="020F0502020204030204"/>
              </a:rPr>
              <a:t>ინიციატივებისთვის 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lvl="0">
              <a:buClr>
                <a:prstClr val="black"/>
              </a:buClr>
              <a:defRPr/>
            </a:pP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ეფუძნება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მაგ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NPV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და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ამ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კომპონენტის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სხვა სასწავლო მასალებში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წარმოდგენილ </a:t>
            </a: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კონცეფციებს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Inhaltsplatzhalter 2">
            <a:extLst>
              <a:ext uri="{FF2B5EF4-FFF2-40B4-BE49-F238E27FC236}">
                <a16:creationId xmlns:a16="http://schemas.microsoft.com/office/drawing/2014/main" xmlns="" id="{28F761F2-B3A0-43CA-9138-24679973F3DA}"/>
              </a:ext>
            </a:extLst>
          </p:cNvPr>
          <p:cNvSpPr>
            <a:spLocks noGrp="1"/>
          </p:cNvSpPr>
          <p:nvPr/>
        </p:nvSpPr>
        <p:spPr>
          <a:xfrm>
            <a:off x="2033286" y="1219685"/>
            <a:ext cx="3588152" cy="3660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ეს კომპონენტი</a:t>
            </a:r>
            <a:r>
              <a:rPr kumimoji="0" lang="ka-GE" altLang="de-DE" sz="1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xmlns="" id="{999B406B-3BE5-4FB8-8495-5AB8D2D4A37D}"/>
              </a:ext>
            </a:extLst>
          </p:cNvPr>
          <p:cNvSpPr>
            <a:spLocks noGrp="1"/>
          </p:cNvSpPr>
          <p:nvPr/>
        </p:nvSpPr>
        <p:spPr>
          <a:xfrm>
            <a:off x="6187874" y="1219685"/>
            <a:ext cx="3588152" cy="3660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ეს კომპონენტი არ არის</a:t>
            </a:r>
            <a:r>
              <a:rPr kumimoji="0" lang="en-GB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Inhaltsplatzhalter 2">
            <a:extLst>
              <a:ext uri="{FF2B5EF4-FFF2-40B4-BE49-F238E27FC236}">
                <a16:creationId xmlns:a16="http://schemas.microsoft.com/office/drawing/2014/main" xmlns="" id="{DC3D4CE2-42A3-4951-B384-8C4A06637237}"/>
              </a:ext>
            </a:extLst>
          </p:cNvPr>
          <p:cNvSpPr>
            <a:spLocks noGrp="1"/>
          </p:cNvSpPr>
          <p:nvPr/>
        </p:nvSpPr>
        <p:spPr>
          <a:xfrm>
            <a:off x="6187874" y="1724174"/>
            <a:ext cx="3588152" cy="42194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prstClr val="black"/>
              </a:buClr>
              <a:defRPr/>
            </a:pPr>
            <a:r>
              <a:rPr lang="ka-GE" sz="1800" dirty="0">
                <a:solidFill>
                  <a:prstClr val="black"/>
                </a:solidFill>
                <a:latin typeface="Calibri" panose="020F0502020204030204"/>
              </a:rPr>
              <a:t>ჯგუფური ფინანსირების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ფარგლებში სამუშაოების 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ამომწურავი</a:t>
            </a: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kumimoji="0" lang="ka-GE" sz="1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და სრულყოფილი სია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სამეცნიერო კვლევა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ka-G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სხვადასხვა შეფასების  მეთოდებით და მათგან „საუკეთესო“მეთოდის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წარმოდგენით </a:t>
            </a:r>
            <a:endParaRPr lang="ka-GE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შესაბამისი ყველა ქვეყნისთვის</a:t>
            </a:r>
            <a:r>
              <a:rPr kumimoji="0" lang="ka-GE" sz="1800" b="1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ადგილობრივი პირობების გათვალისწინების </a:t>
            </a:r>
            <a:r>
              <a:rPr kumimoji="0" lang="ka-G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გარეშე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პროექტი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ჯგუფური ფინანსირების კამპანიის </a:t>
            </a: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დასაწყებად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762271"/>
              </p:ext>
            </p:extLst>
          </p:nvPr>
        </p:nvGraphicFramePr>
        <p:xfrm>
          <a:off x="838200" y="1261533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4D62E8-9FD4-45AA-80F0-D26E8B8A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არა-მომგებიანი ჯგუფური ფინანსირების უპირატესობები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20</a:t>
            </a:fld>
            <a:endParaRPr lang="pl-PL" dirty="0" smtClean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9124" y="6248012"/>
            <a:ext cx="1307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Conda.at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901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61533"/>
            <a:ext cx="6197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800" b="1" dirty="0" smtClean="0">
                <a:solidFill>
                  <a:srgbClr val="0070C0"/>
                </a:solidFill>
              </a:rPr>
              <a:t>ჩვენ ერთად „პრეგრადას“ </a:t>
            </a:r>
            <a:r>
              <a:rPr lang="ka-GE" sz="1800" b="1" dirty="0" smtClean="0">
                <a:solidFill>
                  <a:srgbClr val="0070C0"/>
                </a:solidFill>
              </a:rPr>
              <a:t>საბავშვო ბაღისთვის </a:t>
            </a:r>
            <a:endParaRPr lang="en-GB" sz="1800" b="1" dirty="0">
              <a:solidFill>
                <a:srgbClr val="0070C0"/>
              </a:solidFill>
            </a:endParaRPr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en-US" sz="1550" dirty="0" err="1" smtClean="0"/>
              <a:t>Naša</a:t>
            </a:r>
            <a:r>
              <a:rPr lang="en-US" sz="1550" dirty="0" smtClean="0"/>
              <a:t> </a:t>
            </a:r>
            <a:r>
              <a:rPr lang="en-US" sz="1550" dirty="0" err="1"/>
              <a:t>radost</a:t>
            </a:r>
            <a:r>
              <a:rPr lang="en-US" sz="1550" dirty="0"/>
              <a:t> </a:t>
            </a:r>
            <a:r>
              <a:rPr lang="ka-GE" sz="1550" dirty="0" smtClean="0"/>
              <a:t>ჩამოყალიბდა 1997 წელს და ამჟამად </a:t>
            </a:r>
            <a:r>
              <a:rPr lang="ka-GE" sz="1550" dirty="0" smtClean="0"/>
              <a:t>„პრეგრადას“ </a:t>
            </a:r>
            <a:r>
              <a:rPr lang="ka-GE" sz="1550" dirty="0" smtClean="0"/>
              <a:t>პატარა ქალაქში ფუნქციონირებადი ერთადერთი ბაღია.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ინვესტიციის მიზანი: სახურავის შეკეთება და </a:t>
            </a:r>
            <a:r>
              <a:rPr lang="ka-GE" sz="1550" dirty="0" smtClean="0"/>
              <a:t>თბოიზოლაციის მონტაჟი შენობის </a:t>
            </a:r>
            <a:r>
              <a:rPr lang="ka-GE" sz="1550" dirty="0" smtClean="0"/>
              <a:t>ენერგო მახასიათებლების გაუმჯობესების მიზნით </a:t>
            </a:r>
            <a:endParaRPr lang="en-US" sz="1550" dirty="0" smtClean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სხვადასხვა სახის დაფინანსება (მიქსი)</a:t>
            </a:r>
            <a:r>
              <a:rPr lang="en-US" sz="1550" dirty="0" smtClean="0"/>
              <a:t>:</a:t>
            </a:r>
            <a:endParaRPr lang="en-US" sz="1550" dirty="0" smtClean="0"/>
          </a:p>
          <a:p>
            <a:pPr marL="817563" lvl="1" indent="-360363">
              <a:lnSpc>
                <a:spcPct val="80000"/>
              </a:lnSpc>
              <a:buBlip>
                <a:blip r:embed="rId2"/>
              </a:buBlip>
            </a:pPr>
            <a:r>
              <a:rPr lang="en-US" sz="1200" dirty="0" smtClean="0"/>
              <a:t>40%:</a:t>
            </a:r>
            <a:r>
              <a:rPr lang="ka-GE" sz="1200" dirty="0" smtClean="0"/>
              <a:t> გრანტის სახით მსარდაჭერა ეროვნული გარემოს დაცვისა და ენერგო ეფექტურობის ფონდიდან </a:t>
            </a:r>
            <a:r>
              <a:rPr lang="en-US" sz="1200" dirty="0" smtClean="0"/>
              <a:t> </a:t>
            </a:r>
            <a:endParaRPr lang="en-US" sz="1200" dirty="0"/>
          </a:p>
          <a:p>
            <a:pPr marL="817563" lvl="1" indent="-360363">
              <a:lnSpc>
                <a:spcPct val="80000"/>
              </a:lnSpc>
              <a:buBlip>
                <a:blip r:embed="rId2"/>
              </a:buBlip>
            </a:pPr>
            <a:r>
              <a:rPr lang="en-US" sz="1200" dirty="0"/>
              <a:t>40%: </a:t>
            </a:r>
            <a:r>
              <a:rPr lang="ka-GE" sz="1200" dirty="0" smtClean="0"/>
              <a:t>ქალაქის ბიუჯეტი </a:t>
            </a:r>
            <a:endParaRPr lang="en-US" sz="1200" dirty="0"/>
          </a:p>
          <a:p>
            <a:pPr marL="817563" lvl="1" indent="-360363">
              <a:lnSpc>
                <a:spcPct val="80000"/>
              </a:lnSpc>
              <a:buBlip>
                <a:blip r:embed="rId2"/>
              </a:buBlip>
            </a:pPr>
            <a:r>
              <a:rPr lang="en-US" sz="1200" dirty="0"/>
              <a:t>20%: </a:t>
            </a:r>
            <a:r>
              <a:rPr lang="ka-GE" sz="1200" dirty="0" smtClean="0"/>
              <a:t>ჯგუფური ფინანსირების კამპანიით ვებ-გვერდიდან</a:t>
            </a:r>
            <a:r>
              <a:rPr lang="en-US" sz="1200" dirty="0" smtClean="0"/>
              <a:t> </a:t>
            </a:r>
            <a:r>
              <a:rPr lang="en-US" sz="1200" dirty="0"/>
              <a:t>Croenergy.eu</a:t>
            </a:r>
            <a:endParaRPr lang="en-US" sz="1150" dirty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სამიზნე თანხა:13,000 ევრო შემოწირულობისა და მცირე მოგების ჯგუფური ფინანსირების მოდელების საფუძველზე.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კამპანიამ გასტანა 6 თვე და დასრულდა წარმატებით, </a:t>
            </a:r>
            <a:r>
              <a:rPr lang="ka-GE" sz="1550" dirty="0" smtClean="0"/>
              <a:t>რის შედეგადაც საწყის </a:t>
            </a:r>
            <a:r>
              <a:rPr lang="ka-GE" sz="1550" dirty="0" smtClean="0"/>
              <a:t>სამიზნე თანხას გასცდა. ენერგო განახლების სამუშაოები დასრულდა 2016 წელს. </a:t>
            </a:r>
            <a:endParaRPr lang="en-US" sz="115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21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ka-GE" altLang="de-DE" sz="2800" dirty="0" smtClean="0">
                <a:cs typeface="Calibri"/>
              </a:rPr>
              <a:t>ჯგუფური </a:t>
            </a:r>
            <a:r>
              <a:rPr lang="ka-GE" altLang="de-DE" sz="2800" dirty="0" smtClean="0">
                <a:cs typeface="Calibri"/>
              </a:rPr>
              <a:t>ფინანსირების </a:t>
            </a:r>
            <a:r>
              <a:rPr lang="ka-GE" altLang="de-DE" sz="2800" dirty="0" smtClean="0">
                <a:cs typeface="Calibri"/>
              </a:rPr>
              <a:t>პროექტის მაგალითი </a:t>
            </a:r>
            <a:endParaRPr altLang="de-DE" sz="2800" dirty="0"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D341302-1845-479E-8774-BFE6F1AD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94" y="1143999"/>
            <a:ext cx="4343604" cy="45692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178468-CBF5-4F8C-9CED-C6C920089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295" y="236306"/>
            <a:ext cx="730505" cy="7157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CB426679-4C8A-47FB-B6DE-F34A25D65B98}"/>
              </a:ext>
            </a:extLst>
          </p:cNvPr>
          <p:cNvSpPr txBox="1"/>
          <p:nvPr/>
        </p:nvSpPr>
        <p:spPr>
          <a:xfrm>
            <a:off x="7340494" y="5737243"/>
            <a:ext cx="4491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/>
              </a:rPr>
              <a:t>Source: E-FIX Case study analysis of alternative financing of energy projects,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2777577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05095"/>
            <a:ext cx="4809565" cy="44750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dirty="0" smtClean="0"/>
              <a:t>ჯგუფური </a:t>
            </a:r>
            <a:r>
              <a:rPr lang="ka-GE" b="1" dirty="0" smtClean="0"/>
              <a:t>ინვესტირება</a:t>
            </a:r>
            <a:r>
              <a:rPr lang="ka-GE" dirty="0" smtClean="0"/>
              <a:t> ახალ კომპანიებში (სააქციო კაპიტალი) ან სესხების </a:t>
            </a:r>
            <a:r>
              <a:rPr lang="ka-GE" b="1" dirty="0" smtClean="0"/>
              <a:t>შეთავაზება</a:t>
            </a:r>
            <a:r>
              <a:rPr lang="ka-GE" dirty="0" smtClean="0"/>
              <a:t> მცირე და საშუალო ბიზნესებში (</a:t>
            </a:r>
            <a:r>
              <a:rPr lang="en-US" dirty="0" smtClean="0"/>
              <a:t>SMEs</a:t>
            </a:r>
            <a:r>
              <a:rPr lang="ka-GE" dirty="0" smtClean="0"/>
              <a:t>) სპეც. იურიდიული პირობებით (დაკრედიტების საფუძველზე).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ka-GE" dirty="0" smtClean="0"/>
              <a:t>რატომ შეიძლება კომპანია დაინტერესდეს?</a:t>
            </a:r>
            <a:endParaRPr lang="en-US" dirty="0" smtClean="0"/>
          </a:p>
          <a:p>
            <a:pPr lvl="1"/>
            <a:r>
              <a:rPr lang="ka-GE" dirty="0" smtClean="0"/>
              <a:t>ძირითადად იმის გამო, რომ შესაძლოა </a:t>
            </a:r>
            <a:r>
              <a:rPr lang="ka-GE" b="1" dirty="0" smtClean="0"/>
              <a:t>დამატებითი</a:t>
            </a:r>
            <a:r>
              <a:rPr lang="ka-GE" dirty="0" smtClean="0"/>
              <a:t> ფინანსირების ფორმა იყოს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22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400" dirty="0" smtClean="0"/>
              <a:t>ფინანსურ ამონაგებზე დამყარებული ჯგუფური </a:t>
            </a:r>
            <a:r>
              <a:rPr lang="ka-GE" sz="2400" dirty="0" smtClean="0"/>
              <a:t>ფინანსირება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57" y="1797384"/>
            <a:ext cx="5814535" cy="3253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and Conda.at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271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dirty="0" smtClean="0"/>
              <a:t>ამ </a:t>
            </a:r>
            <a:r>
              <a:rPr lang="ka-GE" dirty="0" smtClean="0"/>
              <a:t>სახის ფინანსირებას</a:t>
            </a:r>
            <a:r>
              <a:rPr lang="ka-GE" dirty="0" smtClean="0"/>
              <a:t> </a:t>
            </a:r>
            <a:r>
              <a:rPr lang="ka-GE" dirty="0" smtClean="0"/>
              <a:t>ხშირად უწოდებენ </a:t>
            </a:r>
            <a:r>
              <a:rPr lang="ka-GE" b="1" dirty="0" smtClean="0"/>
              <a:t>ჯგუფურ ინვესტიციას</a:t>
            </a:r>
            <a:r>
              <a:rPr lang="ka-GE" dirty="0" smtClean="0"/>
              <a:t>, ხოლო სპონსორებს </a:t>
            </a:r>
            <a:r>
              <a:rPr lang="ka-GE" b="1" dirty="0" smtClean="0"/>
              <a:t>ჯგუფურ ინვესტორებს</a:t>
            </a:r>
            <a:r>
              <a:rPr lang="ka-GE" dirty="0" smtClean="0"/>
              <a:t>, განსაკუთრებით გერმანულენოვან ქვეყნებში. </a:t>
            </a:r>
            <a:endParaRPr lang="en-US" dirty="0" smtClean="0"/>
          </a:p>
          <a:p>
            <a:r>
              <a:rPr lang="ka-GE" dirty="0" smtClean="0"/>
              <a:t>მცირე ინვესტორები იძენენ წილს კომპანიაში </a:t>
            </a:r>
            <a:endParaRPr lang="en-US" dirty="0" smtClean="0"/>
          </a:p>
          <a:p>
            <a:pPr lvl="1"/>
            <a:r>
              <a:rPr lang="ka-GE" dirty="0" smtClean="0"/>
              <a:t>მცირებ ბიზნესი </a:t>
            </a:r>
            <a:endParaRPr lang="en-US" dirty="0" smtClean="0"/>
          </a:p>
          <a:p>
            <a:pPr lvl="1"/>
            <a:r>
              <a:rPr lang="ka-GE" dirty="0" smtClean="0"/>
              <a:t>სტარტაპი </a:t>
            </a:r>
            <a:endParaRPr lang="en-US" dirty="0" smtClean="0"/>
          </a:p>
          <a:p>
            <a:pPr lvl="1"/>
            <a:r>
              <a:rPr lang="ka-GE" dirty="0" smtClean="0"/>
              <a:t>უძრავი ქონება </a:t>
            </a:r>
            <a:endParaRPr lang="en-US" dirty="0" smtClean="0"/>
          </a:p>
          <a:p>
            <a:pPr lvl="1"/>
            <a:r>
              <a:rPr lang="ka-GE" dirty="0" smtClean="0"/>
              <a:t>განსაკუთრებული პროექტები </a:t>
            </a:r>
            <a:endParaRPr lang="en-US" dirty="0" smtClean="0"/>
          </a:p>
          <a:p>
            <a:r>
              <a:rPr lang="ka-GE" dirty="0" smtClean="0"/>
              <a:t>რისკი შემოიფარგლება </a:t>
            </a:r>
            <a:r>
              <a:rPr lang="ka-GE" b="1" dirty="0" smtClean="0"/>
              <a:t>თანამონაწილეობის ოდენობით </a:t>
            </a:r>
            <a:endParaRPr lang="en-US" b="1" dirty="0" smtClean="0"/>
          </a:p>
          <a:p>
            <a:pPr lvl="1"/>
            <a:r>
              <a:rPr lang="ka-GE" dirty="0" smtClean="0"/>
              <a:t>წარმატებულ ბიზნესებს აქვთ მიმზიდველი მოგება. წარუმატებელი ბიზნესები იწვევს ინვესტიციის დაკარგვას. </a:t>
            </a:r>
            <a:endParaRPr lang="en-US" dirty="0" smtClean="0"/>
          </a:p>
          <a:p>
            <a:r>
              <a:rPr lang="ka-GE" dirty="0" smtClean="0"/>
              <a:t>საინვესტიციო თანხა შეიძლება იყოს ძალიან მცირე (დამოკიდებულია ასევე პლატფორმაზე</a:t>
            </a:r>
            <a:r>
              <a:rPr lang="en-US" dirty="0" smtClean="0"/>
              <a:t>)</a:t>
            </a:r>
          </a:p>
          <a:p>
            <a:pPr lvl="1"/>
            <a:r>
              <a:rPr lang="ka-GE" dirty="0" smtClean="0"/>
              <a:t>ხშირად იწყება პროექტზე 100 ევროდან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სააქციო </a:t>
            </a:r>
            <a:r>
              <a:rPr lang="ka-GE" dirty="0"/>
              <a:t>კაპიტალზე </a:t>
            </a:r>
            <a:r>
              <a:rPr lang="ka-GE" dirty="0" smtClean="0"/>
              <a:t>დამყარებული ჯგუფური </a:t>
            </a:r>
            <a:r>
              <a:rPr lang="ka-GE" dirty="0"/>
              <a:t>ფინანსირება 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and Conda.at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329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8CE8062-FD6D-49A1-937B-18DB5342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61" y="170481"/>
            <a:ext cx="812711" cy="71851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61533"/>
            <a:ext cx="6059822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800" b="1" dirty="0" smtClean="0">
                <a:solidFill>
                  <a:srgbClr val="0070C0"/>
                </a:solidFill>
              </a:rPr>
              <a:t>მოქალაქეთ მონაწილეობა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2.0</a:t>
            </a:r>
          </a:p>
          <a:p>
            <a:pPr marL="360363" indent="-360363">
              <a:lnSpc>
                <a:spcPct val="80000"/>
              </a:lnSpc>
              <a:buBlip>
                <a:blip r:embed="rId3"/>
              </a:buBlip>
            </a:pPr>
            <a:r>
              <a:rPr lang="ka-GE" sz="1550" dirty="0" smtClean="0"/>
              <a:t>„ოეკოსტრომ </a:t>
            </a:r>
            <a:r>
              <a:rPr lang="en-US" sz="1550" dirty="0" smtClean="0"/>
              <a:t>AG</a:t>
            </a:r>
            <a:r>
              <a:rPr lang="ka-GE" sz="1550" dirty="0" smtClean="0"/>
              <a:t>“</a:t>
            </a:r>
            <a:r>
              <a:rPr lang="en-US" sz="1550" dirty="0" smtClean="0"/>
              <a:t> </a:t>
            </a:r>
            <a:r>
              <a:rPr lang="ka-GE" sz="1550" dirty="0" smtClean="0"/>
              <a:t>იყო პირველი ვინც დაიწყო ჯგუფური ფინანსირების კამპანია გერმანულენოვან ქვეყნებში, რომლის მიზანი იყო სააქციო კაპიტალის გაზრდა.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3"/>
              </a:buBlip>
            </a:pPr>
            <a:r>
              <a:rPr lang="ka-GE" sz="1550" dirty="0" smtClean="0"/>
              <a:t>2017 წ. კამპანიის დაწყებიდან 48 საათში კომპანიის მიერ შეთავაზებული წილები გაიყიდა. ჯამში 439 ინვესტორმა შეიძინა ავსტრიაში კომპანიის აქციები უმსხვილეს დამოუკიდებელ ენერგო პროვაიდერ კომპანიაში, რომელიც ღირს ერთი  მილიონი ევრო.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3"/>
              </a:buBlip>
            </a:pPr>
            <a:r>
              <a:rPr lang="ka-GE" sz="1550" dirty="0" smtClean="0"/>
              <a:t>ფინანსირების მიზანი: ქვესადგურის გაფართოება განახლებადი ენერგიის წარმოების კუთხით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3"/>
              </a:buBlip>
            </a:pPr>
            <a:r>
              <a:rPr lang="ka-GE" sz="1550" dirty="0" smtClean="0"/>
              <a:t>კონტრაქტის დეტალები</a:t>
            </a:r>
            <a:r>
              <a:rPr lang="en-US" sz="1550" dirty="0" smtClean="0"/>
              <a:t>:</a:t>
            </a:r>
            <a:endParaRPr lang="en-US" sz="1550" dirty="0"/>
          </a:p>
          <a:p>
            <a:pPr marL="817563" lvl="1" indent="-360363">
              <a:lnSpc>
                <a:spcPct val="80000"/>
              </a:lnSpc>
              <a:buBlip>
                <a:blip r:embed="rId3"/>
              </a:buBlip>
            </a:pPr>
            <a:r>
              <a:rPr lang="ka-GE" sz="1200" dirty="0" smtClean="0"/>
              <a:t>გაცემული წილები</a:t>
            </a:r>
            <a:r>
              <a:rPr lang="en-US" sz="1200" dirty="0" smtClean="0"/>
              <a:t>: </a:t>
            </a:r>
            <a:r>
              <a:rPr lang="en-US" sz="1200" dirty="0"/>
              <a:t>11,323 </a:t>
            </a:r>
            <a:r>
              <a:rPr lang="ka-GE" sz="1200" dirty="0" smtClean="0"/>
              <a:t>რეგისტრირებული აქციები</a:t>
            </a:r>
            <a:endParaRPr lang="en-US" sz="1200" dirty="0"/>
          </a:p>
          <a:p>
            <a:pPr marL="817563" lvl="1" indent="-360363">
              <a:lnSpc>
                <a:spcPct val="80000"/>
              </a:lnSpc>
              <a:buBlip>
                <a:blip r:embed="rId3"/>
              </a:buBlip>
            </a:pPr>
            <a:r>
              <a:rPr lang="ka-GE" sz="1200" dirty="0" smtClean="0"/>
              <a:t>ფასი</a:t>
            </a:r>
            <a:r>
              <a:rPr lang="en-US" sz="1200" dirty="0" smtClean="0"/>
              <a:t>: </a:t>
            </a:r>
            <a:r>
              <a:rPr lang="en-US" sz="1200" dirty="0"/>
              <a:t>EUR 100, -</a:t>
            </a:r>
          </a:p>
          <a:p>
            <a:pPr marL="817563" lvl="1" indent="-360363">
              <a:lnSpc>
                <a:spcPct val="80000"/>
              </a:lnSpc>
              <a:buBlip>
                <a:blip r:embed="rId3"/>
              </a:buBlip>
            </a:pPr>
            <a:r>
              <a:rPr lang="ka-GE" sz="1200" dirty="0" smtClean="0"/>
              <a:t>ვაჭრობა: </a:t>
            </a:r>
            <a:r>
              <a:rPr lang="en-US" sz="1200" dirty="0" err="1"/>
              <a:t>Oekostrom</a:t>
            </a:r>
            <a:r>
              <a:rPr lang="en-US" sz="1200" dirty="0"/>
              <a:t> AG </a:t>
            </a:r>
            <a:r>
              <a:rPr lang="ka-GE" sz="1200" dirty="0" smtClean="0"/>
              <a:t>სავაჭრო ინტერნეტ- პლატფორმის საშუალებით </a:t>
            </a:r>
            <a:r>
              <a:rPr lang="ka-GE" sz="1200" dirty="0"/>
              <a:t>-</a:t>
            </a:r>
            <a:r>
              <a:rPr lang="en-US" sz="1200" dirty="0" smtClean="0"/>
              <a:t> </a:t>
            </a:r>
            <a:r>
              <a:rPr lang="en-US" sz="1200" dirty="0"/>
              <a:t>aktie.oekostrom.at</a:t>
            </a:r>
          </a:p>
          <a:p>
            <a:pPr marL="817563" lvl="1" indent="-360363">
              <a:lnSpc>
                <a:spcPct val="80000"/>
              </a:lnSpc>
              <a:buBlip>
                <a:blip r:embed="rId3"/>
              </a:buBlip>
            </a:pPr>
            <a:r>
              <a:rPr lang="ka-GE" sz="1200" dirty="0" smtClean="0"/>
              <a:t>დივიდენდები ახალი წილებისთვის: პირველად 2017 წელს </a:t>
            </a:r>
            <a:r>
              <a:rPr lang="en-US" sz="1200" dirty="0" smtClean="0"/>
              <a:t>(</a:t>
            </a:r>
            <a:r>
              <a:rPr lang="ka-GE" sz="1200" dirty="0" smtClean="0"/>
              <a:t>გადახდა მოხდა</a:t>
            </a:r>
            <a:r>
              <a:rPr lang="en-US" sz="1200" dirty="0" smtClean="0"/>
              <a:t> </a:t>
            </a:r>
            <a:r>
              <a:rPr lang="en-US" sz="1200" dirty="0"/>
              <a:t>2018)</a:t>
            </a:r>
          </a:p>
          <a:p>
            <a:pPr marL="817563" lvl="1" indent="-360363">
              <a:lnSpc>
                <a:spcPct val="80000"/>
              </a:lnSpc>
              <a:buBlip>
                <a:blip r:embed="rId3"/>
              </a:buBlip>
            </a:pPr>
            <a:r>
              <a:rPr lang="ka-GE" sz="1200" dirty="0" smtClean="0"/>
              <a:t>კენჭისყრაში ხმის უფლება: პირველად 2017 წელს ყოველწლიურ გენერალურ სხდომაზე </a:t>
            </a:r>
            <a:endParaRPr lang="en-US" sz="120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24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ka-GE" altLang="de-DE" dirty="0" smtClean="0">
                <a:cs typeface="Calibri"/>
              </a:rPr>
              <a:t>ჯგუფური ინვესტირების პროექტის მაგალითი </a:t>
            </a:r>
            <a:endParaRPr altLang="de-DE" sz="2800" dirty="0">
              <a:cs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382FFA9-6049-454C-9409-595DB8333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56" y="1148602"/>
            <a:ext cx="4577630" cy="456924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BFE78EC4-E84A-47A8-B705-6F6F16BBDFA7}"/>
              </a:ext>
            </a:extLst>
          </p:cNvPr>
          <p:cNvSpPr txBox="1"/>
          <p:nvPr/>
        </p:nvSpPr>
        <p:spPr>
          <a:xfrm>
            <a:off x="7180882" y="5642493"/>
            <a:ext cx="4491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/>
              </a:rPr>
              <a:t>Source: E-FIX Case study analysis of alternative financing of energy projects,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2312151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a-GE" dirty="0" smtClean="0"/>
              <a:t>ამ ტიპს ხშირად უწოდებენ </a:t>
            </a:r>
            <a:r>
              <a:rPr lang="ka-GE" b="1" dirty="0" smtClean="0"/>
              <a:t>ჯგუფურ დაკრედიტებას </a:t>
            </a:r>
            <a:r>
              <a:rPr lang="en-US" b="1" dirty="0" smtClean="0"/>
              <a:t> </a:t>
            </a:r>
            <a:r>
              <a:rPr lang="ka-GE" b="1" dirty="0" smtClean="0"/>
              <a:t>ან </a:t>
            </a:r>
            <a:r>
              <a:rPr lang="ka-GE" b="1" dirty="0" smtClean="0"/>
              <a:t>თანადაფინანსებას, </a:t>
            </a:r>
            <a:r>
              <a:rPr lang="ka-GE" dirty="0" smtClean="0"/>
              <a:t>განსაკუთრებით </a:t>
            </a:r>
            <a:r>
              <a:rPr lang="ka-GE" dirty="0" smtClean="0"/>
              <a:t>გერმანულენოვან ქვეყნებში.</a:t>
            </a:r>
            <a:endParaRPr lang="en-US" dirty="0" smtClean="0"/>
          </a:p>
          <a:p>
            <a:r>
              <a:rPr lang="ka-GE" dirty="0" smtClean="0"/>
              <a:t>კრედიტორები გაასესხებენ საკუთარ ფულს (კერძო მიკრო სესხები) კონკრეტულ პირზე პირდაპირ ან ჯგუფური ფინანსირების პლატფორმის მეშვეობით </a:t>
            </a:r>
            <a:endParaRPr lang="en-US" dirty="0" smtClean="0"/>
          </a:p>
          <a:p>
            <a:pPr lvl="1"/>
            <a:r>
              <a:rPr lang="ka-GE" dirty="0" smtClean="0"/>
              <a:t>კრედიტორები იღებენ უკან ძირითად თანხას და წინასწარ შეთანხმებულ პროცენტებს. საპროცენტო განაკვეთი დამოკიდებულია თითოეული </a:t>
            </a:r>
            <a:r>
              <a:rPr lang="ka-GE" dirty="0" smtClean="0"/>
              <a:t>პროექტის </a:t>
            </a:r>
            <a:r>
              <a:rPr lang="ka-GE" dirty="0" smtClean="0"/>
              <a:t>რისკებზე და მოთხოვნა-მიწოდებაზე </a:t>
            </a:r>
            <a:endParaRPr lang="en-US" dirty="0" smtClean="0"/>
          </a:p>
          <a:p>
            <a:r>
              <a:rPr lang="ka-GE" dirty="0" smtClean="0"/>
              <a:t>ეს არის </a:t>
            </a:r>
            <a:r>
              <a:rPr lang="en-US" dirty="0" smtClean="0"/>
              <a:t>“</a:t>
            </a:r>
            <a:r>
              <a:rPr lang="ka-GE" dirty="0" smtClean="0"/>
              <a:t>შუალედური ფინანსირების კაპიტალი“, გაკოტრების </a:t>
            </a:r>
            <a:r>
              <a:rPr lang="ka-GE" dirty="0" smtClean="0"/>
              <a:t>შემთხვევაში პირველ რიგში უნდა დაკმაყოფილდეს </a:t>
            </a:r>
            <a:r>
              <a:rPr lang="ka-GE" dirty="0" smtClean="0"/>
              <a:t>ყველა </a:t>
            </a:r>
            <a:r>
              <a:rPr lang="ka-GE" b="1" dirty="0" smtClean="0"/>
              <a:t>სხვა </a:t>
            </a:r>
            <a:r>
              <a:rPr lang="ka-GE" b="1" dirty="0" smtClean="0"/>
              <a:t>კრედიტორი.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25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ფინანსირება დაკრედიტების საფუძველზე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306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4754" y="1261533"/>
            <a:ext cx="6316545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800" b="1" dirty="0" smtClean="0">
                <a:solidFill>
                  <a:srgbClr val="0070C0"/>
                </a:solidFill>
              </a:rPr>
              <a:t>მზის პანელები ქ. კრიჟევცის სახურავებზე</a:t>
            </a:r>
            <a:endParaRPr lang="en-US" sz="1800" b="1" dirty="0">
              <a:solidFill>
                <a:srgbClr val="0070C0"/>
              </a:solidFill>
            </a:endParaRPr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ინვესტიციის მიზანი: 30 კვტ-იანი მზის პანელების დამონტაჟება კრიჟევცის სავაჭრო ცენტრის (</a:t>
            </a:r>
            <a:r>
              <a:rPr lang="en-US" sz="1550" dirty="0" smtClean="0"/>
              <a:t>KEC</a:t>
            </a:r>
            <a:r>
              <a:rPr lang="ka-GE" sz="1550" dirty="0" smtClean="0"/>
              <a:t>)</a:t>
            </a:r>
            <a:r>
              <a:rPr lang="en-US" sz="1550" dirty="0" smtClean="0"/>
              <a:t> </a:t>
            </a:r>
            <a:r>
              <a:rPr lang="ka-GE" sz="1550" dirty="0" smtClean="0"/>
              <a:t>თავზე. წარმოებულ ელექტროენერგიას ყიდულობს</a:t>
            </a:r>
            <a:r>
              <a:rPr lang="en-US" sz="1550" dirty="0" smtClean="0"/>
              <a:t> KEC</a:t>
            </a:r>
            <a:r>
              <a:rPr lang="ka-GE" sz="1550" dirty="0"/>
              <a:t> </a:t>
            </a:r>
            <a:r>
              <a:rPr lang="ka-GE" sz="1550" dirty="0" smtClean="0"/>
              <a:t>საბაზრო ფასებით და 10 წლის შემდეგ ის ხდება ამ მზის პანელების მესაკუთრე.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ჯგუფური ფინანსირების მოდელი: ჯგუფური დაკრედიტების ინვესტიცია, რომლის მიზანია 30,000 ევროს შეგროვება. ეს თანხა შეგროვდა 10 დღეში 53 მცირე ინვესტორის საშუალებით მიკრო-სესხების მოდელის საფუძველზე. </a:t>
            </a:r>
            <a:r>
              <a:rPr lang="en-US" sz="1550" dirty="0" smtClean="0"/>
              <a:t>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მინიმალური ინვესტიცია</a:t>
            </a:r>
            <a:r>
              <a:rPr lang="en-US" sz="1550" dirty="0" smtClean="0"/>
              <a:t> </a:t>
            </a:r>
            <a:r>
              <a:rPr lang="en-US" sz="1550" dirty="0"/>
              <a:t>= </a:t>
            </a:r>
            <a:r>
              <a:rPr lang="en-US" sz="1550" dirty="0" smtClean="0"/>
              <a:t> 130</a:t>
            </a:r>
            <a:r>
              <a:rPr lang="ka-GE" sz="1550" dirty="0" smtClean="0"/>
              <a:t> ევრო </a:t>
            </a:r>
            <a:r>
              <a:rPr lang="en-US" sz="1550" dirty="0" smtClean="0"/>
              <a:t> </a:t>
            </a:r>
            <a:r>
              <a:rPr lang="en-US" sz="1550" dirty="0"/>
              <a:t/>
            </a:r>
            <a:br>
              <a:rPr lang="en-US" sz="1550" dirty="0"/>
            </a:br>
            <a:r>
              <a:rPr lang="ka-GE" sz="1550" dirty="0" smtClean="0"/>
              <a:t>მაქსიმალური ინვესტიცია</a:t>
            </a:r>
            <a:r>
              <a:rPr lang="en-US" sz="1550" dirty="0" smtClean="0"/>
              <a:t> =</a:t>
            </a:r>
            <a:r>
              <a:rPr lang="ka-GE" sz="1550" dirty="0" smtClean="0"/>
              <a:t> </a:t>
            </a:r>
            <a:r>
              <a:rPr lang="en-US" sz="1550" dirty="0" smtClean="0"/>
              <a:t> 1,300</a:t>
            </a:r>
            <a:r>
              <a:rPr lang="ka-GE" sz="1550" dirty="0" smtClean="0"/>
              <a:t> ევრო </a:t>
            </a:r>
            <a:r>
              <a:rPr lang="en-US" sz="1550" dirty="0"/>
              <a:t/>
            </a:r>
            <a:br>
              <a:rPr lang="en-US" sz="1550" dirty="0"/>
            </a:br>
            <a:r>
              <a:rPr lang="en-US" sz="1550" dirty="0"/>
              <a:t>→ </a:t>
            </a:r>
            <a:r>
              <a:rPr lang="ka-GE" sz="1550" dirty="0" smtClean="0"/>
              <a:t>მიზანი ჩვეულებრივი მოქალაქეები და არაპროფესიონალი ინვესტორები </a:t>
            </a:r>
            <a:endParaRPr lang="en-US" sz="1550" dirty="0"/>
          </a:p>
          <a:p>
            <a:pPr marL="360363" indent="-360363">
              <a:lnSpc>
                <a:spcPct val="80000"/>
              </a:lnSpc>
              <a:buBlip>
                <a:blip r:embed="rId2"/>
              </a:buBlip>
            </a:pPr>
            <a:r>
              <a:rPr lang="ka-GE" sz="1550" dirty="0" smtClean="0"/>
              <a:t>სესხების დაბრუნება მოხდება ინვესტორებისათვის 4.5% განაკვეთით 10 წლის მანძილზე, სახურავზე დამონტაჟებული მზის პანელებიდან წარმოებული ელექტროენერგიის შედეგად მიღებული მოგებიდან. </a:t>
            </a:r>
            <a:endParaRPr lang="en-US" sz="1550" dirty="0"/>
          </a:p>
          <a:p>
            <a:pPr marL="0" indent="0">
              <a:lnSpc>
                <a:spcPct val="80000"/>
              </a:lnSpc>
              <a:buNone/>
            </a:pPr>
            <a:endParaRPr lang="en-US" sz="155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26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ka-GE" altLang="de-DE" dirty="0" smtClean="0">
                <a:cs typeface="Calibri"/>
              </a:rPr>
              <a:t>ჯგუფური დაკრედიტების პროექტის მაგალითი</a:t>
            </a:r>
            <a:endParaRPr altLang="de-DE" sz="2800" dirty="0">
              <a:cs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46147D2-7193-48B9-A128-5C14C2C3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694" y="-1"/>
            <a:ext cx="915654" cy="8352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3089D0F-D1DC-44BF-99CD-92AA30FD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722" y="1077262"/>
            <a:ext cx="4360607" cy="46118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C7A6A167-EFD2-492F-854A-8A412E814289}"/>
              </a:ext>
            </a:extLst>
          </p:cNvPr>
          <p:cNvSpPr txBox="1"/>
          <p:nvPr/>
        </p:nvSpPr>
        <p:spPr>
          <a:xfrm>
            <a:off x="7382268" y="5663512"/>
            <a:ext cx="4491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/>
              </a:rPr>
              <a:t>Source: E-FIX Case study analysis of alternative financing of energy projects,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4132187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შედარება სხვა ფინანსირების </a:t>
            </a:r>
            <a:r>
              <a:rPr lang="ka-GE" dirty="0" smtClean="0"/>
              <a:t>მექანიზმებთან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9E92D0F-13C3-4DAB-8399-82792928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8" y="1218916"/>
            <a:ext cx="9443475" cy="3168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6738" y="4346858"/>
            <a:ext cx="8609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ძირითადი განსხვავება </a:t>
            </a:r>
            <a:r>
              <a:rPr lang="ka-GE" b="1" dirty="0" smtClean="0"/>
              <a:t>ჯგუფურ ფინანსირებასა </a:t>
            </a:r>
            <a:r>
              <a:rPr lang="ka-GE" dirty="0" smtClean="0"/>
              <a:t>და </a:t>
            </a:r>
            <a:r>
              <a:rPr lang="ka-GE" b="1" dirty="0" smtClean="0"/>
              <a:t>ჯგუფურ ინვესტირებას </a:t>
            </a:r>
            <a:r>
              <a:rPr lang="ka-GE" dirty="0" smtClean="0"/>
              <a:t>შორის: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ჯგუფური ფინანსირება: იღებს მხარდაჭერას ინდივიდუალური პირებისაგან ფინანსური მოგების საფუძველზე.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ჯგუფური ინვესტირება</a:t>
            </a:r>
            <a:r>
              <a:rPr lang="en-US" dirty="0" smtClean="0"/>
              <a:t>:</a:t>
            </a:r>
            <a:r>
              <a:rPr lang="ka-GE" dirty="0" smtClean="0"/>
              <a:t>იღებს მხარდაჭერას ინდ. პირებისაგან, რომლებიც მხარს უჭერენ გარკვეულ მოძრაობას ან სპეციფიკურ პროდუქტს/სერვისს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27</a:t>
            </a:fld>
            <a:endParaRPr lang="pl-PL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and Conda.at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844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576186"/>
              </p:ext>
            </p:extLst>
          </p:nvPr>
        </p:nvGraphicFramePr>
        <p:xfrm>
          <a:off x="838200" y="1261533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</a:t>
            </a:r>
            <a:r>
              <a:rPr lang="ka-GE" dirty="0" smtClean="0"/>
              <a:t>ფინანსირების </a:t>
            </a:r>
            <a:r>
              <a:rPr lang="ka-GE" dirty="0" smtClean="0"/>
              <a:t>უპირატესობები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28</a:t>
            </a:fld>
            <a:endParaRPr lang="pl-PL" dirty="0" smtClean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11438" y="6248012"/>
            <a:ext cx="2472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Conda.at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52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2744" y="2287203"/>
            <a:ext cx="2963071" cy="2159295"/>
          </a:xfrm>
        </p:spPr>
        <p:txBody>
          <a:bodyPr>
            <a:normAutofit fontScale="85000" lnSpcReduction="10000"/>
          </a:bodyPr>
          <a:lstStyle/>
          <a:p>
            <a:r>
              <a:rPr lang="ka-GE" sz="2400" dirty="0" smtClean="0"/>
              <a:t>ჯგუფური ფინანსირება </a:t>
            </a:r>
            <a:r>
              <a:rPr lang="ka-GE" sz="2400" dirty="0" smtClean="0"/>
              <a:t>წარმოადგენს  ტრადიციული დაფინანსების გზების შემავსებელს სხვადასხვა </a:t>
            </a:r>
            <a:r>
              <a:rPr lang="ka-GE" sz="2400" dirty="0" smtClean="0"/>
              <a:t>ეტაპებზე და </a:t>
            </a:r>
            <a:r>
              <a:rPr lang="ka-GE" sz="2400" dirty="0" smtClean="0"/>
              <a:t>სხვადასხვა გზით</a:t>
            </a:r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4C4B7FD2-2DA8-4ADE-84B8-B6CDF62A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თანადაფინანსება </a:t>
            </a:r>
            <a:endParaRPr lang="de-AT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xmlns="" id="{18EC190C-E51E-405B-B62C-A5F840D3AA2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1533"/>
            <a:ext cx="7729229" cy="4210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A750212D-5FC7-4641-B95C-A7AF1EBD9038}"/>
              </a:ext>
            </a:extLst>
          </p:cNvPr>
          <p:cNvSpPr/>
          <p:nvPr/>
        </p:nvSpPr>
        <p:spPr>
          <a:xfrm>
            <a:off x="7668960" y="6203950"/>
            <a:ext cx="3119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03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ontserrat Ultra Light" charset="0"/>
                <a:cs typeface="Montserrat Ultra Light" charset="0"/>
              </a:rPr>
              <a:t>Source: (QUELLE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ontserrat Ultra Light" charset="0"/>
                <a:cs typeface="Montserrat Ultra Light" charset="0"/>
              </a:rPr>
              <a:t>: CROWD-FUND-PORT)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29</a:t>
            </a:fld>
            <a:endParaRPr lang="pl-PL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246832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ამ კომპონენტის დასრულების შემდეგ მონაწილეს უნდა შეეძლოს: </a:t>
            </a:r>
            <a:endParaRPr lang="en-US" dirty="0" smtClean="0"/>
          </a:p>
          <a:p>
            <a:pPr lvl="1"/>
            <a:r>
              <a:rPr lang="ka-GE" dirty="0" smtClean="0"/>
              <a:t>ახსნას რა არის ჯგუფური ფინანსირება და როგორ შეიძლება მისი გამოყენება </a:t>
            </a:r>
            <a:r>
              <a:rPr lang="en-US" dirty="0" smtClean="0"/>
              <a:t> </a:t>
            </a:r>
          </a:p>
          <a:p>
            <a:pPr lvl="1"/>
            <a:r>
              <a:rPr lang="ka-GE" dirty="0" smtClean="0"/>
              <a:t> განასხვაოს სხვადასხვა სახის ჯგუფური ფინანსირება</a:t>
            </a:r>
            <a:endParaRPr lang="en-US" dirty="0" smtClean="0"/>
          </a:p>
          <a:p>
            <a:pPr lvl="1"/>
            <a:r>
              <a:rPr lang="ka-GE" dirty="0" smtClean="0"/>
              <a:t>ესმოდეს სწორი პლატფორმის შერჩევის მნიშვნელობა და </a:t>
            </a:r>
            <a:r>
              <a:rPr lang="ka-GE" dirty="0" smtClean="0"/>
              <a:t>იცოდეს თუ როგორ დაუჭიროს მხარი ორგანიზაციას  </a:t>
            </a:r>
            <a:endParaRPr lang="en-US" dirty="0" smtClean="0"/>
          </a:p>
          <a:p>
            <a:pPr lvl="1"/>
            <a:r>
              <a:rPr lang="ka-GE" dirty="0" smtClean="0"/>
              <a:t>ესმოდეს ჯგუფური </a:t>
            </a:r>
            <a:r>
              <a:rPr lang="ka-GE" dirty="0" smtClean="0"/>
              <a:t>ფინანსირების </a:t>
            </a:r>
            <a:r>
              <a:rPr lang="ka-GE" dirty="0" smtClean="0"/>
              <a:t>უპირატესობების არსი </a:t>
            </a:r>
            <a:r>
              <a:rPr lang="ka-GE" dirty="0" smtClean="0"/>
              <a:t>და მასთან დაკავშირებული შესაძლებლობები ენერგო ეფექტურობისათვის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სწავლის შედეგები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716" y="1261533"/>
            <a:ext cx="6729663" cy="16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dirty="0" smtClean="0"/>
              <a:t>ამჟამად თქვენ ფიქრობთ?</a:t>
            </a:r>
            <a:r>
              <a:rPr lang="en-US" dirty="0" smtClean="0"/>
              <a:t> </a:t>
            </a:r>
          </a:p>
          <a:p>
            <a:pPr marL="457189" lvl="1" indent="0">
              <a:buNone/>
            </a:pPr>
            <a:r>
              <a:rPr lang="ka-GE" dirty="0" smtClean="0"/>
              <a:t>როდის არის ჯგუფური ფინანსირება </a:t>
            </a:r>
            <a:r>
              <a:rPr lang="ka-GE" dirty="0" smtClean="0"/>
              <a:t>საჭირო</a:t>
            </a:r>
            <a:r>
              <a:rPr lang="ka-GE" dirty="0" smtClean="0"/>
              <a:t> </a:t>
            </a:r>
            <a:endParaRPr lang="ka-GE" dirty="0" smtClean="0"/>
          </a:p>
          <a:p>
            <a:pPr marL="457189" lvl="1" indent="0">
              <a:buNone/>
            </a:pPr>
            <a:r>
              <a:rPr lang="ka-GE" dirty="0" smtClean="0"/>
              <a:t>ვინ უნდა მონაწილეობდეს მასში? </a:t>
            </a:r>
            <a:r>
              <a:rPr lang="en-US" dirty="0" smtClean="0"/>
              <a:t> </a:t>
            </a:r>
          </a:p>
          <a:p>
            <a:pPr marL="457189" lvl="1" indent="0">
              <a:buNone/>
            </a:pPr>
            <a:r>
              <a:rPr lang="ka-GE" dirty="0" smtClean="0"/>
              <a:t>როგორ გამოიყურება ფინანსირების ამ ფორმის </a:t>
            </a:r>
            <a:r>
              <a:rPr lang="ka-GE" dirty="0" smtClean="0"/>
              <a:t>კარგი </a:t>
            </a:r>
            <a:r>
              <a:rPr lang="ka-GE" dirty="0" smtClean="0"/>
              <a:t>სახელმძღვანელო</a:t>
            </a:r>
            <a:r>
              <a:rPr lang="ka-GE" dirty="0" smtClean="0"/>
              <a:t>?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ფინანსირების ტიპიური სცენარი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52084" y="1261533"/>
            <a:ext cx="3858127" cy="1601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b="1" dirty="0" smtClean="0"/>
              <a:t>გააჩნია</a:t>
            </a:r>
            <a:r>
              <a:rPr lang="en-US" b="1" dirty="0" smtClean="0"/>
              <a:t>! </a:t>
            </a:r>
          </a:p>
          <a:p>
            <a:pPr marL="0" indent="0">
              <a:buNone/>
            </a:pPr>
            <a:r>
              <a:rPr lang="ka-GE" b="1" dirty="0" smtClean="0"/>
              <a:t>ამჟამად არ არის გარკვევით მოცემული პასუხი ამ კითხვებზე</a:t>
            </a:r>
            <a:endParaRPr lang="en-US" b="1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6096000" y="1725640"/>
            <a:ext cx="109487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384" y="3756536"/>
            <a:ext cx="6474995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ინდ. პირები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სტარტეპები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ხელოვანები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სოციალური ბიზნესი</a:t>
            </a:r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საქველმოქმედო ორგანიზაციები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საზოგადოებრივი დაწესებულებები</a:t>
            </a:r>
            <a:r>
              <a:rPr lang="en-US" sz="2400" dirty="0" smtClean="0"/>
              <a:t>(</a:t>
            </a:r>
            <a:r>
              <a:rPr lang="ka-GE" sz="2400" dirty="0" smtClean="0"/>
              <a:t>მუნიციპალიტეტები, სკოლები, საავადმყოფოები)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1740" y="3114852"/>
            <a:ext cx="10477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b="1" dirty="0" smtClean="0"/>
              <a:t>ხშირად სხვადასხვა კრედიტორები შესაძლოა იყვნენ  </a:t>
            </a:r>
            <a:endParaRPr lang="en-US" b="1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305800" y="4118759"/>
            <a:ext cx="3048000" cy="16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b="1" dirty="0" smtClean="0"/>
              <a:t>ნებისმიერს ვისაც ჭირდება კაპიტალი შეუძლია გამოიყენოს</a:t>
            </a:r>
            <a:endParaRPr lang="en-US" b="1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6711615" y="4297223"/>
            <a:ext cx="109487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3407391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31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რომელია უფრო პოპულარული ევროპაში?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2531"/>
            <a:ext cx="4931089" cy="4291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542" y="1584973"/>
            <a:ext cx="5125415" cy="4289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2165" y="1059311"/>
            <a:ext cx="98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ჯგუფური ფინანსირების ტიპები დამოკიდებულია რეგიონზე/ქვეყანაზე. თუმცა, არსებობს გარკვეული შეთანხმება, რომ დაკრედიტებაზე დამყარებული ფინანსირება ყველაზე უფრო გავრცელებულია ევროპაში.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69289" y="6248012"/>
            <a:ext cx="491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Cambridge </a:t>
            </a:r>
            <a:r>
              <a:rPr lang="en-US" sz="1200" dirty="0"/>
              <a:t>Centre for Alternative Finance (CCAF), 2019, THE 4TH EUROPEAN ALTERNATIVE FINANCE BENCHMARKING REPORT</a:t>
            </a:r>
          </a:p>
          <a:p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11835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32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რომელი ტიპია ყველაზე პოპულარული ევროპაში?</a:t>
            </a:r>
            <a:endParaRPr lang="en-US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807" y="1552755"/>
            <a:ext cx="6556272" cy="3677427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647395" y="1552755"/>
            <a:ext cx="4030997" cy="3581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b="1" dirty="0" smtClean="0"/>
              <a:t>სანამ</a:t>
            </a:r>
            <a:r>
              <a:rPr lang="ka-GE" b="1" dirty="0"/>
              <a:t> </a:t>
            </a:r>
            <a:r>
              <a:rPr lang="ka-GE" dirty="0" smtClean="0"/>
              <a:t>მოხდება </a:t>
            </a:r>
            <a:r>
              <a:rPr lang="ka-GE" dirty="0" smtClean="0"/>
              <a:t>სახსრების მოძიება ალტერნატიულ ფინანსირების პლატფორმაზე, აუცილებელია მოხდეს </a:t>
            </a:r>
            <a:r>
              <a:rPr lang="ka-GE" b="1" dirty="0" smtClean="0"/>
              <a:t>შემოწმება </a:t>
            </a:r>
            <a:r>
              <a:rPr lang="ka-GE" dirty="0" smtClean="0"/>
              <a:t>და </a:t>
            </a:r>
            <a:r>
              <a:rPr lang="ka-GE" b="1" dirty="0" smtClean="0"/>
              <a:t>შეფასებები</a:t>
            </a:r>
            <a:r>
              <a:rPr lang="ka-GE" dirty="0" smtClean="0"/>
              <a:t> შესაბამისობის დასადგენად. მოცემულია გრაფიკულად </a:t>
            </a:r>
            <a:r>
              <a:rPr lang="en-US" dirty="0" smtClean="0"/>
              <a:t> </a:t>
            </a:r>
            <a:r>
              <a:rPr lang="ka-GE" dirty="0" smtClean="0"/>
              <a:t>როგორც </a:t>
            </a:r>
            <a:r>
              <a:rPr lang="en-US" dirty="0" smtClean="0"/>
              <a:t> </a:t>
            </a:r>
            <a:r>
              <a:rPr lang="en-US" b="1" dirty="0" smtClean="0"/>
              <a:t>‘</a:t>
            </a:r>
            <a:r>
              <a:rPr lang="ka-GE" b="1" dirty="0" smtClean="0"/>
              <a:t>საბაზისო განაკვეთი</a:t>
            </a:r>
            <a:r>
              <a:rPr lang="en-US" b="1" dirty="0" smtClean="0"/>
              <a:t>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a-GE" dirty="0" smtClean="0"/>
              <a:t>საინტერესოა, რომ სააქციო კაპიტალზე დამყარებულ ჯგუფურ ფინანსირებას აქვს ყველაზე დაბალი საბაზისო განაკვეთი, ხოლო შემოწირულობაზე არსებულს კი ყველაზე მაღალი.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72996" y="6248012"/>
            <a:ext cx="461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Cambridge </a:t>
            </a:r>
            <a:r>
              <a:rPr lang="en-US" sz="1200" dirty="0"/>
              <a:t>Centre for Alternative Finance (CCAF), 2019, THE 4TH EUROPEAN ALTERNATIVE FINANCE BENCHMARKING REPORT</a:t>
            </a:r>
          </a:p>
          <a:p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18167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უპირატესობების შემაჯამებელი მიმოხილვა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199" y="1008185"/>
            <a:ext cx="5029614" cy="271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1"/>
            <a:endParaRPr lang="en-US" sz="1200" dirty="0" smtClean="0"/>
          </a:p>
          <a:p>
            <a:pPr marL="85725" lvl="1"/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endParaRPr lang="ka-GE" sz="1100" dirty="0" smtClean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100" dirty="0" smtClean="0"/>
              <a:t>ინვესტორები სარგებელს ნახულობენ ყოველწლიურად საპროცენტო განაკვეთით </a:t>
            </a:r>
            <a:endParaRPr lang="en-US" sz="1100" dirty="0" smtClean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100" dirty="0" smtClean="0"/>
              <a:t>მონაწილეობენ კომპანიის წარმატებაში </a:t>
            </a:r>
            <a:endParaRPr lang="en-US" sz="11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100" dirty="0" smtClean="0"/>
              <a:t>ინვესტორები ხშირად იღებენ განსაკუთრებულ „სარგებელს“ კომპანიებიდან </a:t>
            </a:r>
            <a:endParaRPr lang="en-US" sz="11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100" dirty="0" smtClean="0"/>
              <a:t>ინვესტორებმა ზუსტად იციან სად მიედინება მათი ფულადი რესურსები და აქვთ პირდაპირი კონტაქტი მეწარმეებთან </a:t>
            </a:r>
            <a:endParaRPr lang="en-US" sz="11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100" dirty="0" smtClean="0"/>
              <a:t>ურთიერთობა: კომპანიებს აქვთ პირადი კონტაქტები კლიენტებთან </a:t>
            </a:r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100" dirty="0" smtClean="0"/>
              <a:t>ინვესტორებთან ერთად, კომპანიები იძენენ ერთგულ კლიენტებს და ბრენდის წარმომადგენლებს </a:t>
            </a:r>
            <a:endParaRPr lang="de-AT" sz="11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15188"/>
            <a:ext cx="5029613" cy="224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შეუძლიათ ადრე იყიდონ პროდუქტები </a:t>
            </a:r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კრედიტორებს შეუძლიათ გახადონ მათი მხარდაჭერა საჯარო </a:t>
            </a:r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ისინი იღებენ დამატებით პროდუქტებს, რომლებიც ხშირად არ არის ხელმისაწვდომი </a:t>
            </a:r>
            <a:endParaRPr lang="de-AT" sz="1200" dirty="0"/>
          </a:p>
        </p:txBody>
      </p:sp>
      <p:sp>
        <p:nvSpPr>
          <p:cNvPr id="9" name="Rectangle 8"/>
          <p:cNvSpPr/>
          <p:nvPr/>
        </p:nvSpPr>
        <p:spPr>
          <a:xfrm>
            <a:off x="6095793" y="1149750"/>
            <a:ext cx="5029613" cy="224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აძლიერებს კომპანიის კაპიტალის სტრუქტურას </a:t>
            </a:r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მარკეტინგული ინსტრუმენტი: </a:t>
            </a:r>
            <a:r>
              <a:rPr lang="ka-GE" sz="1200" dirty="0" smtClean="0"/>
              <a:t>პროექტს ექცევა დიდი ყურადღება და ფართო მასებზე ვრცელდება</a:t>
            </a:r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საზოგადოება აძლევს კომპანიებს პირდაპირ უკუკავშირს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095793" y="3515188"/>
            <a:ext cx="5029613" cy="224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57175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მიღებული სახსრების უკან დაბრუენება არ ხდება (ხშირად)</a:t>
            </a:r>
            <a:endParaRPr lang="en-US" sz="1200" dirty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სახსრების მოზიდვასთან ერთად შესაძლებელია ასევე კლიენტების მონაცემთა ბაზის შექმნა</a:t>
            </a:r>
            <a:endParaRPr lang="en-US" sz="1200" dirty="0" smtClean="0"/>
          </a:p>
          <a:p>
            <a:pPr marL="257175" lvl="1" indent="-171450">
              <a:buFont typeface="Arial" panose="020B0604020202020204" pitchFamily="34" charset="0"/>
              <a:buChar char="•"/>
            </a:pPr>
            <a:r>
              <a:rPr lang="ka-GE" sz="1200" dirty="0" smtClean="0"/>
              <a:t>ჯგუფური ინვესტირების მსგავსად, </a:t>
            </a:r>
            <a:r>
              <a:rPr lang="ka-GE" sz="1200" dirty="0" smtClean="0"/>
              <a:t>წარმოადგენს </a:t>
            </a:r>
            <a:r>
              <a:rPr lang="ka-GE" sz="1200" dirty="0" smtClean="0"/>
              <a:t>შემდგომი განვითარებისთვის მარკეტინგულ ინსტრუმენტს 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838199" y="1173193"/>
            <a:ext cx="5029613" cy="422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ფინანსური ამონაგები - კრედიტორები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5792" y="1121744"/>
            <a:ext cx="5029613" cy="422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ფინანსური მოგება - კომპანიები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5793" y="3498398"/>
            <a:ext cx="5029613" cy="422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არაფინანსური დაინტერესება - კომპანიები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199" y="3515188"/>
            <a:ext cx="5029613" cy="422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კრედიტორები ფინანსური ინტერესების გარეშე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93160" cy="23630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1438" y="6248012"/>
            <a:ext cx="2472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</a:t>
            </a:r>
            <a:r>
              <a:rPr lang="en-US" sz="1200" dirty="0"/>
              <a:t>: </a:t>
            </a:r>
            <a:r>
              <a:rPr lang="en-US" sz="1200" dirty="0" smtClean="0"/>
              <a:t>Conda.at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1772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  <a:noFill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3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71904"/>
              </p:ext>
            </p:extLst>
          </p:nvPr>
        </p:nvGraphicFramePr>
        <p:xfrm>
          <a:off x="838200" y="3208150"/>
          <a:ext cx="10515600" cy="111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35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პროცესი და ფაზები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75842" y="2386740"/>
            <a:ext cx="9979617" cy="480447"/>
            <a:chOff x="838200" y="3084163"/>
            <a:chExt cx="9979617" cy="480447"/>
          </a:xfrm>
        </p:grpSpPr>
        <p:sp>
          <p:nvSpPr>
            <p:cNvPr id="12" name="Rectangle 11"/>
            <p:cNvSpPr/>
            <p:nvPr/>
          </p:nvSpPr>
          <p:spPr>
            <a:xfrm>
              <a:off x="838200" y="3084163"/>
              <a:ext cx="2230464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წინასწარი კამპანია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7118" y="3084163"/>
              <a:ext cx="4742481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კამპანია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8053" y="3084163"/>
              <a:ext cx="2169764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კამპანიის შემდგომ</a:t>
              </a: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40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105666"/>
              </p:ext>
            </p:extLst>
          </p:nvPr>
        </p:nvGraphicFramePr>
        <p:xfrm>
          <a:off x="512735" y="2019892"/>
          <a:ext cx="11234979" cy="9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პროცესი და ფაზები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0378" y="1198482"/>
            <a:ext cx="10662329" cy="411518"/>
            <a:chOff x="838200" y="3084162"/>
            <a:chExt cx="9979617" cy="480448"/>
          </a:xfrm>
        </p:grpSpPr>
        <p:sp>
          <p:nvSpPr>
            <p:cNvPr id="12" name="Rectangle 11"/>
            <p:cNvSpPr/>
            <p:nvPr/>
          </p:nvSpPr>
          <p:spPr>
            <a:xfrm>
              <a:off x="838200" y="3084163"/>
              <a:ext cx="2230464" cy="4804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წინასწარი კამპანია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7118" y="3084163"/>
              <a:ext cx="4742481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კამპანია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8053" y="3084162"/>
              <a:ext cx="2169764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კამპანიის შემდგომ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45995" y="3246083"/>
            <a:ext cx="11135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ეს ფაზა ეძღვნება კამპანიის მომზადებისთვის აუცილებელ ყველა სამუშაოს.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ka-GE" dirty="0" smtClean="0"/>
              <a:t>ზოგიერთი რისკი მოიცავს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გუნდის შექმნას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საკონსულტაციო ექსპერტებს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მსგავსი პროექტების </a:t>
            </a:r>
            <a:r>
              <a:rPr lang="ka-GE" dirty="0" smtClean="0"/>
              <a:t>კვლევას</a:t>
            </a:r>
            <a:r>
              <a:rPr lang="ka-GE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ყველაზე შესაფერისი </a:t>
            </a:r>
            <a:r>
              <a:rPr lang="ka-GE" dirty="0" smtClean="0"/>
              <a:t>პლატფორმის შერჩევას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ხშირად პლატფორმაზე შეფასდება პროექტის შესაფერისობა</a:t>
            </a:r>
            <a:endParaRPr lang="en-US" dirty="0" smtClean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79886"/>
              </p:ext>
            </p:extLst>
          </p:nvPr>
        </p:nvGraphicFramePr>
        <p:xfrm>
          <a:off x="512735" y="2019892"/>
          <a:ext cx="11234979" cy="9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პროცესი და ფაზები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0378" y="1198482"/>
            <a:ext cx="10662329" cy="411517"/>
            <a:chOff x="838200" y="3084163"/>
            <a:chExt cx="9979617" cy="480447"/>
          </a:xfrm>
        </p:grpSpPr>
        <p:sp>
          <p:nvSpPr>
            <p:cNvPr id="12" name="Rectangle 11"/>
            <p:cNvSpPr/>
            <p:nvPr/>
          </p:nvSpPr>
          <p:spPr>
            <a:xfrm>
              <a:off x="838200" y="3084163"/>
              <a:ext cx="2230464" cy="4804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წინასწარი კამპანია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7118" y="3084163"/>
              <a:ext cx="4742481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კამპანია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8053" y="3084163"/>
              <a:ext cx="2169764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კამპანიის შემდგომ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57822" y="3385568"/>
            <a:ext cx="11089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შემდგომი მოქმედებები მოიცავს: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კამპანიის პარამეტრების განსაზღვრას </a:t>
            </a:r>
            <a:r>
              <a:rPr lang="en-US" dirty="0" smtClean="0"/>
              <a:t>(</a:t>
            </a:r>
            <a:r>
              <a:rPr lang="ka-GE" dirty="0" smtClean="0"/>
              <a:t>ხანგრძლივობა, მიზანი და გარკვეული მოგება თუ ასეთი შესაბამისია)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ბიზნეს გეგმის შედგენა 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შესაბამისი სამართლებრივი ასპექტების განსაზღვრა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კამპანიის გვერდზე პროექტის მომზადება ონლაინ განთავსებისთვის </a:t>
            </a:r>
            <a:r>
              <a:rPr lang="en-US" dirty="0" smtClean="0"/>
              <a:t>(</a:t>
            </a:r>
            <a:r>
              <a:rPr lang="ka-GE" dirty="0" smtClean="0"/>
              <a:t>დახასიათება, ვიდეო, სურათები/გრაფიკული გამოსახულებები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საზოგადოების იდენტიფიცირება და წინასწარ გააქტიურება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8359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143458"/>
              </p:ext>
            </p:extLst>
          </p:nvPr>
        </p:nvGraphicFramePr>
        <p:xfrm>
          <a:off x="512735" y="2019892"/>
          <a:ext cx="11234979" cy="9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38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168" y="386897"/>
            <a:ext cx="10515600" cy="523875"/>
          </a:xfrm>
        </p:spPr>
        <p:txBody>
          <a:bodyPr/>
          <a:lstStyle/>
          <a:p>
            <a:r>
              <a:rPr lang="ka-GE" dirty="0" smtClean="0"/>
              <a:t>პროცესი და ფაზები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0378" y="1198482"/>
            <a:ext cx="10662329" cy="411517"/>
            <a:chOff x="838200" y="3084163"/>
            <a:chExt cx="9979617" cy="480447"/>
          </a:xfrm>
        </p:grpSpPr>
        <p:sp>
          <p:nvSpPr>
            <p:cNvPr id="12" name="Rectangle 11"/>
            <p:cNvSpPr/>
            <p:nvPr/>
          </p:nvSpPr>
          <p:spPr>
            <a:xfrm>
              <a:off x="838200" y="3084163"/>
              <a:ext cx="2230464" cy="4804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წინასწარი კამპანია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7118" y="3084163"/>
              <a:ext cx="4742481" cy="4804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კამპანია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8053" y="3084163"/>
              <a:ext cx="2169764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კამპანიის შემდგომ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45995" y="3287597"/>
            <a:ext cx="11135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ეს ფაზა მოიცავს წინასწარი კამპანიისთვის დაგეგმილი ღონისძიებების განხორციელებას და პლატფორმისა და კამპანიის გვერდის ონლაინ განთავსებას.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ka-GE" dirty="0" smtClean="0"/>
              <a:t>კამპანიის გაშვებისა და პროექტის ზოგადი ცნობადობის ამაღლების გარდა კამპანიის ხელმძღვანელებმა უნდა შეასრულონ შემდეგი: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უპასუხონ ყველა შემომავალ შეკითხვას და თხოვნას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რეგულარული ინფორმაცია მიაწოდონ დამფინანსებლებს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ახალი სპონსორების მოზიდვა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8691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03057"/>
              </p:ext>
            </p:extLst>
          </p:nvPr>
        </p:nvGraphicFramePr>
        <p:xfrm>
          <a:off x="512735" y="2019892"/>
          <a:ext cx="11234979" cy="9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პროცესი და ფაზები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0378" y="1198482"/>
            <a:ext cx="10662329" cy="411517"/>
            <a:chOff x="838200" y="3084163"/>
            <a:chExt cx="9979617" cy="480447"/>
          </a:xfrm>
        </p:grpSpPr>
        <p:sp>
          <p:nvSpPr>
            <p:cNvPr id="12" name="Rectangle 11"/>
            <p:cNvSpPr/>
            <p:nvPr/>
          </p:nvSpPr>
          <p:spPr>
            <a:xfrm>
              <a:off x="838200" y="3084163"/>
              <a:ext cx="2230464" cy="4804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წინასწარი კამპანია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7118" y="3084163"/>
              <a:ext cx="4742481" cy="4804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კამპანია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8053" y="3084163"/>
              <a:ext cx="2169764" cy="4804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კამპანიის შემდგომ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45995" y="2975675"/>
            <a:ext cx="11135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კამპანიის შემდგომი პერიოდი - დაფინანსებული </a:t>
            </a:r>
            <a:r>
              <a:rPr lang="ka-GE" dirty="0" smtClean="0"/>
              <a:t>პროექტის განხორციელება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ka-GE" dirty="0" smtClean="0"/>
              <a:t>ჯგუფური ფინანსირების სამუშოების დასრულება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ქვითრების გაცემა,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სპონსორებთან კომუნიკაცია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წარუმატებელი კამპანიის შემთხვევში ექსპერტები შეიმუშავებენ რეკომენდაციებს კამპანიის უფრო მეტად გამჭვირვალეობაზე და ხსნიან წარუმატებლობის მიზეზებს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მოგების/პროდუქტის გაგზავნა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შემდგომი ნაბიჯების შესახებ სპონსორების ინფორმირება </a:t>
            </a:r>
            <a:endParaRPr lang="en-US" dirty="0" smtClean="0"/>
          </a:p>
          <a:p>
            <a:r>
              <a:rPr lang="ka-GE" b="1" dirty="0" smtClean="0"/>
              <a:t>ამ ეტაპზე რეკომენდირებულია დასრულებული კამპანიის შეფასება და მისი მიმოხილვა </a:t>
            </a:r>
            <a:endParaRPr lang="en-US" b="1" dirty="0" smtClean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391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93287"/>
              </p:ext>
            </p:extLst>
          </p:nvPr>
        </p:nvGraphicFramePr>
        <p:xfrm>
          <a:off x="838200" y="1261533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Success: important Considerations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888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463767"/>
              </p:ext>
            </p:extLst>
          </p:nvPr>
        </p:nvGraphicFramePr>
        <p:xfrm>
          <a:off x="441157" y="1222375"/>
          <a:ext cx="11121189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41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associated with Crowdfunding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9294" y="6027003"/>
            <a:ext cx="286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</a:t>
            </a:r>
            <a:r>
              <a:rPr lang="en-US" sz="1200" dirty="0"/>
              <a:t>: http://publications.jrc.ec.europa.eu/repository/bitstream/JRC92482/lbna26992enn.pdf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27767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43571"/>
              </p:ext>
            </p:extLst>
          </p:nvPr>
        </p:nvGraphicFramePr>
        <p:xfrm>
          <a:off x="449179" y="1266825"/>
          <a:ext cx="1090462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42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4903" y="789668"/>
            <a:ext cx="10515600" cy="523875"/>
          </a:xfrm>
        </p:spPr>
        <p:txBody>
          <a:bodyPr/>
          <a:lstStyle/>
          <a:p>
            <a:r>
              <a:rPr lang="ka-GE" dirty="0" smtClean="0"/>
              <a:t>ჯგუფური ფინანსირების რისკები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9294" y="6027003"/>
            <a:ext cx="286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</a:t>
            </a:r>
            <a:r>
              <a:rPr lang="en-US" sz="1200" dirty="0"/>
              <a:t>: http://publications.jrc.ec.europa.eu/repository/bitstream/JRC92482/lbna26992enn.pdf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57497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044304"/>
              </p:ext>
            </p:extLst>
          </p:nvPr>
        </p:nvGraphicFramePr>
        <p:xfrm>
          <a:off x="970547" y="1618342"/>
          <a:ext cx="10515600" cy="299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ფინანსირების რისკები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9294" y="6027003"/>
            <a:ext cx="286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</a:t>
            </a:r>
            <a:r>
              <a:rPr lang="en-US" sz="1200" dirty="0"/>
              <a:t>: http://publications.jrc.ec.europa.eu/repository/bitstream/JRC92482/lbna26992enn.pdf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138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  <a:noFill/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grp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  <a:noFill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9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862DAC24-C1BE-4F6D-8B74-2AECAE04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ოდენობის ინვესტიციაა საჭირო?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FD5583F-8CD0-44AB-B595-292BC1A5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957263"/>
            <a:ext cx="8591550" cy="494347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21A5D7CB-5C46-4005-94B2-2BF1C6776D64}"/>
              </a:ext>
            </a:extLst>
          </p:cNvPr>
          <p:cNvSpPr/>
          <p:nvPr/>
        </p:nvSpPr>
        <p:spPr>
          <a:xfrm>
            <a:off x="7981950" y="6010111"/>
            <a:ext cx="2505814" cy="2485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15" dirty="0"/>
              <a:t>(Source: International Energy Agency, 2018)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45</a:t>
            </a:fld>
            <a:endParaRPr lang="pl-PL" dirty="0" smtClean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6433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668C94EF-4845-4230-BEF6-6411CA51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ჯგუფურ ფინანსირებას აქვს განსაკუთრებული როლი ენერგეტიკის სფეროს </a:t>
            </a:r>
            <a:r>
              <a:rPr lang="ka-GE" sz="2400" dirty="0" smtClean="0"/>
              <a:t>ტრანსფორმაციაში</a:t>
            </a:r>
            <a:endParaRPr lang="en-GB" sz="2400" dirty="0"/>
          </a:p>
          <a:p>
            <a:pPr marL="817563" lvl="1" indent="-360363"/>
            <a:r>
              <a:rPr lang="ka-GE" sz="2000" dirty="0" smtClean="0"/>
              <a:t>უზრუნველყოფს დამატებით დფინანსებას </a:t>
            </a:r>
            <a:r>
              <a:rPr lang="ka-GE" sz="2000" dirty="0" smtClean="0"/>
              <a:t>შესაბამისი </a:t>
            </a:r>
            <a:r>
              <a:rPr lang="ka-GE" sz="2000" dirty="0" smtClean="0"/>
              <a:t>ენერგო პროექტებისათვის </a:t>
            </a:r>
            <a:endParaRPr lang="en-GB" sz="2000" dirty="0"/>
          </a:p>
          <a:p>
            <a:pPr marL="817563" lvl="1" indent="-360363"/>
            <a:r>
              <a:rPr lang="ka-GE" sz="2000" dirty="0" smtClean="0"/>
              <a:t>ენერგო </a:t>
            </a:r>
            <a:r>
              <a:rPr lang="ka-GE" sz="2000" dirty="0" smtClean="0"/>
              <a:t>პროექტების </a:t>
            </a:r>
            <a:r>
              <a:rPr lang="ka-GE" sz="2000" dirty="0" smtClean="0"/>
              <a:t>დამატებით სარგებლის დაფინანსება </a:t>
            </a:r>
            <a:endParaRPr lang="en-GB" sz="2000" dirty="0"/>
          </a:p>
          <a:p>
            <a:pPr marL="1274763" lvl="2" indent="-360363"/>
            <a:r>
              <a:rPr lang="ka-GE" sz="1600" dirty="0" smtClean="0"/>
              <a:t>განახლებადი ენერგიის მარაგის გაზრდა </a:t>
            </a:r>
            <a:r>
              <a:rPr lang="en-GB" sz="1600" dirty="0" smtClean="0"/>
              <a:t> </a:t>
            </a:r>
            <a:endParaRPr lang="en-GB" sz="1600" dirty="0"/>
          </a:p>
          <a:p>
            <a:pPr marL="1274763" lvl="2" indent="-360363"/>
            <a:r>
              <a:rPr lang="ka-GE" sz="1600" b="1" dirty="0" smtClean="0">
                <a:solidFill>
                  <a:srgbClr val="00B0F0"/>
                </a:solidFill>
              </a:rPr>
              <a:t>ენერგო </a:t>
            </a:r>
            <a:r>
              <a:rPr lang="ka-GE" sz="1600" b="1" dirty="0" smtClean="0">
                <a:solidFill>
                  <a:srgbClr val="00B0F0"/>
                </a:solidFill>
              </a:rPr>
              <a:t>ეფექტურობის </a:t>
            </a:r>
            <a:r>
              <a:rPr lang="ka-GE" sz="1600" b="1" dirty="0">
                <a:solidFill>
                  <a:srgbClr val="00B0F0"/>
                </a:solidFill>
              </a:rPr>
              <a:t>დამატებითი დანაზოგები </a:t>
            </a:r>
            <a:endParaRPr lang="en-GB" sz="1600" b="1" dirty="0">
              <a:solidFill>
                <a:srgbClr val="00B0F0"/>
              </a:solidFill>
            </a:endParaRPr>
          </a:p>
          <a:p>
            <a:pPr marL="817563" lvl="1" indent="-360363"/>
            <a:r>
              <a:rPr lang="ka-GE" sz="2000" dirty="0" smtClean="0"/>
              <a:t>ენერგო ხარჯების შემცირება </a:t>
            </a:r>
            <a:r>
              <a:rPr lang="en-GB" sz="2000" dirty="0" smtClean="0"/>
              <a:t> </a:t>
            </a:r>
            <a:endParaRPr lang="en-GB" sz="2000" dirty="0"/>
          </a:p>
          <a:p>
            <a:pPr marL="817563" lvl="1" indent="-360363"/>
            <a:r>
              <a:rPr lang="ka-GE" sz="2000" dirty="0" smtClean="0"/>
              <a:t>განახლებადი ტექნოლოგიების მხარდაჭერა, მათი გავრცელების დაჩქარება </a:t>
            </a:r>
            <a:endParaRPr lang="en-GB" sz="2000" dirty="0"/>
          </a:p>
          <a:p>
            <a:pPr marL="1274763" lvl="2" indent="-360363"/>
            <a:r>
              <a:rPr lang="ka-GE" sz="1600" dirty="0" smtClean="0"/>
              <a:t>მაგ. შენობების განახლების წილის ზრდა </a:t>
            </a:r>
            <a:r>
              <a:rPr lang="en-GB" sz="1600" dirty="0" smtClean="0"/>
              <a:t>(</a:t>
            </a:r>
            <a:r>
              <a:rPr lang="ka-GE" sz="1600" dirty="0" smtClean="0"/>
              <a:t>კერძო/საჯარო შენობებში</a:t>
            </a:r>
            <a:r>
              <a:rPr lang="en-GB" sz="1600" dirty="0" smtClean="0"/>
              <a:t>)</a:t>
            </a:r>
            <a:endParaRPr lang="en-GB" sz="1600" dirty="0"/>
          </a:p>
          <a:p>
            <a:pPr marL="1274763" lvl="2" indent="-360363"/>
            <a:r>
              <a:rPr lang="ka-GE" sz="1600" dirty="0" smtClean="0"/>
              <a:t>მაგ. ბიზნესებში/სამრეწველო სექტორში ენერგო ეფექტური მოწყობილობების გამოყენების გაზრდა: მაგ. ტუმბოები, კომპრესორები, კონდიციონერები, თბური ტუმბოები, ბოილერები, განათება, ა.შ. </a:t>
            </a:r>
            <a:endParaRPr lang="en-GB" sz="1600" dirty="0"/>
          </a:p>
          <a:p>
            <a:pPr marL="817563" lvl="1" indent="-360363"/>
            <a:r>
              <a:rPr lang="ka-GE" sz="2000" dirty="0" smtClean="0"/>
              <a:t>ბაზარზე მოცულობის გაზრდა ( ენერგოეფექტური პროდუქტების მხარდაჭერა</a:t>
            </a:r>
            <a:r>
              <a:rPr lang="en-GB" sz="2000" dirty="0" smtClean="0"/>
              <a:t>)</a:t>
            </a:r>
            <a:endParaRPr lang="en-GB" sz="2000" dirty="0"/>
          </a:p>
          <a:p>
            <a:pPr marL="817563" lvl="1" indent="-360363"/>
            <a:r>
              <a:rPr lang="ka-GE" sz="2000" dirty="0" smtClean="0"/>
              <a:t>ხარისხის კრიტერიუმების დაცვა </a:t>
            </a:r>
            <a:r>
              <a:rPr lang="en-GB" sz="2000" dirty="0" smtClean="0"/>
              <a:t>(</a:t>
            </a:r>
            <a:r>
              <a:rPr lang="ka-GE" sz="2000" dirty="0" smtClean="0"/>
              <a:t>ტექნიკური, ფინანსური, გარემოსდაცვითი, სოციალური, ა.შ.</a:t>
            </a:r>
            <a:endParaRPr lang="en-GB" sz="2000" dirty="0"/>
          </a:p>
          <a:p>
            <a:pPr marL="817563" lvl="1" indent="-360363"/>
            <a:endParaRPr lang="en-GB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83865A5F-4D09-4DE3-88C9-D2EE28CD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ფინანსირება ენერგიაში - უპირატესობები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46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2506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668C94EF-4845-4230-BEF6-6411CA51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0363" indent="-360363">
              <a:buBlip>
                <a:blip r:embed="rId2"/>
              </a:buBlip>
            </a:pPr>
            <a:r>
              <a:rPr lang="ka-GE" sz="2400" dirty="0" smtClean="0"/>
              <a:t>უპირატესობები მხარდამჭერებისთვის (მუნიციპალიტეტები, ბიზნესები</a:t>
            </a:r>
            <a:r>
              <a:rPr lang="en-GB" sz="2400" dirty="0" smtClean="0"/>
              <a:t>)</a:t>
            </a:r>
            <a:endParaRPr lang="en-GB" sz="24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ინვესტიციების ფინანსური სარგებლის გაზრდა </a:t>
            </a:r>
            <a:r>
              <a:rPr lang="en-GB" sz="2000" dirty="0" smtClean="0"/>
              <a:t>(</a:t>
            </a:r>
            <a:r>
              <a:rPr lang="en-GB" sz="2000" dirty="0"/>
              <a:t>NPV, IRR)</a:t>
            </a:r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რეკლამისა და ცნობადობის ამაღლების გავლენა</a:t>
            </a:r>
            <a:r>
              <a:rPr lang="en-GB" sz="2000" dirty="0" smtClean="0"/>
              <a:t> </a:t>
            </a:r>
            <a:endParaRPr lang="en-GB" sz="20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საჯარო ბიუჯეტზე დატვირთვის</a:t>
            </a:r>
            <a:r>
              <a:rPr lang="ka-GE" sz="2000" dirty="0" smtClean="0"/>
              <a:t> </a:t>
            </a:r>
            <a:r>
              <a:rPr lang="ka-GE" sz="2000" dirty="0" smtClean="0"/>
              <a:t>შემცირება</a:t>
            </a:r>
            <a:endParaRPr lang="en-GB" sz="20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ჯგუფური ფინანსირების/ინვესტიციების „დაბლენდვა“ სხვა ფინანსურ ინსტრუმენტებთან </a:t>
            </a:r>
            <a:endParaRPr lang="en-GB" sz="2000" dirty="0"/>
          </a:p>
          <a:p>
            <a:pPr marL="360363" indent="-360363">
              <a:buBlip>
                <a:blip r:embed="rId2"/>
              </a:buBlip>
            </a:pPr>
            <a:r>
              <a:rPr lang="ka-GE" sz="2400" dirty="0" smtClean="0"/>
              <a:t>სარგებელი ჯგუფებისთვის</a:t>
            </a:r>
            <a:endParaRPr lang="en-GB" sz="2400" dirty="0" smtClean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წვლილის </a:t>
            </a:r>
            <a:r>
              <a:rPr lang="ka-GE" sz="2000" dirty="0" smtClean="0"/>
              <a:t>შეტანა „ენერგო ეფექტურობაში“</a:t>
            </a:r>
            <a:r>
              <a:rPr lang="en-GB" sz="2000" dirty="0" smtClean="0"/>
              <a:t>(</a:t>
            </a:r>
            <a:r>
              <a:rPr lang="ka-GE" sz="2000" dirty="0" smtClean="0"/>
              <a:t>განახლებადი, ენერგო ეფექტურობა</a:t>
            </a:r>
            <a:r>
              <a:rPr lang="en-GB" sz="2000" dirty="0" smtClean="0"/>
              <a:t>)</a:t>
            </a:r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მონაწილეობა დიდ საინვესტიციო პროექტში, რომელშიც ინდ. პირი ვერ მიიღებდა მონაწილეობას</a:t>
            </a:r>
            <a:endParaRPr lang="en-GB" sz="20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ფინანსური სარგებელი (პროცენტი, ხანგრძლივი ინვესტიციის შესაძლებლობა)</a:t>
            </a:r>
            <a:r>
              <a:rPr lang="en-GB" sz="2000" dirty="0" smtClean="0"/>
              <a:t> </a:t>
            </a:r>
            <a:endParaRPr lang="en-GB" sz="20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პროექტთან პირადი კავშირი </a:t>
            </a:r>
            <a:endParaRPr lang="en-GB" sz="2000" dirty="0"/>
          </a:p>
          <a:p>
            <a:pPr marL="360363" indent="-360363">
              <a:buBlip>
                <a:blip r:embed="rId2"/>
              </a:buBlip>
            </a:pPr>
            <a:r>
              <a:rPr lang="ka-GE" sz="2400" dirty="0" smtClean="0"/>
              <a:t>გარემოსდაცვითი უპირატესობები</a:t>
            </a:r>
            <a:endParaRPr lang="en-GB" sz="2400" dirty="0"/>
          </a:p>
          <a:p>
            <a:pPr marL="817563" lvl="1" indent="-360363">
              <a:buBlip>
                <a:blip r:embed="rId2"/>
              </a:buBlip>
            </a:pPr>
            <a:r>
              <a:rPr lang="en-GB" sz="2000" dirty="0"/>
              <a:t>CO2 </a:t>
            </a:r>
            <a:r>
              <a:rPr lang="ka-GE" sz="2000" dirty="0" smtClean="0"/>
              <a:t>გამოყოფის შემცირება</a:t>
            </a:r>
            <a:endParaRPr lang="en-GB" sz="20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ნაკლები მოთხოვნა რესურსებზე/ენერგიაზე</a:t>
            </a:r>
            <a:endParaRPr lang="en-GB" sz="2000" dirty="0"/>
          </a:p>
          <a:p>
            <a:pPr marL="817563" lvl="1" indent="-360363">
              <a:buBlip>
                <a:blip r:embed="rId2"/>
              </a:buBlip>
            </a:pPr>
            <a:r>
              <a:rPr lang="ka-GE" sz="2000" dirty="0" smtClean="0"/>
              <a:t>ადგილობრივი სარესურსო პოტენციალის განსაზღვრა </a:t>
            </a:r>
            <a:endParaRPr lang="en-GB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83865A5F-4D09-4DE3-88C9-D2EE28CD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ჯგუფური ფინანსირება ენერგიისთვის - უპირატესობები </a:t>
            </a:r>
            <a:r>
              <a:rPr lang="de-AT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47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6459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61533"/>
            <a:ext cx="5823857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“</a:t>
            </a:r>
            <a:r>
              <a:rPr lang="en-GB" sz="1800" b="1" dirty="0" err="1">
                <a:solidFill>
                  <a:srgbClr val="0070C0"/>
                </a:solidFill>
              </a:rPr>
              <a:t>Bioenergiedorf</a:t>
            </a:r>
            <a:r>
              <a:rPr lang="en-GB" sz="1800" b="1" dirty="0">
                <a:solidFill>
                  <a:srgbClr val="0070C0"/>
                </a:solidFill>
              </a:rPr>
              <a:t>” </a:t>
            </a:r>
            <a:r>
              <a:rPr lang="ka-GE" sz="1800" b="1" dirty="0" smtClean="0">
                <a:solidFill>
                  <a:srgbClr val="0070C0"/>
                </a:solidFill>
              </a:rPr>
              <a:t>ბიოგაზის ენერგო სოფელი</a:t>
            </a:r>
            <a:endParaRPr lang="en-GB" sz="1800" b="1" dirty="0">
              <a:solidFill>
                <a:srgbClr val="0070C0"/>
              </a:solidFill>
            </a:endParaRPr>
          </a:p>
          <a:p>
            <a:pPr marL="360363" indent="-360363">
              <a:buBlip>
                <a:blip r:embed="rId2"/>
              </a:buBlip>
            </a:pPr>
            <a:r>
              <a:rPr lang="ka-GE" sz="1550" dirty="0" smtClean="0"/>
              <a:t>2 სადგური, რომელიც აწარმოებს ბიოგაზს მიკრობიოლოგიური ფერმენტაციით </a:t>
            </a:r>
            <a:r>
              <a:rPr lang="en-US" sz="1550" dirty="0" smtClean="0"/>
              <a:t> </a:t>
            </a:r>
            <a:r>
              <a:rPr lang="en-US" sz="1550" dirty="0"/>
              <a:t>→ </a:t>
            </a:r>
            <a:r>
              <a:rPr lang="ka-GE" sz="1550" dirty="0" smtClean="0"/>
              <a:t>ბევრი სოფლის მცხოვრები იღებს სარგებელს, იმის გამო, რომ წარმოების პუნქტი დაკავშირებულია ადგილობრივ გათბობის ქსელთან</a:t>
            </a:r>
            <a:endParaRPr lang="en-US" sz="1550" dirty="0"/>
          </a:p>
          <a:p>
            <a:pPr marL="360363" indent="-360363">
              <a:buBlip>
                <a:blip r:embed="rId2"/>
              </a:buBlip>
            </a:pPr>
            <a:r>
              <a:rPr lang="ka-GE" sz="1550" dirty="0" smtClean="0"/>
              <a:t>მართვა ხორციელდება </a:t>
            </a:r>
            <a:r>
              <a:rPr lang="en-US" sz="1550" dirty="0" smtClean="0"/>
              <a:t>Bema </a:t>
            </a:r>
            <a:r>
              <a:rPr lang="en-US" sz="1550" dirty="0"/>
              <a:t>Biogas GmbH</a:t>
            </a:r>
          </a:p>
          <a:p>
            <a:pPr marL="360363" indent="-360363">
              <a:buBlip>
                <a:blip r:embed="rId2"/>
              </a:buBlip>
            </a:pPr>
            <a:r>
              <a:rPr lang="ka-GE" sz="1550" dirty="0" smtClean="0"/>
              <a:t>დაფინანსების მიზანი: რაიონული გათბობის ქსელის გაფართოება რომ დამატებით 180 ოჯახმა ისარგებლოს მწვანე ენერგიით</a:t>
            </a:r>
            <a:endParaRPr lang="en-US" sz="1550" dirty="0"/>
          </a:p>
          <a:p>
            <a:pPr marL="360363" indent="-360363">
              <a:buBlip>
                <a:blip r:embed="rId2"/>
              </a:buBlip>
            </a:pPr>
            <a:r>
              <a:rPr lang="ka-GE" sz="1550" dirty="0" smtClean="0"/>
              <a:t>საკონტაქტო დეტალები</a:t>
            </a:r>
            <a:r>
              <a:rPr lang="en-US" sz="1550" dirty="0" smtClean="0"/>
              <a:t>:</a:t>
            </a:r>
            <a:endParaRPr lang="en-US" sz="1550" dirty="0"/>
          </a:p>
          <a:p>
            <a:pPr marL="817563" lvl="1" indent="-360363">
              <a:buBlip>
                <a:blip r:embed="rId2"/>
              </a:buBlip>
            </a:pPr>
            <a:r>
              <a:rPr lang="ka-GE" sz="1200" dirty="0" smtClean="0"/>
              <a:t>მცირე სესხები </a:t>
            </a:r>
            <a:endParaRPr lang="en-US" sz="1200" dirty="0"/>
          </a:p>
          <a:p>
            <a:pPr marL="817563" lvl="1" indent="-360363">
              <a:buBlip>
                <a:blip r:embed="rId2"/>
              </a:buBlip>
            </a:pPr>
            <a:r>
              <a:rPr lang="ka-GE" sz="1200" dirty="0" smtClean="0"/>
              <a:t>ჯგუფური ფინანსირების პლატფორმა</a:t>
            </a:r>
            <a:r>
              <a:rPr lang="en-US" sz="1200" dirty="0" smtClean="0"/>
              <a:t>: </a:t>
            </a:r>
            <a:r>
              <a:rPr lang="en-US" sz="1200" dirty="0" err="1"/>
              <a:t>GreenVesting</a:t>
            </a:r>
            <a:endParaRPr lang="en-US" sz="1200" dirty="0"/>
          </a:p>
          <a:p>
            <a:pPr marL="817563" lvl="1" indent="-360363">
              <a:buBlip>
                <a:blip r:embed="rId2"/>
              </a:buBlip>
            </a:pPr>
            <a:r>
              <a:rPr lang="ka-GE" sz="1200" dirty="0" smtClean="0"/>
              <a:t>ხანგრძლივობა 7 წელი</a:t>
            </a:r>
          </a:p>
          <a:p>
            <a:pPr marL="817563" lvl="1" indent="-360363">
              <a:buBlip>
                <a:blip r:embed="rId2"/>
              </a:buBlip>
            </a:pPr>
            <a:r>
              <a:rPr lang="en-US" sz="1200" dirty="0" smtClean="0"/>
              <a:t>5,00 </a:t>
            </a:r>
            <a:r>
              <a:rPr lang="en-US" sz="1200" dirty="0"/>
              <a:t>% </a:t>
            </a:r>
            <a:r>
              <a:rPr lang="ka-GE" sz="1200" dirty="0" smtClean="0"/>
              <a:t>საპროცენტო განაკვეთი</a:t>
            </a:r>
            <a:endParaRPr lang="en-US" sz="1200" dirty="0"/>
          </a:p>
          <a:p>
            <a:pPr marL="817563" lvl="1" indent="-360363">
              <a:buBlip>
                <a:blip r:embed="rId2"/>
              </a:buBlip>
            </a:pPr>
            <a:r>
              <a:rPr lang="en-US" sz="1200" dirty="0" smtClean="0"/>
              <a:t>1.360.000</a:t>
            </a:r>
            <a:r>
              <a:rPr lang="ka-GE" sz="1200" dirty="0"/>
              <a:t> </a:t>
            </a:r>
            <a:r>
              <a:rPr lang="ka-GE" sz="1200" dirty="0" smtClean="0"/>
              <a:t>ევროს დაფინანსება </a:t>
            </a:r>
            <a:endParaRPr lang="en-US" sz="1200" dirty="0"/>
          </a:p>
          <a:p>
            <a:pPr marL="817563" lvl="1" indent="-360363">
              <a:buBlip>
                <a:blip r:embed="rId2"/>
              </a:buBlip>
            </a:pPr>
            <a:r>
              <a:rPr lang="ka-GE" sz="1200" dirty="0" smtClean="0"/>
              <a:t>გადახდა: ყოველწლიურად </a:t>
            </a:r>
            <a:endParaRPr lang="en-US" sz="1200" dirty="0"/>
          </a:p>
          <a:p>
            <a:pPr marL="817563" lvl="1" indent="-360363">
              <a:buBlip>
                <a:blip r:embed="rId2"/>
              </a:buBlip>
            </a:pPr>
            <a:r>
              <a:rPr lang="ka-GE" sz="1200" dirty="0" smtClean="0"/>
              <a:t>საპროცენტო განაკვეთი: ფიქსირებული</a:t>
            </a:r>
            <a:endParaRPr lang="en-US" sz="1200" dirty="0"/>
          </a:p>
          <a:p>
            <a:pPr marL="360363" indent="-360363">
              <a:buBlip>
                <a:blip r:embed="rId2"/>
              </a:buBlip>
            </a:pPr>
            <a:endParaRPr lang="en-US" sz="155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48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ka-GE" altLang="de-DE" dirty="0" smtClean="0">
                <a:cs typeface="Calibri"/>
              </a:rPr>
              <a:t>ფინანსურ ამონაგებზე ორიენტირებული </a:t>
            </a:r>
            <a:br>
              <a:rPr lang="ka-GE" altLang="de-DE" dirty="0" smtClean="0">
                <a:cs typeface="Calibri"/>
              </a:rPr>
            </a:br>
            <a:r>
              <a:rPr lang="ka-GE" altLang="de-DE" dirty="0" smtClean="0">
                <a:cs typeface="Calibri"/>
              </a:rPr>
              <a:t>ჯგუფური დაფინანსება</a:t>
            </a:r>
            <a:endParaRPr altLang="de-DE" sz="2800" dirty="0"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E2C5A68-EAF7-48FC-8869-EC1700C44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679" y="228600"/>
            <a:ext cx="716573" cy="7968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C0CB4AC-203C-426A-BD38-1B0989954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457" y="1085739"/>
            <a:ext cx="4521166" cy="46770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5DBF8A3-DED9-4143-922D-6A8040C6C6E2}"/>
              </a:ext>
            </a:extLst>
          </p:cNvPr>
          <p:cNvSpPr txBox="1"/>
          <p:nvPr/>
        </p:nvSpPr>
        <p:spPr>
          <a:xfrm>
            <a:off x="7247907" y="5661795"/>
            <a:ext cx="4491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/>
              </a:rPr>
              <a:t>Source: E-FIX Case study analysis of alternative financing of energy projects,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70711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CBEF720-652F-4173-AA92-8447DF51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33" y="57609"/>
            <a:ext cx="475572" cy="72109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389494"/>
            <a:ext cx="5974278" cy="4456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000" b="1" dirty="0" smtClean="0"/>
              <a:t>ადგილობრივი </a:t>
            </a:r>
            <a:r>
              <a:rPr lang="ka-GE" sz="2000" b="1" dirty="0" smtClean="0"/>
              <a:t>გაერთიანებების მიერ დაფინანსებული ქარის ენერგიის პარკები </a:t>
            </a:r>
            <a:endParaRPr lang="en-GB" sz="2000" b="1" dirty="0" smtClean="0"/>
          </a:p>
          <a:p>
            <a:pPr marL="360363" indent="-360363">
              <a:buBlip>
                <a:blip r:embed="rId3"/>
              </a:buBlip>
            </a:pPr>
            <a:r>
              <a:rPr lang="en-US" sz="1600" dirty="0" err="1" smtClean="0"/>
              <a:t>Windkraft</a:t>
            </a:r>
            <a:r>
              <a:rPr lang="en-US" sz="1600" dirty="0" smtClean="0"/>
              <a:t> </a:t>
            </a:r>
            <a:r>
              <a:rPr lang="en-US" sz="1600" dirty="0" err="1" smtClean="0"/>
              <a:t>Simonsfeld</a:t>
            </a:r>
            <a:r>
              <a:rPr lang="en-US" sz="1600" dirty="0" smtClean="0"/>
              <a:t> AG (WKS) </a:t>
            </a:r>
            <a:r>
              <a:rPr lang="ka-GE" sz="1600" dirty="0" smtClean="0"/>
              <a:t>არის მცირე ბიზნესი, რომელიც აქტიურია ქარის ენერგიის სფეროში: განვითარება, მშენებლობა და ოპერირება </a:t>
            </a:r>
            <a:endParaRPr lang="en-US" sz="1600" dirty="0" smtClean="0"/>
          </a:p>
          <a:p>
            <a:pPr marL="360363" indent="-360363">
              <a:buBlip>
                <a:blip r:embed="rId3"/>
              </a:buBlip>
            </a:pPr>
            <a:r>
              <a:rPr lang="en-US" sz="1600" dirty="0" smtClean="0"/>
              <a:t>WKS</a:t>
            </a:r>
            <a:r>
              <a:rPr lang="ka-GE" sz="1600" dirty="0" smtClean="0"/>
              <a:t> უშვებს წილებსაც და ობლიგაციებსაც</a:t>
            </a:r>
            <a:r>
              <a:rPr lang="en-US" sz="1600" dirty="0" smtClean="0"/>
              <a:t>→ </a:t>
            </a:r>
            <a:r>
              <a:rPr lang="ka-GE" sz="1600" dirty="0" smtClean="0"/>
              <a:t>ფართო საზოგადოებრივი ჩართულობა ადგილობრივი მოსახლეობის </a:t>
            </a:r>
            <a:r>
              <a:rPr lang="ka-GE" sz="1600" dirty="0" smtClean="0"/>
              <a:t> </a:t>
            </a:r>
            <a:r>
              <a:rPr lang="ka-GE" sz="1600" dirty="0" smtClean="0"/>
              <a:t>მონაწილეობით </a:t>
            </a:r>
            <a:endParaRPr lang="en-US" sz="1600" dirty="0"/>
          </a:p>
          <a:p>
            <a:pPr marL="360363" indent="-360363">
              <a:buBlip>
                <a:blip r:embed="rId3"/>
              </a:buBlip>
            </a:pPr>
            <a:r>
              <a:rPr lang="ka-GE" sz="1600" dirty="0" smtClean="0"/>
              <a:t>2017 წელს </a:t>
            </a:r>
            <a:r>
              <a:rPr lang="ka-GE" sz="1600" dirty="0" smtClean="0"/>
              <a:t>მობილიზებული </a:t>
            </a:r>
            <a:r>
              <a:rPr lang="ka-GE" sz="1600" dirty="0" smtClean="0"/>
              <a:t>იქნა </a:t>
            </a:r>
            <a:r>
              <a:rPr lang="en-US" sz="1600" dirty="0" smtClean="0"/>
              <a:t> </a:t>
            </a:r>
            <a:r>
              <a:rPr lang="en-US" sz="1600" dirty="0"/>
              <a:t>5 </a:t>
            </a:r>
            <a:r>
              <a:rPr lang="ka-GE" sz="1600" dirty="0" smtClean="0"/>
              <a:t>მილიონი ევრო ბონდების გაცემით მოზრდილ ფინანსურ სტრატეგიაში 13 ახალი ქარის სადგურის ასაშენებლად. 9 დღის შემდეგ ზღვარი მიღწეული იქნა ყველა ობლიგაციის განაწილებაზე. 370 ინდ. პირის მიერ მოხდა ბონდებში ინვესტირება, საიდანაც </a:t>
            </a:r>
            <a:r>
              <a:rPr lang="en-US" sz="1600" dirty="0" smtClean="0"/>
              <a:t> </a:t>
            </a:r>
            <a:r>
              <a:rPr lang="en-US" sz="1600" dirty="0"/>
              <a:t>(44%) </a:t>
            </a:r>
            <a:r>
              <a:rPr lang="ka-GE" sz="1600" dirty="0" smtClean="0"/>
              <a:t>იყო რეგიონიდან.</a:t>
            </a:r>
            <a:endParaRPr lang="en-US" sz="1600" dirty="0"/>
          </a:p>
          <a:p>
            <a:pPr marL="360363" indent="-360363">
              <a:buBlip>
                <a:blip r:embed="rId3"/>
              </a:buBlip>
            </a:pPr>
            <a:r>
              <a:rPr lang="ka-GE" sz="1600" dirty="0" smtClean="0"/>
              <a:t>ობლიგაციების უპირატესობები: ფინანსების პირობები და მართვა არის </a:t>
            </a:r>
            <a:r>
              <a:rPr lang="en-GB" sz="1600" dirty="0" smtClean="0"/>
              <a:t> WKS</a:t>
            </a:r>
            <a:r>
              <a:rPr lang="ka-GE" sz="1600" dirty="0" smtClean="0"/>
              <a:t> ხელში</a:t>
            </a:r>
            <a:endParaRPr lang="en-GB" sz="160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49</a:t>
            </a:fld>
            <a:endParaRPr lang="de-DE" altLang="de-DE" dirty="0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ka-GE" altLang="de-DE" dirty="0">
                <a:cs typeface="Calibri"/>
              </a:rPr>
              <a:t>ჯგუფური ფინანსირების ფინანსური მოგების მაგალითი</a:t>
            </a:r>
            <a:endParaRPr altLang="de-DE" sz="2800" dirty="0"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5051" y="1157604"/>
            <a:ext cx="4565395" cy="4688506"/>
            <a:chOff x="6021643" y="1310167"/>
            <a:chExt cx="4565395" cy="4688506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xmlns="" id="{50FEAAEC-2F80-4ABA-8A32-4EC6C29F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1643" y="1310167"/>
              <a:ext cx="4565395" cy="4565395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D964CC58-90A7-4995-AB14-136338CF408C}"/>
                </a:ext>
              </a:extLst>
            </p:cNvPr>
            <p:cNvSpPr txBox="1"/>
            <p:nvPr/>
          </p:nvSpPr>
          <p:spPr>
            <a:xfrm>
              <a:off x="6096000" y="5752452"/>
              <a:ext cx="44910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alibri" panose="020F0502020204030204"/>
                </a:rPr>
                <a:t>Source: E-FIX Case study analysis of alternative financing of energy projects, 2018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168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dirty="0" smtClean="0"/>
              <a:t>ჯგუფური ფინანსირების პოპულარობა იზრდება, რაც მოიცავს ფინანსების მოზიდვას ხალხის მცირე ჯგუფის მიერ მცირე თანხების გაღებით </a:t>
            </a:r>
            <a:endParaRPr lang="en-US" dirty="0" smtClean="0"/>
          </a:p>
          <a:p>
            <a:r>
              <a:rPr lang="ka-GE" dirty="0" smtClean="0"/>
              <a:t>ჯგუფური ფინანსირება გამოიყენება ხალხის სხვადასხვა ჯგუფების მიერ </a:t>
            </a:r>
            <a:r>
              <a:rPr lang="en-US" dirty="0" smtClean="0"/>
              <a:t>(</a:t>
            </a:r>
            <a:r>
              <a:rPr lang="ka-GE" dirty="0" smtClean="0"/>
              <a:t>ფიზიკური პირები, მცირე და საშუალო ბიზნესი, სტარტაპები, რაიონული ცენტრები</a:t>
            </a:r>
            <a:r>
              <a:rPr lang="en-US" dirty="0" smtClean="0"/>
              <a:t>)</a:t>
            </a:r>
            <a:r>
              <a:rPr lang="ka-GE" dirty="0" smtClean="0"/>
              <a:t> და სხვდასხვა მიზნებისთვის </a:t>
            </a:r>
            <a:r>
              <a:rPr lang="en-US" dirty="0" smtClean="0"/>
              <a:t>(</a:t>
            </a:r>
            <a:r>
              <a:rPr lang="ka-GE" dirty="0" smtClean="0"/>
              <a:t>ქველმოქმედება, ტექნოლოგია, ხელოვნება, მდგრადობა</a:t>
            </a:r>
            <a:r>
              <a:rPr lang="en-US" dirty="0" smtClean="0"/>
              <a:t>)</a:t>
            </a:r>
          </a:p>
          <a:p>
            <a:r>
              <a:rPr lang="ka-GE" dirty="0" smtClean="0"/>
              <a:t>ჯგუფური ფინანსირება შესაძლოა გამოყენებული იქნას დამატებითი ფინანსების მოსაძიებლად ტრადიციული გზებისგან განსხვავებით</a:t>
            </a:r>
            <a:endParaRPr lang="en-US" dirty="0" smtClean="0"/>
          </a:p>
          <a:p>
            <a:r>
              <a:rPr lang="ka-GE" dirty="0" smtClean="0"/>
              <a:t>ჯგუფური ფინანსირების წარმატება მოითხოვს რამდენიმე მონაწილე მხარის მიერ აქტიურ კომუნიკაციას </a:t>
            </a:r>
            <a:endParaRPr lang="en-US" dirty="0" smtClean="0"/>
          </a:p>
          <a:p>
            <a:r>
              <a:rPr lang="ka-GE" dirty="0" smtClean="0"/>
              <a:t>ჯგუფური ფინანსირება უზრუნველყოფს ენერგო ეფექტურობის ინვესტიციებისთვის კარგ შესაძლებლობებს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დასკვნები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358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  <a:noFill/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grp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  <a:noFill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2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0484" y="818707"/>
            <a:ext cx="6124353" cy="5173509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პროექტის მიზანი: ფოტოვოლტაიკური ანუ მზის სისტემების დამონტაჟება შენობების სახურავებზე ორ მოსაზღვრე დასახლებაში ადგილობრივი </a:t>
            </a:r>
            <a:r>
              <a:rPr lang="ka-GE" sz="2000" dirty="0" smtClean="0"/>
              <a:t>მოსახლეობის</a:t>
            </a:r>
            <a:r>
              <a:rPr lang="ka-GE" sz="2000" dirty="0" smtClean="0"/>
              <a:t> </a:t>
            </a:r>
            <a:r>
              <a:rPr lang="ka-GE" sz="2000" dirty="0" smtClean="0"/>
              <a:t>საკუთარი ფინანსური </a:t>
            </a:r>
            <a:r>
              <a:rPr lang="ka-GE" sz="2000" dirty="0" smtClean="0"/>
              <a:t>წილით</a:t>
            </a: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მიდგომა: ჯგუფური ფინანსირება „გაყიდვისა და </a:t>
            </a:r>
            <a:r>
              <a:rPr lang="ka-GE" sz="2000" dirty="0" smtClean="0"/>
              <a:t> უკუ-იჯარის მოდელის</a:t>
            </a:r>
            <a:r>
              <a:rPr lang="ka-GE" sz="2000" dirty="0" smtClean="0"/>
              <a:t>“ საფუძელზე </a:t>
            </a:r>
            <a:r>
              <a:rPr lang="en-US" sz="2000" dirty="0" smtClean="0"/>
              <a:t>‘Sale </a:t>
            </a:r>
            <a:r>
              <a:rPr lang="en-US" sz="2000" dirty="0"/>
              <a:t>and Lease Back Model’</a:t>
            </a:r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ფოტოვოლტაიკური (</a:t>
            </a:r>
            <a:r>
              <a:rPr lang="en-US" sz="1600" dirty="0" smtClean="0"/>
              <a:t>PV</a:t>
            </a:r>
            <a:r>
              <a:rPr lang="ka-GE" sz="1600" dirty="0" smtClean="0"/>
              <a:t>)</a:t>
            </a:r>
            <a:r>
              <a:rPr lang="en-US" sz="1600" dirty="0" smtClean="0"/>
              <a:t> </a:t>
            </a:r>
            <a:r>
              <a:rPr lang="ka-GE" sz="1600" dirty="0" smtClean="0"/>
              <a:t>მოდულების მიყიდვა ადგილობრივ მოსახლეობაზე, </a:t>
            </a:r>
            <a:r>
              <a:rPr lang="en-US" sz="1600" dirty="0" smtClean="0"/>
              <a:t> </a:t>
            </a:r>
            <a:endParaRPr lang="ka-GE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en-US" sz="1600" dirty="0" smtClean="0"/>
              <a:t>PV </a:t>
            </a:r>
            <a:r>
              <a:rPr lang="ka-GE" sz="1600" dirty="0" smtClean="0"/>
              <a:t>მოდულების უკან იჯარით გადაცემა განმახორციელებელი ორგანიზაციის მიერ 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საიჯარო განაკვეთი პროცენტის ჩათვლით გადახდილია ინვესტიციის ჩამდები პირისთვის, </a:t>
            </a:r>
            <a:r>
              <a:rPr lang="ka-GE" sz="1600" dirty="0" smtClean="0"/>
              <a:t>ქსელზე მიყიდული ელექტროენერგიის სუბსიდირებული ტარიფით </a:t>
            </a:r>
            <a:r>
              <a:rPr lang="en-US" sz="1600" dirty="0" smtClean="0"/>
              <a:t>(</a:t>
            </a:r>
            <a:r>
              <a:rPr lang="en-US" sz="1600" dirty="0" err="1" smtClean="0"/>
              <a:t>OeMAG</a:t>
            </a:r>
            <a:r>
              <a:rPr lang="ka-GE" sz="1600" dirty="0" smtClean="0"/>
              <a:t>-ის მეშვეობით</a:t>
            </a:r>
            <a:r>
              <a:rPr lang="en-US" sz="1600" dirty="0" smtClean="0"/>
              <a:t>, </a:t>
            </a:r>
            <a:r>
              <a:rPr lang="ka-GE" sz="1600" dirty="0" smtClean="0"/>
              <a:t>მწვანე ელექტროენერგიის სააგენტო)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საბანკო ლიცენზია, წინასწარი სქემა არ მოითხოვება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ტიპიურად გამოიყენება ფოტოვოლტაიკური პროექტებისთვის</a:t>
            </a:r>
            <a:endParaRPr lang="en-US" sz="16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პროექტის მიმოხილვა და მოდელი</a:t>
            </a: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053A1E1-8575-42D0-A9C0-DE76C21D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5" r="20910" b="73782"/>
          <a:stretch/>
        </p:blipFill>
        <p:spPr bwMode="auto">
          <a:xfrm>
            <a:off x="8000110" y="1155195"/>
            <a:ext cx="1548282" cy="9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: nach unten 8">
            <a:extLst>
              <a:ext uri="{FF2B5EF4-FFF2-40B4-BE49-F238E27FC236}">
                <a16:creationId xmlns:a16="http://schemas.microsoft.com/office/drawing/2014/main" xmlns="" id="{C5B234A4-4168-41DF-94AE-12F7D3B9FC64}"/>
              </a:ext>
            </a:extLst>
          </p:cNvPr>
          <p:cNvSpPr/>
          <p:nvPr/>
        </p:nvSpPr>
        <p:spPr>
          <a:xfrm>
            <a:off x="8446911" y="2191930"/>
            <a:ext cx="287382" cy="39459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feil: nach unten 9">
            <a:extLst>
              <a:ext uri="{FF2B5EF4-FFF2-40B4-BE49-F238E27FC236}">
                <a16:creationId xmlns:a16="http://schemas.microsoft.com/office/drawing/2014/main" xmlns="" id="{526C44AC-DA0C-4C8A-859F-526D4919ADE4}"/>
              </a:ext>
            </a:extLst>
          </p:cNvPr>
          <p:cNvSpPr/>
          <p:nvPr/>
        </p:nvSpPr>
        <p:spPr>
          <a:xfrm rot="10800000">
            <a:off x="8868173" y="2186533"/>
            <a:ext cx="313508" cy="3641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D809D33-DF87-4F98-8681-AB63E0B1301F}"/>
              </a:ext>
            </a:extLst>
          </p:cNvPr>
          <p:cNvSpPr txBox="1"/>
          <p:nvPr/>
        </p:nvSpPr>
        <p:spPr>
          <a:xfrm>
            <a:off x="9282509" y="2245415"/>
            <a:ext cx="10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იჯარა</a:t>
            </a:r>
            <a:r>
              <a:rPr lang="de-A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A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3A09FB2C-90B8-47BB-95B7-942F33905A0A}"/>
              </a:ext>
            </a:extLst>
          </p:cNvPr>
          <p:cNvSpPr txBox="1"/>
          <p:nvPr/>
        </p:nvSpPr>
        <p:spPr>
          <a:xfrm>
            <a:off x="7365719" y="2194940"/>
            <a:ext cx="102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შესყიდვის ფასი</a:t>
            </a:r>
            <a:endParaRPr lang="de-A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feil: nach unten 13">
            <a:extLst>
              <a:ext uri="{FF2B5EF4-FFF2-40B4-BE49-F238E27FC236}">
                <a16:creationId xmlns:a16="http://schemas.microsoft.com/office/drawing/2014/main" xmlns="" id="{473EDBFF-C172-4FA8-BF87-9912FD554362}"/>
              </a:ext>
            </a:extLst>
          </p:cNvPr>
          <p:cNvSpPr/>
          <p:nvPr/>
        </p:nvSpPr>
        <p:spPr>
          <a:xfrm>
            <a:off x="8529228" y="3921328"/>
            <a:ext cx="208787" cy="39459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feil: nach unten 14">
            <a:extLst>
              <a:ext uri="{FF2B5EF4-FFF2-40B4-BE49-F238E27FC236}">
                <a16:creationId xmlns:a16="http://schemas.microsoft.com/office/drawing/2014/main" xmlns="" id="{15A84722-3291-46DC-97E3-3B9C11245819}"/>
              </a:ext>
            </a:extLst>
          </p:cNvPr>
          <p:cNvSpPr/>
          <p:nvPr/>
        </p:nvSpPr>
        <p:spPr>
          <a:xfrm rot="10800000">
            <a:off x="8222245" y="3913737"/>
            <a:ext cx="208786" cy="35659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feil: nach unten 15">
            <a:extLst>
              <a:ext uri="{FF2B5EF4-FFF2-40B4-BE49-F238E27FC236}">
                <a16:creationId xmlns:a16="http://schemas.microsoft.com/office/drawing/2014/main" xmlns="" id="{AB1CC643-05EF-4736-A796-64ED81E2F4A8}"/>
              </a:ext>
            </a:extLst>
          </p:cNvPr>
          <p:cNvSpPr/>
          <p:nvPr/>
        </p:nvSpPr>
        <p:spPr>
          <a:xfrm>
            <a:off x="9192928" y="3921328"/>
            <a:ext cx="208787" cy="39459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feil: nach unten 16">
            <a:extLst>
              <a:ext uri="{FF2B5EF4-FFF2-40B4-BE49-F238E27FC236}">
                <a16:creationId xmlns:a16="http://schemas.microsoft.com/office/drawing/2014/main" xmlns="" id="{8D60746A-D5D8-4202-B204-47181ACE6121}"/>
              </a:ext>
            </a:extLst>
          </p:cNvPr>
          <p:cNvSpPr/>
          <p:nvPr/>
        </p:nvSpPr>
        <p:spPr>
          <a:xfrm rot="10800000">
            <a:off x="8861078" y="3913737"/>
            <a:ext cx="208786" cy="35659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222E3614-49A8-4834-A1AA-3E52EE50157A}"/>
              </a:ext>
            </a:extLst>
          </p:cNvPr>
          <p:cNvSpPr txBox="1"/>
          <p:nvPr/>
        </p:nvSpPr>
        <p:spPr>
          <a:xfrm>
            <a:off x="9524778" y="3900645"/>
            <a:ext cx="102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OeMAG </a:t>
            </a:r>
            <a:r>
              <a:rPr lang="ka-G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ან მესამე მხარე</a:t>
            </a:r>
            <a:endParaRPr lang="de-A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98956EB8-1E52-49E9-A425-E836B64E9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40795" r="37212" b="34868"/>
          <a:stretch/>
        </p:blipFill>
        <p:spPr bwMode="auto">
          <a:xfrm>
            <a:off x="8040550" y="2634980"/>
            <a:ext cx="1538685" cy="1138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D7502E63-CCC4-4436-AE33-89424A0BD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75710" r="35994"/>
          <a:stretch/>
        </p:blipFill>
        <p:spPr bwMode="auto">
          <a:xfrm>
            <a:off x="8040549" y="4443093"/>
            <a:ext cx="1557024" cy="1111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feil: nach links gekrümmt 21">
            <a:extLst>
              <a:ext uri="{FF2B5EF4-FFF2-40B4-BE49-F238E27FC236}">
                <a16:creationId xmlns:a16="http://schemas.microsoft.com/office/drawing/2014/main" xmlns="" id="{F7E9CC9B-0A00-4121-A1F3-9007AD12D1A3}"/>
              </a:ext>
            </a:extLst>
          </p:cNvPr>
          <p:cNvSpPr/>
          <p:nvPr/>
        </p:nvSpPr>
        <p:spPr>
          <a:xfrm rot="11098893">
            <a:off x="7268380" y="1425189"/>
            <a:ext cx="724433" cy="2145909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feil: nach links gekrümmt 22">
            <a:extLst>
              <a:ext uri="{FF2B5EF4-FFF2-40B4-BE49-F238E27FC236}">
                <a16:creationId xmlns:a16="http://schemas.microsoft.com/office/drawing/2014/main" xmlns="" id="{B2B7D843-D938-4F45-BFDB-1AC914D30E32}"/>
              </a:ext>
            </a:extLst>
          </p:cNvPr>
          <p:cNvSpPr/>
          <p:nvPr/>
        </p:nvSpPr>
        <p:spPr>
          <a:xfrm>
            <a:off x="9649219" y="1528720"/>
            <a:ext cx="663192" cy="2139396"/>
          </a:xfrm>
          <a:prstGeom prst="curvedLeftArrow">
            <a:avLst>
              <a:gd name="adj1" fmla="val 38994"/>
              <a:gd name="adj2" fmla="val 61164"/>
              <a:gd name="adj3" fmla="val 291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Pfeil: nach oben gekrümmt 23">
            <a:extLst>
              <a:ext uri="{FF2B5EF4-FFF2-40B4-BE49-F238E27FC236}">
                <a16:creationId xmlns:a16="http://schemas.microsoft.com/office/drawing/2014/main" xmlns="" id="{D119B138-FE40-43E5-A182-F3299B165826}"/>
              </a:ext>
            </a:extLst>
          </p:cNvPr>
          <p:cNvSpPr/>
          <p:nvPr/>
        </p:nvSpPr>
        <p:spPr>
          <a:xfrm rot="15800382">
            <a:off x="9155607" y="2358758"/>
            <a:ext cx="1264531" cy="437796"/>
          </a:xfrm>
          <a:prstGeom prst="curvedUpArrow">
            <a:avLst>
              <a:gd name="adj1" fmla="val 25000"/>
              <a:gd name="adj2" fmla="val 50000"/>
              <a:gd name="adj3" fmla="val 2573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feil: nach oben gekrümmt 24">
            <a:extLst>
              <a:ext uri="{FF2B5EF4-FFF2-40B4-BE49-F238E27FC236}">
                <a16:creationId xmlns:a16="http://schemas.microsoft.com/office/drawing/2014/main" xmlns="" id="{8CA4068F-8D73-413A-BA33-C1DF13CA89AC}"/>
              </a:ext>
            </a:extLst>
          </p:cNvPr>
          <p:cNvSpPr/>
          <p:nvPr/>
        </p:nvSpPr>
        <p:spPr>
          <a:xfrm rot="5400000">
            <a:off x="7113394" y="2384943"/>
            <a:ext cx="1264531" cy="455900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E31220CE-D3CC-4A82-8264-FC3E01AF6BE6}"/>
              </a:ext>
            </a:extLst>
          </p:cNvPr>
          <p:cNvSpPr txBox="1"/>
          <p:nvPr/>
        </p:nvSpPr>
        <p:spPr>
          <a:xfrm>
            <a:off x="7176579" y="1364992"/>
            <a:ext cx="62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გაყიდვა</a:t>
            </a:r>
            <a:endParaRPr lang="de-A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70E27107-4978-4EC0-A644-113900944B80}"/>
              </a:ext>
            </a:extLst>
          </p:cNvPr>
          <p:cNvSpPr txBox="1"/>
          <p:nvPr/>
        </p:nvSpPr>
        <p:spPr>
          <a:xfrm>
            <a:off x="8222244" y="5611445"/>
            <a:ext cx="1272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Source: crowd4energy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52</a:t>
            </a:fld>
            <a:endParaRPr lang="pl-PL" dirty="0" smtClean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7460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სამიზნე ჯგუფები: </a:t>
            </a:r>
            <a:r>
              <a:rPr lang="ka-GE" sz="2000" dirty="0" smtClean="0"/>
              <a:t>ორი რაიონის ზრდასრული მოსახლეობა</a:t>
            </a: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პოტენციური კრედიტორები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1305D75-3539-488B-A357-EC7149A61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r="6476"/>
          <a:stretch/>
        </p:blipFill>
        <p:spPr>
          <a:xfrm>
            <a:off x="5729215" y="2015097"/>
            <a:ext cx="4004107" cy="3088336"/>
          </a:xfrm>
          <a:prstGeom prst="rect">
            <a:avLst/>
          </a:prstGeom>
        </p:spPr>
      </p:pic>
      <p:sp>
        <p:nvSpPr>
          <p:cNvPr id="24" name="Inhaltsplatzhalter 1">
            <a:extLst>
              <a:ext uri="{FF2B5EF4-FFF2-40B4-BE49-F238E27FC236}">
                <a16:creationId xmlns:a16="http://schemas.microsoft.com/office/drawing/2014/main" xmlns="" id="{57D40E08-10F4-4792-A369-9185037DB9D6}"/>
              </a:ext>
            </a:extLst>
          </p:cNvPr>
          <p:cNvSpPr txBox="1">
            <a:spLocks/>
          </p:cNvSpPr>
          <p:nvPr/>
        </p:nvSpPr>
        <p:spPr>
          <a:xfrm>
            <a:off x="838200" y="1808483"/>
            <a:ext cx="3777096" cy="3501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ჯგუფური ინვესტორების უპირატესობები: </a:t>
            </a:r>
            <a:endParaRPr lang="en-US" sz="20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უსაფრთხო რეგიონული ინვესტიცია მეტნაკლებად მიმზიდველი საპროცენტო განაკევთით, რომელიც მიმართულია საკუთარივე რაიონის განვითარებისთვის 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მდგრადი ენერგო მარაგის უზრუნველსაყოფად საკუთარი სახურავების გამოყენების გარეშე 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საკუთრების გრძნობის ჩამოყალიბება რაიონული პროექტის მიმართი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კაპიტალი და უკუ-იჯარის გარანტია</a:t>
            </a:r>
            <a:endParaRPr lang="en-US" sz="16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53</a:t>
            </a:fld>
            <a:endParaRPr lang="pl-PL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4248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ორი ფოტოვოლტაიკური სისტემის მნიშვნელოვანი მონაცემები: </a:t>
            </a: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ka-GE" sz="2000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ადგილობრივი მოსახლეობა ჩადებს ინვესტიციას დაახლ. </a:t>
            </a:r>
            <a:r>
              <a:rPr lang="en-US" sz="2000" dirty="0" smtClean="0"/>
              <a:t>950 </a:t>
            </a:r>
            <a:r>
              <a:rPr lang="ka-GE" sz="2000" dirty="0" smtClean="0"/>
              <a:t>ე.წ. </a:t>
            </a:r>
            <a:r>
              <a:rPr lang="ka-GE" sz="2000" dirty="0" smtClean="0"/>
              <a:t>„მზის </a:t>
            </a:r>
            <a:r>
              <a:rPr lang="ka-GE" sz="2000" dirty="0" smtClean="0"/>
              <a:t>პანელებს</a:t>
            </a:r>
            <a:r>
              <a:rPr lang="en-US" sz="2000" dirty="0" smtClean="0"/>
              <a:t>” </a:t>
            </a:r>
            <a:r>
              <a:rPr lang="ka-GE" sz="2000" dirty="0" smtClean="0"/>
              <a:t>რომლის საპროცენტო განაკვეთია </a:t>
            </a:r>
            <a:r>
              <a:rPr lang="en-US" sz="2000" dirty="0" smtClean="0"/>
              <a:t>1.39</a:t>
            </a:r>
            <a:r>
              <a:rPr lang="en-US" sz="2000" dirty="0"/>
              <a:t>%</a:t>
            </a:r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1600" dirty="0" smtClean="0"/>
              <a:t>მზის პანელი</a:t>
            </a:r>
            <a:r>
              <a:rPr lang="en-US" sz="1600" dirty="0" smtClean="0"/>
              <a:t> =</a:t>
            </a:r>
            <a:r>
              <a:rPr lang="ka-GE" sz="1600" dirty="0" smtClean="0"/>
              <a:t> ფოტოვოლტაიკური სისტემა ზომით </a:t>
            </a:r>
            <a:r>
              <a:rPr lang="en-US" sz="1600" dirty="0" smtClean="0"/>
              <a:t> </a:t>
            </a:r>
            <a:r>
              <a:rPr lang="en-US" sz="1600" dirty="0"/>
              <a:t>1.6 </a:t>
            </a:r>
            <a:r>
              <a:rPr lang="ka-GE" sz="1600" dirty="0" smtClean="0"/>
              <a:t>მ</a:t>
            </a:r>
            <a:r>
              <a:rPr lang="en-US" sz="1600" baseline="30000" dirty="0" smtClean="0"/>
              <a:t>2 </a:t>
            </a:r>
            <a:r>
              <a:rPr lang="ka-GE" sz="1600" dirty="0" smtClean="0"/>
              <a:t>და დაახლ. 280 </a:t>
            </a:r>
            <a:r>
              <a:rPr lang="en-US" sz="1600" dirty="0" err="1" smtClean="0"/>
              <a:t>Wp</a:t>
            </a:r>
            <a:r>
              <a:rPr lang="en-US" sz="1600" dirty="0" smtClean="0"/>
              <a:t> </a:t>
            </a:r>
            <a:r>
              <a:rPr lang="ka-GE" sz="1600" dirty="0" smtClean="0"/>
              <a:t>წარმადობით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en-US" sz="1600" dirty="0" smtClean="0"/>
              <a:t>10</a:t>
            </a:r>
            <a:r>
              <a:rPr lang="ka-GE" sz="1600" dirty="0"/>
              <a:t> </a:t>
            </a:r>
            <a:r>
              <a:rPr lang="ka-GE" sz="1600" dirty="0" smtClean="0"/>
              <a:t>მზის პანელები აწარმოებენ დაახლ. </a:t>
            </a:r>
            <a:r>
              <a:rPr lang="en-US" sz="1600" dirty="0" smtClean="0"/>
              <a:t>3,000 </a:t>
            </a:r>
            <a:r>
              <a:rPr lang="ka-GE" sz="1600" dirty="0" smtClean="0"/>
              <a:t>კვტსთ, რაც უტოლდება </a:t>
            </a:r>
            <a:r>
              <a:rPr lang="ka-GE" sz="1600" dirty="0" smtClean="0"/>
              <a:t>ენერგოეფექტური </a:t>
            </a:r>
            <a:r>
              <a:rPr lang="ka-GE" sz="1600" dirty="0" smtClean="0"/>
              <a:t>ოჯახის ელექტროენერგიაზე </a:t>
            </a:r>
            <a:r>
              <a:rPr lang="ka-GE" sz="1600" dirty="0" smtClean="0"/>
              <a:t>მოთხოვნას </a:t>
            </a:r>
            <a:endParaRPr lang="en-US" sz="16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პროექტმა შეაგროვა დაახლოებით 62 მონაწილე რეგიონიდან </a:t>
            </a: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ძირითადი ინფორმაცია პროექტზე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9196F618-259F-4015-9A2E-1361291B8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30262"/>
              </p:ext>
            </p:extLst>
          </p:nvPr>
        </p:nvGraphicFramePr>
        <p:xfrm>
          <a:off x="2224392" y="1632858"/>
          <a:ext cx="8057292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511">
                  <a:extLst>
                    <a:ext uri="{9D8B030D-6E8A-4147-A177-3AD203B41FA5}">
                      <a16:colId xmlns:a16="http://schemas.microsoft.com/office/drawing/2014/main" xmlns="" val="755289820"/>
                    </a:ext>
                  </a:extLst>
                </a:gridCol>
                <a:gridCol w="2373549">
                  <a:extLst>
                    <a:ext uri="{9D8B030D-6E8A-4147-A177-3AD203B41FA5}">
                      <a16:colId xmlns:a16="http://schemas.microsoft.com/office/drawing/2014/main" xmlns="" val="2258055296"/>
                    </a:ext>
                  </a:extLst>
                </a:gridCol>
                <a:gridCol w="1470034">
                  <a:extLst>
                    <a:ext uri="{9D8B030D-6E8A-4147-A177-3AD203B41FA5}">
                      <a16:colId xmlns:a16="http://schemas.microsoft.com/office/drawing/2014/main" xmlns="" val="3804387278"/>
                    </a:ext>
                  </a:extLst>
                </a:gridCol>
                <a:gridCol w="1477447">
                  <a:extLst>
                    <a:ext uri="{9D8B030D-6E8A-4147-A177-3AD203B41FA5}">
                      <a16:colId xmlns:a16="http://schemas.microsoft.com/office/drawing/2014/main" xmlns="" val="1288637464"/>
                    </a:ext>
                  </a:extLst>
                </a:gridCol>
                <a:gridCol w="1325751">
                  <a:extLst>
                    <a:ext uri="{9D8B030D-6E8A-4147-A177-3AD203B41FA5}">
                      <a16:colId xmlns:a16="http://schemas.microsoft.com/office/drawing/2014/main" xmlns="" val="4291016237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დასახლება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PV </a:t>
                      </a:r>
                      <a:r>
                        <a:rPr lang="ka-GE" sz="1600" dirty="0" smtClean="0"/>
                        <a:t>ადგილმდებარეობა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განზომილება </a:t>
                      </a:r>
                      <a:r>
                        <a:rPr lang="en-GB" sz="1600" dirty="0" smtClean="0"/>
                        <a:t>[</a:t>
                      </a:r>
                      <a:r>
                        <a:rPr lang="en-GB" sz="1600" dirty="0" err="1" smtClean="0"/>
                        <a:t>kWp</a:t>
                      </a:r>
                      <a:r>
                        <a:rPr lang="en-GB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ყოველწიური </a:t>
                      </a:r>
                      <a:r>
                        <a:rPr lang="ka-GE" sz="1600" dirty="0" smtClean="0"/>
                        <a:t>შემოსავალი </a:t>
                      </a:r>
                      <a:r>
                        <a:rPr lang="en-GB" sz="1600" dirty="0" smtClean="0"/>
                        <a:t>[</a:t>
                      </a:r>
                      <a:r>
                        <a:rPr lang="en-GB" sz="1600" dirty="0" smtClean="0"/>
                        <a:t>kWh/year</a:t>
                      </a:r>
                      <a:r>
                        <a:rPr lang="en-GB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პანელების</a:t>
                      </a:r>
                      <a:r>
                        <a:rPr lang="ka-GE" sz="1600" baseline="0" dirty="0" smtClean="0"/>
                        <a:t> რაოდენობა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07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დასახლება</a:t>
                      </a:r>
                      <a:r>
                        <a:rPr lang="ka-GE" sz="1600" baseline="0" dirty="0" smtClean="0"/>
                        <a:t> 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სამშენებლო მასალის განთავსება</a:t>
                      </a:r>
                      <a:r>
                        <a:rPr lang="ka-GE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84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დასახლება</a:t>
                      </a:r>
                      <a:r>
                        <a:rPr lang="ka-GE" sz="1600" baseline="0" dirty="0" smtClean="0"/>
                        <a:t> ბ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ნარჩენების </a:t>
                      </a:r>
                      <a:r>
                        <a:rPr lang="ka-GE" sz="1600" dirty="0" smtClean="0"/>
                        <a:t>შეგროვების </a:t>
                      </a:r>
                      <a:r>
                        <a:rPr lang="ka-GE" sz="1600" dirty="0" smtClean="0"/>
                        <a:t>ცენტრი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5756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ka-GE" sz="1600" b="1" dirty="0" smtClean="0"/>
                        <a:t>სულ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265,000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947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0102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54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6956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ძირითადი ინფორმაცია პროექტზე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4A10F62-3A65-4CC6-B332-9E3A01183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2759" r="39557" b="20329"/>
          <a:stretch/>
        </p:blipFill>
        <p:spPr>
          <a:xfrm>
            <a:off x="7881459" y="1167710"/>
            <a:ext cx="2475258" cy="29172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FB72845-94C8-4D2F-A549-B12EFD38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459" y="4140468"/>
            <a:ext cx="2475258" cy="1566136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AF9C4779-2E30-4004-ABA9-AAB0E883E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66179"/>
              </p:ext>
            </p:extLst>
          </p:nvPr>
        </p:nvGraphicFramePr>
        <p:xfrm>
          <a:off x="2059021" y="1371998"/>
          <a:ext cx="5544766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668">
                  <a:extLst>
                    <a:ext uri="{9D8B030D-6E8A-4147-A177-3AD203B41FA5}">
                      <a16:colId xmlns:a16="http://schemas.microsoft.com/office/drawing/2014/main" xmlns="" val="755289820"/>
                    </a:ext>
                  </a:extLst>
                </a:gridCol>
                <a:gridCol w="2461098">
                  <a:extLst>
                    <a:ext uri="{9D8B030D-6E8A-4147-A177-3AD203B41FA5}">
                      <a16:colId xmlns:a16="http://schemas.microsoft.com/office/drawing/2014/main" xmlns="" val="22580552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ka-GE" sz="1600" dirty="0" smtClean="0"/>
                        <a:t>ჯგუფური ფინანსირების პროექტის ძირითადი</a:t>
                      </a:r>
                      <a:r>
                        <a:rPr lang="ka-GE" sz="1600" baseline="0" dirty="0" smtClean="0"/>
                        <a:t> მონაცემები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07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PV </a:t>
                      </a:r>
                      <a:r>
                        <a:rPr lang="ka-GE" sz="1600" dirty="0" smtClean="0"/>
                        <a:t>სისტემების</a:t>
                      </a:r>
                      <a:r>
                        <a:rPr lang="ka-GE" sz="1600" baseline="0" dirty="0" smtClean="0"/>
                        <a:t> რაოდენობა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947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84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თითოეულის</a:t>
                      </a:r>
                      <a:r>
                        <a:rPr lang="ka-GE" sz="1600" baseline="0" dirty="0" smtClean="0"/>
                        <a:t> შესყიდვის ფასი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270 </a:t>
                      </a:r>
                      <a:r>
                        <a:rPr lang="ka-GE" sz="1600" dirty="0" smtClean="0"/>
                        <a:t>ევრო/სისტემაზე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57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საპროცენტო განაკვეთი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1.3925 </a:t>
                      </a:r>
                      <a:r>
                        <a:rPr lang="en-GB" sz="1600" dirty="0" smtClean="0"/>
                        <a:t>%/</a:t>
                      </a:r>
                      <a:r>
                        <a:rPr lang="ka-GE" sz="1600" dirty="0" smtClean="0"/>
                        <a:t>წ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44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უკუ-იჯარა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22.85 </a:t>
                      </a:r>
                      <a:r>
                        <a:rPr lang="ka-GE" sz="1600" dirty="0" smtClean="0"/>
                        <a:t>ევრო/წ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43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პროექტის ხანგრძლივობა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13 </a:t>
                      </a:r>
                      <a:r>
                        <a:rPr lang="ka-GE" sz="1600" dirty="0" smtClean="0"/>
                        <a:t>წელი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8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გასაყიდი</a:t>
                      </a:r>
                      <a:r>
                        <a:rPr lang="ka-GE" sz="1600" baseline="0" dirty="0" smtClean="0"/>
                        <a:t> </a:t>
                      </a:r>
                      <a:r>
                        <a:rPr lang="en-GB" sz="1600" dirty="0" smtClean="0"/>
                        <a:t>PV</a:t>
                      </a:r>
                      <a:r>
                        <a:rPr lang="ka-GE" sz="1600" dirty="0" smtClean="0"/>
                        <a:t> რაოდენობა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2, 4, 6, 8 or 10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4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მინ ფინანსური მონაწილეობა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540 </a:t>
                      </a:r>
                      <a:r>
                        <a:rPr lang="ka-GE" sz="1600" dirty="0" smtClean="0"/>
                        <a:t>ევრო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(2 PV </a:t>
                      </a:r>
                      <a:r>
                        <a:rPr lang="ka-GE" sz="1600" dirty="0" smtClean="0"/>
                        <a:t>კომპონენტი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982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მაქს.</a:t>
                      </a:r>
                      <a:r>
                        <a:rPr lang="ka-GE" sz="1600" baseline="0" dirty="0" smtClean="0"/>
                        <a:t> ფინანსური მონაწილეობა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2,700 </a:t>
                      </a:r>
                      <a:r>
                        <a:rPr lang="ka-GE" sz="1600" dirty="0" smtClean="0"/>
                        <a:t>ევრო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(10 </a:t>
                      </a:r>
                      <a:r>
                        <a:rPr lang="en-GB" sz="1600" dirty="0" smtClean="0"/>
                        <a:t>PV</a:t>
                      </a:r>
                      <a:r>
                        <a:rPr lang="ka-GE" sz="1600" baseline="0" dirty="0" smtClean="0"/>
                        <a:t> კომპონენტი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29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ხელშეკრულების </a:t>
                      </a:r>
                      <a:r>
                        <a:rPr lang="ka-GE" sz="1600" dirty="0" smtClean="0"/>
                        <a:t>ვადამდე</a:t>
                      </a:r>
                      <a:r>
                        <a:rPr lang="ka-GE" sz="1600" baseline="0" dirty="0" smtClean="0"/>
                        <a:t> შეწყვეტისათვის ჯარიმა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100 </a:t>
                      </a:r>
                      <a:r>
                        <a:rPr lang="ka-GE" sz="1600" dirty="0" smtClean="0"/>
                        <a:t>ევრო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36686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55</a:t>
            </a:fld>
            <a:endParaRPr lang="pl-PL" dirty="0" smtClea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05175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r>
              <a:rPr lang="ka-GE" sz="2000" dirty="0" smtClean="0"/>
              <a:t>დაანგარიშება 2-დან 10 </a:t>
            </a:r>
            <a:r>
              <a:rPr lang="en-US" sz="2000" dirty="0" smtClean="0"/>
              <a:t>PV </a:t>
            </a:r>
            <a:r>
              <a:rPr lang="ka-GE" sz="2000" dirty="0" smtClean="0"/>
              <a:t>მოდულზე პროექტის 13 წლიან პერიოდზე </a:t>
            </a: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endParaRPr lang="en-US" sz="20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1600" dirty="0"/>
              <a:t> </a:t>
            </a:r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US" sz="2000" dirty="0"/>
          </a:p>
          <a:p>
            <a:pPr marL="228600" lvl="1">
              <a:spcBef>
                <a:spcPts val="1000"/>
              </a:spcBef>
              <a:buBlip>
                <a:blip r:embed="rId2">
                  <a:extLst/>
                </a:blip>
              </a:buBlip>
            </a:pPr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ძირითადი ინფორმაცია პროექტზე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374B8CC7-BD10-4177-BF92-CC1B2AF42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04413"/>
              </p:ext>
            </p:extLst>
          </p:nvPr>
        </p:nvGraphicFramePr>
        <p:xfrm>
          <a:off x="1950631" y="1832818"/>
          <a:ext cx="8280000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890">
                  <a:extLst>
                    <a:ext uri="{9D8B030D-6E8A-4147-A177-3AD203B41FA5}">
                      <a16:colId xmlns:a16="http://schemas.microsoft.com/office/drawing/2014/main" xmlns="" val="755289820"/>
                    </a:ext>
                  </a:extLst>
                </a:gridCol>
                <a:gridCol w="1460110">
                  <a:extLst>
                    <a:ext uri="{9D8B030D-6E8A-4147-A177-3AD203B41FA5}">
                      <a16:colId xmlns:a16="http://schemas.microsoft.com/office/drawing/2014/main" xmlns="" val="252183917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97698068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05496206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258055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PV </a:t>
                      </a:r>
                      <a:r>
                        <a:rPr lang="ka-GE" sz="1600" dirty="0" smtClean="0"/>
                        <a:t>მოდულების</a:t>
                      </a:r>
                      <a:r>
                        <a:rPr lang="ka-GE" sz="1600" baseline="0" dirty="0" smtClean="0"/>
                        <a:t> რაოდენობა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წვლილი</a:t>
                      </a:r>
                      <a:endParaRPr lang="en-GB" sz="1600" dirty="0"/>
                    </a:p>
                    <a:p>
                      <a:pPr algn="ctr"/>
                      <a:r>
                        <a:rPr lang="en-GB" sz="1600" dirty="0" smtClean="0"/>
                        <a:t>[</a:t>
                      </a:r>
                      <a:r>
                        <a:rPr lang="ka-GE" sz="1600" dirty="0" smtClean="0"/>
                        <a:t>ევრო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უკუიჯარის განაკვეთი </a:t>
                      </a:r>
                      <a:r>
                        <a:rPr lang="en-GB" sz="1600" dirty="0" smtClean="0"/>
                        <a:t>[</a:t>
                      </a:r>
                      <a:r>
                        <a:rPr lang="ka-GE" sz="1600" dirty="0" smtClean="0"/>
                        <a:t>ევრო/წელი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საპროცენტო განაკვეთი 13 წელზე </a:t>
                      </a:r>
                      <a:r>
                        <a:rPr lang="en-GB" sz="1600" dirty="0" smtClean="0"/>
                        <a:t>[</a:t>
                      </a:r>
                      <a:r>
                        <a:rPr lang="ka-GE" sz="1600" dirty="0" smtClean="0"/>
                        <a:t>ევრო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მთლიანი გადახდა </a:t>
                      </a:r>
                      <a:r>
                        <a:rPr lang="en-GB" sz="1600" dirty="0" smtClean="0"/>
                        <a:t>[</a:t>
                      </a:r>
                      <a:r>
                        <a:rPr lang="ka-GE" sz="1600" dirty="0" smtClean="0"/>
                        <a:t>ევრო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07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594.1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84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1,188.2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57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1,782.3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44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216.3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2,376.4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43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228.5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270.4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2,970.5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8732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56</a:t>
            </a:fld>
            <a:endParaRPr lang="pl-PL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5351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პროცესი და პროექტის დროის განრიგი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xmlns="" id="{BB1F9519-F6F7-4726-A0B3-6010C9338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775936"/>
              </p:ext>
            </p:extLst>
          </p:nvPr>
        </p:nvGraphicFramePr>
        <p:xfrm>
          <a:off x="1084520" y="1169582"/>
          <a:ext cx="9526772" cy="459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57</a:t>
            </a:fld>
            <a:endParaRPr lang="pl-PL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4949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ხარჯების დაანგარიშება </a:t>
            </a:r>
            <a:r>
              <a:rPr lang="de-DE" dirty="0" smtClean="0"/>
              <a:t> </a:t>
            </a:r>
            <a:r>
              <a:rPr lang="de-DE" dirty="0"/>
              <a:t>1.4905</a:t>
            </a:r>
            <a:r>
              <a:rPr lang="de-DE" dirty="0" smtClean="0"/>
              <a:t>%</a:t>
            </a:r>
            <a:r>
              <a:rPr lang="ka-GE" dirty="0" smtClean="0"/>
              <a:t> საპროცენტო განაკვეთზე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87DD44E9-94F6-4B30-8ABA-241A9F6FF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77845"/>
              </p:ext>
            </p:extLst>
          </p:nvPr>
        </p:nvGraphicFramePr>
        <p:xfrm>
          <a:off x="1932563" y="1347876"/>
          <a:ext cx="8443609" cy="4518771"/>
        </p:xfrm>
        <a:graphic>
          <a:graphicData uri="http://schemas.openxmlformats.org/drawingml/2006/table">
            <a:tbl>
              <a:tblPr/>
              <a:tblGrid>
                <a:gridCol w="1745818">
                  <a:extLst>
                    <a:ext uri="{9D8B030D-6E8A-4147-A177-3AD203B41FA5}">
                      <a16:colId xmlns:a16="http://schemas.microsoft.com/office/drawing/2014/main" xmlns="" val="678937739"/>
                    </a:ext>
                  </a:extLst>
                </a:gridCol>
                <a:gridCol w="680759">
                  <a:extLst>
                    <a:ext uri="{9D8B030D-6E8A-4147-A177-3AD203B41FA5}">
                      <a16:colId xmlns:a16="http://schemas.microsoft.com/office/drawing/2014/main" xmlns="" val="3746731731"/>
                    </a:ext>
                  </a:extLst>
                </a:gridCol>
                <a:gridCol w="680759">
                  <a:extLst>
                    <a:ext uri="{9D8B030D-6E8A-4147-A177-3AD203B41FA5}">
                      <a16:colId xmlns:a16="http://schemas.microsoft.com/office/drawing/2014/main" xmlns="" val="4077001543"/>
                    </a:ext>
                  </a:extLst>
                </a:gridCol>
                <a:gridCol w="680759">
                  <a:extLst>
                    <a:ext uri="{9D8B030D-6E8A-4147-A177-3AD203B41FA5}">
                      <a16:colId xmlns:a16="http://schemas.microsoft.com/office/drawing/2014/main" xmlns="" val="1491478175"/>
                    </a:ext>
                  </a:extLst>
                </a:gridCol>
                <a:gridCol w="394798">
                  <a:extLst>
                    <a:ext uri="{9D8B030D-6E8A-4147-A177-3AD203B41FA5}">
                      <a16:colId xmlns:a16="http://schemas.microsoft.com/office/drawing/2014/main" xmlns="" val="2903524724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1695015407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xmlns="" val="3794185934"/>
                    </a:ext>
                  </a:extLst>
                </a:gridCol>
                <a:gridCol w="590453">
                  <a:extLst>
                    <a:ext uri="{9D8B030D-6E8A-4147-A177-3AD203B41FA5}">
                      <a16:colId xmlns:a16="http://schemas.microsoft.com/office/drawing/2014/main" xmlns="" val="3823324988"/>
                    </a:ext>
                  </a:extLst>
                </a:gridCol>
                <a:gridCol w="1282256">
                  <a:extLst>
                    <a:ext uri="{9D8B030D-6E8A-4147-A177-3AD203B41FA5}">
                      <a16:colId xmlns:a16="http://schemas.microsoft.com/office/drawing/2014/main" xmlns="" val="3688370536"/>
                    </a:ext>
                  </a:extLst>
                </a:gridCol>
                <a:gridCol w="705122">
                  <a:extLst>
                    <a:ext uri="{9D8B030D-6E8A-4147-A177-3AD203B41FA5}">
                      <a16:colId xmlns:a16="http://schemas.microsoft.com/office/drawing/2014/main" xmlns="" val="3501983555"/>
                    </a:ext>
                  </a:extLst>
                </a:gridCol>
              </a:tblGrid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მონაწილეობა: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ka-G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ტარიფის</a:t>
                      </a:r>
                      <a:r>
                        <a:rPr lang="ka-G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მხარდაჭერა</a:t>
                      </a:r>
                      <a:endParaRPr lang="de-A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744507"/>
                  </a:ext>
                </a:extLst>
              </a:tr>
              <a:tr h="157066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გადახდა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წლიურად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92127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პროცენტი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საკუთარი</a:t>
                      </a:r>
                      <a:r>
                        <a:rPr lang="ka-G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გათვლები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ka-G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მონაცემები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94427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მთლიანი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უკუგება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წელი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ელ. ფასი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ამონაგები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ხარჯები 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მთლიანი ბალანსი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510862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 </a:t>
                      </a:r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მოდულების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რაოდენობა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მოდული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21,678.00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4135243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პროექტის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ხანგრძლივობა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წელი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21,591.00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42,259.00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6350606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წლიური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პროცენტი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1.4905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21,505.00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63,244.00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9211900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მთლიანი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პროცენტის ჯამი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27,463.00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21,418.00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84,131.00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4962626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21,331.00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104,921.00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393895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სისტემის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ზომა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kWp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21,244.00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125,613.00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399490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სპეციფიკური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მოგება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1,038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kWh/kWp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146,208.00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270201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წლიური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ვარდნა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166,705.00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678601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კომპენსაცია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წლამდე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0.0791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€/kWh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20,984.00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187,103.00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184381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ზედმეტი ელექტროენერგიის ფასი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€/kWh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207,403.00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911723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საკუთარი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მოთხოვნები: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20,811.00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227,605.00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9090349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ელ.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ენერგიის ფასის წლიური ზრდა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20,724.00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247,707.00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400481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20,637.00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267,711.00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3272215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სისტემის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ხარჯი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256,000.00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14,250.00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281,314.00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370415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სისტემის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ხარჯი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€/kWp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14,474.00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295,128.00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2657949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სუბსიდია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14,701.00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309,156.00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027466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მთლიანი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ხარჯი პროცენტის გარეშე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256,000.00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14,931.00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323,400.00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6847390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მთლიანი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ხარჯი პროცენტით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283,467.00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15,164.00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337,865.00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2932435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შესაძლო</a:t>
                      </a:r>
                      <a:r>
                        <a:rPr lang="ka-G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წლიური ხარჯი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15,401.00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352,552.00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7321593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წლიური ინფლაცია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15,642.00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367,465.00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952699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ზღვარი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-15,756.00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ინფორმაცია სრულყოფილებისა და სიზუსტის გარანტიის</a:t>
                      </a:r>
                      <a:r>
                        <a:rPr lang="ka-G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გარეშეა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6418738"/>
                  </a:ext>
                </a:extLst>
              </a:tr>
              <a:tr h="142674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349611"/>
                  </a:ext>
                </a:extLst>
              </a:tr>
              <a:tr h="26751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წლიური </a:t>
                      </a:r>
                      <a:r>
                        <a:rPr lang="ka-G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საიჯარი</a:t>
                      </a:r>
                      <a:r>
                        <a:rPr lang="ka-GE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a-G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გადახდები</a:t>
                      </a:r>
                      <a:r>
                        <a:rPr lang="de-AT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de-A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21,781.00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ka-G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წლიური</a:t>
                      </a:r>
                      <a:r>
                        <a:rPr lang="ka-GE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შემოსავლები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OeMAG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ka-G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კომპენსაცია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a-G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(შემცირების</a:t>
                      </a:r>
                      <a:r>
                        <a:rPr lang="ka-GE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გარეშე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):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21,678.00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45993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58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503324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სავარჯიშოები ბიზნეს მაგალითებიდან რომელიც ორმხრივ მასტერკლასებზე იქნა წარმოდგენილი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59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0482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განმარტება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65125" y="2778621"/>
            <a:ext cx="11461750" cy="1664425"/>
          </a:xfrm>
        </p:spPr>
        <p:txBody>
          <a:bodyPr>
            <a:normAutofit/>
          </a:bodyPr>
          <a:lstStyle/>
          <a:p>
            <a:r>
              <a:rPr lang="ka-GE" dirty="0" smtClean="0"/>
              <a:t>ჯგუფური ფინანსირება</a:t>
            </a:r>
            <a:r>
              <a:rPr lang="en-US" dirty="0" smtClean="0"/>
              <a:t> </a:t>
            </a:r>
            <a:r>
              <a:rPr lang="en-US" dirty="0"/>
              <a:t>(CF) </a:t>
            </a:r>
            <a:r>
              <a:rPr lang="ka-GE" dirty="0" smtClean="0"/>
              <a:t>არის „პრაქტიკა, როდესაც ადამიანების დიდი ჯგუფიდან თითოეული გამოყოფს მცირე ოდენობის თანხას ბიზნეს პროექტის დასაფინანსებლად, როგორც წესი, ინტერნეტის მეშვეობით“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0806" y="6109284"/>
            <a:ext cx="463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https://dictionary.cambridge.org/de/worterbuch/englisch/crowdfunding 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8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არის ჯგუფური ფინანსირება?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284317"/>
            <a:ext cx="11247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dirty="0" smtClean="0"/>
              <a:t>ჯგუფი + ფინანსირება </a:t>
            </a:r>
            <a:r>
              <a:rPr lang="en-US" sz="2000" dirty="0" smtClean="0"/>
              <a:t>= </a:t>
            </a:r>
            <a:r>
              <a:rPr lang="ka-GE" sz="2000" dirty="0" smtClean="0"/>
              <a:t>ჯგუფურ ფინანსირებას</a:t>
            </a:r>
            <a:r>
              <a:rPr lang="en-US" sz="2000" dirty="0" smtClean="0"/>
              <a:t> → </a:t>
            </a:r>
            <a:r>
              <a:rPr lang="ka-GE" sz="2000" dirty="0" smtClean="0"/>
              <a:t>კაპიტალის მოზიდვის აუთსორსინგი ჯგუფებისთვის </a:t>
            </a:r>
            <a:r>
              <a:rPr lang="en-GB" sz="2000" dirty="0" smtClean="0"/>
              <a:t> </a:t>
            </a:r>
          </a:p>
          <a:p>
            <a:r>
              <a:rPr lang="ka-GE" sz="2000" dirty="0" smtClean="0"/>
              <a:t>ჯგუფური </a:t>
            </a:r>
            <a:r>
              <a:rPr lang="ka-GE" sz="2000" dirty="0" smtClean="0"/>
              <a:t>ფინანსირება წარმოადგენს </a:t>
            </a:r>
            <a:r>
              <a:rPr lang="ka-GE" sz="2000" b="1" dirty="0" smtClean="0"/>
              <a:t>ფინანსირების ალტერნატიულ ფორმას</a:t>
            </a:r>
            <a:r>
              <a:rPr lang="ka-GE" sz="2000" dirty="0" smtClean="0"/>
              <a:t>. </a:t>
            </a:r>
            <a:endParaRPr lang="en-US" sz="2000" dirty="0" smtClean="0"/>
          </a:p>
          <a:p>
            <a:r>
              <a:rPr lang="ka-GE" sz="2000" b="1" dirty="0" smtClean="0"/>
              <a:t>პოპულარობის ამაღლება</a:t>
            </a:r>
            <a:r>
              <a:rPr lang="en-US" sz="2000" dirty="0" smtClean="0"/>
              <a:t>: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34988"/>
            <a:ext cx="5835354" cy="1478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619" y="2611817"/>
            <a:ext cx="10185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5918200" algn="l"/>
                <a:tab pos="6632575" algn="l"/>
                <a:tab pos="7983538" algn="l"/>
              </a:tabLst>
            </a:pPr>
            <a:r>
              <a:rPr lang="ka-GE" dirty="0" smtClean="0"/>
              <a:t>ჯგუფური ფინანსირების პოპულარობა გაიზარდა </a:t>
            </a:r>
            <a:r>
              <a:rPr lang="ka-GE" dirty="0" smtClean="0"/>
              <a:t>ინტერნეტით, </a:t>
            </a:r>
            <a:r>
              <a:rPr lang="ka-GE" dirty="0" smtClean="0"/>
              <a:t>თუმცა </a:t>
            </a:r>
            <a:r>
              <a:rPr lang="ka-GE" dirty="0" smtClean="0"/>
              <a:t>მისი წარმოშობა არ არის ინტერნეტთან კავშირში. იგი </a:t>
            </a:r>
            <a:r>
              <a:rPr lang="ka-GE" dirty="0" smtClean="0"/>
              <a:t>არსებობდა </a:t>
            </a:r>
            <a:r>
              <a:rPr lang="ka-GE" dirty="0" smtClean="0"/>
              <a:t>დიდი ხნის </a:t>
            </a:r>
            <a:r>
              <a:rPr lang="ka-GE" dirty="0" smtClean="0"/>
              <a:t>განმავლობაში</a:t>
            </a:r>
            <a:r>
              <a:rPr lang="ka-GE" dirty="0" smtClean="0"/>
              <a:t>. </a:t>
            </a:r>
            <a:r>
              <a:rPr lang="ka-GE" dirty="0" smtClean="0"/>
              <a:t>ჯგუფური ფინანსირების მაგალითებია ევროპაში არსებული </a:t>
            </a:r>
            <a:r>
              <a:rPr lang="ka-GE" dirty="0" smtClean="0"/>
              <a:t>საკათედრო ტაძრები </a:t>
            </a:r>
            <a:r>
              <a:rPr lang="ka-GE" dirty="0" smtClean="0"/>
              <a:t>და </a:t>
            </a:r>
            <a:r>
              <a:rPr lang="ka-GE" dirty="0" smtClean="0"/>
              <a:t>თავისუფლების ქანდაკებაც</a:t>
            </a:r>
            <a:r>
              <a:rPr lang="en-US" dirty="0" smtClean="0"/>
              <a:t>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620" y="3936604"/>
            <a:ext cx="5349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ჯგუფური ფინანსირების </a:t>
            </a:r>
            <a:r>
              <a:rPr lang="ka-GE" dirty="0" smtClean="0"/>
              <a:t>ძიების მონაცემებმა გუგლში </a:t>
            </a:r>
            <a:r>
              <a:rPr lang="ka-GE" dirty="0" smtClean="0"/>
              <a:t>საგრძნობლად მოიმატა, ასევე გაიზარდა შესაბამისი პლატფორმები და მონაწილე მხარეთა რაოდენობა </a:t>
            </a:r>
            <a:r>
              <a:rPr lang="en-US" dirty="0" smtClean="0"/>
              <a:t>(</a:t>
            </a:r>
            <a:r>
              <a:rPr lang="ka-GE" dirty="0" smtClean="0"/>
              <a:t>მონაწილეები, ინიციატორები, მესაკუთრეები)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1438" y="6248012"/>
            <a:ext cx="2566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26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61533"/>
            <a:ext cx="5946913" cy="4264624"/>
          </a:xfrm>
        </p:spPr>
        <p:txBody>
          <a:bodyPr>
            <a:normAutofit fontScale="85000" lnSpcReduction="20000"/>
          </a:bodyPr>
          <a:lstStyle/>
          <a:p>
            <a:r>
              <a:rPr lang="ka-GE" dirty="0" smtClean="0"/>
              <a:t>ფონდების მოძიებისთვის  საზოგადოებისადმი მიმართვა პროექტის ან კომპანიის მხარდასაჭერად წარმოადგენს </a:t>
            </a:r>
            <a:r>
              <a:rPr lang="ka-GE" b="1" dirty="0" smtClean="0"/>
              <a:t>ჯგუფურ ფინანსირებას</a:t>
            </a:r>
            <a:r>
              <a:rPr lang="en-US" dirty="0" smtClean="0"/>
              <a:t>. </a:t>
            </a:r>
          </a:p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en-US" dirty="0" smtClean="0"/>
          </a:p>
          <a:p>
            <a:r>
              <a:rPr lang="ka-GE" dirty="0" smtClean="0"/>
              <a:t>კამპანია ძირითადად ხორციელდება </a:t>
            </a:r>
            <a:r>
              <a:rPr lang="ka-GE" b="1" dirty="0" smtClean="0"/>
              <a:t>ინტერნეტ პლატფორმის</a:t>
            </a:r>
            <a:r>
              <a:rPr lang="ka-GE" dirty="0" smtClean="0"/>
              <a:t> მეშვეობით, კამპანიის გვერდზე, რომელსაც ეწოდება </a:t>
            </a:r>
            <a:r>
              <a:rPr lang="ka-GE" b="1" dirty="0" smtClean="0"/>
              <a:t>ჯგუფური ფინანსირების პლატფორმა</a:t>
            </a:r>
            <a:r>
              <a:rPr lang="ka-GE" dirty="0" smtClean="0"/>
              <a:t>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CF</a:t>
            </a:r>
            <a:r>
              <a:rPr lang="ka-GE" dirty="0" smtClean="0"/>
              <a:t>დაკავშირებული შესაბამისი ტერმინები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>
            <a:off x="3162300" y="2759027"/>
            <a:ext cx="1325217" cy="940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49" y="1261533"/>
            <a:ext cx="4617849" cy="29949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92703" y="4518991"/>
            <a:ext cx="380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მაგალითში მოცემულია კამპანია </a:t>
            </a:r>
            <a:r>
              <a:rPr lang="en-US" dirty="0" err="1" smtClean="0"/>
              <a:t>Frizle</a:t>
            </a:r>
            <a:r>
              <a:rPr lang="ka-GE" dirty="0" smtClean="0"/>
              <a:t>-თვის </a:t>
            </a:r>
            <a:r>
              <a:rPr lang="en-US" dirty="0" smtClean="0"/>
              <a:t> </a:t>
            </a:r>
            <a:r>
              <a:rPr lang="en-US" dirty="0" err="1" smtClean="0"/>
              <a:t>Conda</a:t>
            </a:r>
            <a:r>
              <a:rPr lang="ka-GE" dirty="0" smtClean="0"/>
              <a:t>-ს პლატფორმაზე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8</a:t>
            </a:fld>
            <a:endParaRPr lang="pl-PL" dirty="0" smtClean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1438" y="6248012"/>
            <a:ext cx="24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CrowdStream</a:t>
            </a:r>
            <a:r>
              <a:rPr lang="en-US" sz="1200" dirty="0" smtClean="0"/>
              <a:t> Training Guide and Conda.at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91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:a16="http://schemas.microsoft.com/office/drawing/2014/main" xmlns="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7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3" y="272335"/>
            <a:ext cx="6657368" cy="490459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atin typeface="Calibri"/>
                <a:cs typeface="Calibri"/>
              </a:rPr>
              <a:t>შინაარსის მიმოხილვა </a:t>
            </a:r>
            <a:endParaRPr lang="pl-PL" sz="2800" b="1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75289" y="1625744"/>
            <a:ext cx="8379341" cy="276253"/>
            <a:chOff x="1128778" y="1187223"/>
            <a:chExt cx="8222316" cy="930194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შესავალი: ჯგუფური ფინანსირება „</a:t>
              </a:r>
              <a:r>
                <a:rPr kumimoji="0" lang="en-GB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Crowdfunding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“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4F6A885-5AC6-4A27-8321-86221D093F9A}"/>
              </a:ext>
            </a:extLst>
          </p:cNvPr>
          <p:cNvGrpSpPr/>
          <p:nvPr/>
        </p:nvGrpSpPr>
        <p:grpSpPr>
          <a:xfrm>
            <a:off x="1069461" y="2287873"/>
            <a:ext cx="8379341" cy="252875"/>
            <a:chOff x="1128778" y="1187223"/>
            <a:chExt cx="8222316" cy="93019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ჯგუფური ფინანსირების ტიპები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613560"/>
            <a:ext cx="8058242" cy="317094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არა-ფინანსური 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4148A56-7ED1-4054-B552-C6DFF05E074E}"/>
              </a:ext>
            </a:extLst>
          </p:cNvPr>
          <p:cNvGrpSpPr/>
          <p:nvPr/>
        </p:nvGrpSpPr>
        <p:grpSpPr>
          <a:xfrm>
            <a:off x="1390558" y="2998517"/>
            <a:ext cx="8058242" cy="317094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ფინანსური		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9459" y="3429351"/>
            <a:ext cx="8379341" cy="610200"/>
            <a:chOff x="1821146" y="3184880"/>
            <a:chExt cx="8379341" cy="6102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b="1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ჯგუფური ფინანსირება და ენერგო ეფექტურობა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პროცესი და ფაზები </a:t>
                </a:r>
                <a:endPara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59" y="4163286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121AC-C9C5-4486-BA42-33BB6F723AFD}"/>
              </a:ext>
            </a:extLst>
          </p:cNvPr>
          <p:cNvGrpSpPr/>
          <p:nvPr/>
        </p:nvGrpSpPr>
        <p:grpSpPr>
          <a:xfrm>
            <a:off x="1069460" y="1945946"/>
            <a:ext cx="8379341" cy="276253"/>
            <a:chOff x="1128778" y="1187223"/>
            <a:chExt cx="8222316" cy="93019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0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ვინ არიან შესაბამისი მონაწილეები </a:t>
              </a:r>
              <a:endPara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4217</Words>
  <Application>Microsoft Office PowerPoint</Application>
  <PresentationFormat>Custom</PresentationFormat>
  <Paragraphs>979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Motyw pakietu Office</vt:lpstr>
      <vt:lpstr>Contents Slide Master</vt:lpstr>
      <vt:lpstr>think-cell Slide</vt:lpstr>
      <vt:lpstr>ჯგუფური ფინანსირების  სპეციალისტის მოდული</vt:lpstr>
      <vt:lpstr>დაწყებამდე - რას ნიშნავს ჯგუფური ფინანსირების სპეციალისტის კომპონენტი </vt:lpstr>
      <vt:lpstr>სწავლის შედეგები </vt:lpstr>
      <vt:lpstr>შინაარსის მიმოხილვა </vt:lpstr>
      <vt:lpstr>შინაარსის მიმოხილვა </vt:lpstr>
      <vt:lpstr>განმარტება</vt:lpstr>
      <vt:lpstr>რა არის ჯგუფური ფინანსირება? </vt:lpstr>
      <vt:lpstr> CFდაკავშირებული შესაბამისი ტერმინები:</vt:lpstr>
      <vt:lpstr>შინაარსის მიმოხილვა </vt:lpstr>
      <vt:lpstr>შესაბამისი მონაწილეები</vt:lpstr>
      <vt:lpstr>შესაბამისი მონაწილეები: კამპანიის შემქმნელები</vt:lpstr>
      <vt:lpstr>შესაბამისი მონაწილეები: აქტივისტები (კამპანიის დამფუძნებელი) </vt:lpstr>
      <vt:lpstr>შესაბამისი მონაწილეები: აქტივისტები</vt:lpstr>
      <vt:lpstr>შესაბამისი მონაწილეები: პლატფორმები</vt:lpstr>
      <vt:lpstr>შესაბამისი მონაწილეები: მხარდამჭერი ორგანიზაციები </vt:lpstr>
      <vt:lpstr>შესაბამისი მონაწილეები: მხარდამჭერი ორგანიზაციები</vt:lpstr>
      <vt:lpstr>შინაარსის მიმოხილვა </vt:lpstr>
      <vt:lpstr>ჯგუფური ფინანსირების ტიპები</vt:lpstr>
      <vt:lpstr>არა-ფინანსურად მომგებიანი ჯგუფური ფინანსირება</vt:lpstr>
      <vt:lpstr>არა-მომგებიანი ჯგუფური ფინანსირების უპირატესობები</vt:lpstr>
      <vt:lpstr>ჯგუფური ფინანსირების პროექტის მაგალითი </vt:lpstr>
      <vt:lpstr>ფინანსურ ამონაგებზე დამყარებული ჯგუფური ფინანსირება </vt:lpstr>
      <vt:lpstr>სააქციო კაპიტალზე დამყარებული ჯგუფური ფინანსირება : </vt:lpstr>
      <vt:lpstr>ჯგუფური ინვესტირების პროექტის მაგალითი </vt:lpstr>
      <vt:lpstr>ჯგუფური ფინანსირება დაკრედიტების საფუძველზე</vt:lpstr>
      <vt:lpstr>ჯგუფური დაკრედიტების პროექტის მაგალითი</vt:lpstr>
      <vt:lpstr>შედარება სხვა ფინანსირების მექანიზმებთან</vt:lpstr>
      <vt:lpstr>ჯგუფური ფინანსირების უპირატესობები </vt:lpstr>
      <vt:lpstr>თანადაფინანსება </vt:lpstr>
      <vt:lpstr>ჯგუფური ფინანსირების ტიპიური სცენარი</vt:lpstr>
      <vt:lpstr>რომელია უფრო პოპულარული ევროპაში?</vt:lpstr>
      <vt:lpstr>რომელი ტიპია ყველაზე პოპულარული ევროპაში?</vt:lpstr>
      <vt:lpstr>უპირატესობების შემაჯამებელი მიმოხილვა </vt:lpstr>
      <vt:lpstr>შინაარსის მიმოხილვა </vt:lpstr>
      <vt:lpstr>პროცესი და ფაზები </vt:lpstr>
      <vt:lpstr>პროცესი და ფაზები </vt:lpstr>
      <vt:lpstr>პროცესი და ფაზები </vt:lpstr>
      <vt:lpstr>პროცესი და ფაზები</vt:lpstr>
      <vt:lpstr>პროცესი და ფაზები </vt:lpstr>
      <vt:lpstr>Success: important Considerations</vt:lpstr>
      <vt:lpstr>Risks associated with Crowdfunding</vt:lpstr>
      <vt:lpstr>ჯგუფური ფინანსირების რისკები</vt:lpstr>
      <vt:lpstr>ჯგუფური ფინანსირების რისკები </vt:lpstr>
      <vt:lpstr>შინაარსის მიმოხილვა </vt:lpstr>
      <vt:lpstr>რა ოდენობის ინვესტიციაა საჭირო?</vt:lpstr>
      <vt:lpstr>ჯგუფური ფინანსირება ენერგიაში - უპირატესობები</vt:lpstr>
      <vt:lpstr>ჯგუფური ფინანსირება ენერგიისთვის - უპირატესობები  </vt:lpstr>
      <vt:lpstr>ფინანსურ ამონაგებზე ორიენტირებული  ჯგუფური დაფინანსება</vt:lpstr>
      <vt:lpstr>ჯგუფური ფინანსირების ფინანსური მოგების მაგალითი</vt:lpstr>
      <vt:lpstr>დასკვნები</vt:lpstr>
      <vt:lpstr>შინაარსის მიმოხილვა </vt:lpstr>
      <vt:lpstr>პროექტის მიმოხილვა და მოდელი</vt:lpstr>
      <vt:lpstr>პოტენციური კრედიტორები</vt:lpstr>
      <vt:lpstr>ძირითადი ინფორმაცია პროექტზე</vt:lpstr>
      <vt:lpstr>ძირითადი ინფორმაცია პროექტზე</vt:lpstr>
      <vt:lpstr>ძირითადი ინფორმაცია პროექტზე</vt:lpstr>
      <vt:lpstr>პროცესი და პროექტის დროის განრიგი</vt:lpstr>
      <vt:lpstr>ხარჯების დაანგარიშება  1.4905% საპროცენტო განაკვეთზე</vt:lpstr>
      <vt:lpstr>სავარჯიშოები ბიზნეს მაგალითებიდან რომელიც ორმხრივ მასტერკლასებზე იქნა წარმოდგენილი </vt:lpstr>
    </vt:vector>
  </TitlesOfParts>
  <Company>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Luna, Rodrigo</dc:creator>
  <cp:lastModifiedBy>User</cp:lastModifiedBy>
  <cp:revision>182</cp:revision>
  <dcterms:created xsi:type="dcterms:W3CDTF">2019-07-23T08:06:58Z</dcterms:created>
  <dcterms:modified xsi:type="dcterms:W3CDTF">2019-09-24T12:44:16Z</dcterms:modified>
</cp:coreProperties>
</file>