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comments/comment1.xml" ContentType="application/vnd.openxmlformats-officedocument.presentationml.comments+xml"/>
  <Override PartName="/ppt/theme/themeOverride2.xml" ContentType="application/vnd.openxmlformats-officedocument.themeOverr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5.xml" ContentType="application/vnd.openxmlformats-officedocument.themeOverr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8.xml" ContentType="application/vnd.openxmlformats-officedocument.presentationml.notesSlide+xml"/>
  <Override PartName="/ppt/theme/themeOverride6.xml" ContentType="application/vnd.openxmlformats-officedocument.themeOverr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9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0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21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22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7.xml" ContentType="application/vnd.openxmlformats-officedocument.themeOverr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23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5" r:id="rId5"/>
  </p:sldMasterIdLst>
  <p:notesMasterIdLst>
    <p:notesMasterId r:id="rId65"/>
  </p:notesMasterIdLst>
  <p:handoutMasterIdLst>
    <p:handoutMasterId r:id="rId66"/>
  </p:handoutMasterIdLst>
  <p:sldIdLst>
    <p:sldId id="256" r:id="rId6"/>
    <p:sldId id="309" r:id="rId7"/>
    <p:sldId id="325" r:id="rId8"/>
    <p:sldId id="306" r:id="rId9"/>
    <p:sldId id="257" r:id="rId10"/>
    <p:sldId id="265" r:id="rId11"/>
    <p:sldId id="319" r:id="rId12"/>
    <p:sldId id="261" r:id="rId13"/>
    <p:sldId id="262" r:id="rId14"/>
    <p:sldId id="263" r:id="rId15"/>
    <p:sldId id="266" r:id="rId16"/>
    <p:sldId id="331" r:id="rId17"/>
    <p:sldId id="333" r:id="rId18"/>
    <p:sldId id="334" r:id="rId19"/>
    <p:sldId id="343" r:id="rId20"/>
    <p:sldId id="336" r:id="rId21"/>
    <p:sldId id="320" r:id="rId22"/>
    <p:sldId id="279" r:id="rId23"/>
    <p:sldId id="268" r:id="rId24"/>
    <p:sldId id="328" r:id="rId25"/>
    <p:sldId id="327" r:id="rId26"/>
    <p:sldId id="316" r:id="rId27"/>
    <p:sldId id="271" r:id="rId28"/>
    <p:sldId id="272" r:id="rId29"/>
    <p:sldId id="275" r:id="rId30"/>
    <p:sldId id="273" r:id="rId31"/>
    <p:sldId id="302" r:id="rId32"/>
    <p:sldId id="274" r:id="rId33"/>
    <p:sldId id="340" r:id="rId34"/>
    <p:sldId id="288" r:id="rId35"/>
    <p:sldId id="290" r:id="rId36"/>
    <p:sldId id="291" r:id="rId37"/>
    <p:sldId id="293" r:id="rId38"/>
    <p:sldId id="304" r:id="rId39"/>
    <p:sldId id="299" r:id="rId40"/>
    <p:sldId id="278" r:id="rId41"/>
    <p:sldId id="300" r:id="rId42"/>
    <p:sldId id="341" r:id="rId43"/>
    <p:sldId id="305" r:id="rId44"/>
    <p:sldId id="321" r:id="rId45"/>
    <p:sldId id="295" r:id="rId46"/>
    <p:sldId id="296" r:id="rId47"/>
    <p:sldId id="297" r:id="rId48"/>
    <p:sldId id="298" r:id="rId49"/>
    <p:sldId id="322" r:id="rId50"/>
    <p:sldId id="344" r:id="rId51"/>
    <p:sldId id="323" r:id="rId52"/>
    <p:sldId id="345" r:id="rId53"/>
    <p:sldId id="354" r:id="rId54"/>
    <p:sldId id="348" r:id="rId55"/>
    <p:sldId id="351" r:id="rId56"/>
    <p:sldId id="349" r:id="rId57"/>
    <p:sldId id="347" r:id="rId58"/>
    <p:sldId id="352" r:id="rId59"/>
    <p:sldId id="350" r:id="rId60"/>
    <p:sldId id="353" r:id="rId61"/>
    <p:sldId id="355" r:id="rId62"/>
    <p:sldId id="330" r:id="rId63"/>
    <p:sldId id="342" r:id="rId6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p01" initials="L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8757E-61C0-4E64-AC65-2A5546860A43}" v="46" dt="2020-04-20T18:22:24.5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9979" autoAdjust="0"/>
    <p:restoredTop sz="94840" autoAdjust="0"/>
  </p:normalViewPr>
  <p:slideViewPr>
    <p:cSldViewPr snapToGrid="0" snapToObjects="1">
      <p:cViewPr varScale="1">
        <p:scale>
          <a:sx n="108" d="100"/>
          <a:sy n="108" d="100"/>
        </p:scale>
        <p:origin x="130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180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commentAuthors" Target="commentAuthor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notesMaster" Target="notesMasters/notesMaster1.xml"/><Relationship Id="rId73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" Type="http://schemas.openxmlformats.org/officeDocument/2006/relationships/slide" Target="slides/slide2.xml"/><Relationship Id="rId71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jana Šimek" userId="d84c171a-1035-4a98-94cc-19fe3f19ceef" providerId="ADAL" clId="{5B88757E-61C0-4E64-AC65-2A5546860A43}"/>
    <pc:docChg chg="modSld">
      <pc:chgData name="Tijana Šimek" userId="d84c171a-1035-4a98-94cc-19fe3f19ceef" providerId="ADAL" clId="{5B88757E-61C0-4E64-AC65-2A5546860A43}" dt="2020-04-20T18:39:35.864" v="211" actId="20577"/>
      <pc:docMkLst>
        <pc:docMk/>
      </pc:docMkLst>
      <pc:sldChg chg="modSp mod">
        <pc:chgData name="Tijana Šimek" userId="d84c171a-1035-4a98-94cc-19fe3f19ceef" providerId="ADAL" clId="{5B88757E-61C0-4E64-AC65-2A5546860A43}" dt="2020-04-20T18:21:59.956" v="125" actId="20577"/>
        <pc:sldMkLst>
          <pc:docMk/>
          <pc:sldMk cId="1467445598" sldId="261"/>
        </pc:sldMkLst>
        <pc:spChg chg="mod">
          <ac:chgData name="Tijana Šimek" userId="d84c171a-1035-4a98-94cc-19fe3f19ceef" providerId="ADAL" clId="{5B88757E-61C0-4E64-AC65-2A5546860A43}" dt="2020-04-20T18:21:55.243" v="124" actId="20577"/>
          <ac:spMkLst>
            <pc:docMk/>
            <pc:sldMk cId="1467445598" sldId="261"/>
            <ac:spMk id="68" creationId="{81B7BFF2-6833-4559-8D59-9E338E62D7F7}"/>
          </ac:spMkLst>
        </pc:spChg>
        <pc:spChg chg="mod">
          <ac:chgData name="Tijana Šimek" userId="d84c171a-1035-4a98-94cc-19fe3f19ceef" providerId="ADAL" clId="{5B88757E-61C0-4E64-AC65-2A5546860A43}" dt="2020-04-20T18:21:50.350" v="122" actId="20577"/>
          <ac:spMkLst>
            <pc:docMk/>
            <pc:sldMk cId="1467445598" sldId="261"/>
            <ac:spMk id="69" creationId="{3A84C02A-847B-4E35-A1CD-229A0F0E9660}"/>
          </ac:spMkLst>
        </pc:spChg>
        <pc:spChg chg="mod">
          <ac:chgData name="Tijana Šimek" userId="d84c171a-1035-4a98-94cc-19fe3f19ceef" providerId="ADAL" clId="{5B88757E-61C0-4E64-AC65-2A5546860A43}" dt="2020-04-20T18:21:59.956" v="125" actId="20577"/>
          <ac:spMkLst>
            <pc:docMk/>
            <pc:sldMk cId="1467445598" sldId="261"/>
            <ac:spMk id="74" creationId="{F8045F18-9B61-420D-9A08-6EE01CBC0249}"/>
          </ac:spMkLst>
        </pc:spChg>
      </pc:sldChg>
      <pc:sldChg chg="modSp">
        <pc:chgData name="Tijana Šimek" userId="d84c171a-1035-4a98-94cc-19fe3f19ceef" providerId="ADAL" clId="{5B88757E-61C0-4E64-AC65-2A5546860A43}" dt="2020-04-20T18:21:42.608" v="121" actId="20577"/>
        <pc:sldMkLst>
          <pc:docMk/>
          <pc:sldMk cId="775250014" sldId="263"/>
        </pc:sldMkLst>
        <pc:graphicFrameChg chg="mod">
          <ac:chgData name="Tijana Šimek" userId="d84c171a-1035-4a98-94cc-19fe3f19ceef" providerId="ADAL" clId="{5B88757E-61C0-4E64-AC65-2A5546860A43}" dt="2020-04-20T18:21:42.608" v="121" actId="20577"/>
          <ac:graphicFrameMkLst>
            <pc:docMk/>
            <pc:sldMk cId="775250014" sldId="263"/>
            <ac:graphicFrameMk id="5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24:52.807" v="134" actId="20577"/>
        <pc:sldMkLst>
          <pc:docMk/>
          <pc:sldMk cId="1767061361" sldId="268"/>
        </pc:sldMkLst>
        <pc:spChg chg="mod">
          <ac:chgData name="Tijana Šimek" userId="d84c171a-1035-4a98-94cc-19fe3f19ceef" providerId="ADAL" clId="{5B88757E-61C0-4E64-AC65-2A5546860A43}" dt="2020-04-20T18:24:52.807" v="134" actId="20577"/>
          <ac:spMkLst>
            <pc:docMk/>
            <pc:sldMk cId="1767061361" sldId="268"/>
            <ac:spMk id="11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0:47:13.461" v="60" actId="20577"/>
        <pc:sldMkLst>
          <pc:docMk/>
          <pc:sldMk cId="2026743346" sldId="271"/>
        </pc:sldMkLst>
        <pc:spChg chg="mod">
          <ac:chgData name="Tijana Šimek" userId="d84c171a-1035-4a98-94cc-19fe3f19ceef" providerId="ADAL" clId="{5B88757E-61C0-4E64-AC65-2A5546860A43}" dt="2020-04-20T10:47:13.461" v="60" actId="20577"/>
          <ac:spMkLst>
            <pc:docMk/>
            <pc:sldMk cId="2026743346" sldId="271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5B88757E-61C0-4E64-AC65-2A5546860A43}" dt="2020-04-20T10:48:58.476" v="64" actId="20577"/>
        <pc:sldMkLst>
          <pc:docMk/>
          <pc:sldMk cId="2731005134" sldId="273"/>
        </pc:sldMkLst>
        <pc:graphicFrameChg chg="mod">
          <ac:chgData name="Tijana Šimek" userId="d84c171a-1035-4a98-94cc-19fe3f19ceef" providerId="ADAL" clId="{5B88757E-61C0-4E64-AC65-2A5546860A43}" dt="2020-04-20T10:48:58.476" v="64" actId="20577"/>
          <ac:graphicFrameMkLst>
            <pc:docMk/>
            <pc:sldMk cId="2731005134" sldId="273"/>
            <ac:graphicFrameMk id="8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32:42.988" v="140" actId="20577"/>
        <pc:sldMkLst>
          <pc:docMk/>
          <pc:sldMk cId="513422471" sldId="274"/>
        </pc:sldMkLst>
        <pc:spChg chg="mod">
          <ac:chgData name="Tijana Šimek" userId="d84c171a-1035-4a98-94cc-19fe3f19ceef" providerId="ADAL" clId="{5B88757E-61C0-4E64-AC65-2A5546860A43}" dt="2020-04-20T18:32:42.988" v="140" actId="20577"/>
          <ac:spMkLst>
            <pc:docMk/>
            <pc:sldMk cId="513422471" sldId="274"/>
            <ac:spMk id="2" creationId="{00000000-0000-0000-0000-000000000000}"/>
          </ac:spMkLst>
        </pc:spChg>
      </pc:sldChg>
      <pc:sldChg chg="modSp">
        <pc:chgData name="Tijana Šimek" userId="d84c171a-1035-4a98-94cc-19fe3f19ceef" providerId="ADAL" clId="{5B88757E-61C0-4E64-AC65-2A5546860A43}" dt="2020-04-20T10:53:39.575" v="72" actId="20577"/>
        <pc:sldMkLst>
          <pc:docMk/>
          <pc:sldMk cId="867538209" sldId="278"/>
        </pc:sldMkLst>
        <pc:graphicFrameChg chg="mod">
          <ac:chgData name="Tijana Šimek" userId="d84c171a-1035-4a98-94cc-19fe3f19ceef" providerId="ADAL" clId="{5B88757E-61C0-4E64-AC65-2A5546860A43}" dt="2020-04-20T10:53:39.575" v="72" actId="20577"/>
          <ac:graphicFrameMkLst>
            <pc:docMk/>
            <pc:sldMk cId="867538209" sldId="278"/>
            <ac:graphicFrameMk id="5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33:20.475" v="141" actId="20577"/>
        <pc:sldMkLst>
          <pc:docMk/>
          <pc:sldMk cId="3333374931" sldId="293"/>
        </pc:sldMkLst>
        <pc:spChg chg="mod">
          <ac:chgData name="Tijana Šimek" userId="d84c171a-1035-4a98-94cc-19fe3f19ceef" providerId="ADAL" clId="{5B88757E-61C0-4E64-AC65-2A5546860A43}" dt="2020-04-20T18:33:20.475" v="141" actId="20577"/>
          <ac:spMkLst>
            <pc:docMk/>
            <pc:sldMk cId="3333374931" sldId="293"/>
            <ac:spMk id="2" creationId="{00000000-0000-0000-0000-000000000000}"/>
          </ac:spMkLst>
        </pc:spChg>
      </pc:sldChg>
      <pc:sldChg chg="modSp">
        <pc:chgData name="Tijana Šimek" userId="d84c171a-1035-4a98-94cc-19fe3f19ceef" providerId="ADAL" clId="{5B88757E-61C0-4E64-AC65-2A5546860A43}" dt="2020-04-20T10:58:14.852" v="100" actId="20577"/>
        <pc:sldMkLst>
          <pc:docMk/>
          <pc:sldMk cId="4138766652" sldId="295"/>
        </pc:sldMkLst>
        <pc:graphicFrameChg chg="mod">
          <ac:chgData name="Tijana Šimek" userId="d84c171a-1035-4a98-94cc-19fe3f19ceef" providerId="ADAL" clId="{5B88757E-61C0-4E64-AC65-2A5546860A43}" dt="2020-04-20T10:58:14.852" v="100" actId="20577"/>
          <ac:graphicFrameMkLst>
            <pc:docMk/>
            <pc:sldMk cId="4138766652" sldId="295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5B88757E-61C0-4E64-AC65-2A5546860A43}" dt="2020-04-20T10:59:20.260" v="102" actId="20577"/>
        <pc:sldMkLst>
          <pc:docMk/>
          <pc:sldMk cId="943677112" sldId="296"/>
        </pc:sldMkLst>
        <pc:graphicFrameChg chg="mod">
          <ac:chgData name="Tijana Šimek" userId="d84c171a-1035-4a98-94cc-19fe3f19ceef" providerId="ADAL" clId="{5B88757E-61C0-4E64-AC65-2A5546860A43}" dt="2020-04-20T10:59:20.260" v="102" actId="20577"/>
          <ac:graphicFrameMkLst>
            <pc:docMk/>
            <pc:sldMk cId="943677112" sldId="296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5B88757E-61C0-4E64-AC65-2A5546860A43}" dt="2020-04-20T11:00:18.016" v="108" actId="20577"/>
        <pc:sldMkLst>
          <pc:docMk/>
          <pc:sldMk cId="2124114400" sldId="297"/>
        </pc:sldMkLst>
        <pc:graphicFrameChg chg="mod">
          <ac:chgData name="Tijana Šimek" userId="d84c171a-1035-4a98-94cc-19fe3f19ceef" providerId="ADAL" clId="{5B88757E-61C0-4E64-AC65-2A5546860A43}" dt="2020-04-20T11:00:18.016" v="108" actId="20577"/>
          <ac:graphicFrameMkLst>
            <pc:docMk/>
            <pc:sldMk cId="2124114400" sldId="297"/>
            <ac:graphicFrameMk id="6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30:55.445" v="138" actId="20577"/>
        <pc:sldMkLst>
          <pc:docMk/>
          <pc:sldMk cId="1533244804" sldId="302"/>
        </pc:sldMkLst>
        <pc:graphicFrameChg chg="modGraphic">
          <ac:chgData name="Tijana Šimek" userId="d84c171a-1035-4a98-94cc-19fe3f19ceef" providerId="ADAL" clId="{5B88757E-61C0-4E64-AC65-2A5546860A43}" dt="2020-04-20T18:30:55.445" v="138" actId="20577"/>
          <ac:graphicFrameMkLst>
            <pc:docMk/>
            <pc:sldMk cId="1533244804" sldId="302"/>
            <ac:graphicFrameMk id="3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35:13.619" v="144" actId="255"/>
        <pc:sldMkLst>
          <pc:docMk/>
          <pc:sldMk cId="3777616517" sldId="305"/>
        </pc:sldMkLst>
        <pc:spChg chg="mod">
          <ac:chgData name="Tijana Šimek" userId="d84c171a-1035-4a98-94cc-19fe3f19ceef" providerId="ADAL" clId="{5B88757E-61C0-4E64-AC65-2A5546860A43}" dt="2020-04-20T18:35:13.619" v="144" actId="255"/>
          <ac:spMkLst>
            <pc:docMk/>
            <pc:sldMk cId="3777616517" sldId="305"/>
            <ac:spMk id="6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0:21:21.775" v="14" actId="20577"/>
        <pc:sldMkLst>
          <pc:docMk/>
          <pc:sldMk cId="4038559837" sldId="309"/>
        </pc:sldMkLst>
        <pc:spChg chg="mod">
          <ac:chgData name="Tijana Šimek" userId="d84c171a-1035-4a98-94cc-19fe3f19ceef" providerId="ADAL" clId="{5B88757E-61C0-4E64-AC65-2A5546860A43}" dt="2020-04-20T10:21:21.775" v="14" actId="20577"/>
          <ac:spMkLst>
            <pc:docMk/>
            <pc:sldMk cId="4038559837" sldId="309"/>
            <ac:spMk id="59" creationId="{DC3D4CE2-42A3-4951-B384-8C4A06637237}"/>
          </ac:spMkLst>
        </pc:spChg>
      </pc:sldChg>
      <pc:sldChg chg="modSp mod">
        <pc:chgData name="Tijana Šimek" userId="d84c171a-1035-4a98-94cc-19fe3f19ceef" providerId="ADAL" clId="{5B88757E-61C0-4E64-AC65-2A5546860A43}" dt="2020-04-20T10:31:30.397" v="23" actId="20577"/>
        <pc:sldMkLst>
          <pc:docMk/>
          <pc:sldMk cId="3953904408" sldId="325"/>
        </pc:sldMkLst>
        <pc:spChg chg="mod">
          <ac:chgData name="Tijana Šimek" userId="d84c171a-1035-4a98-94cc-19fe3f19ceef" providerId="ADAL" clId="{5B88757E-61C0-4E64-AC65-2A5546860A43}" dt="2020-04-20T10:31:30.397" v="23" actId="20577"/>
          <ac:spMkLst>
            <pc:docMk/>
            <pc:sldMk cId="3953904408" sldId="325"/>
            <ac:spMk id="6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0:46:48.156" v="53" actId="20577"/>
        <pc:sldMkLst>
          <pc:docMk/>
          <pc:sldMk cId="1990124650" sldId="327"/>
        </pc:sldMkLst>
        <pc:spChg chg="mod">
          <ac:chgData name="Tijana Šimek" userId="d84c171a-1035-4a98-94cc-19fe3f19ceef" providerId="ADAL" clId="{5B88757E-61C0-4E64-AC65-2A5546860A43}" dt="2020-04-20T10:46:48.156" v="53" actId="20577"/>
          <ac:spMkLst>
            <pc:docMk/>
            <pc:sldMk cId="1990124650" sldId="327"/>
            <ac:spMk id="3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1:04:02.501" v="120" actId="20577"/>
        <pc:sldMkLst>
          <pc:docMk/>
          <pc:sldMk cId="1701272854" sldId="330"/>
        </pc:sldMkLst>
        <pc:spChg chg="mod">
          <ac:chgData name="Tijana Šimek" userId="d84c171a-1035-4a98-94cc-19fe3f19ceef" providerId="ADAL" clId="{5B88757E-61C0-4E64-AC65-2A5546860A43}" dt="2020-04-20T11:04:02.501" v="120" actId="20577"/>
          <ac:spMkLst>
            <pc:docMk/>
            <pc:sldMk cId="1701272854" sldId="330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5B88757E-61C0-4E64-AC65-2A5546860A43}" dt="2020-04-20T18:22:24.563" v="131" actId="20577"/>
        <pc:sldMkLst>
          <pc:docMk/>
          <pc:sldMk cId="2522294136" sldId="334"/>
        </pc:sldMkLst>
        <pc:graphicFrameChg chg="mod">
          <ac:chgData name="Tijana Šimek" userId="d84c171a-1035-4a98-94cc-19fe3f19ceef" providerId="ADAL" clId="{5B88757E-61C0-4E64-AC65-2A5546860A43}" dt="2020-04-20T18:22:24.563" v="131" actId="20577"/>
          <ac:graphicFrameMkLst>
            <pc:docMk/>
            <pc:sldMk cId="2522294136" sldId="334"/>
            <ac:graphicFrameMk id="5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8:34:39.193" v="143" actId="20577"/>
        <pc:sldMkLst>
          <pc:docMk/>
          <pc:sldMk cId="3515556716" sldId="341"/>
        </pc:sldMkLst>
        <pc:spChg chg="mod">
          <ac:chgData name="Tijana Šimek" userId="d84c171a-1035-4a98-94cc-19fe3f19ceef" providerId="ADAL" clId="{5B88757E-61C0-4E64-AC65-2A5546860A43}" dt="2020-04-20T18:34:39.193" v="143" actId="20577"/>
          <ac:spMkLst>
            <pc:docMk/>
            <pc:sldMk cId="3515556716" sldId="341"/>
            <ac:spMk id="2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8:22:42.756" v="133" actId="20577"/>
        <pc:sldMkLst>
          <pc:docMk/>
          <pc:sldMk cId="2495269077" sldId="343"/>
        </pc:sldMkLst>
        <pc:spChg chg="mod">
          <ac:chgData name="Tijana Šimek" userId="d84c171a-1035-4a98-94cc-19fe3f19ceef" providerId="ADAL" clId="{5B88757E-61C0-4E64-AC65-2A5546860A43}" dt="2020-04-20T10:42:34.835" v="47" actId="20577"/>
          <ac:spMkLst>
            <pc:docMk/>
            <pc:sldMk cId="2495269077" sldId="343"/>
            <ac:spMk id="39" creationId="{00000000-0000-0000-0000-000000000000}"/>
          </ac:spMkLst>
        </pc:spChg>
        <pc:spChg chg="mod">
          <ac:chgData name="Tijana Šimek" userId="d84c171a-1035-4a98-94cc-19fe3f19ceef" providerId="ADAL" clId="{5B88757E-61C0-4E64-AC65-2A5546860A43}" dt="2020-04-20T18:22:42.756" v="133" actId="20577"/>
          <ac:spMkLst>
            <pc:docMk/>
            <pc:sldMk cId="2495269077" sldId="343"/>
            <ac:spMk id="42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8:37:36.889" v="195" actId="20577"/>
        <pc:sldMkLst>
          <pc:docMk/>
          <pc:sldMk cId="1258854392" sldId="344"/>
        </pc:sldMkLst>
        <pc:spChg chg="mod">
          <ac:chgData name="Tijana Šimek" userId="d84c171a-1035-4a98-94cc-19fe3f19ceef" providerId="ADAL" clId="{5B88757E-61C0-4E64-AC65-2A5546860A43}" dt="2020-04-20T18:37:36.889" v="195" actId="20577"/>
          <ac:spMkLst>
            <pc:docMk/>
            <pc:sldMk cId="1258854392" sldId="344"/>
            <ac:spMk id="4" creationId="{00000000-0000-0000-0000-000000000000}"/>
          </ac:spMkLst>
        </pc:spChg>
        <pc:spChg chg="mod">
          <ac:chgData name="Tijana Šimek" userId="d84c171a-1035-4a98-94cc-19fe3f19ceef" providerId="ADAL" clId="{5B88757E-61C0-4E64-AC65-2A5546860A43}" dt="2020-04-20T11:01:17.200" v="110" actId="20577"/>
          <ac:spMkLst>
            <pc:docMk/>
            <pc:sldMk cId="1258854392" sldId="344"/>
            <ac:spMk id="6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8:39:35.864" v="211" actId="20577"/>
        <pc:sldMkLst>
          <pc:docMk/>
          <pc:sldMk cId="1750701383" sldId="350"/>
        </pc:sldMkLst>
        <pc:spChg chg="mod">
          <ac:chgData name="Tijana Šimek" userId="d84c171a-1035-4a98-94cc-19fe3f19ceef" providerId="ADAL" clId="{5B88757E-61C0-4E64-AC65-2A5546860A43}" dt="2020-04-20T18:39:35.864" v="211" actId="20577"/>
          <ac:spMkLst>
            <pc:docMk/>
            <pc:sldMk cId="1750701383" sldId="350"/>
            <ac:spMk id="7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8:38:54.709" v="204" actId="1076"/>
        <pc:sldMkLst>
          <pc:docMk/>
          <pc:sldMk cId="191057219" sldId="351"/>
        </pc:sldMkLst>
        <pc:spChg chg="mod">
          <ac:chgData name="Tijana Šimek" userId="d84c171a-1035-4a98-94cc-19fe3f19ceef" providerId="ADAL" clId="{5B88757E-61C0-4E64-AC65-2A5546860A43}" dt="2020-04-20T18:38:54.709" v="204" actId="1076"/>
          <ac:spMkLst>
            <pc:docMk/>
            <pc:sldMk cId="191057219" sldId="351"/>
            <ac:spMk id="6" creationId="{00000000-0000-0000-0000-000000000000}"/>
          </ac:spMkLst>
        </pc:spChg>
        <pc:spChg chg="mod">
          <ac:chgData name="Tijana Šimek" userId="d84c171a-1035-4a98-94cc-19fe3f19ceef" providerId="ADAL" clId="{5B88757E-61C0-4E64-AC65-2A5546860A43}" dt="2020-04-20T18:38:42.667" v="203" actId="20577"/>
          <ac:spMkLst>
            <pc:docMk/>
            <pc:sldMk cId="191057219" sldId="351"/>
            <ac:spMk id="7" creationId="{00000000-0000-0000-0000-000000000000}"/>
          </ac:spMkLst>
        </pc:spChg>
        <pc:graphicFrameChg chg="modGraphic">
          <ac:chgData name="Tijana Šimek" userId="d84c171a-1035-4a98-94cc-19fe3f19ceef" providerId="ADAL" clId="{5B88757E-61C0-4E64-AC65-2A5546860A43}" dt="2020-04-20T18:38:35.004" v="202" actId="20577"/>
          <ac:graphicFrameMkLst>
            <pc:docMk/>
            <pc:sldMk cId="191057219" sldId="351"/>
            <ac:graphicFrameMk id="9" creationId="{00000000-0000-0000-0000-000000000000}"/>
          </ac:graphicFrameMkLst>
        </pc:graphicFrameChg>
      </pc:sldChg>
      <pc:sldChg chg="modSp mod">
        <pc:chgData name="Tijana Šimek" userId="d84c171a-1035-4a98-94cc-19fe3f19ceef" providerId="ADAL" clId="{5B88757E-61C0-4E64-AC65-2A5546860A43}" dt="2020-04-20T11:03:32.886" v="119" actId="20577"/>
        <pc:sldMkLst>
          <pc:docMk/>
          <pc:sldMk cId="4038527518" sldId="353"/>
        </pc:sldMkLst>
        <pc:spChg chg="mod">
          <ac:chgData name="Tijana Šimek" userId="d84c171a-1035-4a98-94cc-19fe3f19ceef" providerId="ADAL" clId="{5B88757E-61C0-4E64-AC65-2A5546860A43}" dt="2020-04-20T11:03:32.886" v="119" actId="20577"/>
          <ac:spMkLst>
            <pc:docMk/>
            <pc:sldMk cId="4038527518" sldId="353"/>
            <ac:spMk id="7" creationId="{00000000-0000-0000-0000-000000000000}"/>
          </ac:spMkLst>
        </pc:spChg>
      </pc:sldChg>
      <pc:sldChg chg="modSp mod">
        <pc:chgData name="Tijana Šimek" userId="d84c171a-1035-4a98-94cc-19fe3f19ceef" providerId="ADAL" clId="{5B88757E-61C0-4E64-AC65-2A5546860A43}" dt="2020-04-20T18:38:04.940" v="199" actId="20577"/>
        <pc:sldMkLst>
          <pc:docMk/>
          <pc:sldMk cId="2977123395" sldId="354"/>
        </pc:sldMkLst>
        <pc:spChg chg="mod">
          <ac:chgData name="Tijana Šimek" userId="d84c171a-1035-4a98-94cc-19fe3f19ceef" providerId="ADAL" clId="{5B88757E-61C0-4E64-AC65-2A5546860A43}" dt="2020-04-20T18:38:04.940" v="199" actId="20577"/>
          <ac:spMkLst>
            <pc:docMk/>
            <pc:sldMk cId="2977123395" sldId="354"/>
            <ac:spMk id="2" creationId="{00000000-0000-0000-0000-000000000000}"/>
          </ac:spMkLst>
        </pc:spChg>
      </pc:sldChg>
    </pc:docChg>
  </pc:docChgLst>
  <pc:docChgLst>
    <pc:chgData name="Tijana Šimek" userId="d84c171a-1035-4a98-94cc-19fe3f19ceef" providerId="ADAL" clId="{0A3D488A-3974-4621-9ADE-F759365B5DC4}"/>
    <pc:docChg chg="custSel modSld">
      <pc:chgData name="Tijana Šimek" userId="d84c171a-1035-4a98-94cc-19fe3f19ceef" providerId="ADAL" clId="{0A3D488A-3974-4621-9ADE-F759365B5DC4}" dt="2019-10-03T11:11:06.492" v="1724" actId="20577"/>
      <pc:docMkLst>
        <pc:docMk/>
      </pc:docMkLst>
      <pc:sldChg chg="modSp">
        <pc:chgData name="Tijana Šimek" userId="d84c171a-1035-4a98-94cc-19fe3f19ceef" providerId="ADAL" clId="{0A3D488A-3974-4621-9ADE-F759365B5DC4}" dt="2019-10-02T09:36:35.765" v="6" actId="20577"/>
        <pc:sldMkLst>
          <pc:docMk/>
          <pc:sldMk cId="593329692" sldId="256"/>
        </pc:sldMkLst>
        <pc:spChg chg="mod">
          <ac:chgData name="Tijana Šimek" userId="d84c171a-1035-4a98-94cc-19fe3f19ceef" providerId="ADAL" clId="{0A3D488A-3974-4621-9ADE-F759365B5DC4}" dt="2019-10-02T09:36:35.765" v="6" actId="20577"/>
          <ac:spMkLst>
            <pc:docMk/>
            <pc:sldMk cId="593329692" sldId="256"/>
            <ac:spMk id="4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1653859811" sldId="257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653859811" sldId="257"/>
            <ac:spMk id="5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6:10.030" v="407" actId="313"/>
          <ac:spMkLst>
            <pc:docMk/>
            <pc:sldMk cId="1653859811" sldId="257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1653859811" sldId="257"/>
            <ac:graphicFrameMk id="8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2T09:50:18.398" v="571" actId="20577"/>
        <pc:sldMkLst>
          <pc:docMk/>
          <pc:sldMk cId="1467445598" sldId="261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2" creationId="{DA12DFBB-F130-407B-9144-7CE7D934051D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20" creationId="{309A61D1-C56C-4E24-B821-98F79310611F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22" creationId="{20AABDEE-E9F8-4ED4-AAC6-03F334B1BE39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62" creationId="{20AABDEE-E9F8-4ED4-AAC6-03F334B1BE39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63" creationId="{A65E3DF7-13C7-43F7-A22D-4A820900DD64}"/>
          </ac:spMkLst>
        </pc:spChg>
        <pc:spChg chg="mod">
          <ac:chgData name="Tijana Šimek" userId="d84c171a-1035-4a98-94cc-19fe3f19ceef" providerId="ADAL" clId="{0A3D488A-3974-4621-9ADE-F759365B5DC4}" dt="2019-10-02T09:49:59.636" v="554" actId="20577"/>
          <ac:spMkLst>
            <pc:docMk/>
            <pc:sldMk cId="1467445598" sldId="261"/>
            <ac:spMk id="68" creationId="{81B7BFF2-6833-4559-8D59-9E338E62D7F7}"/>
          </ac:spMkLst>
        </pc:spChg>
        <pc:spChg chg="mod">
          <ac:chgData name="Tijana Šimek" userId="d84c171a-1035-4a98-94cc-19fe3f19ceef" providerId="ADAL" clId="{0A3D488A-3974-4621-9ADE-F759365B5DC4}" dt="2019-10-02T09:50:18.398" v="571" actId="20577"/>
          <ac:spMkLst>
            <pc:docMk/>
            <pc:sldMk cId="1467445598" sldId="261"/>
            <ac:spMk id="69" creationId="{3A84C02A-847B-4E35-A1CD-229A0F0E966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70" creationId="{1CEC2D69-AAAD-4FCD-A01A-57A6E3A8C398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467445598" sldId="261"/>
            <ac:spMk id="74" creationId="{F8045F18-9B61-420D-9A08-6EE01CBC0249}"/>
          </ac:spMkLst>
        </pc:spChg>
      </pc:sldChg>
      <pc:sldChg chg="modSp">
        <pc:chgData name="Tijana Šimek" userId="d84c171a-1035-4a98-94cc-19fe3f19ceef" providerId="ADAL" clId="{0A3D488A-3974-4621-9ADE-F759365B5DC4}" dt="2019-10-03T06:53:33.163" v="655" actId="20577"/>
        <pc:sldMkLst>
          <pc:docMk/>
          <pc:sldMk cId="1515082355" sldId="262"/>
        </pc:sldMkLst>
        <pc:spChg chg="mod">
          <ac:chgData name="Tijana Šimek" userId="d84c171a-1035-4a98-94cc-19fe3f19ceef" providerId="ADAL" clId="{0A3D488A-3974-4621-9ADE-F759365B5DC4}" dt="2019-10-02T09:50:55.571" v="581" actId="20577"/>
          <ac:spMkLst>
            <pc:docMk/>
            <pc:sldMk cId="1515082355" sldId="262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515082355" sldId="262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06:53:33.163" v="655" actId="20577"/>
          <ac:graphicFrameMkLst>
            <pc:docMk/>
            <pc:sldMk cId="1515082355" sldId="262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6:54:35.396" v="695" actId="6549"/>
        <pc:sldMkLst>
          <pc:docMk/>
          <pc:sldMk cId="775250014" sldId="263"/>
        </pc:sldMkLst>
        <pc:spChg chg="mod">
          <ac:chgData name="Tijana Šimek" userId="d84c171a-1035-4a98-94cc-19fe3f19ceef" providerId="ADAL" clId="{0A3D488A-3974-4621-9ADE-F759365B5DC4}" dt="2019-10-03T06:54:35.396" v="695" actId="6549"/>
          <ac:spMkLst>
            <pc:docMk/>
            <pc:sldMk cId="775250014" sldId="263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06:54:28.749" v="694" actId="20577"/>
          <ac:graphicFrameMkLst>
            <pc:docMk/>
            <pc:sldMk cId="775250014" sldId="263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722642705" sldId="265"/>
        </pc:sldMkLst>
        <pc:spChg chg="mod">
          <ac:chgData name="Tijana Šimek" userId="d84c171a-1035-4a98-94cc-19fe3f19ceef" providerId="ADAL" clId="{0A3D488A-3974-4621-9ADE-F759365B5DC4}" dt="2019-10-02T09:47:42.353" v="505" actId="20577"/>
          <ac:spMkLst>
            <pc:docMk/>
            <pc:sldMk cId="722642705" sldId="265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722642705" sldId="265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722642705" sldId="265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6:56:00.267" v="768" actId="6549"/>
        <pc:sldMkLst>
          <pc:docMk/>
          <pc:sldMk cId="1150255937" sldId="266"/>
        </pc:sldMkLst>
        <pc:spChg chg="mod">
          <ac:chgData name="Tijana Šimek" userId="d84c171a-1035-4a98-94cc-19fe3f19ceef" providerId="ADAL" clId="{0A3D488A-3974-4621-9ADE-F759365B5DC4}" dt="2019-10-03T06:54:38.954" v="696" actId="6549"/>
          <ac:spMkLst>
            <pc:docMk/>
            <pc:sldMk cId="1150255937" sldId="266"/>
            <ac:spMk id="4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6:00.267" v="768" actId="6549"/>
          <ac:spMkLst>
            <pc:docMk/>
            <pc:sldMk cId="1150255937" sldId="266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06:55:51.964" v="765" actId="20577"/>
          <ac:graphicFrameMkLst>
            <pc:docMk/>
            <pc:sldMk cId="1150255937" sldId="266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7:30:02.202" v="981" actId="20577"/>
        <pc:sldMkLst>
          <pc:docMk/>
          <pc:sldMk cId="1767061361" sldId="268"/>
        </pc:sldMkLst>
        <pc:spChg chg="mod">
          <ac:chgData name="Tijana Šimek" userId="d84c171a-1035-4a98-94cc-19fe3f19ceef" providerId="ADAL" clId="{0A3D488A-3974-4621-9ADE-F759365B5DC4}" dt="2019-10-03T07:30:02.202" v="981" actId="20577"/>
          <ac:spMkLst>
            <pc:docMk/>
            <pc:sldMk cId="1767061361" sldId="268"/>
            <ac:spMk id="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67061361" sldId="268"/>
            <ac:spMk id="8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67061361" sldId="268"/>
            <ac:spMk id="11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26:46.617" v="1085" actId="6549"/>
        <pc:sldMkLst>
          <pc:docMk/>
          <pc:sldMk cId="2026743346" sldId="271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26743346" sldId="271"/>
            <ac:spMk id="5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26:46.617" v="1085" actId="6549"/>
          <ac:spMkLst>
            <pc:docMk/>
            <pc:sldMk cId="2026743346" sldId="271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27:00.520" v="1095" actId="20577"/>
        <pc:sldMkLst>
          <pc:docMk/>
          <pc:sldMk cId="1054563268" sldId="272"/>
        </pc:sldMkLst>
        <pc:spChg chg="mod">
          <ac:chgData name="Tijana Šimek" userId="d84c171a-1035-4a98-94cc-19fe3f19ceef" providerId="ADAL" clId="{0A3D488A-3974-4621-9ADE-F759365B5DC4}" dt="2019-10-03T10:27:00.520" v="1095" actId="20577"/>
          <ac:spMkLst>
            <pc:docMk/>
            <pc:sldMk cId="1054563268" sldId="272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1054563268" sldId="272"/>
            <ac:graphicFrameMk id="2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2731005134" sldId="273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731005134" sldId="273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2731005134" sldId="273"/>
            <ac:graphicFrameMk id="7" creationId="{00000000-0000-0000-0000-000000000000}"/>
          </ac:graphicFrameMkLst>
        </pc:graphicFrame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2731005134" sldId="273"/>
            <ac:graphicFrameMk id="8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30:14.153" v="1161" actId="6549"/>
        <pc:sldMkLst>
          <pc:docMk/>
          <pc:sldMk cId="513422471" sldId="274"/>
        </pc:sldMkLst>
        <pc:spChg chg="mod">
          <ac:chgData name="Tijana Šimek" userId="d84c171a-1035-4a98-94cc-19fe3f19ceef" providerId="ADAL" clId="{0A3D488A-3974-4621-9ADE-F759365B5DC4}" dt="2019-10-03T10:30:14.153" v="1161" actId="6549"/>
          <ac:spMkLst>
            <pc:docMk/>
            <pc:sldMk cId="513422471" sldId="274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29:57.128" v="1157" actId="20577"/>
          <ac:spMkLst>
            <pc:docMk/>
            <pc:sldMk cId="513422471" sldId="274"/>
            <ac:spMk id="5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27:36.536" v="1109" actId="20577"/>
        <pc:sldMkLst>
          <pc:docMk/>
          <pc:sldMk cId="3232709988" sldId="275"/>
        </pc:sldMkLst>
        <pc:spChg chg="mod">
          <ac:chgData name="Tijana Šimek" userId="d84c171a-1035-4a98-94cc-19fe3f19ceef" providerId="ADAL" clId="{0A3D488A-3974-4621-9ADE-F759365B5DC4}" dt="2019-10-03T10:27:26.087" v="1105" actId="20577"/>
          <ac:spMkLst>
            <pc:docMk/>
            <pc:sldMk cId="3232709988" sldId="275"/>
            <ac:spMk id="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27:30.056" v="1107" actId="20577"/>
          <ac:spMkLst>
            <pc:docMk/>
            <pc:sldMk cId="3232709988" sldId="275"/>
            <ac:spMk id="8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232709988" sldId="275"/>
            <ac:spMk id="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27:36.536" v="1109" actId="20577"/>
          <ac:spMkLst>
            <pc:docMk/>
            <pc:sldMk cId="3232709988" sldId="275"/>
            <ac:spMk id="11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39:37.737" v="1284" actId="20577"/>
        <pc:sldMkLst>
          <pc:docMk/>
          <pc:sldMk cId="867538209" sldId="278"/>
        </pc:sldMkLst>
        <pc:spChg chg="mod">
          <ac:chgData name="Tijana Šimek" userId="d84c171a-1035-4a98-94cc-19fe3f19ceef" providerId="ADAL" clId="{0A3D488A-3974-4621-9ADE-F759365B5DC4}" dt="2019-10-03T10:38:47.463" v="1256" actId="20577"/>
          <ac:spMkLst>
            <pc:docMk/>
            <pc:sldMk cId="867538209" sldId="278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10:39:37.737" v="1284" actId="20577"/>
          <ac:graphicFrameMkLst>
            <pc:docMk/>
            <pc:sldMk cId="867538209" sldId="278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7:29:18.058" v="956" actId="20577"/>
        <pc:sldMkLst>
          <pc:docMk/>
          <pc:sldMk cId="303963162" sldId="279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03963162" sldId="279"/>
            <ac:spMk id="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7:29:09.979" v="947" actId="6549"/>
          <ac:spMkLst>
            <pc:docMk/>
            <pc:sldMk cId="303963162" sldId="279"/>
            <ac:spMk id="8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7:29:18.058" v="956" actId="20577"/>
          <ac:spMkLst>
            <pc:docMk/>
            <pc:sldMk cId="303963162" sldId="279"/>
            <ac:spMk id="9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31:26.904" v="1200" actId="20577"/>
        <pc:sldMkLst>
          <pc:docMk/>
          <pc:sldMk cId="1266752133" sldId="288"/>
        </pc:sldMkLst>
        <pc:spChg chg="mod">
          <ac:chgData name="Tijana Šimek" userId="d84c171a-1035-4a98-94cc-19fe3f19ceef" providerId="ADAL" clId="{0A3D488A-3974-4621-9ADE-F759365B5DC4}" dt="2019-10-03T10:31:26.904" v="1200" actId="20577"/>
          <ac:spMkLst>
            <pc:docMk/>
            <pc:sldMk cId="1266752133" sldId="288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30:46.635" v="1186" actId="20577"/>
          <ac:spMkLst>
            <pc:docMk/>
            <pc:sldMk cId="1266752133" sldId="288"/>
            <ac:spMk id="5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31:21.288" v="1198" actId="20577"/>
        <pc:sldMkLst>
          <pc:docMk/>
          <pc:sldMk cId="2107795725" sldId="290"/>
        </pc:sldMkLst>
        <pc:spChg chg="mod">
          <ac:chgData name="Tijana Šimek" userId="d84c171a-1035-4a98-94cc-19fe3f19ceef" providerId="ADAL" clId="{0A3D488A-3974-4621-9ADE-F759365B5DC4}" dt="2019-10-03T10:31:01.208" v="1196" actId="20577"/>
          <ac:spMkLst>
            <pc:docMk/>
            <pc:sldMk cId="2107795725" sldId="290"/>
            <ac:spMk id="5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2107795725" sldId="290"/>
            <ac:graphicFrameMk id="6" creationId="{00000000-0000-0000-0000-000000000000}"/>
          </ac:graphicFrameMkLst>
        </pc:graphicFrameChg>
        <pc:graphicFrameChg chg="modGraphic">
          <ac:chgData name="Tijana Šimek" userId="d84c171a-1035-4a98-94cc-19fe3f19ceef" providerId="ADAL" clId="{0A3D488A-3974-4621-9ADE-F759365B5DC4}" dt="2019-10-03T10:31:21.288" v="1198" actId="20577"/>
          <ac:graphicFrameMkLst>
            <pc:docMk/>
            <pc:sldMk cId="2107795725" sldId="290"/>
            <ac:graphicFrameMk id="8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31:55.016" v="1212" actId="20577"/>
        <pc:sldMkLst>
          <pc:docMk/>
          <pc:sldMk cId="2467081557" sldId="291"/>
        </pc:sldMkLst>
        <pc:spChg chg="mod">
          <ac:chgData name="Tijana Šimek" userId="d84c171a-1035-4a98-94cc-19fe3f19ceef" providerId="ADAL" clId="{0A3D488A-3974-4621-9ADE-F759365B5DC4}" dt="2019-10-03T10:31:46.008" v="1210" actId="20577"/>
          <ac:spMkLst>
            <pc:docMk/>
            <pc:sldMk cId="2467081557" sldId="291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467081557" sldId="291"/>
            <ac:spMk id="5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2467081557" sldId="291"/>
            <ac:graphicFrameMk id="3" creationId="{00000000-0000-0000-0000-000000000000}"/>
          </ac:graphicFrameMkLst>
        </pc:graphicFrameChg>
        <pc:graphicFrameChg chg="modGraphic">
          <ac:chgData name="Tijana Šimek" userId="d84c171a-1035-4a98-94cc-19fe3f19ceef" providerId="ADAL" clId="{0A3D488A-3974-4621-9ADE-F759365B5DC4}" dt="2019-10-03T10:31:55.016" v="1212" actId="20577"/>
          <ac:graphicFrameMkLst>
            <pc:docMk/>
            <pc:sldMk cId="2467081557" sldId="291"/>
            <ac:graphicFrameMk id="8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32:01.911" v="1222" actId="20577"/>
        <pc:sldMkLst>
          <pc:docMk/>
          <pc:sldMk cId="3333374931" sldId="293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333374931" sldId="293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32:01.911" v="1222" actId="20577"/>
          <ac:spMkLst>
            <pc:docMk/>
            <pc:sldMk cId="3333374931" sldId="293"/>
            <ac:spMk id="5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50:28.892" v="1360" actId="20577"/>
        <pc:sldMkLst>
          <pc:docMk/>
          <pc:sldMk cId="4138766652" sldId="295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138766652" sldId="295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10:50:28.892" v="1360" actId="20577"/>
          <ac:graphicFrameMkLst>
            <pc:docMk/>
            <pc:sldMk cId="4138766652" sldId="295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52:13.496" v="1446" actId="20577"/>
        <pc:sldMkLst>
          <pc:docMk/>
          <pc:sldMk cId="943677112" sldId="296"/>
        </pc:sldMkLst>
        <pc:spChg chg="mod">
          <ac:chgData name="Tijana Šimek" userId="d84c171a-1035-4a98-94cc-19fe3f19ceef" providerId="ADAL" clId="{0A3D488A-3974-4621-9ADE-F759365B5DC4}" dt="2019-10-03T10:52:13.496" v="1446" actId="20577"/>
          <ac:spMkLst>
            <pc:docMk/>
            <pc:sldMk cId="943677112" sldId="296"/>
            <ac:spMk id="7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10:51:28.665" v="1411" actId="20577"/>
          <ac:graphicFrameMkLst>
            <pc:docMk/>
            <pc:sldMk cId="943677112" sldId="296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53:41.257" v="1475" actId="20577"/>
        <pc:sldMkLst>
          <pc:docMk/>
          <pc:sldMk cId="2124114400" sldId="297"/>
        </pc:sldMkLst>
        <pc:graphicFrameChg chg="mod">
          <ac:chgData name="Tijana Šimek" userId="d84c171a-1035-4a98-94cc-19fe3f19ceef" providerId="ADAL" clId="{0A3D488A-3974-4621-9ADE-F759365B5DC4}" dt="2019-10-03T10:53:41.257" v="1475" actId="20577"/>
          <ac:graphicFrameMkLst>
            <pc:docMk/>
            <pc:sldMk cId="2124114400" sldId="297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54:33.418" v="1503" actId="20577"/>
        <pc:sldMkLst>
          <pc:docMk/>
          <pc:sldMk cId="1967359116" sldId="298"/>
        </pc:sldMkLst>
        <pc:graphicFrameChg chg="mod">
          <ac:chgData name="Tijana Šimek" userId="d84c171a-1035-4a98-94cc-19fe3f19ceef" providerId="ADAL" clId="{0A3D488A-3974-4621-9ADE-F759365B5DC4}" dt="2019-10-03T10:54:33.418" v="1503" actId="20577"/>
          <ac:graphicFrameMkLst>
            <pc:docMk/>
            <pc:sldMk cId="1967359116" sldId="298"/>
            <ac:graphicFrameMk id="6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38:29.180" v="1247" actId="20577"/>
        <pc:sldMkLst>
          <pc:docMk/>
          <pc:sldMk cId="3038192843" sldId="299"/>
        </pc:sldMkLst>
        <pc:spChg chg="mod">
          <ac:chgData name="Tijana Šimek" userId="d84c171a-1035-4a98-94cc-19fe3f19ceef" providerId="ADAL" clId="{0A3D488A-3974-4621-9ADE-F759365B5DC4}" dt="2019-10-03T10:38:02.620" v="1231" actId="20577"/>
          <ac:spMkLst>
            <pc:docMk/>
            <pc:sldMk cId="3038192843" sldId="299"/>
            <ac:spMk id="4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10:38:29.180" v="1247" actId="20577"/>
          <ac:graphicFrameMkLst>
            <pc:docMk/>
            <pc:sldMk cId="3038192843" sldId="299"/>
            <ac:graphicFrameMk id="10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39:58.666" v="1297" actId="6549"/>
        <pc:sldMkLst>
          <pc:docMk/>
          <pc:sldMk cId="158044602" sldId="300"/>
        </pc:sldMkLst>
        <pc:spChg chg="mod">
          <ac:chgData name="Tijana Šimek" userId="d84c171a-1035-4a98-94cc-19fe3f19ceef" providerId="ADAL" clId="{0A3D488A-3974-4621-9ADE-F759365B5DC4}" dt="2019-10-03T10:39:58.666" v="1297" actId="6549"/>
          <ac:spMkLst>
            <pc:docMk/>
            <pc:sldMk cId="158044602" sldId="300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39:50.632" v="1293" actId="20577"/>
          <ac:spMkLst>
            <pc:docMk/>
            <pc:sldMk cId="158044602" sldId="300"/>
            <ac:spMk id="4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29:40.137" v="1147" actId="20577"/>
        <pc:sldMkLst>
          <pc:docMk/>
          <pc:sldMk cId="1533244804" sldId="302"/>
        </pc:sldMkLst>
        <pc:spChg chg="mod">
          <ac:chgData name="Tijana Šimek" userId="d84c171a-1035-4a98-94cc-19fe3f19ceef" providerId="ADAL" clId="{0A3D488A-3974-4621-9ADE-F759365B5DC4}" dt="2019-10-03T07:17:59.098" v="882"/>
          <ac:spMkLst>
            <pc:docMk/>
            <pc:sldMk cId="1533244804" sldId="302"/>
            <ac:spMk id="4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29:40.137" v="1147" actId="20577"/>
          <ac:spMkLst>
            <pc:docMk/>
            <pc:sldMk cId="1533244804" sldId="302"/>
            <ac:spMk id="8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07:18:15.122" v="883"/>
          <ac:graphicFrameMkLst>
            <pc:docMk/>
            <pc:sldMk cId="1533244804" sldId="302"/>
            <ac:graphicFrameMk id="3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4107054626" sldId="304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107054626" sldId="304"/>
            <ac:spMk id="5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107054626" sldId="304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4107054626" sldId="304"/>
            <ac:graphicFrameMk id="3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0:40:50.328" v="1332" actId="20577"/>
        <pc:sldMkLst>
          <pc:docMk/>
          <pc:sldMk cId="3777616517" sldId="305"/>
        </pc:sldMkLst>
        <pc:spChg chg="mod">
          <ac:chgData name="Tijana Šimek" userId="d84c171a-1035-4a98-94cc-19fe3f19ceef" providerId="ADAL" clId="{0A3D488A-3974-4621-9ADE-F759365B5DC4}" dt="2019-10-03T10:40:44.872" v="1330" actId="20577"/>
          <ac:spMkLst>
            <pc:docMk/>
            <pc:sldMk cId="3777616517" sldId="305"/>
            <ac:spMk id="6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40:30.551" v="1321" actId="20577"/>
          <ac:spMkLst>
            <pc:docMk/>
            <pc:sldMk cId="3777616517" sldId="305"/>
            <ac:spMk id="11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3777616517" sldId="305"/>
            <ac:graphicFrameMk id="2" creationId="{00000000-0000-0000-0000-000000000000}"/>
          </ac:graphicFrameMkLst>
        </pc:graphicFrameChg>
        <pc:graphicFrameChg chg="modGraphic">
          <ac:chgData name="Tijana Šimek" userId="d84c171a-1035-4a98-94cc-19fe3f19ceef" providerId="ADAL" clId="{0A3D488A-3974-4621-9ADE-F759365B5DC4}" dt="2019-10-03T10:40:50.328" v="1332" actId="20577"/>
          <ac:graphicFrameMkLst>
            <pc:docMk/>
            <pc:sldMk cId="3777616517" sldId="305"/>
            <ac:graphicFrameMk id="10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2T09:46:30.564" v="422" actId="20577"/>
        <pc:sldMkLst>
          <pc:docMk/>
          <pc:sldMk cId="2473504647" sldId="306"/>
        </pc:sldMkLst>
        <pc:spChg chg="mod">
          <ac:chgData name="Tijana Šimek" userId="d84c171a-1035-4a98-94cc-19fe3f19ceef" providerId="ADAL" clId="{0A3D488A-3974-4621-9ADE-F759365B5DC4}" dt="2019-10-02T09:38:31.923" v="55" actId="20577"/>
          <ac:spMkLst>
            <pc:docMk/>
            <pc:sldMk cId="2473504647" sldId="306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38:39.059" v="63" actId="20577"/>
          <ac:spMkLst>
            <pc:docMk/>
            <pc:sldMk cId="2473504647" sldId="306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2T09:38:44.263" v="76" actId="20577"/>
          <ac:spMkLst>
            <pc:docMk/>
            <pc:sldMk cId="2473504647" sldId="306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38:53.315" v="77"/>
          <ac:spMkLst>
            <pc:docMk/>
            <pc:sldMk cId="2473504647" sldId="306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38:56.252" v="78"/>
          <ac:spMkLst>
            <pc:docMk/>
            <pc:sldMk cId="2473504647" sldId="306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38:59.551" v="79"/>
          <ac:spMkLst>
            <pc:docMk/>
            <pc:sldMk cId="2473504647" sldId="306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39:03.984" v="80"/>
          <ac:spMkLst>
            <pc:docMk/>
            <pc:sldMk cId="2473504647" sldId="306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0:30.885" v="99" actId="20577"/>
          <ac:spMkLst>
            <pc:docMk/>
            <pc:sldMk cId="2473504647" sldId="306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6:30.564" v="422" actId="20577"/>
          <ac:spMkLst>
            <pc:docMk/>
            <pc:sldMk cId="2473504647" sldId="306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1:12.267" v="118"/>
          <ac:spMkLst>
            <pc:docMk/>
            <pc:sldMk cId="2473504647" sldId="306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1:18.434" v="125" actId="20577"/>
          <ac:spMkLst>
            <pc:docMk/>
            <pc:sldMk cId="2473504647" sldId="306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4038559837" sldId="309"/>
        </pc:sldMkLst>
        <pc:spChg chg="mod">
          <ac:chgData name="Tijana Šimek" userId="d84c171a-1035-4a98-94cc-19fe3f19ceef" providerId="ADAL" clId="{0A3D488A-3974-4621-9ADE-F759365B5DC4}" dt="2019-10-02T09:37:35.635" v="13" actId="20577"/>
          <ac:spMkLst>
            <pc:docMk/>
            <pc:sldMk cId="4038559837" sldId="309"/>
            <ac:spMk id="2" creationId="{DA12DFBB-F130-407B-9144-7CE7D934051D}"/>
          </ac:spMkLst>
        </pc:spChg>
        <pc:spChg chg="mod">
          <ac:chgData name="Tijana Šimek" userId="d84c171a-1035-4a98-94cc-19fe3f19ceef" providerId="ADAL" clId="{0A3D488A-3974-4621-9ADE-F759365B5DC4}" dt="2019-10-02T09:38:06.883" v="40" actId="20577"/>
          <ac:spMkLst>
            <pc:docMk/>
            <pc:sldMk cId="4038559837" sldId="309"/>
            <ac:spMk id="56" creationId="{FA325302-8608-4CAD-B9D7-5A74E48ABC7C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38559837" sldId="309"/>
            <ac:spMk id="59" creationId="{DC3D4CE2-42A3-4951-B384-8C4A06637237}"/>
          </ac:spMkLst>
        </pc:spChg>
      </pc:sldChg>
      <pc:sldChg chg="modSp">
        <pc:chgData name="Tijana Šimek" userId="d84c171a-1035-4a98-94cc-19fe3f19ceef" providerId="ADAL" clId="{0A3D488A-3974-4621-9ADE-F759365B5DC4}" dt="2019-10-03T10:26:18.393" v="1069" actId="20577"/>
        <pc:sldMkLst>
          <pc:docMk/>
          <pc:sldMk cId="2055513169" sldId="316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55513169" sldId="316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55513169" sldId="316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3T10:25:53.699" v="1046" actId="6549"/>
          <ac:spMkLst>
            <pc:docMk/>
            <pc:sldMk cId="2055513169" sldId="316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25:57.193" v="1047" actId="6549"/>
          <ac:spMkLst>
            <pc:docMk/>
            <pc:sldMk cId="2055513169" sldId="316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55513169" sldId="316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25:58.761" v="1048" actId="6549"/>
          <ac:spMkLst>
            <pc:docMk/>
            <pc:sldMk cId="2055513169" sldId="316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55513169" sldId="316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26:07.929" v="1058" actId="20577"/>
          <ac:spMkLst>
            <pc:docMk/>
            <pc:sldMk cId="2055513169" sldId="316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26:13.067" v="1067" actId="20577"/>
          <ac:spMkLst>
            <pc:docMk/>
            <pc:sldMk cId="2055513169" sldId="316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055513169" sldId="316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26:18.393" v="1069" actId="20577"/>
          <ac:spMkLst>
            <pc:docMk/>
            <pc:sldMk cId="2055513169" sldId="316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2T09:49:02.548" v="530" actId="20577"/>
        <pc:sldMkLst>
          <pc:docMk/>
          <pc:sldMk cId="4002475509" sldId="319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02475509" sldId="319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02475509" sldId="319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2T09:48:39.300" v="507" actId="6549"/>
          <ac:spMkLst>
            <pc:docMk/>
            <pc:sldMk cId="4002475509" sldId="319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43.300" v="508" actId="6549"/>
          <ac:spMkLst>
            <pc:docMk/>
            <pc:sldMk cId="4002475509" sldId="319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02475509" sldId="319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45.827" v="509" actId="6549"/>
          <ac:spMkLst>
            <pc:docMk/>
            <pc:sldMk cId="4002475509" sldId="319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02475509" sldId="319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54.579" v="519" actId="20577"/>
          <ac:spMkLst>
            <pc:docMk/>
            <pc:sldMk cId="4002475509" sldId="319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58.627" v="528" actId="20577"/>
          <ac:spMkLst>
            <pc:docMk/>
            <pc:sldMk cId="4002475509" sldId="319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4002475509" sldId="319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9:02.548" v="530" actId="20577"/>
          <ac:spMkLst>
            <pc:docMk/>
            <pc:sldMk cId="4002475509" sldId="319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3T07:20:10.938" v="941" actId="20577"/>
        <pc:sldMkLst>
          <pc:docMk/>
          <pc:sldMk cId="1745719277" sldId="320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45719277" sldId="320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45719277" sldId="320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3T07:19:48.538" v="918" actId="6549"/>
          <ac:spMkLst>
            <pc:docMk/>
            <pc:sldMk cId="1745719277" sldId="320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07:19:51.178" v="919" actId="6549"/>
          <ac:spMkLst>
            <pc:docMk/>
            <pc:sldMk cId="1745719277" sldId="320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45719277" sldId="320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07:19:53.585" v="920" actId="6549"/>
          <ac:spMkLst>
            <pc:docMk/>
            <pc:sldMk cId="1745719277" sldId="320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45719277" sldId="320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07:20:02.474" v="930" actId="20577"/>
          <ac:spMkLst>
            <pc:docMk/>
            <pc:sldMk cId="1745719277" sldId="320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07:20:06.922" v="939" actId="20577"/>
          <ac:spMkLst>
            <pc:docMk/>
            <pc:sldMk cId="1745719277" sldId="320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745719277" sldId="320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07:20:10.938" v="941" actId="20577"/>
          <ac:spMkLst>
            <pc:docMk/>
            <pc:sldMk cId="1745719277" sldId="320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3T10:41:20.105" v="1358" actId="20577"/>
        <pc:sldMkLst>
          <pc:docMk/>
          <pc:sldMk cId="1850260469" sldId="321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850260469" sldId="321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850260469" sldId="321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3T10:41:00.761" v="1333" actId="6549"/>
          <ac:spMkLst>
            <pc:docMk/>
            <pc:sldMk cId="1850260469" sldId="321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41:03.288" v="1334" actId="6549"/>
          <ac:spMkLst>
            <pc:docMk/>
            <pc:sldMk cId="1850260469" sldId="321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850260469" sldId="321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41:05.881" v="1335" actId="6549"/>
          <ac:spMkLst>
            <pc:docMk/>
            <pc:sldMk cId="1850260469" sldId="321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850260469" sldId="321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41:13.048" v="1347" actId="20577"/>
          <ac:spMkLst>
            <pc:docMk/>
            <pc:sldMk cId="1850260469" sldId="321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41:17.400" v="1356" actId="20577"/>
          <ac:spMkLst>
            <pc:docMk/>
            <pc:sldMk cId="1850260469" sldId="321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850260469" sldId="321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41:20.105" v="1358" actId="20577"/>
          <ac:spMkLst>
            <pc:docMk/>
            <pc:sldMk cId="1850260469" sldId="321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3T10:54:57.913" v="1527" actId="20577"/>
        <pc:sldMkLst>
          <pc:docMk/>
          <pc:sldMk cId="3100774726" sldId="322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100774726" sldId="322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100774726" sldId="322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3T10:54:40.473" v="1504" actId="6549"/>
          <ac:spMkLst>
            <pc:docMk/>
            <pc:sldMk cId="3100774726" sldId="322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54:42.584" v="1505" actId="6549"/>
          <ac:spMkLst>
            <pc:docMk/>
            <pc:sldMk cId="3100774726" sldId="322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100774726" sldId="322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54:44.696" v="1506" actId="6549"/>
          <ac:spMkLst>
            <pc:docMk/>
            <pc:sldMk cId="3100774726" sldId="322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100774726" sldId="322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54:49.480" v="1516" actId="20577"/>
          <ac:spMkLst>
            <pc:docMk/>
            <pc:sldMk cId="3100774726" sldId="322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0:54:53.911" v="1525" actId="20577"/>
          <ac:spMkLst>
            <pc:docMk/>
            <pc:sldMk cId="3100774726" sldId="322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100774726" sldId="322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0:54:57.913" v="1527" actId="20577"/>
          <ac:spMkLst>
            <pc:docMk/>
            <pc:sldMk cId="3100774726" sldId="322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3T11:06:14.888" v="1592" actId="20577"/>
        <pc:sldMkLst>
          <pc:docMk/>
          <pc:sldMk cId="2683498723" sldId="323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683498723" sldId="323"/>
            <ac:spMk id="27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683498723" sldId="323"/>
            <ac:spMk id="30" creationId="{22157067-1517-4979-8519-D658AC91A4F4}"/>
          </ac:spMkLst>
        </pc:spChg>
        <pc:spChg chg="mod">
          <ac:chgData name="Tijana Šimek" userId="d84c171a-1035-4a98-94cc-19fe3f19ceef" providerId="ADAL" clId="{0A3D488A-3974-4621-9ADE-F759365B5DC4}" dt="2019-10-03T11:05:58.537" v="1569" actId="6549"/>
          <ac:spMkLst>
            <pc:docMk/>
            <pc:sldMk cId="2683498723" sldId="323"/>
            <ac:spMk id="3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1:06:01.080" v="1570" actId="6549"/>
          <ac:spMkLst>
            <pc:docMk/>
            <pc:sldMk cId="2683498723" sldId="323"/>
            <ac:spMk id="63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683498723" sldId="323"/>
            <ac:spMk id="66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1:06:02.328" v="1571" actId="6549"/>
          <ac:spMkLst>
            <pc:docMk/>
            <pc:sldMk cId="2683498723" sldId="323"/>
            <ac:spMk id="69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683498723" sldId="323"/>
            <ac:spMk id="75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1:06:06.872" v="1581" actId="20577"/>
          <ac:spMkLst>
            <pc:docMk/>
            <pc:sldMk cId="2683498723" sldId="323"/>
            <ac:spMk id="81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3T11:06:11.400" v="1590" actId="20577"/>
          <ac:spMkLst>
            <pc:docMk/>
            <pc:sldMk cId="2683498723" sldId="323"/>
            <ac:spMk id="84" creationId="{2195A090-DF04-4CCF-86AE-1533D2BBC431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683498723" sldId="323"/>
            <ac:spMk id="89" creationId="{1CCDDC74-6C21-4CCA-9617-B53A8F9092B0}"/>
          </ac:spMkLst>
        </pc:spChg>
        <pc:spChg chg="mod">
          <ac:chgData name="Tijana Šimek" userId="d84c171a-1035-4a98-94cc-19fe3f19ceef" providerId="ADAL" clId="{0A3D488A-3974-4621-9ADE-F759365B5DC4}" dt="2019-10-03T11:06:14.888" v="1592" actId="20577"/>
          <ac:spMkLst>
            <pc:docMk/>
            <pc:sldMk cId="2683498723" sldId="323"/>
            <ac:spMk id="91" creationId="{1CCDDC74-6C21-4CCA-9617-B53A8F9092B0}"/>
          </ac:spMkLst>
        </pc:sp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3953904408" sldId="325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953904408" sldId="325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09:17.001" v="1045" actId="6549"/>
        <pc:sldMkLst>
          <pc:docMk/>
          <pc:sldMk cId="1990124650" sldId="327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990124650" sldId="327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08:21.134" v="1023" actId="20577"/>
          <ac:spMkLst>
            <pc:docMk/>
            <pc:sldMk cId="1990124650" sldId="327"/>
            <ac:spMk id="3" creationId="{00000000-0000-0000-0000-000000000000}"/>
          </ac:spMkLst>
        </pc:spChg>
        <pc:graphicFrameChg chg="mod modGraphic">
          <ac:chgData name="Tijana Šimek" userId="d84c171a-1035-4a98-94cc-19fe3f19ceef" providerId="ADAL" clId="{0A3D488A-3974-4621-9ADE-F759365B5DC4}" dt="2019-10-03T10:09:17.001" v="1045" actId="6549"/>
          <ac:graphicFrameMkLst>
            <pc:docMk/>
            <pc:sldMk cId="1990124650" sldId="327"/>
            <ac:graphicFrameMk id="7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7:31:00.458" v="1013" actId="20577"/>
        <pc:sldMkLst>
          <pc:docMk/>
          <pc:sldMk cId="2895523595" sldId="328"/>
        </pc:sldMkLst>
        <pc:graphicFrameChg chg="mod">
          <ac:chgData name="Tijana Šimek" userId="d84c171a-1035-4a98-94cc-19fe3f19ceef" providerId="ADAL" clId="{0A3D488A-3974-4621-9ADE-F759365B5DC4}" dt="2019-10-03T07:31:00.458" v="1013" actId="20577"/>
          <ac:graphicFrameMkLst>
            <pc:docMk/>
            <pc:sldMk cId="2895523595" sldId="328"/>
            <ac:graphicFrameMk id="11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1:10:20.615" v="1699" actId="20577"/>
        <pc:sldMkLst>
          <pc:docMk/>
          <pc:sldMk cId="1701272854" sldId="330"/>
        </pc:sldMkLst>
        <pc:spChg chg="mod">
          <ac:chgData name="Tijana Šimek" userId="d84c171a-1035-4a98-94cc-19fe3f19ceef" providerId="ADAL" clId="{0A3D488A-3974-4621-9ADE-F759365B5DC4}" dt="2019-10-03T11:10:20.615" v="1699" actId="20577"/>
          <ac:spMkLst>
            <pc:docMk/>
            <pc:sldMk cId="1701272854" sldId="330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06:57:14.346" v="808" actId="20577"/>
        <pc:sldMkLst>
          <pc:docMk/>
          <pc:sldMk cId="3330699866" sldId="331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330699866" sldId="331"/>
            <ac:spMk id="4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7:14.346" v="808" actId="20577"/>
          <ac:spMkLst>
            <pc:docMk/>
            <pc:sldMk cId="3330699866" sldId="331"/>
            <ac:spMk id="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330699866" sldId="331"/>
            <ac:spMk id="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330699866" sldId="331"/>
            <ac:spMk id="18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6:16.699" v="772" actId="6549"/>
          <ac:spMkLst>
            <pc:docMk/>
            <pc:sldMk cId="3330699866" sldId="331"/>
            <ac:spMk id="1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6:23.836" v="776" actId="6549"/>
          <ac:spMkLst>
            <pc:docMk/>
            <pc:sldMk cId="3330699866" sldId="331"/>
            <ac:spMk id="20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330699866" sldId="331"/>
            <ac:spMk id="24" creationId="{00000000-0000-0000-0000-000000000000}"/>
          </ac:spMkLst>
        </pc:s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3330699866" sldId="331"/>
            <ac:grpSpMk id="10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3330699866" sldId="331"/>
            <ac:grpSpMk id="11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3330699866" sldId="331"/>
            <ac:grpSpMk id="22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3330699866" sldId="331"/>
            <ac:grpSpMk id="27" creationId="{00000000-0000-0000-0000-000000000000}"/>
          </ac:grpSpMkLst>
        </pc:grpChg>
        <pc:cxnChg chg="mod">
          <ac:chgData name="Tijana Šimek" userId="d84c171a-1035-4a98-94cc-19fe3f19ceef" providerId="ADAL" clId="{0A3D488A-3974-4621-9ADE-F759365B5DC4}" dt="2019-10-02T09:48:16.536" v="506"/>
          <ac:cxnSpMkLst>
            <pc:docMk/>
            <pc:sldMk cId="3330699866" sldId="331"/>
            <ac:cxnSpMk id="13" creationId="{00000000-0000-0000-0000-000000000000}"/>
          </ac:cxnSpMkLst>
        </pc:cxnChg>
      </pc:sldChg>
      <pc:sldChg chg="modSp">
        <pc:chgData name="Tijana Šimek" userId="d84c171a-1035-4a98-94cc-19fe3f19ceef" providerId="ADAL" clId="{0A3D488A-3974-4621-9ADE-F759365B5DC4}" dt="2019-10-03T06:57:51.470" v="830" actId="20577"/>
        <pc:sldMkLst>
          <pc:docMk/>
          <pc:sldMk cId="2973501282" sldId="333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973501282" sldId="333"/>
            <ac:spMk id="4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7:51.470" v="830" actId="20577"/>
          <ac:spMkLst>
            <pc:docMk/>
            <pc:sldMk cId="2973501282" sldId="333"/>
            <ac:spMk id="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973501282" sldId="333"/>
            <ac:spMk id="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973501282" sldId="333"/>
            <ac:spMk id="18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7:22.268" v="812" actId="6549"/>
          <ac:spMkLst>
            <pc:docMk/>
            <pc:sldMk cId="2973501282" sldId="333"/>
            <ac:spMk id="1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6:57:25.564" v="816" actId="6549"/>
          <ac:spMkLst>
            <pc:docMk/>
            <pc:sldMk cId="2973501282" sldId="333"/>
            <ac:spMk id="20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973501282" sldId="333"/>
            <ac:spMk id="24" creationId="{00000000-0000-0000-0000-000000000000}"/>
          </ac:spMkLst>
        </pc:s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2973501282" sldId="333"/>
            <ac:grpSpMk id="10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2973501282" sldId="333"/>
            <ac:grpSpMk id="11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2973501282" sldId="333"/>
            <ac:grpSpMk id="21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2973501282" sldId="333"/>
            <ac:grpSpMk id="22" creationId="{00000000-0000-0000-0000-000000000000}"/>
          </ac:grpSpMkLst>
        </pc:grpChg>
        <pc:grpChg chg="mod">
          <ac:chgData name="Tijana Šimek" userId="d84c171a-1035-4a98-94cc-19fe3f19ceef" providerId="ADAL" clId="{0A3D488A-3974-4621-9ADE-F759365B5DC4}" dt="2019-10-02T09:48:16.536" v="506"/>
          <ac:grpSpMkLst>
            <pc:docMk/>
            <pc:sldMk cId="2973501282" sldId="333"/>
            <ac:grpSpMk id="27" creationId="{00000000-0000-0000-0000-000000000000}"/>
          </ac:grpSpMkLst>
        </pc:grpChg>
        <pc:cxnChg chg="mod">
          <ac:chgData name="Tijana Šimek" userId="d84c171a-1035-4a98-94cc-19fe3f19ceef" providerId="ADAL" clId="{0A3D488A-3974-4621-9ADE-F759365B5DC4}" dt="2019-10-02T09:48:16.536" v="506"/>
          <ac:cxnSpMkLst>
            <pc:docMk/>
            <pc:sldMk cId="2973501282" sldId="333"/>
            <ac:cxnSpMk id="13" creationId="{00000000-0000-0000-0000-000000000000}"/>
          </ac:cxnSpMkLst>
        </pc:cxnChg>
      </pc:sldChg>
      <pc:sldChg chg="modSp">
        <pc:chgData name="Tijana Šimek" userId="d84c171a-1035-4a98-94cc-19fe3f19ceef" providerId="ADAL" clId="{0A3D488A-3974-4621-9ADE-F759365B5DC4}" dt="2019-10-03T07:16:29.452" v="846" actId="20577"/>
        <pc:sldMkLst>
          <pc:docMk/>
          <pc:sldMk cId="2522294136" sldId="334"/>
        </pc:sldMkLst>
        <pc:spChg chg="mod">
          <ac:chgData name="Tijana Šimek" userId="d84c171a-1035-4a98-94cc-19fe3f19ceef" providerId="ADAL" clId="{0A3D488A-3974-4621-9ADE-F759365B5DC4}" dt="2019-10-03T07:15:56.303" v="832" actId="6549"/>
          <ac:spMkLst>
            <pc:docMk/>
            <pc:sldMk cId="2522294136" sldId="334"/>
            <ac:spMk id="2" creationId="{DA12DFBB-F130-407B-9144-7CE7D934051D}"/>
          </ac:spMkLst>
        </pc:spChg>
        <pc:graphicFrameChg chg="mod">
          <ac:chgData name="Tijana Šimek" userId="d84c171a-1035-4a98-94cc-19fe3f19ceef" providerId="ADAL" clId="{0A3D488A-3974-4621-9ADE-F759365B5DC4}" dt="2019-10-03T07:16:29.452" v="846" actId="20577"/>
          <ac:graphicFrameMkLst>
            <pc:docMk/>
            <pc:sldMk cId="2522294136" sldId="334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07:19:28.554" v="917" actId="20577"/>
        <pc:sldMkLst>
          <pc:docMk/>
          <pc:sldMk cId="796756960" sldId="336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796756960" sldId="336"/>
            <ac:spMk id="2" creationId="{DA12DFBB-F130-407B-9144-7CE7D934051D}"/>
          </ac:spMkLst>
        </pc:spChg>
        <pc:spChg chg="mod">
          <ac:chgData name="Tijana Šimek" userId="d84c171a-1035-4a98-94cc-19fe3f19ceef" providerId="ADAL" clId="{0A3D488A-3974-4621-9ADE-F759365B5DC4}" dt="2019-10-03T07:19:28.554" v="917" actId="20577"/>
          <ac:spMkLst>
            <pc:docMk/>
            <pc:sldMk cId="796756960" sldId="336"/>
            <ac:spMk id="5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30:36.440" v="1176" actId="20577"/>
        <pc:sldMkLst>
          <pc:docMk/>
          <pc:sldMk cId="93368694" sldId="340"/>
        </pc:sldMkLst>
        <pc:spChg chg="mod">
          <ac:chgData name="Tijana Šimek" userId="d84c171a-1035-4a98-94cc-19fe3f19ceef" providerId="ADAL" clId="{0A3D488A-3974-4621-9ADE-F759365B5DC4}" dt="2019-10-03T10:30:36.440" v="1176" actId="20577"/>
          <ac:spMkLst>
            <pc:docMk/>
            <pc:sldMk cId="93368694" sldId="340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0:30:23.624" v="1171" actId="20577"/>
          <ac:spMkLst>
            <pc:docMk/>
            <pc:sldMk cId="93368694" sldId="340"/>
            <ac:spMk id="5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0:40:13.815" v="1312" actId="20577"/>
        <pc:sldMkLst>
          <pc:docMk/>
          <pc:sldMk cId="3515556716" sldId="341"/>
        </pc:sldMkLst>
        <pc:spChg chg="mod">
          <ac:chgData name="Tijana Šimek" userId="d84c171a-1035-4a98-94cc-19fe3f19ceef" providerId="ADAL" clId="{0A3D488A-3974-4621-9ADE-F759365B5DC4}" dt="2019-10-03T10:40:13.815" v="1312" actId="20577"/>
          <ac:spMkLst>
            <pc:docMk/>
            <pc:sldMk cId="3515556716" sldId="341"/>
            <ac:spMk id="2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3515556716" sldId="341"/>
            <ac:spMk id="4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11:06.492" v="1724" actId="20577"/>
        <pc:sldMkLst>
          <pc:docMk/>
          <pc:sldMk cId="1263256473" sldId="342"/>
        </pc:sldMkLst>
        <pc:spChg chg="mod">
          <ac:chgData name="Tijana Šimek" userId="d84c171a-1035-4a98-94cc-19fe3f19ceef" providerId="ADAL" clId="{0A3D488A-3974-4621-9ADE-F759365B5DC4}" dt="2019-10-03T11:11:06.492" v="1724" actId="20577"/>
          <ac:spMkLst>
            <pc:docMk/>
            <pc:sldMk cId="1263256473" sldId="342"/>
            <ac:spMk id="6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07:18:41.803" v="907" actId="6549"/>
        <pc:sldMkLst>
          <pc:docMk/>
          <pc:sldMk cId="2495269077" sldId="343"/>
        </pc:sldMkLst>
        <pc:spChg chg="mod">
          <ac:chgData name="Tijana Šimek" userId="d84c171a-1035-4a98-94cc-19fe3f19ceef" providerId="ADAL" clId="{0A3D488A-3974-4621-9ADE-F759365B5DC4}" dt="2019-10-03T07:16:36.922" v="847" actId="6549"/>
          <ac:spMkLst>
            <pc:docMk/>
            <pc:sldMk cId="2495269077" sldId="343"/>
            <ac:spMk id="2" creationId="{DA12DFBB-F130-407B-9144-7CE7D934051D}"/>
          </ac:spMkLst>
        </pc:spChg>
        <pc:spChg chg="mod">
          <ac:chgData name="Tijana Šimek" userId="d84c171a-1035-4a98-94cc-19fe3f19ceef" providerId="ADAL" clId="{0A3D488A-3974-4621-9ADE-F759365B5DC4}" dt="2019-10-03T07:16:51.947" v="859" actId="6549"/>
          <ac:spMkLst>
            <pc:docMk/>
            <pc:sldMk cId="2495269077" sldId="343"/>
            <ac:spMk id="5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7:17:02.058" v="872" actId="6549"/>
          <ac:spMkLst>
            <pc:docMk/>
            <pc:sldMk cId="2495269077" sldId="343"/>
            <ac:spMk id="10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7:17:09.306" v="881" actId="20577"/>
          <ac:spMkLst>
            <pc:docMk/>
            <pc:sldMk cId="2495269077" sldId="343"/>
            <ac:spMk id="11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07:18:41.803" v="907" actId="6549"/>
          <ac:spMkLst>
            <pc:docMk/>
            <pc:sldMk cId="2495269077" sldId="343"/>
            <ac:spMk id="27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495269077" sldId="343"/>
            <ac:spMk id="39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495269077" sldId="343"/>
            <ac:spMk id="42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5:51.004" v="1568" actId="20577"/>
        <pc:sldMkLst>
          <pc:docMk/>
          <pc:sldMk cId="1258854392" sldId="344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1258854392" sldId="344"/>
            <ac:spMk id="4" creationId="{00000000-0000-0000-0000-000000000000}"/>
          </ac:spMkLst>
        </pc:spChg>
        <pc:spChg chg="mod">
          <ac:chgData name="Tijana Šimek" userId="d84c171a-1035-4a98-94cc-19fe3f19ceef" providerId="ADAL" clId="{0A3D488A-3974-4621-9ADE-F759365B5DC4}" dt="2019-10-03T11:05:22.280" v="1567" actId="20577"/>
          <ac:spMkLst>
            <pc:docMk/>
            <pc:sldMk cId="1258854392" sldId="344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3T11:05:51.004" v="1568" actId="20577"/>
          <ac:graphicFrameMkLst>
            <pc:docMk/>
            <pc:sldMk cId="1258854392" sldId="344"/>
            <ac:graphicFrameMk id="5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1:06:25.481" v="1594" actId="20577"/>
        <pc:sldMkLst>
          <pc:docMk/>
          <pc:sldMk cId="351983797" sldId="345"/>
        </pc:sldMkLst>
        <pc:spChg chg="mod">
          <ac:chgData name="Tijana Šimek" userId="d84c171a-1035-4a98-94cc-19fe3f19ceef" providerId="ADAL" clId="{0A3D488A-3974-4621-9ADE-F759365B5DC4}" dt="2019-10-03T11:06:25.481" v="1594" actId="20577"/>
          <ac:spMkLst>
            <pc:docMk/>
            <pc:sldMk cId="351983797" sldId="345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8:40.201" v="1652" actId="20577"/>
        <pc:sldMkLst>
          <pc:docMk/>
          <pc:sldMk cId="2379300048" sldId="347"/>
        </pc:sldMkLst>
        <pc:spChg chg="mod">
          <ac:chgData name="Tijana Šimek" userId="d84c171a-1035-4a98-94cc-19fe3f19ceef" providerId="ADAL" clId="{0A3D488A-3974-4621-9ADE-F759365B5DC4}" dt="2019-10-03T11:08:40.201" v="1652" actId="20577"/>
          <ac:spMkLst>
            <pc:docMk/>
            <pc:sldMk cId="2379300048" sldId="347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7:33.352" v="1616" actId="20577"/>
        <pc:sldMkLst>
          <pc:docMk/>
          <pc:sldMk cId="566035976" sldId="348"/>
        </pc:sldMkLst>
        <pc:spChg chg="mod">
          <ac:chgData name="Tijana Šimek" userId="d84c171a-1035-4a98-94cc-19fe3f19ceef" providerId="ADAL" clId="{0A3D488A-3974-4621-9ADE-F759365B5DC4}" dt="2019-10-03T11:07:33.352" v="1616" actId="20577"/>
          <ac:spMkLst>
            <pc:docMk/>
            <pc:sldMk cId="566035976" sldId="348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9:22.746" v="1679" actId="20577"/>
        <pc:sldMkLst>
          <pc:docMk/>
          <pc:sldMk cId="1750701383" sldId="350"/>
        </pc:sldMkLst>
        <pc:spChg chg="mod">
          <ac:chgData name="Tijana Šimek" userId="d84c171a-1035-4a98-94cc-19fe3f19ceef" providerId="ADAL" clId="{0A3D488A-3974-4621-9ADE-F759365B5DC4}" dt="2019-10-03T11:09:22.746" v="1679" actId="20577"/>
          <ac:spMkLst>
            <pc:docMk/>
            <pc:sldMk cId="1750701383" sldId="350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7:47.111" v="1618" actId="20577"/>
        <pc:sldMkLst>
          <pc:docMk/>
          <pc:sldMk cId="191057219" sldId="351"/>
        </pc:sldMkLst>
        <pc:spChg chg="mod">
          <ac:chgData name="Tijana Šimek" userId="d84c171a-1035-4a98-94cc-19fe3f19ceef" providerId="ADAL" clId="{0A3D488A-3974-4621-9ADE-F759365B5DC4}" dt="2019-10-03T11:07:47.111" v="1618" actId="20577"/>
          <ac:spMkLst>
            <pc:docMk/>
            <pc:sldMk cId="191057219" sldId="351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8:46.440" v="1654" actId="20577"/>
        <pc:sldMkLst>
          <pc:docMk/>
          <pc:sldMk cId="4216272383" sldId="352"/>
        </pc:sldMkLst>
        <pc:spChg chg="mod">
          <ac:chgData name="Tijana Šimek" userId="d84c171a-1035-4a98-94cc-19fe3f19ceef" providerId="ADAL" clId="{0A3D488A-3974-4621-9ADE-F759365B5DC4}" dt="2019-10-03T11:08:46.440" v="1654" actId="20577"/>
          <ac:spMkLst>
            <pc:docMk/>
            <pc:sldMk cId="4216272383" sldId="352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4216272383" sldId="352"/>
            <ac:graphicFrameMk id="11" creationId="{00000000-0000-0000-0000-000000000000}"/>
          </ac:graphicFrameMkLst>
        </pc:graphicFrameChg>
      </pc:sldChg>
      <pc:sldChg chg="modSp">
        <pc:chgData name="Tijana Šimek" userId="d84c171a-1035-4a98-94cc-19fe3f19ceef" providerId="ADAL" clId="{0A3D488A-3974-4621-9ADE-F759365B5DC4}" dt="2019-10-03T11:10:11.928" v="1697" actId="20577"/>
        <pc:sldMkLst>
          <pc:docMk/>
          <pc:sldMk cId="4038527518" sldId="353"/>
        </pc:sldMkLst>
        <pc:spChg chg="mod">
          <ac:chgData name="Tijana Šimek" userId="d84c171a-1035-4a98-94cc-19fe3f19ceef" providerId="ADAL" clId="{0A3D488A-3974-4621-9ADE-F759365B5DC4}" dt="2019-10-03T11:10:11.928" v="1697" actId="20577"/>
          <ac:spMkLst>
            <pc:docMk/>
            <pc:sldMk cId="4038527518" sldId="353"/>
            <ac:spMk id="7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3T11:07:02.314" v="1614" actId="6549"/>
        <pc:sldMkLst>
          <pc:docMk/>
          <pc:sldMk cId="2977123395" sldId="354"/>
        </pc:sldMkLst>
        <pc:spChg chg="mod">
          <ac:chgData name="Tijana Šimek" userId="d84c171a-1035-4a98-94cc-19fe3f19ceef" providerId="ADAL" clId="{0A3D488A-3974-4621-9ADE-F759365B5DC4}" dt="2019-10-03T11:07:02.314" v="1614" actId="6549"/>
          <ac:spMkLst>
            <pc:docMk/>
            <pc:sldMk cId="2977123395" sldId="354"/>
            <ac:spMk id="2" creationId="{00000000-0000-0000-0000-000000000000}"/>
          </ac:spMkLst>
        </pc:spChg>
      </pc:sldChg>
      <pc:sldChg chg="modSp">
        <pc:chgData name="Tijana Šimek" userId="d84c171a-1035-4a98-94cc-19fe3f19ceef" providerId="ADAL" clId="{0A3D488A-3974-4621-9ADE-F759365B5DC4}" dt="2019-10-02T09:48:16.536" v="506"/>
        <pc:sldMkLst>
          <pc:docMk/>
          <pc:sldMk cId="2254106271" sldId="355"/>
        </pc:sldMkLst>
        <pc:spChg chg="mod">
          <ac:chgData name="Tijana Šimek" userId="d84c171a-1035-4a98-94cc-19fe3f19ceef" providerId="ADAL" clId="{0A3D488A-3974-4621-9ADE-F759365B5DC4}" dt="2019-10-02T09:48:16.536" v="506"/>
          <ac:spMkLst>
            <pc:docMk/>
            <pc:sldMk cId="2254106271" sldId="355"/>
            <ac:spMk id="6" creationId="{00000000-0000-0000-0000-000000000000}"/>
          </ac:spMkLst>
        </pc:spChg>
        <pc:graphicFrameChg chg="mod">
          <ac:chgData name="Tijana Šimek" userId="d84c171a-1035-4a98-94cc-19fe3f19ceef" providerId="ADAL" clId="{0A3D488A-3974-4621-9ADE-F759365B5DC4}" dt="2019-10-02T09:48:16.536" v="506"/>
          <ac:graphicFrameMkLst>
            <pc:docMk/>
            <pc:sldMk cId="2254106271" sldId="355"/>
            <ac:graphicFrameMk id="2" creationId="{00000000-0000-0000-0000-000000000000}"/>
          </ac:graphicFrameMkLst>
        </pc:graphicFrame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9-05T10:11:18.831" idx="1">
    <p:pos x="7278" y="1038"/>
    <p:text>Nema poveznice          Zajmodavac
                        pozajmljuje novac
Korporacija    stvara                       otplaćuje
               kratkoročni zajam      SPE    Kupuje imovinu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830A9-22AF-9045-8F2F-6229A1720C7E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</dgm:pt>
    <dgm:pt modelId="{606484C4-8B65-2B4B-90B3-545C3D4702E8}">
      <dgm:prSet phldrT="[Text]"/>
      <dgm:spPr/>
      <dgm:t>
        <a:bodyPr/>
        <a:lstStyle/>
        <a:p>
          <a:r>
            <a:rPr lang="en-US" dirty="0" err="1"/>
            <a:t>Primatelj</a:t>
          </a:r>
          <a:r>
            <a:rPr lang="hr-HR" dirty="0"/>
            <a:t> odabire dobavljača i opremu/vozilo itd.</a:t>
          </a:r>
        </a:p>
      </dgm:t>
    </dgm:pt>
    <dgm:pt modelId="{834B8304-B290-FC4F-9A9E-ECAF76FE1241}" type="parTrans" cxnId="{BEB84417-B226-A94B-A659-619FEAFC0AB2}">
      <dgm:prSet/>
      <dgm:spPr/>
      <dgm:t>
        <a:bodyPr/>
        <a:lstStyle/>
        <a:p>
          <a:endParaRPr lang="en-US"/>
        </a:p>
      </dgm:t>
    </dgm:pt>
    <dgm:pt modelId="{C03F6AAA-93C3-1E48-8525-C217B48FD4D2}" type="sibTrans" cxnId="{BEB84417-B226-A94B-A659-619FEAFC0AB2}">
      <dgm:prSet/>
      <dgm:spPr/>
      <dgm:t>
        <a:bodyPr/>
        <a:lstStyle/>
        <a:p>
          <a:endParaRPr lang="en-US"/>
        </a:p>
      </dgm:t>
    </dgm:pt>
    <dgm:pt modelId="{21D36F14-96EE-4B4F-9D40-E7C8D600DEF6}">
      <dgm:prSet phldrT="[Text]"/>
      <dgm:spPr/>
      <dgm:t>
        <a:bodyPr/>
        <a:lstStyle/>
        <a:p>
          <a:r>
            <a:rPr lang="en-US" dirty="0" err="1"/>
            <a:t>Davatelj</a:t>
          </a:r>
          <a:r>
            <a:rPr lang="hr-HR" dirty="0"/>
            <a:t> kupuje nekretninu </a:t>
          </a:r>
          <a:r>
            <a:rPr lang="en-US" dirty="0" err="1"/>
            <a:t>leasinga</a:t>
          </a:r>
          <a:r>
            <a:rPr lang="hr-HR" dirty="0"/>
            <a:t> i nudi ju </a:t>
          </a:r>
          <a:r>
            <a:rPr lang="en-US" dirty="0" err="1"/>
            <a:t>primatelju</a:t>
          </a:r>
          <a:endParaRPr lang="hr-HR" dirty="0"/>
        </a:p>
      </dgm:t>
    </dgm:pt>
    <dgm:pt modelId="{38BF8080-9214-9041-96B1-2205098D96E7}" type="parTrans" cxnId="{9C7D3384-AE4F-4C41-B730-82C23E2EC680}">
      <dgm:prSet/>
      <dgm:spPr/>
      <dgm:t>
        <a:bodyPr/>
        <a:lstStyle/>
        <a:p>
          <a:endParaRPr lang="en-US"/>
        </a:p>
      </dgm:t>
    </dgm:pt>
    <dgm:pt modelId="{9BC614C6-BC03-474B-895F-E88AE04CBBB2}" type="sibTrans" cxnId="{9C7D3384-AE4F-4C41-B730-82C23E2EC680}">
      <dgm:prSet/>
      <dgm:spPr/>
      <dgm:t>
        <a:bodyPr/>
        <a:lstStyle/>
        <a:p>
          <a:endParaRPr lang="en-US"/>
        </a:p>
      </dgm:t>
    </dgm:pt>
    <dgm:pt modelId="{A6584E78-79EF-5B46-8CEA-09A0FBBF7817}">
      <dgm:prSet phldrT="[Text]"/>
      <dgm:spPr/>
      <dgm:t>
        <a:bodyPr/>
        <a:lstStyle/>
        <a:p>
          <a:r>
            <a:rPr lang="en-US" dirty="0" err="1"/>
            <a:t>Primatelj</a:t>
          </a:r>
          <a:r>
            <a:rPr lang="hr-HR" dirty="0"/>
            <a:t> podnosi zahtjev </a:t>
          </a:r>
          <a:r>
            <a:rPr lang="en-US" dirty="0" err="1"/>
            <a:t>davatelju</a:t>
          </a:r>
          <a:r>
            <a:rPr lang="hr-HR" dirty="0"/>
            <a:t> leasing</a:t>
          </a:r>
          <a:r>
            <a:rPr lang="en-US" dirty="0"/>
            <a:t>a</a:t>
          </a:r>
          <a:r>
            <a:rPr lang="hr-HR" dirty="0"/>
            <a:t>. </a:t>
          </a:r>
          <a:r>
            <a:rPr lang="en-US" dirty="0" err="1"/>
            <a:t>Davatelj</a:t>
          </a:r>
          <a:r>
            <a:rPr lang="hr-HR" dirty="0"/>
            <a:t> </a:t>
          </a:r>
          <a:r>
            <a:rPr lang="hr-HR" dirty="0" err="1"/>
            <a:t>razm</a:t>
          </a:r>
          <a:r>
            <a:rPr lang="en-US" dirty="0" err="1"/>
            <a:t>atra</a:t>
          </a:r>
          <a:r>
            <a:rPr lang="hr-HR" dirty="0"/>
            <a:t> zahtjev za </a:t>
          </a:r>
          <a:r>
            <a:rPr lang="en-US" dirty="0"/>
            <a:t>leasing</a:t>
          </a:r>
          <a:endParaRPr lang="hr-HR" dirty="0"/>
        </a:p>
      </dgm:t>
    </dgm:pt>
    <dgm:pt modelId="{7E973BD0-9CBF-4144-B1C1-ACE7A4999D1B}" type="parTrans" cxnId="{0F1378CF-05A3-D147-BA2E-7A73AD3E1462}">
      <dgm:prSet/>
      <dgm:spPr/>
      <dgm:t>
        <a:bodyPr/>
        <a:lstStyle/>
        <a:p>
          <a:endParaRPr lang="en-US"/>
        </a:p>
      </dgm:t>
    </dgm:pt>
    <dgm:pt modelId="{BB617EC6-C2D8-2D44-8755-34F741A029AC}" type="sibTrans" cxnId="{0F1378CF-05A3-D147-BA2E-7A73AD3E1462}">
      <dgm:prSet/>
      <dgm:spPr/>
      <dgm:t>
        <a:bodyPr/>
        <a:lstStyle/>
        <a:p>
          <a:endParaRPr lang="en-US"/>
        </a:p>
      </dgm:t>
    </dgm:pt>
    <dgm:pt modelId="{B25EDE27-414D-1841-9D6A-702A1551E03F}">
      <dgm:prSet phldrT="[Text]"/>
      <dgm:spPr/>
      <dgm:t>
        <a:bodyPr/>
        <a:lstStyle/>
        <a:p>
          <a:r>
            <a:rPr lang="en-US" dirty="0" err="1"/>
            <a:t>Primatelj</a:t>
          </a:r>
          <a:r>
            <a:rPr lang="hr-HR" dirty="0"/>
            <a:t> izvršava plaćanje prema rasporedu</a:t>
          </a:r>
        </a:p>
      </dgm:t>
    </dgm:pt>
    <dgm:pt modelId="{50646578-90C7-854F-8692-E0C766A07370}" type="parTrans" cxnId="{D98C7451-CAA1-5B4B-A96E-4233C81AFF6A}">
      <dgm:prSet/>
      <dgm:spPr/>
      <dgm:t>
        <a:bodyPr/>
        <a:lstStyle/>
        <a:p>
          <a:endParaRPr lang="en-US"/>
        </a:p>
      </dgm:t>
    </dgm:pt>
    <dgm:pt modelId="{2A846386-D08A-984D-B81A-2DB9D02AB07C}" type="sibTrans" cxnId="{D98C7451-CAA1-5B4B-A96E-4233C81AFF6A}">
      <dgm:prSet/>
      <dgm:spPr/>
      <dgm:t>
        <a:bodyPr/>
        <a:lstStyle/>
        <a:p>
          <a:endParaRPr lang="en-US"/>
        </a:p>
      </dgm:t>
    </dgm:pt>
    <dgm:pt modelId="{DD89462D-0BC9-B244-97EE-686DD18C2A19}" type="pres">
      <dgm:prSet presAssocID="{051830A9-22AF-9045-8F2F-6229A1720C7E}" presName="Name0" presStyleCnt="0">
        <dgm:presLayoutVars>
          <dgm:dir/>
          <dgm:animLvl val="lvl"/>
          <dgm:resizeHandles val="exact"/>
        </dgm:presLayoutVars>
      </dgm:prSet>
      <dgm:spPr/>
    </dgm:pt>
    <dgm:pt modelId="{A7F2B5F2-28AC-4840-89D7-9FF4C65187CA}" type="pres">
      <dgm:prSet presAssocID="{606484C4-8B65-2B4B-90B3-545C3D4702E8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5B17231-24DC-EC40-9A90-2A8D6BA3CD13}" type="pres">
      <dgm:prSet presAssocID="{C03F6AAA-93C3-1E48-8525-C217B48FD4D2}" presName="parTxOnlySpace" presStyleCnt="0"/>
      <dgm:spPr/>
    </dgm:pt>
    <dgm:pt modelId="{8B6937AD-9C8C-B346-AA17-9756398EF5C3}" type="pres">
      <dgm:prSet presAssocID="{A6584E78-79EF-5B46-8CEA-09A0FBBF7817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8A6F610-164C-FC47-9CC7-5C99390A5DF1}" type="pres">
      <dgm:prSet presAssocID="{BB617EC6-C2D8-2D44-8755-34F741A029AC}" presName="parTxOnlySpace" presStyleCnt="0"/>
      <dgm:spPr/>
    </dgm:pt>
    <dgm:pt modelId="{0EB8EE9E-DEAD-FB43-AE75-1ABBB9B41CC8}" type="pres">
      <dgm:prSet presAssocID="{21D36F14-96EE-4B4F-9D40-E7C8D600DEF6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B2EE65A-6C26-0C41-9057-B4D88B026A56}" type="pres">
      <dgm:prSet presAssocID="{9BC614C6-BC03-474B-895F-E88AE04CBBB2}" presName="parTxOnlySpace" presStyleCnt="0"/>
      <dgm:spPr/>
    </dgm:pt>
    <dgm:pt modelId="{2F94AB1D-49A2-6949-9E6D-973FB2A3D794}" type="pres">
      <dgm:prSet presAssocID="{B25EDE27-414D-1841-9D6A-702A1551E03F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EB84417-B226-A94B-A659-619FEAFC0AB2}" srcId="{051830A9-22AF-9045-8F2F-6229A1720C7E}" destId="{606484C4-8B65-2B4B-90B3-545C3D4702E8}" srcOrd="0" destOrd="0" parTransId="{834B8304-B290-FC4F-9A9E-ECAF76FE1241}" sibTransId="{C03F6AAA-93C3-1E48-8525-C217B48FD4D2}"/>
    <dgm:cxn modelId="{29222A35-3800-5E44-94EB-30B21C5B43FE}" type="presOf" srcId="{B25EDE27-414D-1841-9D6A-702A1551E03F}" destId="{2F94AB1D-49A2-6949-9E6D-973FB2A3D794}" srcOrd="0" destOrd="0" presId="urn:microsoft.com/office/officeart/2005/8/layout/chevron1"/>
    <dgm:cxn modelId="{0261C070-7013-7B4B-8F94-A06EF277440B}" type="presOf" srcId="{A6584E78-79EF-5B46-8CEA-09A0FBBF7817}" destId="{8B6937AD-9C8C-B346-AA17-9756398EF5C3}" srcOrd="0" destOrd="0" presId="urn:microsoft.com/office/officeart/2005/8/layout/chevron1"/>
    <dgm:cxn modelId="{D98C7451-CAA1-5B4B-A96E-4233C81AFF6A}" srcId="{051830A9-22AF-9045-8F2F-6229A1720C7E}" destId="{B25EDE27-414D-1841-9D6A-702A1551E03F}" srcOrd="3" destOrd="0" parTransId="{50646578-90C7-854F-8692-E0C766A07370}" sibTransId="{2A846386-D08A-984D-B81A-2DB9D02AB07C}"/>
    <dgm:cxn modelId="{C4B0A052-AF9C-3C49-A072-587AD78D031E}" type="presOf" srcId="{606484C4-8B65-2B4B-90B3-545C3D4702E8}" destId="{A7F2B5F2-28AC-4840-89D7-9FF4C65187CA}" srcOrd="0" destOrd="0" presId="urn:microsoft.com/office/officeart/2005/8/layout/chevron1"/>
    <dgm:cxn modelId="{D54FCF55-8DDE-A04B-9E58-37C9E0643940}" type="presOf" srcId="{051830A9-22AF-9045-8F2F-6229A1720C7E}" destId="{DD89462D-0BC9-B244-97EE-686DD18C2A19}" srcOrd="0" destOrd="0" presId="urn:microsoft.com/office/officeart/2005/8/layout/chevron1"/>
    <dgm:cxn modelId="{9C7D3384-AE4F-4C41-B730-82C23E2EC680}" srcId="{051830A9-22AF-9045-8F2F-6229A1720C7E}" destId="{21D36F14-96EE-4B4F-9D40-E7C8D600DEF6}" srcOrd="2" destOrd="0" parTransId="{38BF8080-9214-9041-96B1-2205098D96E7}" sibTransId="{9BC614C6-BC03-474B-895F-E88AE04CBBB2}"/>
    <dgm:cxn modelId="{CDB8969D-09C8-244D-926A-010872471E51}" type="presOf" srcId="{21D36F14-96EE-4B4F-9D40-E7C8D600DEF6}" destId="{0EB8EE9E-DEAD-FB43-AE75-1ABBB9B41CC8}" srcOrd="0" destOrd="0" presId="urn:microsoft.com/office/officeart/2005/8/layout/chevron1"/>
    <dgm:cxn modelId="{0F1378CF-05A3-D147-BA2E-7A73AD3E1462}" srcId="{051830A9-22AF-9045-8F2F-6229A1720C7E}" destId="{A6584E78-79EF-5B46-8CEA-09A0FBBF7817}" srcOrd="1" destOrd="0" parTransId="{7E973BD0-9CBF-4144-B1C1-ACE7A4999D1B}" sibTransId="{BB617EC6-C2D8-2D44-8755-34F741A029AC}"/>
    <dgm:cxn modelId="{53C07779-803C-FD4E-9F67-EFE87D277242}" type="presParOf" srcId="{DD89462D-0BC9-B244-97EE-686DD18C2A19}" destId="{A7F2B5F2-28AC-4840-89D7-9FF4C65187CA}" srcOrd="0" destOrd="0" presId="urn:microsoft.com/office/officeart/2005/8/layout/chevron1"/>
    <dgm:cxn modelId="{4E9C10A3-F281-724A-A18B-D103AF6071FC}" type="presParOf" srcId="{DD89462D-0BC9-B244-97EE-686DD18C2A19}" destId="{D5B17231-24DC-EC40-9A90-2A8D6BA3CD13}" srcOrd="1" destOrd="0" presId="urn:microsoft.com/office/officeart/2005/8/layout/chevron1"/>
    <dgm:cxn modelId="{B9D3FB0E-9F4D-1346-AC30-E69A5D773583}" type="presParOf" srcId="{DD89462D-0BC9-B244-97EE-686DD18C2A19}" destId="{8B6937AD-9C8C-B346-AA17-9756398EF5C3}" srcOrd="2" destOrd="0" presId="urn:microsoft.com/office/officeart/2005/8/layout/chevron1"/>
    <dgm:cxn modelId="{11093C72-4D5E-4547-B9AF-425E3166D130}" type="presParOf" srcId="{DD89462D-0BC9-B244-97EE-686DD18C2A19}" destId="{E8A6F610-164C-FC47-9CC7-5C99390A5DF1}" srcOrd="3" destOrd="0" presId="urn:microsoft.com/office/officeart/2005/8/layout/chevron1"/>
    <dgm:cxn modelId="{E724442B-0E0B-9044-B8E7-A261DA3011C6}" type="presParOf" srcId="{DD89462D-0BC9-B244-97EE-686DD18C2A19}" destId="{0EB8EE9E-DEAD-FB43-AE75-1ABBB9B41CC8}" srcOrd="4" destOrd="0" presId="urn:microsoft.com/office/officeart/2005/8/layout/chevron1"/>
    <dgm:cxn modelId="{9F0BC3AE-DBA1-9C4B-84B1-B44B394D3A53}" type="presParOf" srcId="{DD89462D-0BC9-B244-97EE-686DD18C2A19}" destId="{1B2EE65A-6C26-0C41-9057-B4D88B026A56}" srcOrd="5" destOrd="0" presId="urn:microsoft.com/office/officeart/2005/8/layout/chevron1"/>
    <dgm:cxn modelId="{B3016BBE-DFEE-534B-A669-6384F0DC6CD6}" type="presParOf" srcId="{DD89462D-0BC9-B244-97EE-686DD18C2A19}" destId="{2F94AB1D-49A2-6949-9E6D-973FB2A3D79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910D97E-A8E2-46A4-8547-43F4319C18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FE487C-81CD-442B-AD38-69BB915E2FB4}">
      <dgm:prSet custT="1"/>
      <dgm:spPr/>
      <dgm:t>
        <a:bodyPr/>
        <a:lstStyle/>
        <a:p>
          <a:pPr rtl="0"/>
          <a:r>
            <a:rPr lang="hr-HR" sz="2400" dirty="0"/>
            <a:t>Ako je </a:t>
          </a:r>
          <a:r>
            <a:rPr lang="hr-HR" sz="2400" b="1" dirty="0"/>
            <a:t>NAL pozitivan</a:t>
          </a:r>
          <a:r>
            <a:rPr lang="hr-HR" sz="2400" dirty="0"/>
            <a:t> leasing je poželjan, a ako je negativan zajam i kupnja su bolji sa </a:t>
          </a:r>
          <a:r>
            <a:rPr lang="hr-HR" sz="2400" b="1" dirty="0"/>
            <a:t>stajališta vrednovanja. To je analogno metodi N</a:t>
          </a:r>
          <a:r>
            <a:rPr lang="en-US" sz="2400" b="1" dirty="0"/>
            <a:t>S</a:t>
          </a:r>
          <a:r>
            <a:rPr lang="hr-HR" sz="2400" b="1" dirty="0"/>
            <a:t>V kapitalnog proračuna.</a:t>
          </a:r>
        </a:p>
      </dgm:t>
    </dgm:pt>
    <dgm:pt modelId="{D960C01B-0000-4F35-9491-46A5C31886EF}" type="parTrans" cxnId="{114BEF93-299B-42D5-BD2D-AFC654BE7593}">
      <dgm:prSet/>
      <dgm:spPr/>
      <dgm:t>
        <a:bodyPr/>
        <a:lstStyle/>
        <a:p>
          <a:endParaRPr lang="en-US"/>
        </a:p>
      </dgm:t>
    </dgm:pt>
    <dgm:pt modelId="{4F505508-A80A-480F-82E4-EC7DF02370B6}" type="sibTrans" cxnId="{114BEF93-299B-42D5-BD2D-AFC654BE7593}">
      <dgm:prSet/>
      <dgm:spPr/>
      <dgm:t>
        <a:bodyPr/>
        <a:lstStyle/>
        <a:p>
          <a:endParaRPr lang="en-US"/>
        </a:p>
      </dgm:t>
    </dgm:pt>
    <dgm:pt modelId="{001446CC-8486-484F-80A5-775394DC7A8C}">
      <dgm:prSet custT="1"/>
      <dgm:spPr/>
      <dgm:t>
        <a:bodyPr/>
        <a:lstStyle/>
        <a:p>
          <a:pPr algn="l" rtl="0"/>
          <a:r>
            <a:rPr lang="hr-HR" sz="2400" dirty="0"/>
            <a:t>Sadašnje vrijednosti tih novčanih tokova treba izračunati kako bi bile usporedive. Neto prednost pred leasingom (NAL) jednaka je: </a:t>
          </a:r>
        </a:p>
      </dgm:t>
    </dgm:pt>
    <dgm:pt modelId="{B1759111-F0AB-4B5A-96B6-71103B4396DA}" type="parTrans" cxnId="{4B1DD10A-4D68-4583-8B10-9F9688B561C2}">
      <dgm:prSet/>
      <dgm:spPr/>
      <dgm:t>
        <a:bodyPr/>
        <a:lstStyle/>
        <a:p>
          <a:endParaRPr lang="en-US"/>
        </a:p>
      </dgm:t>
    </dgm:pt>
    <dgm:pt modelId="{EB9F8A59-BF03-4D29-BCFB-46C02771560B}" type="sibTrans" cxnId="{4B1DD10A-4D68-4583-8B10-9F9688B561C2}">
      <dgm:prSet/>
      <dgm:spPr/>
      <dgm:t>
        <a:bodyPr/>
        <a:lstStyle/>
        <a:p>
          <a:endParaRPr lang="en-US"/>
        </a:p>
      </dgm:t>
    </dgm:pt>
    <dgm:pt modelId="{6D2461E6-CFA9-41C4-81E6-F7F530C5174B}">
      <dgm:prSet custT="1"/>
      <dgm:spPr/>
      <dgm:t>
        <a:bodyPr/>
        <a:lstStyle/>
        <a:p>
          <a:pPr algn="ctr" rtl="0"/>
          <a:r>
            <a:rPr lang="hr-HR" sz="2400" dirty="0"/>
            <a:t>NAL = </a:t>
          </a:r>
          <a:r>
            <a:rPr lang="en-US" sz="2400" dirty="0"/>
            <a:t>S</a:t>
          </a:r>
          <a:r>
            <a:rPr lang="hr-HR" sz="2400" dirty="0"/>
            <a:t>V leasinga − </a:t>
          </a:r>
          <a:r>
            <a:rPr lang="en-US" sz="2400" dirty="0"/>
            <a:t>S</a:t>
          </a:r>
          <a:r>
            <a:rPr lang="hr-HR" sz="2400" dirty="0"/>
            <a:t>V zajma </a:t>
          </a:r>
        </a:p>
      </dgm:t>
    </dgm:pt>
    <dgm:pt modelId="{44CA1F38-1433-4A67-BCE6-B3281AAA9271}" type="parTrans" cxnId="{C45B44BA-1092-461E-9263-6692F025F19F}">
      <dgm:prSet/>
      <dgm:spPr/>
      <dgm:t>
        <a:bodyPr/>
        <a:lstStyle/>
        <a:p>
          <a:endParaRPr lang="en-US"/>
        </a:p>
      </dgm:t>
    </dgm:pt>
    <dgm:pt modelId="{3A464D6C-F5BE-4BAD-9FE0-48AB6D9EB940}" type="sibTrans" cxnId="{C45B44BA-1092-461E-9263-6692F025F19F}">
      <dgm:prSet/>
      <dgm:spPr/>
      <dgm:t>
        <a:bodyPr/>
        <a:lstStyle/>
        <a:p>
          <a:endParaRPr lang="en-US"/>
        </a:p>
      </dgm:t>
    </dgm:pt>
    <dgm:pt modelId="{9A156414-4FCB-4F1C-8347-5B95F807423C}" type="pres">
      <dgm:prSet presAssocID="{D910D97E-A8E2-46A4-8547-43F4319C188A}" presName="linear" presStyleCnt="0">
        <dgm:presLayoutVars>
          <dgm:animLvl val="lvl"/>
          <dgm:resizeHandles val="exact"/>
        </dgm:presLayoutVars>
      </dgm:prSet>
      <dgm:spPr/>
    </dgm:pt>
    <dgm:pt modelId="{85AC8514-4B93-48D1-BFAD-962A775CB3EB}" type="pres">
      <dgm:prSet presAssocID="{98FE487C-81CD-442B-AD38-69BB915E2FB4}" presName="parentText" presStyleLbl="node1" presStyleIdx="0" presStyleCnt="1" custScaleY="97451">
        <dgm:presLayoutVars>
          <dgm:chMax val="0"/>
          <dgm:bulletEnabled val="1"/>
        </dgm:presLayoutVars>
      </dgm:prSet>
      <dgm:spPr/>
    </dgm:pt>
    <dgm:pt modelId="{AB3948F2-D5E1-4F47-856B-040B9DEB37ED}" type="pres">
      <dgm:prSet presAssocID="{98FE487C-81CD-442B-AD38-69BB915E2FB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325A004-D0AC-4A82-B59E-645EA81159C5}" type="presOf" srcId="{D910D97E-A8E2-46A4-8547-43F4319C188A}" destId="{9A156414-4FCB-4F1C-8347-5B95F807423C}" srcOrd="0" destOrd="0" presId="urn:microsoft.com/office/officeart/2005/8/layout/vList2"/>
    <dgm:cxn modelId="{4B1DD10A-4D68-4583-8B10-9F9688B561C2}" srcId="{98FE487C-81CD-442B-AD38-69BB915E2FB4}" destId="{001446CC-8486-484F-80A5-775394DC7A8C}" srcOrd="0" destOrd="0" parTransId="{B1759111-F0AB-4B5A-96B6-71103B4396DA}" sibTransId="{EB9F8A59-BF03-4D29-BCFB-46C02771560B}"/>
    <dgm:cxn modelId="{A6B28255-3AC4-4861-BC3D-2D62E8A8DA62}" type="presOf" srcId="{6D2461E6-CFA9-41C4-81E6-F7F530C5174B}" destId="{AB3948F2-D5E1-4F47-856B-040B9DEB37ED}" srcOrd="0" destOrd="1" presId="urn:microsoft.com/office/officeart/2005/8/layout/vList2"/>
    <dgm:cxn modelId="{7525AB75-68F6-451A-BF8B-E011F415CA91}" type="presOf" srcId="{98FE487C-81CD-442B-AD38-69BB915E2FB4}" destId="{85AC8514-4B93-48D1-BFAD-962A775CB3EB}" srcOrd="0" destOrd="0" presId="urn:microsoft.com/office/officeart/2005/8/layout/vList2"/>
    <dgm:cxn modelId="{114BEF93-299B-42D5-BD2D-AFC654BE7593}" srcId="{D910D97E-A8E2-46A4-8547-43F4319C188A}" destId="{98FE487C-81CD-442B-AD38-69BB915E2FB4}" srcOrd="0" destOrd="0" parTransId="{D960C01B-0000-4F35-9491-46A5C31886EF}" sibTransId="{4F505508-A80A-480F-82E4-EC7DF02370B6}"/>
    <dgm:cxn modelId="{C45B44BA-1092-461E-9263-6692F025F19F}" srcId="{98FE487C-81CD-442B-AD38-69BB915E2FB4}" destId="{6D2461E6-CFA9-41C4-81E6-F7F530C5174B}" srcOrd="1" destOrd="0" parTransId="{44CA1F38-1433-4A67-BCE6-B3281AAA9271}" sibTransId="{3A464D6C-F5BE-4BAD-9FE0-48AB6D9EB940}"/>
    <dgm:cxn modelId="{AD90C0C6-08AD-40AA-8A48-880D35BDEE15}" type="presOf" srcId="{001446CC-8486-484F-80A5-775394DC7A8C}" destId="{AB3948F2-D5E1-4F47-856B-040B9DEB37ED}" srcOrd="0" destOrd="0" presId="urn:microsoft.com/office/officeart/2005/8/layout/vList2"/>
    <dgm:cxn modelId="{480604B0-8936-4169-8A73-46B904638177}" type="presParOf" srcId="{9A156414-4FCB-4F1C-8347-5B95F807423C}" destId="{85AC8514-4B93-48D1-BFAD-962A775CB3EB}" srcOrd="0" destOrd="0" presId="urn:microsoft.com/office/officeart/2005/8/layout/vList2"/>
    <dgm:cxn modelId="{361B425F-793E-47B7-9394-97B94602A054}" type="presParOf" srcId="{9A156414-4FCB-4F1C-8347-5B95F807423C}" destId="{AB3948F2-D5E1-4F47-856B-040B9DEB37E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FF9ABE0-2038-473F-85C8-D5FD92BB903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AC4F14-B275-4C40-B355-DCFFED40A9A8}">
      <dgm:prSet custT="1"/>
      <dgm:spPr/>
      <dgm:t>
        <a:bodyPr/>
        <a:lstStyle/>
        <a:p>
          <a:pPr rtl="0"/>
          <a:r>
            <a:rPr lang="en-US" sz="2000" dirty="0"/>
            <a:t>D</a:t>
          </a:r>
          <a:r>
            <a:rPr lang="hr-HR" sz="2000" dirty="0" err="1"/>
            <a:t>avatelj</a:t>
          </a:r>
          <a:r>
            <a:rPr lang="hr-HR" sz="2000" dirty="0"/>
            <a:t> je obično specijalizirano društvo za usluge leasinga, banka ili pridružena banka, pojedinac ili skupina pojedinaca ili proizvođač koji upotrebljava leasing kao prodajni instrument. </a:t>
          </a:r>
        </a:p>
      </dgm:t>
    </dgm:pt>
    <dgm:pt modelId="{B4AB7772-20B7-438E-959A-C327D3336B75}" type="parTrans" cxnId="{3D12A2CF-C881-482B-9150-8B68BD49E15B}">
      <dgm:prSet/>
      <dgm:spPr/>
      <dgm:t>
        <a:bodyPr/>
        <a:lstStyle/>
        <a:p>
          <a:endParaRPr lang="en-US"/>
        </a:p>
      </dgm:t>
    </dgm:pt>
    <dgm:pt modelId="{A45BF996-F724-478C-9504-30A058AD02C2}" type="sibTrans" cxnId="{3D12A2CF-C881-482B-9150-8B68BD49E15B}">
      <dgm:prSet/>
      <dgm:spPr/>
      <dgm:t>
        <a:bodyPr/>
        <a:lstStyle/>
        <a:p>
          <a:endParaRPr lang="en-US"/>
        </a:p>
      </dgm:t>
    </dgm:pt>
    <dgm:pt modelId="{BA077B52-16C8-4CE3-BC70-FF6BD5E4D6DF}">
      <dgm:prSet/>
      <dgm:spPr/>
      <dgm:t>
        <a:bodyPr/>
        <a:lstStyle/>
        <a:p>
          <a:pPr rtl="0"/>
          <a:r>
            <a:rPr lang="en-US" dirty="0"/>
            <a:t>L</a:t>
          </a:r>
          <a:r>
            <a:rPr lang="hr-HR" dirty="0" err="1"/>
            <a:t>easing</a:t>
          </a:r>
          <a:r>
            <a:rPr lang="hr-HR" dirty="0"/>
            <a:t> se može smatrati alternativom financiranju duga. Slično tomu, svaki potencijalni davatelj mora znati </a:t>
          </a:r>
          <a:r>
            <a:rPr lang="hr-HR" b="1" dirty="0"/>
            <a:t>stopu prinosa na kapital uložen u leasing.</a:t>
          </a:r>
        </a:p>
      </dgm:t>
    </dgm:pt>
    <dgm:pt modelId="{442F3454-DF45-41AC-B730-74A2B9DC1994}" type="parTrans" cxnId="{16582364-030B-42FF-8AD8-D7E02CEE6721}">
      <dgm:prSet/>
      <dgm:spPr/>
      <dgm:t>
        <a:bodyPr/>
        <a:lstStyle/>
        <a:p>
          <a:endParaRPr lang="en-US"/>
        </a:p>
      </dgm:t>
    </dgm:pt>
    <dgm:pt modelId="{F7FB33C6-83C5-4B97-BEB1-04E445F833CE}" type="sibTrans" cxnId="{16582364-030B-42FF-8AD8-D7E02CEE6721}">
      <dgm:prSet/>
      <dgm:spPr/>
      <dgm:t>
        <a:bodyPr/>
        <a:lstStyle/>
        <a:p>
          <a:endParaRPr lang="en-US"/>
        </a:p>
      </dgm:t>
    </dgm:pt>
    <dgm:pt modelId="{54B9535F-47F6-4B6B-A9C2-A825BC1B7C24}">
      <dgm:prSet/>
      <dgm:spPr/>
      <dgm:t>
        <a:bodyPr/>
        <a:lstStyle/>
        <a:p>
          <a:pPr rtl="0"/>
          <a:r>
            <a:rPr lang="hr-HR" dirty="0"/>
            <a:t>Korisne informacije za potencijalnog </a:t>
          </a:r>
          <a:r>
            <a:rPr lang="en-US" dirty="0" err="1"/>
            <a:t>primatelja</a:t>
          </a:r>
          <a:r>
            <a:rPr lang="hr-HR" dirty="0"/>
            <a:t>: Općenito se pregovara o uvjetima leasinga, tako da primatelj treba znati koji povrat davatelj zarađuje.</a:t>
          </a:r>
        </a:p>
      </dgm:t>
    </dgm:pt>
    <dgm:pt modelId="{FFA58220-1411-4A76-9C17-0BBADD047160}" type="parTrans" cxnId="{7F89AEC4-3614-4794-B955-75C01DC0457D}">
      <dgm:prSet/>
      <dgm:spPr/>
      <dgm:t>
        <a:bodyPr/>
        <a:lstStyle/>
        <a:p>
          <a:endParaRPr lang="en-US"/>
        </a:p>
      </dgm:t>
    </dgm:pt>
    <dgm:pt modelId="{5C219AE1-FCA5-469A-99A0-1704AA267328}" type="sibTrans" cxnId="{7F89AEC4-3614-4794-B955-75C01DC0457D}">
      <dgm:prSet/>
      <dgm:spPr/>
      <dgm:t>
        <a:bodyPr/>
        <a:lstStyle/>
        <a:p>
          <a:endParaRPr lang="en-US"/>
        </a:p>
      </dgm:t>
    </dgm:pt>
    <dgm:pt modelId="{B473A9C1-FAC8-4CC4-AD19-6CDADB8B4721}">
      <dgm:prSet custT="1"/>
      <dgm:spPr/>
      <dgm:t>
        <a:bodyPr/>
        <a:lstStyle/>
        <a:p>
          <a:pPr rtl="0"/>
          <a:r>
            <a:rPr lang="hr-HR" sz="2800" dirty="0"/>
            <a:t>Tko je davatelj?</a:t>
          </a:r>
        </a:p>
      </dgm:t>
    </dgm:pt>
    <dgm:pt modelId="{FB63C44D-9BF4-4E0F-8599-46C1C60C6581}" type="parTrans" cxnId="{5D1C4175-1F68-4CB3-9E01-F3B51A0A854D}">
      <dgm:prSet/>
      <dgm:spPr/>
      <dgm:t>
        <a:bodyPr/>
        <a:lstStyle/>
        <a:p>
          <a:endParaRPr lang="en-US"/>
        </a:p>
      </dgm:t>
    </dgm:pt>
    <dgm:pt modelId="{6AB544D9-83C3-4C8B-AE69-DCCFD8BE797B}" type="sibTrans" cxnId="{5D1C4175-1F68-4CB3-9E01-F3B51A0A854D}">
      <dgm:prSet/>
      <dgm:spPr/>
      <dgm:t>
        <a:bodyPr/>
        <a:lstStyle/>
        <a:p>
          <a:endParaRPr lang="en-US"/>
        </a:p>
      </dgm:t>
    </dgm:pt>
    <dgm:pt modelId="{D1E70C7C-D10D-4041-9AD4-17AC151E9116}">
      <dgm:prSet custT="1"/>
      <dgm:spPr/>
      <dgm:t>
        <a:bodyPr/>
        <a:lstStyle/>
        <a:p>
          <a:pPr rtl="0"/>
          <a:r>
            <a:rPr lang="hr-HR" sz="2800" dirty="0"/>
            <a:t>Kako oni procjenjuju odluku o leasingu?</a:t>
          </a:r>
        </a:p>
      </dgm:t>
    </dgm:pt>
    <dgm:pt modelId="{C3936F80-CBAD-4275-80D5-E70138883389}" type="parTrans" cxnId="{623C9759-1285-4771-A58C-06F5AF2B0A80}">
      <dgm:prSet/>
      <dgm:spPr/>
      <dgm:t>
        <a:bodyPr/>
        <a:lstStyle/>
        <a:p>
          <a:endParaRPr lang="en-US"/>
        </a:p>
      </dgm:t>
    </dgm:pt>
    <dgm:pt modelId="{B8CBF757-C712-4AAD-B200-6018D8F62EA7}" type="sibTrans" cxnId="{623C9759-1285-4771-A58C-06F5AF2B0A80}">
      <dgm:prSet/>
      <dgm:spPr/>
      <dgm:t>
        <a:bodyPr/>
        <a:lstStyle/>
        <a:p>
          <a:endParaRPr lang="en-US"/>
        </a:p>
      </dgm:t>
    </dgm:pt>
    <dgm:pt modelId="{F08AC1AB-EEDA-426B-BE33-60F3FCD75C98}" type="pres">
      <dgm:prSet presAssocID="{5FF9ABE0-2038-473F-85C8-D5FD92BB9039}" presName="Name0" presStyleCnt="0">
        <dgm:presLayoutVars>
          <dgm:dir/>
          <dgm:animLvl val="lvl"/>
          <dgm:resizeHandles val="exact"/>
        </dgm:presLayoutVars>
      </dgm:prSet>
      <dgm:spPr/>
    </dgm:pt>
    <dgm:pt modelId="{4B1811B4-574A-490B-97A4-C4656FAC4D2C}" type="pres">
      <dgm:prSet presAssocID="{B473A9C1-FAC8-4CC4-AD19-6CDADB8B4721}" presName="linNode" presStyleCnt="0"/>
      <dgm:spPr/>
    </dgm:pt>
    <dgm:pt modelId="{F20EBF1D-C3F9-4EAC-A11B-A9DB35BF7CD8}" type="pres">
      <dgm:prSet presAssocID="{B473A9C1-FAC8-4CC4-AD19-6CDADB8B4721}" presName="parentText" presStyleLbl="node1" presStyleIdx="0" presStyleCnt="2" custScaleX="75747">
        <dgm:presLayoutVars>
          <dgm:chMax val="1"/>
          <dgm:bulletEnabled val="1"/>
        </dgm:presLayoutVars>
      </dgm:prSet>
      <dgm:spPr/>
    </dgm:pt>
    <dgm:pt modelId="{A9E609F6-B2BE-4C73-A102-49F2A0C25B37}" type="pres">
      <dgm:prSet presAssocID="{B473A9C1-FAC8-4CC4-AD19-6CDADB8B4721}" presName="descendantText" presStyleLbl="alignAccFollowNode1" presStyleIdx="0" presStyleCnt="2">
        <dgm:presLayoutVars>
          <dgm:bulletEnabled val="1"/>
        </dgm:presLayoutVars>
      </dgm:prSet>
      <dgm:spPr/>
    </dgm:pt>
    <dgm:pt modelId="{0BA728C6-4193-4F35-8ED4-1911DC1B6E27}" type="pres">
      <dgm:prSet presAssocID="{6AB544D9-83C3-4C8B-AE69-DCCFD8BE797B}" presName="sp" presStyleCnt="0"/>
      <dgm:spPr/>
    </dgm:pt>
    <dgm:pt modelId="{AB2924E3-C6C3-48DF-B9E0-F3EE0747BF30}" type="pres">
      <dgm:prSet presAssocID="{D1E70C7C-D10D-4041-9AD4-17AC151E9116}" presName="linNode" presStyleCnt="0"/>
      <dgm:spPr/>
    </dgm:pt>
    <dgm:pt modelId="{3E21D3C6-7336-4835-A172-E3A206E0A90E}" type="pres">
      <dgm:prSet presAssocID="{D1E70C7C-D10D-4041-9AD4-17AC151E9116}" presName="parentText" presStyleLbl="node1" presStyleIdx="1" presStyleCnt="2" custScaleX="75747">
        <dgm:presLayoutVars>
          <dgm:chMax val="1"/>
          <dgm:bulletEnabled val="1"/>
        </dgm:presLayoutVars>
      </dgm:prSet>
      <dgm:spPr/>
    </dgm:pt>
    <dgm:pt modelId="{3B9ABD6A-BC44-46C9-8CD2-79253E5A1448}" type="pres">
      <dgm:prSet presAssocID="{D1E70C7C-D10D-4041-9AD4-17AC151E9116}" presName="descendantText" presStyleLbl="alignAccFollowNode1" presStyleIdx="1" presStyleCnt="2" custScaleY="113513">
        <dgm:presLayoutVars>
          <dgm:bulletEnabled val="1"/>
        </dgm:presLayoutVars>
      </dgm:prSet>
      <dgm:spPr/>
    </dgm:pt>
  </dgm:ptLst>
  <dgm:cxnLst>
    <dgm:cxn modelId="{D50BEA5F-06F9-4D14-948E-AD200CD8F7CA}" type="presOf" srcId="{52AC4F14-B275-4C40-B355-DCFFED40A9A8}" destId="{A9E609F6-B2BE-4C73-A102-49F2A0C25B37}" srcOrd="0" destOrd="0" presId="urn:microsoft.com/office/officeart/2005/8/layout/vList5"/>
    <dgm:cxn modelId="{16582364-030B-42FF-8AD8-D7E02CEE6721}" srcId="{D1E70C7C-D10D-4041-9AD4-17AC151E9116}" destId="{BA077B52-16C8-4CE3-BC70-FF6BD5E4D6DF}" srcOrd="0" destOrd="0" parTransId="{442F3454-DF45-41AC-B730-74A2B9DC1994}" sibTransId="{F7FB33C6-83C5-4B97-BEB1-04E445F833CE}"/>
    <dgm:cxn modelId="{36315E68-E30D-4EAC-B28C-77740937855F}" type="presOf" srcId="{B473A9C1-FAC8-4CC4-AD19-6CDADB8B4721}" destId="{F20EBF1D-C3F9-4EAC-A11B-A9DB35BF7CD8}" srcOrd="0" destOrd="0" presId="urn:microsoft.com/office/officeart/2005/8/layout/vList5"/>
    <dgm:cxn modelId="{5D1C4175-1F68-4CB3-9E01-F3B51A0A854D}" srcId="{5FF9ABE0-2038-473F-85C8-D5FD92BB9039}" destId="{B473A9C1-FAC8-4CC4-AD19-6CDADB8B4721}" srcOrd="0" destOrd="0" parTransId="{FB63C44D-9BF4-4E0F-8599-46C1C60C6581}" sibTransId="{6AB544D9-83C3-4C8B-AE69-DCCFD8BE797B}"/>
    <dgm:cxn modelId="{623C9759-1285-4771-A58C-06F5AF2B0A80}" srcId="{5FF9ABE0-2038-473F-85C8-D5FD92BB9039}" destId="{D1E70C7C-D10D-4041-9AD4-17AC151E9116}" srcOrd="1" destOrd="0" parTransId="{C3936F80-CBAD-4275-80D5-E70138883389}" sibTransId="{B8CBF757-C712-4AAD-B200-6018D8F62EA7}"/>
    <dgm:cxn modelId="{CF56288B-1E05-4F84-B429-4A8003355B6D}" type="presOf" srcId="{54B9535F-47F6-4B6B-A9C2-A825BC1B7C24}" destId="{3B9ABD6A-BC44-46C9-8CD2-79253E5A1448}" srcOrd="0" destOrd="1" presId="urn:microsoft.com/office/officeart/2005/8/layout/vList5"/>
    <dgm:cxn modelId="{85C56696-CDE7-4780-BE78-4A39C8F48EE1}" type="presOf" srcId="{5FF9ABE0-2038-473F-85C8-D5FD92BB9039}" destId="{F08AC1AB-EEDA-426B-BE33-60F3FCD75C98}" srcOrd="0" destOrd="0" presId="urn:microsoft.com/office/officeart/2005/8/layout/vList5"/>
    <dgm:cxn modelId="{7F89AEC4-3614-4794-B955-75C01DC0457D}" srcId="{D1E70C7C-D10D-4041-9AD4-17AC151E9116}" destId="{54B9535F-47F6-4B6B-A9C2-A825BC1B7C24}" srcOrd="1" destOrd="0" parTransId="{FFA58220-1411-4A76-9C17-0BBADD047160}" sibTransId="{5C219AE1-FCA5-469A-99A0-1704AA267328}"/>
    <dgm:cxn modelId="{3D12A2CF-C881-482B-9150-8B68BD49E15B}" srcId="{B473A9C1-FAC8-4CC4-AD19-6CDADB8B4721}" destId="{52AC4F14-B275-4C40-B355-DCFFED40A9A8}" srcOrd="0" destOrd="0" parTransId="{B4AB7772-20B7-438E-959A-C327D3336B75}" sibTransId="{A45BF996-F724-478C-9504-30A058AD02C2}"/>
    <dgm:cxn modelId="{49AEAEF0-24E6-40CA-8928-7A0D73BE037E}" type="presOf" srcId="{BA077B52-16C8-4CE3-BC70-FF6BD5E4D6DF}" destId="{3B9ABD6A-BC44-46C9-8CD2-79253E5A1448}" srcOrd="0" destOrd="0" presId="urn:microsoft.com/office/officeart/2005/8/layout/vList5"/>
    <dgm:cxn modelId="{3ED584FC-CD91-42C4-8223-7FF9CC8ADB57}" type="presOf" srcId="{D1E70C7C-D10D-4041-9AD4-17AC151E9116}" destId="{3E21D3C6-7336-4835-A172-E3A206E0A90E}" srcOrd="0" destOrd="0" presId="urn:microsoft.com/office/officeart/2005/8/layout/vList5"/>
    <dgm:cxn modelId="{1F0DC8AB-034A-4B7A-A028-7F84A3B4CBD9}" type="presParOf" srcId="{F08AC1AB-EEDA-426B-BE33-60F3FCD75C98}" destId="{4B1811B4-574A-490B-97A4-C4656FAC4D2C}" srcOrd="0" destOrd="0" presId="urn:microsoft.com/office/officeart/2005/8/layout/vList5"/>
    <dgm:cxn modelId="{BF8EA681-32A7-49EF-9A67-C95EBE6E9545}" type="presParOf" srcId="{4B1811B4-574A-490B-97A4-C4656FAC4D2C}" destId="{F20EBF1D-C3F9-4EAC-A11B-A9DB35BF7CD8}" srcOrd="0" destOrd="0" presId="urn:microsoft.com/office/officeart/2005/8/layout/vList5"/>
    <dgm:cxn modelId="{5BE3D842-B851-4C66-9065-1085A04BA344}" type="presParOf" srcId="{4B1811B4-574A-490B-97A4-C4656FAC4D2C}" destId="{A9E609F6-B2BE-4C73-A102-49F2A0C25B37}" srcOrd="1" destOrd="0" presId="urn:microsoft.com/office/officeart/2005/8/layout/vList5"/>
    <dgm:cxn modelId="{1973BAD9-1D04-4BCE-9226-94B59241AC1A}" type="presParOf" srcId="{F08AC1AB-EEDA-426B-BE33-60F3FCD75C98}" destId="{0BA728C6-4193-4F35-8ED4-1911DC1B6E27}" srcOrd="1" destOrd="0" presId="urn:microsoft.com/office/officeart/2005/8/layout/vList5"/>
    <dgm:cxn modelId="{8A70C3A1-C56D-4347-871F-B7E603AD2C5A}" type="presParOf" srcId="{F08AC1AB-EEDA-426B-BE33-60F3FCD75C98}" destId="{AB2924E3-C6C3-48DF-B9E0-F3EE0747BF30}" srcOrd="2" destOrd="0" presId="urn:microsoft.com/office/officeart/2005/8/layout/vList5"/>
    <dgm:cxn modelId="{68A083D7-13C5-4B64-8F58-9E7AAB5DD3DD}" type="presParOf" srcId="{AB2924E3-C6C3-48DF-B9E0-F3EE0747BF30}" destId="{3E21D3C6-7336-4835-A172-E3A206E0A90E}" srcOrd="0" destOrd="0" presId="urn:microsoft.com/office/officeart/2005/8/layout/vList5"/>
    <dgm:cxn modelId="{EAD64E6F-6ADC-427A-9FC1-DC1D448DD800}" type="presParOf" srcId="{AB2924E3-C6C3-48DF-B9E0-F3EE0747BF30}" destId="{3B9ABD6A-BC44-46C9-8CD2-79253E5A144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F593FD1-9016-EC47-A510-3D342BC502A0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39551E-C321-3A45-806D-FC48C69264FB}">
      <dgm:prSet/>
      <dgm:spPr/>
      <dgm:t>
        <a:bodyPr/>
        <a:lstStyle/>
        <a:p>
          <a:pPr rtl="0"/>
          <a:r>
            <a:rPr lang="hr-HR" dirty="0"/>
            <a:t>Utvrđivanje neto gotovinskih troškova</a:t>
          </a:r>
          <a:r>
            <a:rPr lang="en-US" dirty="0"/>
            <a:t>,</a:t>
          </a:r>
          <a:r>
            <a:rPr lang="hr-HR" dirty="0"/>
            <a:t> što je obično fakturna cijena unajmljene opreme</a:t>
          </a:r>
          <a:r>
            <a:rPr lang="en-US" dirty="0"/>
            <a:t>,</a:t>
          </a:r>
          <a:r>
            <a:rPr lang="hr-HR" dirty="0"/>
            <a:t> umanjena za unaprijed plaćen leasing;</a:t>
          </a:r>
        </a:p>
      </dgm:t>
    </dgm:pt>
    <dgm:pt modelId="{13A62100-0180-3A45-BCE6-B4231EACFF03}" type="parTrans" cxnId="{3D3DFB1C-D434-D94A-BE93-2BA3EFDC83AE}">
      <dgm:prSet/>
      <dgm:spPr/>
      <dgm:t>
        <a:bodyPr/>
        <a:lstStyle/>
        <a:p>
          <a:endParaRPr lang="en-US"/>
        </a:p>
      </dgm:t>
    </dgm:pt>
    <dgm:pt modelId="{A3562B84-6810-BB48-A192-F65812D9CA80}" type="sibTrans" cxnId="{3D3DFB1C-D434-D94A-BE93-2BA3EFDC83AE}">
      <dgm:prSet/>
      <dgm:spPr/>
      <dgm:t>
        <a:bodyPr/>
        <a:lstStyle/>
        <a:p>
          <a:endParaRPr lang="en-US"/>
        </a:p>
      </dgm:t>
    </dgm:pt>
    <dgm:pt modelId="{E88D11CA-732F-CB45-9982-020FA12AF880}">
      <dgm:prSet/>
      <dgm:spPr/>
      <dgm:t>
        <a:bodyPr/>
        <a:lstStyle/>
        <a:p>
          <a:r>
            <a:rPr lang="hr-HR" dirty="0"/>
            <a:t>Procjena preostale vrijednosti imovine nakon oporezivanja nakon isteka leasinga; i</a:t>
          </a:r>
        </a:p>
      </dgm:t>
    </dgm:pt>
    <dgm:pt modelId="{7E7D61EA-3CA3-8446-8C03-96A83B38CF0C}" type="parTrans" cxnId="{F735D5DD-3442-6B4A-81CB-8BA43522E06C}">
      <dgm:prSet/>
      <dgm:spPr/>
      <dgm:t>
        <a:bodyPr/>
        <a:lstStyle/>
        <a:p>
          <a:endParaRPr lang="en-US"/>
        </a:p>
      </dgm:t>
    </dgm:pt>
    <dgm:pt modelId="{02FABD2A-B78A-ED4B-9816-E58C8779C0C4}" type="sibTrans" cxnId="{F735D5DD-3442-6B4A-81CB-8BA43522E06C}">
      <dgm:prSet/>
      <dgm:spPr/>
      <dgm:t>
        <a:bodyPr/>
        <a:lstStyle/>
        <a:p>
          <a:endParaRPr lang="en-US"/>
        </a:p>
      </dgm:t>
    </dgm:pt>
    <dgm:pt modelId="{1AC6EB6C-F7BD-7246-9339-1AB06ABA8AE1}">
      <dgm:prSet/>
      <dgm:spPr/>
      <dgm:t>
        <a:bodyPr/>
        <a:lstStyle/>
        <a:p>
          <a:r>
            <a:rPr lang="hr-HR" b="1" dirty="0"/>
            <a:t>Utvrđivanje premašuje li stopa prinosa na leasing mogući trošak kapitala leasinga </a:t>
          </a:r>
          <a:r>
            <a:rPr lang="en-US" b="1" dirty="0" err="1"/>
            <a:t>davatelja</a:t>
          </a:r>
          <a:r>
            <a:rPr lang="hr-HR" b="1" dirty="0"/>
            <a:t> ili, ekvivalentno, je li N</a:t>
          </a:r>
          <a:r>
            <a:rPr lang="en-US" b="1" dirty="0"/>
            <a:t>S</a:t>
          </a:r>
          <a:r>
            <a:rPr lang="hr-HR" b="1" dirty="0"/>
            <a:t>V (neto sadašnja vrijednost) zajma veći od 0.</a:t>
          </a:r>
        </a:p>
      </dgm:t>
    </dgm:pt>
    <dgm:pt modelId="{1ADA9828-A04D-7B4F-A06A-E9528FEAAB07}" type="parTrans" cxnId="{0B1699B1-0AC5-9B4C-B4F3-6D53779EECAF}">
      <dgm:prSet/>
      <dgm:spPr/>
      <dgm:t>
        <a:bodyPr/>
        <a:lstStyle/>
        <a:p>
          <a:endParaRPr lang="en-US"/>
        </a:p>
      </dgm:t>
    </dgm:pt>
    <dgm:pt modelId="{DA963E4D-EA94-B241-AF6D-0BC1AD362A75}" type="sibTrans" cxnId="{0B1699B1-0AC5-9B4C-B4F3-6D53779EECAF}">
      <dgm:prSet/>
      <dgm:spPr/>
      <dgm:t>
        <a:bodyPr/>
        <a:lstStyle/>
        <a:p>
          <a:endParaRPr lang="en-US"/>
        </a:p>
      </dgm:t>
    </dgm:pt>
    <dgm:pt modelId="{0F0526EB-252E-A440-AFDE-67305358E366}">
      <dgm:prSet/>
      <dgm:spPr/>
      <dgm:t>
        <a:bodyPr/>
        <a:lstStyle/>
        <a:p>
          <a:pPr rtl="0"/>
          <a:r>
            <a:rPr lang="hr-HR" dirty="0"/>
            <a:t>Utvrđivanje periodičnih priljeva novca koji se sastoje od plaćanja leasing</a:t>
          </a:r>
          <a:r>
            <a:rPr lang="en-US" dirty="0"/>
            <a:t>a</a:t>
          </a:r>
          <a:r>
            <a:rPr lang="hr-HR" dirty="0"/>
            <a:t> umanjen</a:t>
          </a:r>
          <a:r>
            <a:rPr lang="en-US" dirty="0" err="1"/>
            <a:t>og</a:t>
          </a:r>
          <a:r>
            <a:rPr lang="hr-HR" dirty="0"/>
            <a:t> za porez na dohodak i bilo koji trošak održavanja koji davatelj mora snositi; </a:t>
          </a:r>
        </a:p>
      </dgm:t>
    </dgm:pt>
    <dgm:pt modelId="{7D77925D-A2BB-2B42-B2EC-B4846110D6E7}" type="parTrans" cxnId="{892DEC32-7A56-924E-AC8E-9B7C25AC20A6}">
      <dgm:prSet/>
      <dgm:spPr/>
      <dgm:t>
        <a:bodyPr/>
        <a:lstStyle/>
        <a:p>
          <a:endParaRPr lang="en-US"/>
        </a:p>
      </dgm:t>
    </dgm:pt>
    <dgm:pt modelId="{2FAD109F-8671-0F4A-8D0B-85CDFE220F09}" type="sibTrans" cxnId="{892DEC32-7A56-924E-AC8E-9B7C25AC20A6}">
      <dgm:prSet/>
      <dgm:spPr/>
      <dgm:t>
        <a:bodyPr/>
        <a:lstStyle/>
        <a:p>
          <a:endParaRPr lang="en-US"/>
        </a:p>
      </dgm:t>
    </dgm:pt>
    <dgm:pt modelId="{319EDE19-6039-6C42-A08E-93B002CE7C42}">
      <dgm:prSet/>
      <dgm:spPr/>
      <dgm:t>
        <a:bodyPr/>
        <a:lstStyle/>
        <a:p>
          <a:pPr rtl="0"/>
          <a:r>
            <a:rPr lang="hr-HR" dirty="0"/>
            <a:t>1.</a:t>
          </a:r>
        </a:p>
      </dgm:t>
    </dgm:pt>
    <dgm:pt modelId="{A21CD53C-6C1D-E541-AF48-B25FEF8632E1}" type="parTrans" cxnId="{23D208C3-2473-D44A-B720-9597A2A7E4B0}">
      <dgm:prSet/>
      <dgm:spPr/>
      <dgm:t>
        <a:bodyPr/>
        <a:lstStyle/>
        <a:p>
          <a:endParaRPr lang="en-US"/>
        </a:p>
      </dgm:t>
    </dgm:pt>
    <dgm:pt modelId="{2113CCB8-BDDF-994F-AE0A-D6FE3E1B5456}" type="sibTrans" cxnId="{23D208C3-2473-D44A-B720-9597A2A7E4B0}">
      <dgm:prSet/>
      <dgm:spPr/>
      <dgm:t>
        <a:bodyPr/>
        <a:lstStyle/>
        <a:p>
          <a:endParaRPr lang="en-US"/>
        </a:p>
      </dgm:t>
    </dgm:pt>
    <dgm:pt modelId="{E9A5A675-ADAC-DC45-A8A8-0D62DD579BDA}">
      <dgm:prSet/>
      <dgm:spPr/>
      <dgm:t>
        <a:bodyPr/>
        <a:lstStyle/>
        <a:p>
          <a:pPr rtl="0"/>
          <a:r>
            <a:rPr lang="hr-HR" dirty="0"/>
            <a:t>2.</a:t>
          </a:r>
        </a:p>
      </dgm:t>
    </dgm:pt>
    <dgm:pt modelId="{FA67E5BE-740C-2944-9DFD-AB610BBB025A}" type="parTrans" cxnId="{263147B7-9589-814A-9BEA-00BC0B0E2BF0}">
      <dgm:prSet/>
      <dgm:spPr/>
      <dgm:t>
        <a:bodyPr/>
        <a:lstStyle/>
        <a:p>
          <a:endParaRPr lang="en-US"/>
        </a:p>
      </dgm:t>
    </dgm:pt>
    <dgm:pt modelId="{D37C0E88-7745-4F4A-A2B9-CBE78251648C}" type="sibTrans" cxnId="{263147B7-9589-814A-9BEA-00BC0B0E2BF0}">
      <dgm:prSet/>
      <dgm:spPr/>
      <dgm:t>
        <a:bodyPr/>
        <a:lstStyle/>
        <a:p>
          <a:endParaRPr lang="en-US"/>
        </a:p>
      </dgm:t>
    </dgm:pt>
    <dgm:pt modelId="{25738E51-290B-7442-8FC7-A43115FA9C8A}">
      <dgm:prSet/>
      <dgm:spPr/>
      <dgm:t>
        <a:bodyPr/>
        <a:lstStyle/>
        <a:p>
          <a:r>
            <a:rPr lang="hr-HR" dirty="0"/>
            <a:t>3.</a:t>
          </a:r>
        </a:p>
      </dgm:t>
    </dgm:pt>
    <dgm:pt modelId="{4F6BA392-5489-3F43-A596-821165CC8F30}" type="parTrans" cxnId="{0F654202-D557-B047-952B-F20EB7737441}">
      <dgm:prSet/>
      <dgm:spPr/>
      <dgm:t>
        <a:bodyPr/>
        <a:lstStyle/>
        <a:p>
          <a:endParaRPr lang="en-US"/>
        </a:p>
      </dgm:t>
    </dgm:pt>
    <dgm:pt modelId="{6DDEEFFC-1B6F-594D-A642-7239346BCF53}" type="sibTrans" cxnId="{0F654202-D557-B047-952B-F20EB7737441}">
      <dgm:prSet/>
      <dgm:spPr/>
      <dgm:t>
        <a:bodyPr/>
        <a:lstStyle/>
        <a:p>
          <a:endParaRPr lang="en-US"/>
        </a:p>
      </dgm:t>
    </dgm:pt>
    <dgm:pt modelId="{56D238BD-9EE4-2141-853E-7BF071554A20}">
      <dgm:prSet/>
      <dgm:spPr/>
      <dgm:t>
        <a:bodyPr/>
        <a:lstStyle/>
        <a:p>
          <a:r>
            <a:rPr lang="hr-HR" dirty="0"/>
            <a:t>4.</a:t>
          </a:r>
        </a:p>
      </dgm:t>
    </dgm:pt>
    <dgm:pt modelId="{46FE5884-0598-244A-896C-91098681CCB8}" type="parTrans" cxnId="{E28ED95B-A7B4-BB49-A137-134EAD47C88E}">
      <dgm:prSet/>
      <dgm:spPr/>
      <dgm:t>
        <a:bodyPr/>
        <a:lstStyle/>
        <a:p>
          <a:endParaRPr lang="en-US"/>
        </a:p>
      </dgm:t>
    </dgm:pt>
    <dgm:pt modelId="{3E58CA12-EE1E-F346-9198-0234F7F42CF7}" type="sibTrans" cxnId="{E28ED95B-A7B4-BB49-A137-134EAD47C88E}">
      <dgm:prSet/>
      <dgm:spPr/>
      <dgm:t>
        <a:bodyPr/>
        <a:lstStyle/>
        <a:p>
          <a:endParaRPr lang="en-US"/>
        </a:p>
      </dgm:t>
    </dgm:pt>
    <dgm:pt modelId="{57904474-6E0F-8144-B3FE-93BE2DA0DA4D}" type="pres">
      <dgm:prSet presAssocID="{AF593FD1-9016-EC47-A510-3D342BC502A0}" presName="linearFlow" presStyleCnt="0">
        <dgm:presLayoutVars>
          <dgm:dir/>
          <dgm:animLvl val="lvl"/>
          <dgm:resizeHandles val="exact"/>
        </dgm:presLayoutVars>
      </dgm:prSet>
      <dgm:spPr/>
    </dgm:pt>
    <dgm:pt modelId="{797EB008-1FBD-1348-993B-A49A64D120E4}" type="pres">
      <dgm:prSet presAssocID="{319EDE19-6039-6C42-A08E-93B002CE7C42}" presName="composite" presStyleCnt="0"/>
      <dgm:spPr/>
    </dgm:pt>
    <dgm:pt modelId="{BFA4A001-6DB9-7D4A-AE19-56527551EAAD}" type="pres">
      <dgm:prSet presAssocID="{319EDE19-6039-6C42-A08E-93B002CE7C42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B6FE5F15-273C-6147-9F00-AE22936422BB}" type="pres">
      <dgm:prSet presAssocID="{319EDE19-6039-6C42-A08E-93B002CE7C42}" presName="descendantText" presStyleLbl="alignAcc1" presStyleIdx="0" presStyleCnt="4">
        <dgm:presLayoutVars>
          <dgm:bulletEnabled val="1"/>
        </dgm:presLayoutVars>
      </dgm:prSet>
      <dgm:spPr/>
    </dgm:pt>
    <dgm:pt modelId="{30577E04-58FE-7743-9F9A-E74B46AAB350}" type="pres">
      <dgm:prSet presAssocID="{2113CCB8-BDDF-994F-AE0A-D6FE3E1B5456}" presName="sp" presStyleCnt="0"/>
      <dgm:spPr/>
    </dgm:pt>
    <dgm:pt modelId="{6F6AA487-0D4C-1749-999E-9DFB9A9ACE29}" type="pres">
      <dgm:prSet presAssocID="{E9A5A675-ADAC-DC45-A8A8-0D62DD579BDA}" presName="composite" presStyleCnt="0"/>
      <dgm:spPr/>
    </dgm:pt>
    <dgm:pt modelId="{36E52026-965E-9B4F-8F3A-25333EBB4C00}" type="pres">
      <dgm:prSet presAssocID="{E9A5A675-ADAC-DC45-A8A8-0D62DD579BDA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EFDD5CE0-BB39-AC4A-94B3-D4C91FEA12B0}" type="pres">
      <dgm:prSet presAssocID="{E9A5A675-ADAC-DC45-A8A8-0D62DD579BDA}" presName="descendantText" presStyleLbl="alignAcc1" presStyleIdx="1" presStyleCnt="4">
        <dgm:presLayoutVars>
          <dgm:bulletEnabled val="1"/>
        </dgm:presLayoutVars>
      </dgm:prSet>
      <dgm:spPr/>
    </dgm:pt>
    <dgm:pt modelId="{36609002-503B-B943-B13A-06E9818AF697}" type="pres">
      <dgm:prSet presAssocID="{D37C0E88-7745-4F4A-A2B9-CBE78251648C}" presName="sp" presStyleCnt="0"/>
      <dgm:spPr/>
    </dgm:pt>
    <dgm:pt modelId="{7B21D7F2-098A-E049-97E4-3744D9B6018F}" type="pres">
      <dgm:prSet presAssocID="{25738E51-290B-7442-8FC7-A43115FA9C8A}" presName="composite" presStyleCnt="0"/>
      <dgm:spPr/>
    </dgm:pt>
    <dgm:pt modelId="{7FB09F7E-7311-8243-A5A2-1F4A1629CDBD}" type="pres">
      <dgm:prSet presAssocID="{25738E51-290B-7442-8FC7-A43115FA9C8A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616D95CD-A762-7D4C-B7BB-AFB9D25A2937}" type="pres">
      <dgm:prSet presAssocID="{25738E51-290B-7442-8FC7-A43115FA9C8A}" presName="descendantText" presStyleLbl="alignAcc1" presStyleIdx="2" presStyleCnt="4">
        <dgm:presLayoutVars>
          <dgm:bulletEnabled val="1"/>
        </dgm:presLayoutVars>
      </dgm:prSet>
      <dgm:spPr/>
    </dgm:pt>
    <dgm:pt modelId="{E81E7F9A-1C3C-C94F-8546-2F9DC745ACAA}" type="pres">
      <dgm:prSet presAssocID="{6DDEEFFC-1B6F-594D-A642-7239346BCF53}" presName="sp" presStyleCnt="0"/>
      <dgm:spPr/>
    </dgm:pt>
    <dgm:pt modelId="{C6133299-E1E7-FC4D-8B9B-B811180C2132}" type="pres">
      <dgm:prSet presAssocID="{56D238BD-9EE4-2141-853E-7BF071554A20}" presName="composite" presStyleCnt="0"/>
      <dgm:spPr/>
    </dgm:pt>
    <dgm:pt modelId="{1442F085-854B-984F-997A-42BBEE5EC8E9}" type="pres">
      <dgm:prSet presAssocID="{56D238BD-9EE4-2141-853E-7BF071554A20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072BD290-913D-194F-A0CF-B62CA9AE2FF5}" type="pres">
      <dgm:prSet presAssocID="{56D238BD-9EE4-2141-853E-7BF071554A20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0F654202-D557-B047-952B-F20EB7737441}" srcId="{AF593FD1-9016-EC47-A510-3D342BC502A0}" destId="{25738E51-290B-7442-8FC7-A43115FA9C8A}" srcOrd="2" destOrd="0" parTransId="{4F6BA392-5489-3F43-A596-821165CC8F30}" sibTransId="{6DDEEFFC-1B6F-594D-A642-7239346BCF53}"/>
    <dgm:cxn modelId="{67915905-B402-FD48-B17B-2C1EDE02BF13}" type="presOf" srcId="{25738E51-290B-7442-8FC7-A43115FA9C8A}" destId="{7FB09F7E-7311-8243-A5A2-1F4A1629CDBD}" srcOrd="0" destOrd="0" presId="urn:microsoft.com/office/officeart/2005/8/layout/chevron2"/>
    <dgm:cxn modelId="{3D3DFB1C-D434-D94A-BE93-2BA3EFDC83AE}" srcId="{319EDE19-6039-6C42-A08E-93B002CE7C42}" destId="{4139551E-C321-3A45-806D-FC48C69264FB}" srcOrd="0" destOrd="0" parTransId="{13A62100-0180-3A45-BCE6-B4231EACFF03}" sibTransId="{A3562B84-6810-BB48-A192-F65812D9CA80}"/>
    <dgm:cxn modelId="{892DEC32-7A56-924E-AC8E-9B7C25AC20A6}" srcId="{E9A5A675-ADAC-DC45-A8A8-0D62DD579BDA}" destId="{0F0526EB-252E-A440-AFDE-67305358E366}" srcOrd="0" destOrd="0" parTransId="{7D77925D-A2BB-2B42-B2EC-B4846110D6E7}" sibTransId="{2FAD109F-8671-0F4A-8D0B-85CDFE220F09}"/>
    <dgm:cxn modelId="{83198D34-D93E-FF42-BA98-3AB70AB46CEA}" type="presOf" srcId="{4139551E-C321-3A45-806D-FC48C69264FB}" destId="{B6FE5F15-273C-6147-9F00-AE22936422BB}" srcOrd="0" destOrd="0" presId="urn:microsoft.com/office/officeart/2005/8/layout/chevron2"/>
    <dgm:cxn modelId="{C095005B-6A8F-5B45-A95C-CE8A7DCDF32B}" type="presOf" srcId="{AF593FD1-9016-EC47-A510-3D342BC502A0}" destId="{57904474-6E0F-8144-B3FE-93BE2DA0DA4D}" srcOrd="0" destOrd="0" presId="urn:microsoft.com/office/officeart/2005/8/layout/chevron2"/>
    <dgm:cxn modelId="{E28ED95B-A7B4-BB49-A137-134EAD47C88E}" srcId="{AF593FD1-9016-EC47-A510-3D342BC502A0}" destId="{56D238BD-9EE4-2141-853E-7BF071554A20}" srcOrd="3" destOrd="0" parTransId="{46FE5884-0598-244A-896C-91098681CCB8}" sibTransId="{3E58CA12-EE1E-F346-9198-0234F7F42CF7}"/>
    <dgm:cxn modelId="{F4F14B5E-F8BB-7746-AC6B-9D9EB85E6AD4}" type="presOf" srcId="{E88D11CA-732F-CB45-9982-020FA12AF880}" destId="{616D95CD-A762-7D4C-B7BB-AFB9D25A2937}" srcOrd="0" destOrd="0" presId="urn:microsoft.com/office/officeart/2005/8/layout/chevron2"/>
    <dgm:cxn modelId="{02AD0B64-BF72-F844-A7A2-34A594ED0537}" type="presOf" srcId="{1AC6EB6C-F7BD-7246-9339-1AB06ABA8AE1}" destId="{072BD290-913D-194F-A0CF-B62CA9AE2FF5}" srcOrd="0" destOrd="0" presId="urn:microsoft.com/office/officeart/2005/8/layout/chevron2"/>
    <dgm:cxn modelId="{737E1164-003D-CA47-8DD4-5C00631DED82}" type="presOf" srcId="{E9A5A675-ADAC-DC45-A8A8-0D62DD579BDA}" destId="{36E52026-965E-9B4F-8F3A-25333EBB4C00}" srcOrd="0" destOrd="0" presId="urn:microsoft.com/office/officeart/2005/8/layout/chevron2"/>
    <dgm:cxn modelId="{793B2D51-D506-694D-8A65-9AE146A69EFE}" type="presOf" srcId="{56D238BD-9EE4-2141-853E-7BF071554A20}" destId="{1442F085-854B-984F-997A-42BBEE5EC8E9}" srcOrd="0" destOrd="0" presId="urn:microsoft.com/office/officeart/2005/8/layout/chevron2"/>
    <dgm:cxn modelId="{0B1699B1-0AC5-9B4C-B4F3-6D53779EECAF}" srcId="{56D238BD-9EE4-2141-853E-7BF071554A20}" destId="{1AC6EB6C-F7BD-7246-9339-1AB06ABA8AE1}" srcOrd="0" destOrd="0" parTransId="{1ADA9828-A04D-7B4F-A06A-E9528FEAAB07}" sibTransId="{DA963E4D-EA94-B241-AF6D-0BC1AD362A75}"/>
    <dgm:cxn modelId="{263147B7-9589-814A-9BEA-00BC0B0E2BF0}" srcId="{AF593FD1-9016-EC47-A510-3D342BC502A0}" destId="{E9A5A675-ADAC-DC45-A8A8-0D62DD579BDA}" srcOrd="1" destOrd="0" parTransId="{FA67E5BE-740C-2944-9DFD-AB610BBB025A}" sibTransId="{D37C0E88-7745-4F4A-A2B9-CBE78251648C}"/>
    <dgm:cxn modelId="{CB59D2C1-F426-DA42-A847-313924AFC6FE}" type="presOf" srcId="{319EDE19-6039-6C42-A08E-93B002CE7C42}" destId="{BFA4A001-6DB9-7D4A-AE19-56527551EAAD}" srcOrd="0" destOrd="0" presId="urn:microsoft.com/office/officeart/2005/8/layout/chevron2"/>
    <dgm:cxn modelId="{10E540C2-FB18-4845-9D06-8DA906FE0ED2}" type="presOf" srcId="{0F0526EB-252E-A440-AFDE-67305358E366}" destId="{EFDD5CE0-BB39-AC4A-94B3-D4C91FEA12B0}" srcOrd="0" destOrd="0" presId="urn:microsoft.com/office/officeart/2005/8/layout/chevron2"/>
    <dgm:cxn modelId="{23D208C3-2473-D44A-B720-9597A2A7E4B0}" srcId="{AF593FD1-9016-EC47-A510-3D342BC502A0}" destId="{319EDE19-6039-6C42-A08E-93B002CE7C42}" srcOrd="0" destOrd="0" parTransId="{A21CD53C-6C1D-E541-AF48-B25FEF8632E1}" sibTransId="{2113CCB8-BDDF-994F-AE0A-D6FE3E1B5456}"/>
    <dgm:cxn modelId="{F735D5DD-3442-6B4A-81CB-8BA43522E06C}" srcId="{25738E51-290B-7442-8FC7-A43115FA9C8A}" destId="{E88D11CA-732F-CB45-9982-020FA12AF880}" srcOrd="0" destOrd="0" parTransId="{7E7D61EA-3CA3-8446-8C03-96A83B38CF0C}" sibTransId="{02FABD2A-B78A-ED4B-9816-E58C8779C0C4}"/>
    <dgm:cxn modelId="{C7251930-E8E1-5842-B4F0-4F4C74BABE5D}" type="presParOf" srcId="{57904474-6E0F-8144-B3FE-93BE2DA0DA4D}" destId="{797EB008-1FBD-1348-993B-A49A64D120E4}" srcOrd="0" destOrd="0" presId="urn:microsoft.com/office/officeart/2005/8/layout/chevron2"/>
    <dgm:cxn modelId="{664A254C-C00B-D34F-BF93-D23A2FFA4FC3}" type="presParOf" srcId="{797EB008-1FBD-1348-993B-A49A64D120E4}" destId="{BFA4A001-6DB9-7D4A-AE19-56527551EAAD}" srcOrd="0" destOrd="0" presId="urn:microsoft.com/office/officeart/2005/8/layout/chevron2"/>
    <dgm:cxn modelId="{53B0DD2F-984C-4046-988A-A6742678092A}" type="presParOf" srcId="{797EB008-1FBD-1348-993B-A49A64D120E4}" destId="{B6FE5F15-273C-6147-9F00-AE22936422BB}" srcOrd="1" destOrd="0" presId="urn:microsoft.com/office/officeart/2005/8/layout/chevron2"/>
    <dgm:cxn modelId="{94F6A99C-7A3A-6F48-B99F-DCC702108A85}" type="presParOf" srcId="{57904474-6E0F-8144-B3FE-93BE2DA0DA4D}" destId="{30577E04-58FE-7743-9F9A-E74B46AAB350}" srcOrd="1" destOrd="0" presId="urn:microsoft.com/office/officeart/2005/8/layout/chevron2"/>
    <dgm:cxn modelId="{D805337C-02A8-8445-9070-05FA4C0D56C0}" type="presParOf" srcId="{57904474-6E0F-8144-B3FE-93BE2DA0DA4D}" destId="{6F6AA487-0D4C-1749-999E-9DFB9A9ACE29}" srcOrd="2" destOrd="0" presId="urn:microsoft.com/office/officeart/2005/8/layout/chevron2"/>
    <dgm:cxn modelId="{E8C0675B-344A-2241-86F7-C8DCFBF49152}" type="presParOf" srcId="{6F6AA487-0D4C-1749-999E-9DFB9A9ACE29}" destId="{36E52026-965E-9B4F-8F3A-25333EBB4C00}" srcOrd="0" destOrd="0" presId="urn:microsoft.com/office/officeart/2005/8/layout/chevron2"/>
    <dgm:cxn modelId="{6A7DACB9-953D-BF40-A21C-45FE19129B53}" type="presParOf" srcId="{6F6AA487-0D4C-1749-999E-9DFB9A9ACE29}" destId="{EFDD5CE0-BB39-AC4A-94B3-D4C91FEA12B0}" srcOrd="1" destOrd="0" presId="urn:microsoft.com/office/officeart/2005/8/layout/chevron2"/>
    <dgm:cxn modelId="{5F6A1124-7D32-3948-AB51-A4F63B6DF497}" type="presParOf" srcId="{57904474-6E0F-8144-B3FE-93BE2DA0DA4D}" destId="{36609002-503B-B943-B13A-06E9818AF697}" srcOrd="3" destOrd="0" presId="urn:microsoft.com/office/officeart/2005/8/layout/chevron2"/>
    <dgm:cxn modelId="{8C36805A-03A5-CA46-A3A0-10E15563DDC2}" type="presParOf" srcId="{57904474-6E0F-8144-B3FE-93BE2DA0DA4D}" destId="{7B21D7F2-098A-E049-97E4-3744D9B6018F}" srcOrd="4" destOrd="0" presId="urn:microsoft.com/office/officeart/2005/8/layout/chevron2"/>
    <dgm:cxn modelId="{A5126A93-005B-3548-9450-A743FBD85CC6}" type="presParOf" srcId="{7B21D7F2-098A-E049-97E4-3744D9B6018F}" destId="{7FB09F7E-7311-8243-A5A2-1F4A1629CDBD}" srcOrd="0" destOrd="0" presId="urn:microsoft.com/office/officeart/2005/8/layout/chevron2"/>
    <dgm:cxn modelId="{906154A4-E312-7D4D-B7F4-FBA3BA64E928}" type="presParOf" srcId="{7B21D7F2-098A-E049-97E4-3744D9B6018F}" destId="{616D95CD-A762-7D4C-B7BB-AFB9D25A2937}" srcOrd="1" destOrd="0" presId="urn:microsoft.com/office/officeart/2005/8/layout/chevron2"/>
    <dgm:cxn modelId="{3DCB09C3-0870-F346-B714-52C88C91A192}" type="presParOf" srcId="{57904474-6E0F-8144-B3FE-93BE2DA0DA4D}" destId="{E81E7F9A-1C3C-C94F-8546-2F9DC745ACAA}" srcOrd="5" destOrd="0" presId="urn:microsoft.com/office/officeart/2005/8/layout/chevron2"/>
    <dgm:cxn modelId="{D9A69351-0E92-6A4B-BC2E-0422B751AD88}" type="presParOf" srcId="{57904474-6E0F-8144-B3FE-93BE2DA0DA4D}" destId="{C6133299-E1E7-FC4D-8B9B-B811180C2132}" srcOrd="6" destOrd="0" presId="urn:microsoft.com/office/officeart/2005/8/layout/chevron2"/>
    <dgm:cxn modelId="{4ED1F829-A810-8B45-A5AA-3EDABD2AA332}" type="presParOf" srcId="{C6133299-E1E7-FC4D-8B9B-B811180C2132}" destId="{1442F085-854B-984F-997A-42BBEE5EC8E9}" srcOrd="0" destOrd="0" presId="urn:microsoft.com/office/officeart/2005/8/layout/chevron2"/>
    <dgm:cxn modelId="{2546CB60-7407-584D-B915-E60FABECCF2D}" type="presParOf" srcId="{C6133299-E1E7-FC4D-8B9B-B811180C2132}" destId="{072BD290-913D-194F-A0CF-B62CA9AE2F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94FC103-F400-4B87-AA97-3E9A1D9113E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859770-C1D2-40DC-A020-CCC5C83E6773}">
      <dgm:prSet/>
      <dgm:spPr/>
      <dgm:t>
        <a:bodyPr/>
        <a:lstStyle/>
        <a:p>
          <a:pPr rtl="0"/>
          <a:r>
            <a:rPr lang="en-US" dirty="0" err="1"/>
            <a:t>Mogu</a:t>
          </a:r>
          <a:r>
            <a:rPr lang="en-US" dirty="0"/>
            <a:t> se </a:t>
          </a:r>
          <a:r>
            <a:rPr lang="en-US" dirty="0" err="1"/>
            <a:t>smanjiti</a:t>
          </a:r>
          <a:r>
            <a:rPr lang="en-US" dirty="0"/>
            <a:t> </a:t>
          </a:r>
          <a:r>
            <a:rPr lang="en-US" dirty="0" err="1"/>
            <a:t>porezi</a:t>
          </a:r>
          <a:endParaRPr lang="hr-HR" dirty="0"/>
        </a:p>
      </dgm:t>
    </dgm:pt>
    <dgm:pt modelId="{687BC335-8349-4BEB-8718-B429CDC0643D}" type="parTrans" cxnId="{7A74BD59-0275-42E9-BC9A-561B5165A2AF}">
      <dgm:prSet/>
      <dgm:spPr/>
      <dgm:t>
        <a:bodyPr/>
        <a:lstStyle/>
        <a:p>
          <a:endParaRPr lang="en-US"/>
        </a:p>
      </dgm:t>
    </dgm:pt>
    <dgm:pt modelId="{5B7D6422-1F05-4C01-9230-E72769B6902F}" type="sibTrans" cxnId="{7A74BD59-0275-42E9-BC9A-561B5165A2AF}">
      <dgm:prSet/>
      <dgm:spPr/>
      <dgm:t>
        <a:bodyPr/>
        <a:lstStyle/>
        <a:p>
          <a:endParaRPr lang="en-US"/>
        </a:p>
      </dgm:t>
    </dgm:pt>
    <dgm:pt modelId="{998E3AEB-63DC-4324-95B1-B5A000F1ABB6}">
      <dgm:prSet/>
      <dgm:spPr/>
      <dgm:t>
        <a:bodyPr/>
        <a:lstStyle/>
        <a:p>
          <a:pPr rtl="0"/>
          <a:r>
            <a:rPr lang="hr-HR" dirty="0"/>
            <a:t>Ugovor o leasingu mogao bi umanjiti nesigurnosti koje bi mogle </a:t>
          </a:r>
          <a:r>
            <a:rPr lang="en-US" dirty="0"/>
            <a:t>u</a:t>
          </a:r>
          <a:r>
            <a:rPr lang="hr-HR" dirty="0"/>
            <a:t>manjiti vrijednost tvrtke</a:t>
          </a:r>
        </a:p>
      </dgm:t>
    </dgm:pt>
    <dgm:pt modelId="{637444FF-4BB1-4A75-854E-E5D4CFC2B65D}" type="parTrans" cxnId="{E79D606A-D82B-455F-BB73-9CB37FD12D2D}">
      <dgm:prSet/>
      <dgm:spPr/>
      <dgm:t>
        <a:bodyPr/>
        <a:lstStyle/>
        <a:p>
          <a:endParaRPr lang="en-US"/>
        </a:p>
      </dgm:t>
    </dgm:pt>
    <dgm:pt modelId="{03A4DA6D-67AB-4735-9E1A-6FB1E23B005D}" type="sibTrans" cxnId="{E79D606A-D82B-455F-BB73-9CB37FD12D2D}">
      <dgm:prSet/>
      <dgm:spPr/>
      <dgm:t>
        <a:bodyPr/>
        <a:lstStyle/>
        <a:p>
          <a:endParaRPr lang="en-US"/>
        </a:p>
      </dgm:t>
    </dgm:pt>
    <dgm:pt modelId="{E8558C83-9868-43E1-9E5A-91996DF967D8}">
      <dgm:prSet/>
      <dgm:spPr/>
      <dgm:t>
        <a:bodyPr/>
        <a:lstStyle/>
        <a:p>
          <a:pPr rtl="0"/>
          <a:r>
            <a:rPr lang="hr-HR" dirty="0"/>
            <a:t>Transakcijski troškovi mogu biti manji za leasing nego za kupnju </a:t>
          </a:r>
        </a:p>
      </dgm:t>
    </dgm:pt>
    <dgm:pt modelId="{DE603B0B-5A6C-4F81-AAF6-4B5DD5AE532B}" type="parTrans" cxnId="{F8A3190F-5A3A-43D9-BC40-708E333E5F94}">
      <dgm:prSet/>
      <dgm:spPr/>
      <dgm:t>
        <a:bodyPr/>
        <a:lstStyle/>
        <a:p>
          <a:endParaRPr lang="en-US"/>
        </a:p>
      </dgm:t>
    </dgm:pt>
    <dgm:pt modelId="{ACB0F24C-4CBE-4A83-B5E6-27E510278CCE}" type="sibTrans" cxnId="{F8A3190F-5A3A-43D9-BC40-708E333E5F94}">
      <dgm:prSet/>
      <dgm:spPr/>
      <dgm:t>
        <a:bodyPr/>
        <a:lstStyle/>
        <a:p>
          <a:endParaRPr lang="en-US"/>
        </a:p>
      </dgm:t>
    </dgm:pt>
    <dgm:pt modelId="{4437BDB6-62EC-4BD5-A3D9-3399B68D6CE2}">
      <dgm:prSet/>
      <dgm:spPr/>
      <dgm:t>
        <a:bodyPr/>
        <a:lstStyle/>
        <a:p>
          <a:pPr rtl="0"/>
          <a:r>
            <a:rPr lang="en-US" dirty="0"/>
            <a:t>L</a:t>
          </a:r>
          <a:r>
            <a:rPr lang="hr-HR" dirty="0" err="1"/>
            <a:t>easing</a:t>
          </a:r>
          <a:r>
            <a:rPr lang="hr-HR" dirty="0"/>
            <a:t> može imati manje ograničenja i opterećivati manje imovine od osiguranog zaduživanja.  </a:t>
          </a:r>
        </a:p>
      </dgm:t>
    </dgm:pt>
    <dgm:pt modelId="{8D54A712-BC9D-44B7-BC4B-267806A90E10}" type="parTrans" cxnId="{02CF5723-4990-45D5-B6C2-A9ED79A7090F}">
      <dgm:prSet/>
      <dgm:spPr/>
      <dgm:t>
        <a:bodyPr/>
        <a:lstStyle/>
        <a:p>
          <a:endParaRPr lang="en-US"/>
        </a:p>
      </dgm:t>
    </dgm:pt>
    <dgm:pt modelId="{75CCD179-2FBA-45F4-A565-3E906E789779}" type="sibTrans" cxnId="{02CF5723-4990-45D5-B6C2-A9ED79A7090F}">
      <dgm:prSet/>
      <dgm:spPr/>
      <dgm:t>
        <a:bodyPr/>
        <a:lstStyle/>
        <a:p>
          <a:endParaRPr lang="en-US"/>
        </a:p>
      </dgm:t>
    </dgm:pt>
    <dgm:pt modelId="{3978BC86-0D9F-4184-8E0B-5EFA9F5C2865}" type="pres">
      <dgm:prSet presAssocID="{D94FC103-F400-4B87-AA97-3E9A1D9113E3}" presName="Name0" presStyleCnt="0">
        <dgm:presLayoutVars>
          <dgm:chMax val="7"/>
          <dgm:chPref val="7"/>
          <dgm:dir/>
        </dgm:presLayoutVars>
      </dgm:prSet>
      <dgm:spPr/>
    </dgm:pt>
    <dgm:pt modelId="{1438130D-CEB3-43DF-89F6-8EFC22FA20DE}" type="pres">
      <dgm:prSet presAssocID="{D94FC103-F400-4B87-AA97-3E9A1D9113E3}" presName="Name1" presStyleCnt="0"/>
      <dgm:spPr/>
    </dgm:pt>
    <dgm:pt modelId="{B679CFBC-DAD3-42B8-B148-7F8D480EDFC9}" type="pres">
      <dgm:prSet presAssocID="{D94FC103-F400-4B87-AA97-3E9A1D9113E3}" presName="cycle" presStyleCnt="0"/>
      <dgm:spPr/>
    </dgm:pt>
    <dgm:pt modelId="{2FF2D8E0-0F6A-486B-80EE-EF16870BFAE3}" type="pres">
      <dgm:prSet presAssocID="{D94FC103-F400-4B87-AA97-3E9A1D9113E3}" presName="srcNode" presStyleLbl="node1" presStyleIdx="0" presStyleCnt="4"/>
      <dgm:spPr/>
    </dgm:pt>
    <dgm:pt modelId="{62726CA1-C00E-4E56-8A91-6CF4030BAFBB}" type="pres">
      <dgm:prSet presAssocID="{D94FC103-F400-4B87-AA97-3E9A1D9113E3}" presName="conn" presStyleLbl="parChTrans1D2" presStyleIdx="0" presStyleCnt="1"/>
      <dgm:spPr/>
    </dgm:pt>
    <dgm:pt modelId="{8F36E162-BFA1-495C-B2BA-B2D51C4336C9}" type="pres">
      <dgm:prSet presAssocID="{D94FC103-F400-4B87-AA97-3E9A1D9113E3}" presName="extraNode" presStyleLbl="node1" presStyleIdx="0" presStyleCnt="4"/>
      <dgm:spPr/>
    </dgm:pt>
    <dgm:pt modelId="{679EC03C-5D7E-4574-832E-3F9014D3BBFB}" type="pres">
      <dgm:prSet presAssocID="{D94FC103-F400-4B87-AA97-3E9A1D9113E3}" presName="dstNode" presStyleLbl="node1" presStyleIdx="0" presStyleCnt="4"/>
      <dgm:spPr/>
    </dgm:pt>
    <dgm:pt modelId="{7A0C4EF5-3F29-457D-AB0D-6941E57543B0}" type="pres">
      <dgm:prSet presAssocID="{91859770-C1D2-40DC-A020-CCC5C83E6773}" presName="text_1" presStyleLbl="node1" presStyleIdx="0" presStyleCnt="4">
        <dgm:presLayoutVars>
          <dgm:bulletEnabled val="1"/>
        </dgm:presLayoutVars>
      </dgm:prSet>
      <dgm:spPr/>
    </dgm:pt>
    <dgm:pt modelId="{66241051-6AAC-4F04-8ACA-CD6C98A3C364}" type="pres">
      <dgm:prSet presAssocID="{91859770-C1D2-40DC-A020-CCC5C83E6773}" presName="accent_1" presStyleCnt="0"/>
      <dgm:spPr/>
    </dgm:pt>
    <dgm:pt modelId="{83A7F5B0-4027-4FBF-BCA1-835981FA9B89}" type="pres">
      <dgm:prSet presAssocID="{91859770-C1D2-40DC-A020-CCC5C83E6773}" presName="accentRepeatNode" presStyleLbl="solidFgAcc1" presStyleIdx="0" presStyleCnt="4"/>
      <dgm:spPr/>
    </dgm:pt>
    <dgm:pt modelId="{10F216A3-CA59-49E2-841E-DE01861A76B6}" type="pres">
      <dgm:prSet presAssocID="{998E3AEB-63DC-4324-95B1-B5A000F1ABB6}" presName="text_2" presStyleLbl="node1" presStyleIdx="1" presStyleCnt="4">
        <dgm:presLayoutVars>
          <dgm:bulletEnabled val="1"/>
        </dgm:presLayoutVars>
      </dgm:prSet>
      <dgm:spPr/>
    </dgm:pt>
    <dgm:pt modelId="{5A252A4D-534B-4D28-A6F3-AFD79019C5BB}" type="pres">
      <dgm:prSet presAssocID="{998E3AEB-63DC-4324-95B1-B5A000F1ABB6}" presName="accent_2" presStyleCnt="0"/>
      <dgm:spPr/>
    </dgm:pt>
    <dgm:pt modelId="{851E46F6-F986-4B1A-AE19-AE8A6C597564}" type="pres">
      <dgm:prSet presAssocID="{998E3AEB-63DC-4324-95B1-B5A000F1ABB6}" presName="accentRepeatNode" presStyleLbl="solidFgAcc1" presStyleIdx="1" presStyleCnt="4"/>
      <dgm:spPr/>
    </dgm:pt>
    <dgm:pt modelId="{F2D2FFD8-67CA-4C3E-8548-793E2C9B05F9}" type="pres">
      <dgm:prSet presAssocID="{E8558C83-9868-43E1-9E5A-91996DF967D8}" presName="text_3" presStyleLbl="node1" presStyleIdx="2" presStyleCnt="4">
        <dgm:presLayoutVars>
          <dgm:bulletEnabled val="1"/>
        </dgm:presLayoutVars>
      </dgm:prSet>
      <dgm:spPr/>
    </dgm:pt>
    <dgm:pt modelId="{582D5BC1-93B5-485C-9658-A33C382D5C94}" type="pres">
      <dgm:prSet presAssocID="{E8558C83-9868-43E1-9E5A-91996DF967D8}" presName="accent_3" presStyleCnt="0"/>
      <dgm:spPr/>
    </dgm:pt>
    <dgm:pt modelId="{190EB667-2A58-4953-B254-3C415A774D14}" type="pres">
      <dgm:prSet presAssocID="{E8558C83-9868-43E1-9E5A-91996DF967D8}" presName="accentRepeatNode" presStyleLbl="solidFgAcc1" presStyleIdx="2" presStyleCnt="4"/>
      <dgm:spPr/>
    </dgm:pt>
    <dgm:pt modelId="{7492FE11-426B-44A4-9BCC-27D1C7AAB30D}" type="pres">
      <dgm:prSet presAssocID="{4437BDB6-62EC-4BD5-A3D9-3399B68D6CE2}" presName="text_4" presStyleLbl="node1" presStyleIdx="3" presStyleCnt="4">
        <dgm:presLayoutVars>
          <dgm:bulletEnabled val="1"/>
        </dgm:presLayoutVars>
      </dgm:prSet>
      <dgm:spPr/>
    </dgm:pt>
    <dgm:pt modelId="{2158D2F7-19A9-4888-B736-5825FC332135}" type="pres">
      <dgm:prSet presAssocID="{4437BDB6-62EC-4BD5-A3D9-3399B68D6CE2}" presName="accent_4" presStyleCnt="0"/>
      <dgm:spPr/>
    </dgm:pt>
    <dgm:pt modelId="{9C9B3DA5-D6A3-46B4-9075-09A1DD02CF58}" type="pres">
      <dgm:prSet presAssocID="{4437BDB6-62EC-4BD5-A3D9-3399B68D6CE2}" presName="accentRepeatNode" presStyleLbl="solidFgAcc1" presStyleIdx="3" presStyleCnt="4"/>
      <dgm:spPr/>
    </dgm:pt>
  </dgm:ptLst>
  <dgm:cxnLst>
    <dgm:cxn modelId="{F8A3190F-5A3A-43D9-BC40-708E333E5F94}" srcId="{D94FC103-F400-4B87-AA97-3E9A1D9113E3}" destId="{E8558C83-9868-43E1-9E5A-91996DF967D8}" srcOrd="2" destOrd="0" parTransId="{DE603B0B-5A6C-4F81-AAF6-4B5DD5AE532B}" sibTransId="{ACB0F24C-4CBE-4A83-B5E6-27E510278CCE}"/>
    <dgm:cxn modelId="{8B2EFF20-6D0E-40C0-BE25-8F96F78988A6}" type="presOf" srcId="{5B7D6422-1F05-4C01-9230-E72769B6902F}" destId="{62726CA1-C00E-4E56-8A91-6CF4030BAFBB}" srcOrd="0" destOrd="0" presId="urn:microsoft.com/office/officeart/2008/layout/VerticalCurvedList"/>
    <dgm:cxn modelId="{02CF5723-4990-45D5-B6C2-A9ED79A7090F}" srcId="{D94FC103-F400-4B87-AA97-3E9A1D9113E3}" destId="{4437BDB6-62EC-4BD5-A3D9-3399B68D6CE2}" srcOrd="3" destOrd="0" parTransId="{8D54A712-BC9D-44B7-BC4B-267806A90E10}" sibTransId="{75CCD179-2FBA-45F4-A565-3E906E789779}"/>
    <dgm:cxn modelId="{B9889167-FCC3-41B9-B9B7-CCA8A543CDB7}" type="presOf" srcId="{D94FC103-F400-4B87-AA97-3E9A1D9113E3}" destId="{3978BC86-0D9F-4184-8E0B-5EFA9F5C2865}" srcOrd="0" destOrd="0" presId="urn:microsoft.com/office/officeart/2008/layout/VerticalCurvedList"/>
    <dgm:cxn modelId="{E79D606A-D82B-455F-BB73-9CB37FD12D2D}" srcId="{D94FC103-F400-4B87-AA97-3E9A1D9113E3}" destId="{998E3AEB-63DC-4324-95B1-B5A000F1ABB6}" srcOrd="1" destOrd="0" parTransId="{637444FF-4BB1-4A75-854E-E5D4CFC2B65D}" sibTransId="{03A4DA6D-67AB-4735-9E1A-6FB1E23B005D}"/>
    <dgm:cxn modelId="{82E48754-669B-4C62-8A82-21EC3754B8D0}" type="presOf" srcId="{91859770-C1D2-40DC-A020-CCC5C83E6773}" destId="{7A0C4EF5-3F29-457D-AB0D-6941E57543B0}" srcOrd="0" destOrd="0" presId="urn:microsoft.com/office/officeart/2008/layout/VerticalCurvedList"/>
    <dgm:cxn modelId="{7A74BD59-0275-42E9-BC9A-561B5165A2AF}" srcId="{D94FC103-F400-4B87-AA97-3E9A1D9113E3}" destId="{91859770-C1D2-40DC-A020-CCC5C83E6773}" srcOrd="0" destOrd="0" parTransId="{687BC335-8349-4BEB-8718-B429CDC0643D}" sibTransId="{5B7D6422-1F05-4C01-9230-E72769B6902F}"/>
    <dgm:cxn modelId="{9D2AC582-BB13-4851-BAB0-64AD4D6EC662}" type="presOf" srcId="{4437BDB6-62EC-4BD5-A3D9-3399B68D6CE2}" destId="{7492FE11-426B-44A4-9BCC-27D1C7AAB30D}" srcOrd="0" destOrd="0" presId="urn:microsoft.com/office/officeart/2008/layout/VerticalCurvedList"/>
    <dgm:cxn modelId="{3E7713AE-BD5D-4010-957B-876E93BB227F}" type="presOf" srcId="{998E3AEB-63DC-4324-95B1-B5A000F1ABB6}" destId="{10F216A3-CA59-49E2-841E-DE01861A76B6}" srcOrd="0" destOrd="0" presId="urn:microsoft.com/office/officeart/2008/layout/VerticalCurvedList"/>
    <dgm:cxn modelId="{72477FB2-7F22-4DF3-AF6E-D8FF0B4673C5}" type="presOf" srcId="{E8558C83-9868-43E1-9E5A-91996DF967D8}" destId="{F2D2FFD8-67CA-4C3E-8548-793E2C9B05F9}" srcOrd="0" destOrd="0" presId="urn:microsoft.com/office/officeart/2008/layout/VerticalCurvedList"/>
    <dgm:cxn modelId="{F510D06C-8A75-4605-A682-983CEC40641D}" type="presParOf" srcId="{3978BC86-0D9F-4184-8E0B-5EFA9F5C2865}" destId="{1438130D-CEB3-43DF-89F6-8EFC22FA20DE}" srcOrd="0" destOrd="0" presId="urn:microsoft.com/office/officeart/2008/layout/VerticalCurvedList"/>
    <dgm:cxn modelId="{7438B567-512F-42F6-B960-9898EE5A19B8}" type="presParOf" srcId="{1438130D-CEB3-43DF-89F6-8EFC22FA20DE}" destId="{B679CFBC-DAD3-42B8-B148-7F8D480EDFC9}" srcOrd="0" destOrd="0" presId="urn:microsoft.com/office/officeart/2008/layout/VerticalCurvedList"/>
    <dgm:cxn modelId="{10C37598-E0DB-4D29-92E9-853D155FD647}" type="presParOf" srcId="{B679CFBC-DAD3-42B8-B148-7F8D480EDFC9}" destId="{2FF2D8E0-0F6A-486B-80EE-EF16870BFAE3}" srcOrd="0" destOrd="0" presId="urn:microsoft.com/office/officeart/2008/layout/VerticalCurvedList"/>
    <dgm:cxn modelId="{D6E2A01A-95DD-465F-BBAB-1644C3CAFD9B}" type="presParOf" srcId="{B679CFBC-DAD3-42B8-B148-7F8D480EDFC9}" destId="{62726CA1-C00E-4E56-8A91-6CF4030BAFBB}" srcOrd="1" destOrd="0" presId="urn:microsoft.com/office/officeart/2008/layout/VerticalCurvedList"/>
    <dgm:cxn modelId="{83D5446A-9342-464F-8121-8287190051EF}" type="presParOf" srcId="{B679CFBC-DAD3-42B8-B148-7F8D480EDFC9}" destId="{8F36E162-BFA1-495C-B2BA-B2D51C4336C9}" srcOrd="2" destOrd="0" presId="urn:microsoft.com/office/officeart/2008/layout/VerticalCurvedList"/>
    <dgm:cxn modelId="{8BE492D4-4F8B-4389-9407-D9BC7A26EC9E}" type="presParOf" srcId="{B679CFBC-DAD3-42B8-B148-7F8D480EDFC9}" destId="{679EC03C-5D7E-4574-832E-3F9014D3BBFB}" srcOrd="3" destOrd="0" presId="urn:microsoft.com/office/officeart/2008/layout/VerticalCurvedList"/>
    <dgm:cxn modelId="{559589DF-A15D-46B6-AFB5-4394A1EF4F9D}" type="presParOf" srcId="{1438130D-CEB3-43DF-89F6-8EFC22FA20DE}" destId="{7A0C4EF5-3F29-457D-AB0D-6941E57543B0}" srcOrd="1" destOrd="0" presId="urn:microsoft.com/office/officeart/2008/layout/VerticalCurvedList"/>
    <dgm:cxn modelId="{2FEFA2D8-D55B-497A-8954-F85571B24010}" type="presParOf" srcId="{1438130D-CEB3-43DF-89F6-8EFC22FA20DE}" destId="{66241051-6AAC-4F04-8ACA-CD6C98A3C364}" srcOrd="2" destOrd="0" presId="urn:microsoft.com/office/officeart/2008/layout/VerticalCurvedList"/>
    <dgm:cxn modelId="{1A4BB937-7D24-4AA6-A1B1-FAEAA00F253E}" type="presParOf" srcId="{66241051-6AAC-4F04-8ACA-CD6C98A3C364}" destId="{83A7F5B0-4027-4FBF-BCA1-835981FA9B89}" srcOrd="0" destOrd="0" presId="urn:microsoft.com/office/officeart/2008/layout/VerticalCurvedList"/>
    <dgm:cxn modelId="{0327191E-F694-4E2A-A682-FC799BAF485A}" type="presParOf" srcId="{1438130D-CEB3-43DF-89F6-8EFC22FA20DE}" destId="{10F216A3-CA59-49E2-841E-DE01861A76B6}" srcOrd="3" destOrd="0" presId="urn:microsoft.com/office/officeart/2008/layout/VerticalCurvedList"/>
    <dgm:cxn modelId="{DB1FA314-DF9A-42E0-88BB-B4701DC38E91}" type="presParOf" srcId="{1438130D-CEB3-43DF-89F6-8EFC22FA20DE}" destId="{5A252A4D-534B-4D28-A6F3-AFD79019C5BB}" srcOrd="4" destOrd="0" presId="urn:microsoft.com/office/officeart/2008/layout/VerticalCurvedList"/>
    <dgm:cxn modelId="{424AC342-229C-42A3-8419-8BC835DA73CE}" type="presParOf" srcId="{5A252A4D-534B-4D28-A6F3-AFD79019C5BB}" destId="{851E46F6-F986-4B1A-AE19-AE8A6C597564}" srcOrd="0" destOrd="0" presId="urn:microsoft.com/office/officeart/2008/layout/VerticalCurvedList"/>
    <dgm:cxn modelId="{463FAFC6-28CF-463B-8AF6-CDD4A3C8365E}" type="presParOf" srcId="{1438130D-CEB3-43DF-89F6-8EFC22FA20DE}" destId="{F2D2FFD8-67CA-4C3E-8548-793E2C9B05F9}" srcOrd="5" destOrd="0" presId="urn:microsoft.com/office/officeart/2008/layout/VerticalCurvedList"/>
    <dgm:cxn modelId="{92F976B7-A28F-4768-8751-C97E9EAFABEF}" type="presParOf" srcId="{1438130D-CEB3-43DF-89F6-8EFC22FA20DE}" destId="{582D5BC1-93B5-485C-9658-A33C382D5C94}" srcOrd="6" destOrd="0" presId="urn:microsoft.com/office/officeart/2008/layout/VerticalCurvedList"/>
    <dgm:cxn modelId="{CAACB489-2BA8-4419-B17A-676987A8A7C8}" type="presParOf" srcId="{582D5BC1-93B5-485C-9658-A33C382D5C94}" destId="{190EB667-2A58-4953-B254-3C415A774D14}" srcOrd="0" destOrd="0" presId="urn:microsoft.com/office/officeart/2008/layout/VerticalCurvedList"/>
    <dgm:cxn modelId="{1B58BB8C-EBB8-423E-95BE-12998DB8614E}" type="presParOf" srcId="{1438130D-CEB3-43DF-89F6-8EFC22FA20DE}" destId="{7492FE11-426B-44A4-9BCC-27D1C7AAB30D}" srcOrd="7" destOrd="0" presId="urn:microsoft.com/office/officeart/2008/layout/VerticalCurvedList"/>
    <dgm:cxn modelId="{5D6D6BB0-AD25-481E-8DD2-051CFB4886D1}" type="presParOf" srcId="{1438130D-CEB3-43DF-89F6-8EFC22FA20DE}" destId="{2158D2F7-19A9-4888-B736-5825FC332135}" srcOrd="8" destOrd="0" presId="urn:microsoft.com/office/officeart/2008/layout/VerticalCurvedList"/>
    <dgm:cxn modelId="{DAFEF3A8-94F0-4C19-A5DC-794327E77BB9}" type="presParOf" srcId="{2158D2F7-19A9-4888-B736-5825FC332135}" destId="{9C9B3DA5-D6A3-46B4-9075-09A1DD02CF5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58B6934-B10F-4D01-91D3-07CB3AF9BD0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D6A4BD-3305-4127-9C5D-7E64A7C34A87}">
      <dgm:prSet custT="1"/>
      <dgm:spPr>
        <a:solidFill>
          <a:schemeClr val="accent1"/>
        </a:solidFill>
      </dgm:spPr>
      <dgm:t>
        <a:bodyPr/>
        <a:lstStyle/>
        <a:p>
          <a:pPr algn="ctr" rtl="0"/>
          <a:r>
            <a:rPr lang="hr-HR" sz="3200" dirty="0"/>
            <a:t>Porezne prednosti</a:t>
          </a:r>
        </a:p>
      </dgm:t>
    </dgm:pt>
    <dgm:pt modelId="{BB52CF7C-1FCF-47FA-8A3D-7DC264F06C5E}" type="parTrans" cxnId="{4EB35CF8-9012-46EE-A579-5414D232E560}">
      <dgm:prSet/>
      <dgm:spPr/>
      <dgm:t>
        <a:bodyPr/>
        <a:lstStyle/>
        <a:p>
          <a:endParaRPr lang="en-US"/>
        </a:p>
      </dgm:t>
    </dgm:pt>
    <dgm:pt modelId="{BBD0D563-C093-4464-B51A-907F20E8C159}" type="sibTrans" cxnId="{4EB35CF8-9012-46EE-A579-5414D232E560}">
      <dgm:prSet/>
      <dgm:spPr/>
      <dgm:t>
        <a:bodyPr/>
        <a:lstStyle/>
        <a:p>
          <a:endParaRPr lang="en-US"/>
        </a:p>
      </dgm:t>
    </dgm:pt>
    <dgm:pt modelId="{7A7FF138-9CCC-4BC0-B03B-7ACE8C54EF6F}">
      <dgm:prSet custT="1"/>
      <dgm:spPr/>
      <dgm:t>
        <a:bodyPr/>
        <a:lstStyle/>
        <a:p>
          <a:pPr rtl="0"/>
          <a:r>
            <a:rPr lang="hr-HR" sz="1800" dirty="0"/>
            <a:t>Tvrtke u visokom poreznom razredu htjet</a:t>
          </a:r>
          <a:r>
            <a:rPr lang="en-US" sz="1800" dirty="0"/>
            <a:t>i</a:t>
          </a:r>
          <a:r>
            <a:rPr lang="hr-HR" sz="1800" dirty="0"/>
            <a:t> će djelovati kao </a:t>
          </a:r>
          <a:r>
            <a:rPr lang="en-US" sz="1800" dirty="0" err="1"/>
            <a:t>davatelj</a:t>
          </a:r>
          <a:endParaRPr lang="hr-HR" sz="1800" dirty="0"/>
        </a:p>
      </dgm:t>
    </dgm:pt>
    <dgm:pt modelId="{E867D977-EC53-48CF-BD6F-86DF77F60D2B}" type="parTrans" cxnId="{FEB2CE54-4E17-4B96-AD9D-717F127B641B}">
      <dgm:prSet/>
      <dgm:spPr/>
      <dgm:t>
        <a:bodyPr/>
        <a:lstStyle/>
        <a:p>
          <a:endParaRPr lang="en-US"/>
        </a:p>
      </dgm:t>
    </dgm:pt>
    <dgm:pt modelId="{C82CC5E9-CA3F-41CC-BFB9-59F40ED3967A}" type="sibTrans" cxnId="{FEB2CE54-4E17-4B96-AD9D-717F127B641B}">
      <dgm:prSet/>
      <dgm:spPr/>
      <dgm:t>
        <a:bodyPr/>
        <a:lstStyle/>
        <a:p>
          <a:endParaRPr lang="en-US"/>
        </a:p>
      </dgm:t>
    </dgm:pt>
    <dgm:pt modelId="{CF0FAB85-0513-4279-AD54-2CDAC1715092}">
      <dgm:prSet custT="1"/>
      <dgm:spPr/>
      <dgm:t>
        <a:bodyPr/>
        <a:lstStyle/>
        <a:p>
          <a:pPr rtl="0"/>
          <a:r>
            <a:rPr lang="hr-HR" sz="1800" dirty="0"/>
            <a:t>Tvrtke u niskom poreznom razredu bit</a:t>
          </a:r>
          <a:r>
            <a:rPr lang="en-US" sz="1800" dirty="0"/>
            <a:t>i</a:t>
          </a:r>
          <a:r>
            <a:rPr lang="hr-HR" sz="1800" dirty="0"/>
            <a:t> će </a:t>
          </a:r>
          <a:r>
            <a:rPr lang="en-US" sz="1800" dirty="0" err="1"/>
            <a:t>primatelji</a:t>
          </a:r>
          <a:endParaRPr lang="hr-HR" sz="1800" dirty="0"/>
        </a:p>
      </dgm:t>
    </dgm:pt>
    <dgm:pt modelId="{84A9AAD1-6365-4E40-8B70-44A161327877}" type="parTrans" cxnId="{5261A15D-14F5-4103-93D4-7D513E2FB749}">
      <dgm:prSet/>
      <dgm:spPr/>
      <dgm:t>
        <a:bodyPr/>
        <a:lstStyle/>
        <a:p>
          <a:endParaRPr lang="en-US"/>
        </a:p>
      </dgm:t>
    </dgm:pt>
    <dgm:pt modelId="{5030BA0E-EEE0-47A3-9A78-0FA746B8D363}" type="sibTrans" cxnId="{5261A15D-14F5-4103-93D4-7D513E2FB749}">
      <dgm:prSet/>
      <dgm:spPr/>
      <dgm:t>
        <a:bodyPr/>
        <a:lstStyle/>
        <a:p>
          <a:endParaRPr lang="en-US"/>
        </a:p>
      </dgm:t>
    </dgm:pt>
    <dgm:pt modelId="{EEC32B5D-11C3-49EF-B6B4-B6FE62ACFF94}">
      <dgm:prSet custT="1"/>
      <dgm:spPr/>
      <dgm:t>
        <a:bodyPr/>
        <a:lstStyle/>
        <a:p>
          <a:pPr rtl="0"/>
          <a:r>
            <a:rPr lang="en-US" sz="1800" dirty="0" err="1"/>
            <a:t>Primatelji</a:t>
          </a:r>
          <a:r>
            <a:rPr lang="hr-HR" sz="1800" dirty="0"/>
            <a:t> se ne bi mogli koristiti poreznim prednostima vlasništva, poput amortizacije i financiranja duga jednako učinkovito kao </a:t>
          </a:r>
          <a:r>
            <a:rPr lang="en-US" sz="1800" dirty="0" err="1"/>
            <a:t>davatelji</a:t>
          </a:r>
          <a:r>
            <a:rPr lang="hr-HR" sz="1800" dirty="0"/>
            <a:t>.</a:t>
          </a:r>
        </a:p>
      </dgm:t>
    </dgm:pt>
    <dgm:pt modelId="{B421BE99-C764-47AE-AC75-743276A3BE7A}" type="parTrans" cxnId="{E0E6A6D7-B5D1-4A9F-B704-1D9C5DBE4893}">
      <dgm:prSet/>
      <dgm:spPr/>
      <dgm:t>
        <a:bodyPr/>
        <a:lstStyle/>
        <a:p>
          <a:endParaRPr lang="en-US"/>
        </a:p>
      </dgm:t>
    </dgm:pt>
    <dgm:pt modelId="{6263DB7B-13EB-4357-BFCA-63C83C5C5761}" type="sibTrans" cxnId="{E0E6A6D7-B5D1-4A9F-B704-1D9C5DBE4893}">
      <dgm:prSet/>
      <dgm:spPr/>
      <dgm:t>
        <a:bodyPr/>
        <a:lstStyle/>
        <a:p>
          <a:endParaRPr lang="en-US"/>
        </a:p>
      </dgm:t>
    </dgm:pt>
    <dgm:pt modelId="{BD2E402E-1C1C-46CA-BD23-7135303CE124}">
      <dgm:prSet custT="1"/>
      <dgm:spPr/>
      <dgm:t>
        <a:bodyPr/>
        <a:lstStyle/>
        <a:p>
          <a:pPr rtl="0"/>
          <a:r>
            <a:rPr lang="hr-HR" sz="1800" dirty="0" err="1"/>
            <a:t>Potencijaln</a:t>
          </a:r>
          <a:r>
            <a:rPr lang="en-US" sz="1800" dirty="0"/>
            <a:t>u</a:t>
          </a:r>
          <a:r>
            <a:rPr lang="hr-HR" sz="1800" dirty="0"/>
            <a:t> </a:t>
          </a:r>
          <a:r>
            <a:rPr lang="hr-HR" sz="1800" dirty="0" err="1"/>
            <a:t>porezn</a:t>
          </a:r>
          <a:r>
            <a:rPr lang="en-US" sz="1800" dirty="0"/>
            <a:t>u</a:t>
          </a:r>
          <a:r>
            <a:rPr lang="hr-HR" sz="1800" dirty="0"/>
            <a:t> </a:t>
          </a:r>
          <a:r>
            <a:rPr lang="en-US" sz="1800" dirty="0"/>
            <a:t>za</a:t>
          </a:r>
          <a:r>
            <a:rPr lang="hr-HR" sz="1800" dirty="0"/>
            <a:t>štit</a:t>
          </a:r>
          <a:r>
            <a:rPr lang="en-US" sz="1800" dirty="0"/>
            <a:t>u</a:t>
          </a:r>
          <a:r>
            <a:rPr lang="hr-HR" sz="1800" dirty="0"/>
            <a:t> </a:t>
          </a:r>
          <a:r>
            <a:rPr lang="hr-HR" sz="1800" dirty="0" err="1"/>
            <a:t>koj</a:t>
          </a:r>
          <a:r>
            <a:rPr lang="en-US" sz="1800" dirty="0"/>
            <a:t>u</a:t>
          </a:r>
          <a:r>
            <a:rPr lang="hr-HR" sz="1800" dirty="0"/>
            <a:t> jedna tvrtka ne može učinkovito iskoristiti može se prenijeti na drugu leasing</a:t>
          </a:r>
          <a:r>
            <a:rPr lang="en-US" sz="1800" dirty="0"/>
            <a:t>om</a:t>
          </a:r>
          <a:endParaRPr lang="hr-HR" sz="1800" dirty="0"/>
        </a:p>
      </dgm:t>
    </dgm:pt>
    <dgm:pt modelId="{26A0C5D0-C982-4943-9210-42E67F42076C}" type="parTrans" cxnId="{91F25574-08E4-4F90-83CC-D7C9CC135D5D}">
      <dgm:prSet/>
      <dgm:spPr/>
      <dgm:t>
        <a:bodyPr/>
        <a:lstStyle/>
        <a:p>
          <a:endParaRPr lang="en-US"/>
        </a:p>
      </dgm:t>
    </dgm:pt>
    <dgm:pt modelId="{E616DB63-889B-41BA-9180-A25BA3DE67DB}" type="sibTrans" cxnId="{91F25574-08E4-4F90-83CC-D7C9CC135D5D}">
      <dgm:prSet/>
      <dgm:spPr/>
      <dgm:t>
        <a:bodyPr/>
        <a:lstStyle/>
        <a:p>
          <a:endParaRPr lang="en-US"/>
        </a:p>
      </dgm:t>
    </dgm:pt>
    <dgm:pt modelId="{4B2F2889-8709-4237-B0CC-129B3543F77C}" type="pres">
      <dgm:prSet presAssocID="{F58B6934-B10F-4D01-91D3-07CB3AF9BD03}" presName="linear" presStyleCnt="0">
        <dgm:presLayoutVars>
          <dgm:animLvl val="lvl"/>
          <dgm:resizeHandles val="exact"/>
        </dgm:presLayoutVars>
      </dgm:prSet>
      <dgm:spPr/>
    </dgm:pt>
    <dgm:pt modelId="{7CA730A6-04E6-4681-A068-2733AA4CFEFB}" type="pres">
      <dgm:prSet presAssocID="{20D6A4BD-3305-4127-9C5D-7E64A7C34A87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F48BBF3-B6C9-4394-9E20-7B1F295AEC6B}" type="pres">
      <dgm:prSet presAssocID="{20D6A4BD-3305-4127-9C5D-7E64A7C34A87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33C16303-4194-4CBF-ADAD-F0F375CB67EC}" type="presOf" srcId="{BD2E402E-1C1C-46CA-BD23-7135303CE124}" destId="{5F48BBF3-B6C9-4394-9E20-7B1F295AEC6B}" srcOrd="0" destOrd="0" presId="urn:microsoft.com/office/officeart/2005/8/layout/vList2"/>
    <dgm:cxn modelId="{AFD63329-3B96-4BA0-9EE6-A574832D2FB8}" type="presOf" srcId="{7A7FF138-9CCC-4BC0-B03B-7ACE8C54EF6F}" destId="{5F48BBF3-B6C9-4394-9E20-7B1F295AEC6B}" srcOrd="0" destOrd="1" presId="urn:microsoft.com/office/officeart/2005/8/layout/vList2"/>
    <dgm:cxn modelId="{5A9FF72C-0185-41F8-8300-6CD372AAC26F}" type="presOf" srcId="{EEC32B5D-11C3-49EF-B6B4-B6FE62ACFF94}" destId="{5F48BBF3-B6C9-4394-9E20-7B1F295AEC6B}" srcOrd="0" destOrd="3" presId="urn:microsoft.com/office/officeart/2005/8/layout/vList2"/>
    <dgm:cxn modelId="{09820F38-2E8A-4D80-B2DE-D456F559C733}" type="presOf" srcId="{CF0FAB85-0513-4279-AD54-2CDAC1715092}" destId="{5F48BBF3-B6C9-4394-9E20-7B1F295AEC6B}" srcOrd="0" destOrd="2" presId="urn:microsoft.com/office/officeart/2005/8/layout/vList2"/>
    <dgm:cxn modelId="{5261A15D-14F5-4103-93D4-7D513E2FB749}" srcId="{20D6A4BD-3305-4127-9C5D-7E64A7C34A87}" destId="{CF0FAB85-0513-4279-AD54-2CDAC1715092}" srcOrd="2" destOrd="0" parTransId="{84A9AAD1-6365-4E40-8B70-44A161327877}" sibTransId="{5030BA0E-EEE0-47A3-9A78-0FA746B8D363}"/>
    <dgm:cxn modelId="{FB9E9860-5C14-455A-AA02-B03246D91E44}" type="presOf" srcId="{F58B6934-B10F-4D01-91D3-07CB3AF9BD03}" destId="{4B2F2889-8709-4237-B0CC-129B3543F77C}" srcOrd="0" destOrd="0" presId="urn:microsoft.com/office/officeart/2005/8/layout/vList2"/>
    <dgm:cxn modelId="{91F25574-08E4-4F90-83CC-D7C9CC135D5D}" srcId="{20D6A4BD-3305-4127-9C5D-7E64A7C34A87}" destId="{BD2E402E-1C1C-46CA-BD23-7135303CE124}" srcOrd="0" destOrd="0" parTransId="{26A0C5D0-C982-4943-9210-42E67F42076C}" sibTransId="{E616DB63-889B-41BA-9180-A25BA3DE67DB}"/>
    <dgm:cxn modelId="{FEB2CE54-4E17-4B96-AD9D-717F127B641B}" srcId="{20D6A4BD-3305-4127-9C5D-7E64A7C34A87}" destId="{7A7FF138-9CCC-4BC0-B03B-7ACE8C54EF6F}" srcOrd="1" destOrd="0" parTransId="{E867D977-EC53-48CF-BD6F-86DF77F60D2B}" sibTransId="{C82CC5E9-CA3F-41CC-BFB9-59F40ED3967A}"/>
    <dgm:cxn modelId="{E0E6A6D7-B5D1-4A9F-B704-1D9C5DBE4893}" srcId="{20D6A4BD-3305-4127-9C5D-7E64A7C34A87}" destId="{EEC32B5D-11C3-49EF-B6B4-B6FE62ACFF94}" srcOrd="3" destOrd="0" parTransId="{B421BE99-C764-47AE-AC75-743276A3BE7A}" sibTransId="{6263DB7B-13EB-4357-BFCA-63C83C5C5761}"/>
    <dgm:cxn modelId="{57B8EDF7-0667-486A-AFD0-B1E96EA4CC85}" type="presOf" srcId="{20D6A4BD-3305-4127-9C5D-7E64A7C34A87}" destId="{7CA730A6-04E6-4681-A068-2733AA4CFEFB}" srcOrd="0" destOrd="0" presId="urn:microsoft.com/office/officeart/2005/8/layout/vList2"/>
    <dgm:cxn modelId="{4EB35CF8-9012-46EE-A579-5414D232E560}" srcId="{F58B6934-B10F-4D01-91D3-07CB3AF9BD03}" destId="{20D6A4BD-3305-4127-9C5D-7E64A7C34A87}" srcOrd="0" destOrd="0" parTransId="{BB52CF7C-1FCF-47FA-8A3D-7DC264F06C5E}" sibTransId="{BBD0D563-C093-4464-B51A-907F20E8C159}"/>
    <dgm:cxn modelId="{2FBB07FA-F44B-4C39-A75E-BA3392B415DC}" type="presParOf" srcId="{4B2F2889-8709-4237-B0CC-129B3543F77C}" destId="{7CA730A6-04E6-4681-A068-2733AA4CFEFB}" srcOrd="0" destOrd="0" presId="urn:microsoft.com/office/officeart/2005/8/layout/vList2"/>
    <dgm:cxn modelId="{F2F8E746-1006-4B7A-8AEF-FDA9791CCEE3}" type="presParOf" srcId="{4B2F2889-8709-4237-B0CC-129B3543F77C}" destId="{5F48BBF3-B6C9-4394-9E20-7B1F295AEC6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F257C3E-3304-4EC0-993E-E7C19B3A2C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C94177-F3FD-44CB-AF46-D5EE1FFF5334}">
      <dgm:prSet/>
      <dgm:spPr/>
      <dgm:t>
        <a:bodyPr/>
        <a:lstStyle/>
        <a:p>
          <a:pPr rtl="0"/>
          <a:r>
            <a:rPr lang="hr-HR" dirty="0"/>
            <a:t>Znatna nesigurnost (preostala vrijednost imovine)</a:t>
          </a:r>
        </a:p>
      </dgm:t>
    </dgm:pt>
    <dgm:pt modelId="{F1937D95-F0E0-49EA-BECF-5C3396F8306C}" type="parTrans" cxnId="{CBC954F5-A2C8-4DE7-B9C9-D0511F07A7B4}">
      <dgm:prSet/>
      <dgm:spPr/>
      <dgm:t>
        <a:bodyPr/>
        <a:lstStyle/>
        <a:p>
          <a:endParaRPr lang="en-US"/>
        </a:p>
      </dgm:t>
    </dgm:pt>
    <dgm:pt modelId="{E8F841D0-ACC7-4904-95A6-8FD3F72DD498}" type="sibTrans" cxnId="{CBC954F5-A2C8-4DE7-B9C9-D0511F07A7B4}">
      <dgm:prSet/>
      <dgm:spPr/>
      <dgm:t>
        <a:bodyPr/>
        <a:lstStyle/>
        <a:p>
          <a:endParaRPr lang="en-US"/>
        </a:p>
      </dgm:t>
    </dgm:pt>
    <dgm:pt modelId="{77A02F1A-D657-4D27-8D29-9C89FA9137A6}">
      <dgm:prSet/>
      <dgm:spPr/>
      <dgm:t>
        <a:bodyPr/>
        <a:lstStyle/>
        <a:p>
          <a:pPr rtl="0"/>
          <a:r>
            <a:rPr lang="hr-HR" dirty="0"/>
            <a:t>Prenošenje nesigurnosti o preostaloj vrijednosti imovine na </a:t>
          </a:r>
          <a:r>
            <a:rPr lang="en-US" dirty="0" err="1"/>
            <a:t>davatelja</a:t>
          </a:r>
          <a:r>
            <a:rPr lang="hr-HR" dirty="0"/>
            <a:t> ima smisla kad davatelj može bolje podnijeti rizik (npr. ako je davatelj proizvođač, tada može bolje procijeniti i upravljati rizikom vezanim uz preostalu vrijednost)</a:t>
          </a:r>
        </a:p>
      </dgm:t>
    </dgm:pt>
    <dgm:pt modelId="{EC7A6831-491D-45F1-B35A-623BE49AB7E6}" type="parTrans" cxnId="{B547BC3F-AB17-4966-A5ED-3327F313758F}">
      <dgm:prSet/>
      <dgm:spPr/>
      <dgm:t>
        <a:bodyPr/>
        <a:lstStyle/>
        <a:p>
          <a:endParaRPr lang="en-US"/>
        </a:p>
      </dgm:t>
    </dgm:pt>
    <dgm:pt modelId="{70FDA468-E060-4E23-99DE-D9BF272D51B1}" type="sibTrans" cxnId="{B547BC3F-AB17-4966-A5ED-3327F313758F}">
      <dgm:prSet/>
      <dgm:spPr/>
      <dgm:t>
        <a:bodyPr/>
        <a:lstStyle/>
        <a:p>
          <a:endParaRPr lang="en-US"/>
        </a:p>
      </dgm:t>
    </dgm:pt>
    <dgm:pt modelId="{8AAB9032-FF10-4696-80C4-9D2C197C005E}">
      <dgm:prSet/>
      <dgm:spPr/>
      <dgm:t>
        <a:bodyPr/>
        <a:lstStyle/>
        <a:p>
          <a:pPr rtl="0"/>
          <a:r>
            <a:rPr lang="hr-HR" dirty="0"/>
            <a:t>Troškovi promjene vlasništva nad imovinom više puta tijekom njezina korisnog razdoblja često će biti veći od troškova izrade ugovora o leasingu. </a:t>
          </a:r>
        </a:p>
      </dgm:t>
    </dgm:pt>
    <dgm:pt modelId="{977B2252-1847-4D07-B583-53D89CBA0CBE}" type="parTrans" cxnId="{23034A49-6CFB-41FB-8052-E1E3E70B9F9B}">
      <dgm:prSet/>
      <dgm:spPr/>
      <dgm:t>
        <a:bodyPr/>
        <a:lstStyle/>
        <a:p>
          <a:endParaRPr lang="en-US"/>
        </a:p>
      </dgm:t>
    </dgm:pt>
    <dgm:pt modelId="{6047198A-8520-4984-BCFE-1E0E3A89CD25}" type="sibTrans" cxnId="{23034A49-6CFB-41FB-8052-E1E3E70B9F9B}">
      <dgm:prSet/>
      <dgm:spPr/>
      <dgm:t>
        <a:bodyPr/>
        <a:lstStyle/>
        <a:p>
          <a:endParaRPr lang="en-US"/>
        </a:p>
      </dgm:t>
    </dgm:pt>
    <dgm:pt modelId="{C7FB4545-9DA7-4B77-B6AC-6CCD023EF09E}">
      <dgm:prSet custT="1"/>
      <dgm:spPr/>
      <dgm:t>
        <a:bodyPr/>
        <a:lstStyle/>
        <a:p>
          <a:pPr rtl="0"/>
          <a:r>
            <a:rPr lang="hr-HR" sz="2800" b="1" dirty="0"/>
            <a:t>Prijenos nesigurnosti s </a:t>
          </a:r>
          <a:r>
            <a:rPr lang="en-US" sz="2800" b="1" dirty="0" err="1"/>
            <a:t>primatelja</a:t>
          </a:r>
          <a:r>
            <a:rPr lang="hr-HR" sz="2800" b="1" dirty="0"/>
            <a:t> na </a:t>
          </a:r>
          <a:r>
            <a:rPr lang="en-US" sz="2800" b="1" dirty="0" err="1"/>
            <a:t>davatelja</a:t>
          </a:r>
          <a:endParaRPr lang="hr-HR" sz="2800" b="1" dirty="0"/>
        </a:p>
      </dgm:t>
    </dgm:pt>
    <dgm:pt modelId="{59B29323-677A-48C0-AEF0-BA253D1359A9}" type="parTrans" cxnId="{BD5F96BB-DBA5-42F3-AFE3-46C9592CC816}">
      <dgm:prSet/>
      <dgm:spPr/>
      <dgm:t>
        <a:bodyPr/>
        <a:lstStyle/>
        <a:p>
          <a:endParaRPr lang="en-US"/>
        </a:p>
      </dgm:t>
    </dgm:pt>
    <dgm:pt modelId="{C9C4E2F3-FFF4-47CB-8420-95DB15113CDF}" type="sibTrans" cxnId="{BD5F96BB-DBA5-42F3-AFE3-46C9592CC816}">
      <dgm:prSet/>
      <dgm:spPr/>
      <dgm:t>
        <a:bodyPr/>
        <a:lstStyle/>
        <a:p>
          <a:endParaRPr lang="en-US"/>
        </a:p>
      </dgm:t>
    </dgm:pt>
    <dgm:pt modelId="{9DDD553E-DFEC-4477-A1B9-4A0288B6A6A8}">
      <dgm:prSet custT="1"/>
      <dgm:spPr/>
      <dgm:t>
        <a:bodyPr/>
        <a:lstStyle/>
        <a:p>
          <a:pPr rtl="0"/>
          <a:r>
            <a:rPr lang="hr-HR" sz="2800" b="1" dirty="0"/>
            <a:t>Transakcijski troškovi</a:t>
          </a:r>
        </a:p>
      </dgm:t>
    </dgm:pt>
    <dgm:pt modelId="{5096D5C0-98BE-46EE-873F-2AD41E710323}" type="parTrans" cxnId="{D7B85976-A3FD-42DB-B4C8-F2D6C4E469A6}">
      <dgm:prSet/>
      <dgm:spPr/>
      <dgm:t>
        <a:bodyPr/>
        <a:lstStyle/>
        <a:p>
          <a:endParaRPr lang="en-US"/>
        </a:p>
      </dgm:t>
    </dgm:pt>
    <dgm:pt modelId="{ACF8A7A2-A63A-4DA9-9A78-BF08B2E17084}" type="sibTrans" cxnId="{D7B85976-A3FD-42DB-B4C8-F2D6C4E469A6}">
      <dgm:prSet/>
      <dgm:spPr/>
      <dgm:t>
        <a:bodyPr/>
        <a:lstStyle/>
        <a:p>
          <a:endParaRPr lang="en-US"/>
        </a:p>
      </dgm:t>
    </dgm:pt>
    <dgm:pt modelId="{B91DA197-CF16-445B-8737-3D584F83CD1C}">
      <dgm:prSet/>
      <dgm:spPr/>
      <dgm:t>
        <a:bodyPr/>
        <a:lstStyle/>
        <a:p>
          <a:pPr rtl="0"/>
          <a:r>
            <a:rPr lang="hr-HR" dirty="0"/>
            <a:t>Niži transakcijski troškovi mogu biti glavni razlog kratkoročnih leasinga (operativni leasing),</a:t>
          </a:r>
          <a:r>
            <a:rPr lang="en-US" dirty="0"/>
            <a:t> </a:t>
          </a:r>
          <a:r>
            <a:rPr lang="hr-HR" dirty="0"/>
            <a:t>a ne glavni razlog dugoročnih leasinga.</a:t>
          </a:r>
        </a:p>
      </dgm:t>
    </dgm:pt>
    <dgm:pt modelId="{6E129584-C18F-4558-8322-1D6C672F3621}" type="parTrans" cxnId="{AC78BF2F-4877-4964-9451-8C2C5CAE0535}">
      <dgm:prSet/>
      <dgm:spPr/>
    </dgm:pt>
    <dgm:pt modelId="{0B498B20-5F1B-4608-BA13-206FDADADC07}" type="sibTrans" cxnId="{AC78BF2F-4877-4964-9451-8C2C5CAE0535}">
      <dgm:prSet/>
      <dgm:spPr/>
    </dgm:pt>
    <dgm:pt modelId="{D7C59E9A-6231-4764-B821-39A8BB90062C}" type="pres">
      <dgm:prSet presAssocID="{4F257C3E-3304-4EC0-993E-E7C19B3A2C49}" presName="Name0" presStyleCnt="0">
        <dgm:presLayoutVars>
          <dgm:dir/>
          <dgm:animLvl val="lvl"/>
          <dgm:resizeHandles val="exact"/>
        </dgm:presLayoutVars>
      </dgm:prSet>
      <dgm:spPr/>
    </dgm:pt>
    <dgm:pt modelId="{9B8B8B73-0B1C-4C97-807E-CFC210285C29}" type="pres">
      <dgm:prSet presAssocID="{C7FB4545-9DA7-4B77-B6AC-6CCD023EF09E}" presName="linNode" presStyleCnt="0"/>
      <dgm:spPr/>
    </dgm:pt>
    <dgm:pt modelId="{4A9B299D-4BA7-4943-833F-8067CAAB3F88}" type="pres">
      <dgm:prSet presAssocID="{C7FB4545-9DA7-4B77-B6AC-6CCD023EF09E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28A040D-B237-4643-812F-391AEC6D8446}" type="pres">
      <dgm:prSet presAssocID="{C7FB4545-9DA7-4B77-B6AC-6CCD023EF09E}" presName="descendantText" presStyleLbl="alignAccFollowNode1" presStyleIdx="0" presStyleCnt="2">
        <dgm:presLayoutVars>
          <dgm:bulletEnabled val="1"/>
        </dgm:presLayoutVars>
      </dgm:prSet>
      <dgm:spPr/>
    </dgm:pt>
    <dgm:pt modelId="{2C28645C-6E34-4793-A379-ACEF4F794752}" type="pres">
      <dgm:prSet presAssocID="{C9C4E2F3-FFF4-47CB-8420-95DB15113CDF}" presName="sp" presStyleCnt="0"/>
      <dgm:spPr/>
    </dgm:pt>
    <dgm:pt modelId="{832DE1E6-AE61-42D1-913A-70117B2C01B3}" type="pres">
      <dgm:prSet presAssocID="{9DDD553E-DFEC-4477-A1B9-4A0288B6A6A8}" presName="linNode" presStyleCnt="0"/>
      <dgm:spPr/>
    </dgm:pt>
    <dgm:pt modelId="{7A4E0298-DFDD-4C60-ABCF-D12BD0E49E3F}" type="pres">
      <dgm:prSet presAssocID="{9DDD553E-DFEC-4477-A1B9-4A0288B6A6A8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36B55DA9-8BD2-481C-A202-E81AA29751B7}" type="pres">
      <dgm:prSet presAssocID="{9DDD553E-DFEC-4477-A1B9-4A0288B6A6A8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D3375205-6332-4C64-A468-7B25AE2D65E7}" type="presOf" srcId="{9DDD553E-DFEC-4477-A1B9-4A0288B6A6A8}" destId="{7A4E0298-DFDD-4C60-ABCF-D12BD0E49E3F}" srcOrd="0" destOrd="0" presId="urn:microsoft.com/office/officeart/2005/8/layout/vList5"/>
    <dgm:cxn modelId="{AC78BF2F-4877-4964-9451-8C2C5CAE0535}" srcId="{9DDD553E-DFEC-4477-A1B9-4A0288B6A6A8}" destId="{B91DA197-CF16-445B-8737-3D584F83CD1C}" srcOrd="1" destOrd="0" parTransId="{6E129584-C18F-4558-8322-1D6C672F3621}" sibTransId="{0B498B20-5F1B-4608-BA13-206FDADADC07}"/>
    <dgm:cxn modelId="{B547BC3F-AB17-4966-A5ED-3327F313758F}" srcId="{C7FB4545-9DA7-4B77-B6AC-6CCD023EF09E}" destId="{77A02F1A-D657-4D27-8D29-9C89FA9137A6}" srcOrd="1" destOrd="0" parTransId="{EC7A6831-491D-45F1-B35A-623BE49AB7E6}" sibTransId="{70FDA468-E060-4E23-99DE-D9BF272D51B1}"/>
    <dgm:cxn modelId="{23034A49-6CFB-41FB-8052-E1E3E70B9F9B}" srcId="{9DDD553E-DFEC-4477-A1B9-4A0288B6A6A8}" destId="{8AAB9032-FF10-4696-80C4-9D2C197C005E}" srcOrd="0" destOrd="0" parTransId="{977B2252-1847-4D07-B583-53D89CBA0CBE}" sibTransId="{6047198A-8520-4984-BCFE-1E0E3A89CD25}"/>
    <dgm:cxn modelId="{D7B85976-A3FD-42DB-B4C8-F2D6C4E469A6}" srcId="{4F257C3E-3304-4EC0-993E-E7C19B3A2C49}" destId="{9DDD553E-DFEC-4477-A1B9-4A0288B6A6A8}" srcOrd="1" destOrd="0" parTransId="{5096D5C0-98BE-46EE-873F-2AD41E710323}" sibTransId="{ACF8A7A2-A63A-4DA9-9A78-BF08B2E17084}"/>
    <dgm:cxn modelId="{7AF7B979-3E79-40E4-B672-300CC05937AD}" type="presOf" srcId="{8AAB9032-FF10-4696-80C4-9D2C197C005E}" destId="{36B55DA9-8BD2-481C-A202-E81AA29751B7}" srcOrd="0" destOrd="0" presId="urn:microsoft.com/office/officeart/2005/8/layout/vList5"/>
    <dgm:cxn modelId="{CF1F2183-B54E-4E5E-8E3F-DF6152B7BF59}" type="presOf" srcId="{4F257C3E-3304-4EC0-993E-E7C19B3A2C49}" destId="{D7C59E9A-6231-4764-B821-39A8BB90062C}" srcOrd="0" destOrd="0" presId="urn:microsoft.com/office/officeart/2005/8/layout/vList5"/>
    <dgm:cxn modelId="{BD5F96BB-DBA5-42F3-AFE3-46C9592CC816}" srcId="{4F257C3E-3304-4EC0-993E-E7C19B3A2C49}" destId="{C7FB4545-9DA7-4B77-B6AC-6CCD023EF09E}" srcOrd="0" destOrd="0" parTransId="{59B29323-677A-48C0-AEF0-BA253D1359A9}" sibTransId="{C9C4E2F3-FFF4-47CB-8420-95DB15113CDF}"/>
    <dgm:cxn modelId="{80F02CC7-2C7E-49A0-B03F-E6EDBF3D5223}" type="presOf" srcId="{B5C94177-F3FD-44CB-AF46-D5EE1FFF5334}" destId="{928A040D-B237-4643-812F-391AEC6D8446}" srcOrd="0" destOrd="0" presId="urn:microsoft.com/office/officeart/2005/8/layout/vList5"/>
    <dgm:cxn modelId="{201AC5C9-72EC-49A8-9C4C-E196387EACD9}" type="presOf" srcId="{B91DA197-CF16-445B-8737-3D584F83CD1C}" destId="{36B55DA9-8BD2-481C-A202-E81AA29751B7}" srcOrd="0" destOrd="1" presId="urn:microsoft.com/office/officeart/2005/8/layout/vList5"/>
    <dgm:cxn modelId="{5A11D7EE-062E-4EB0-9B55-A741BCF37AA8}" type="presOf" srcId="{C7FB4545-9DA7-4B77-B6AC-6CCD023EF09E}" destId="{4A9B299D-4BA7-4943-833F-8067CAAB3F88}" srcOrd="0" destOrd="0" presId="urn:microsoft.com/office/officeart/2005/8/layout/vList5"/>
    <dgm:cxn modelId="{CBC954F5-A2C8-4DE7-B9C9-D0511F07A7B4}" srcId="{C7FB4545-9DA7-4B77-B6AC-6CCD023EF09E}" destId="{B5C94177-F3FD-44CB-AF46-D5EE1FFF5334}" srcOrd="0" destOrd="0" parTransId="{F1937D95-F0E0-49EA-BECF-5C3396F8306C}" sibTransId="{E8F841D0-ACC7-4904-95A6-8FD3F72DD498}"/>
    <dgm:cxn modelId="{126573F7-D071-4723-BC15-798AF746638C}" type="presOf" srcId="{77A02F1A-D657-4D27-8D29-9C89FA9137A6}" destId="{928A040D-B237-4643-812F-391AEC6D8446}" srcOrd="0" destOrd="1" presId="urn:microsoft.com/office/officeart/2005/8/layout/vList5"/>
    <dgm:cxn modelId="{BE591415-B8C7-4823-9D54-1EAE1006BE21}" type="presParOf" srcId="{D7C59E9A-6231-4764-B821-39A8BB90062C}" destId="{9B8B8B73-0B1C-4C97-807E-CFC210285C29}" srcOrd="0" destOrd="0" presId="urn:microsoft.com/office/officeart/2005/8/layout/vList5"/>
    <dgm:cxn modelId="{8390EE47-4942-44DE-9F41-63DE020D08C4}" type="presParOf" srcId="{9B8B8B73-0B1C-4C97-807E-CFC210285C29}" destId="{4A9B299D-4BA7-4943-833F-8067CAAB3F88}" srcOrd="0" destOrd="0" presId="urn:microsoft.com/office/officeart/2005/8/layout/vList5"/>
    <dgm:cxn modelId="{0D52269D-1B5F-45B2-9C37-4DE87CAFD453}" type="presParOf" srcId="{9B8B8B73-0B1C-4C97-807E-CFC210285C29}" destId="{928A040D-B237-4643-812F-391AEC6D8446}" srcOrd="1" destOrd="0" presId="urn:microsoft.com/office/officeart/2005/8/layout/vList5"/>
    <dgm:cxn modelId="{FAC562F3-15A2-4C2F-9FB2-A5E9B5B10BE8}" type="presParOf" srcId="{D7C59E9A-6231-4764-B821-39A8BB90062C}" destId="{2C28645C-6E34-4793-A379-ACEF4F794752}" srcOrd="1" destOrd="0" presId="urn:microsoft.com/office/officeart/2005/8/layout/vList5"/>
    <dgm:cxn modelId="{5FD06288-6391-4B2E-A1D1-886241915569}" type="presParOf" srcId="{D7C59E9A-6231-4764-B821-39A8BB90062C}" destId="{832DE1E6-AE61-42D1-913A-70117B2C01B3}" srcOrd="2" destOrd="0" presId="urn:microsoft.com/office/officeart/2005/8/layout/vList5"/>
    <dgm:cxn modelId="{949572BB-49BF-4315-BA20-6DB9D1F1EEBD}" type="presParOf" srcId="{832DE1E6-AE61-42D1-913A-70117B2C01B3}" destId="{7A4E0298-DFDD-4C60-ABCF-D12BD0E49E3F}" srcOrd="0" destOrd="0" presId="urn:microsoft.com/office/officeart/2005/8/layout/vList5"/>
    <dgm:cxn modelId="{925EC935-705F-4075-90A8-904EF1CB707E}" type="presParOf" srcId="{832DE1E6-AE61-42D1-913A-70117B2C01B3}" destId="{36B55DA9-8BD2-481C-A202-E81AA29751B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A41916F-084F-410C-B08E-CB67419FAC4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DDB7D3-16CC-4E6F-B0BB-2ACA9BA51EA2}">
      <dgm:prSet/>
      <dgm:spPr/>
      <dgm:t>
        <a:bodyPr/>
        <a:lstStyle/>
        <a:p>
          <a:pPr rtl="0"/>
          <a:r>
            <a:rPr lang="hr-HR" dirty="0"/>
            <a:t>Manje ograničenja u usporedbi sa zajmom (ali pripazite !!)</a:t>
          </a:r>
        </a:p>
      </dgm:t>
    </dgm:pt>
    <dgm:pt modelId="{6B09F7AD-6144-4CB5-B3B6-23817BDEF486}" type="parTrans" cxnId="{3CBBFC31-C5BA-4C68-993C-D7C8001BF770}">
      <dgm:prSet/>
      <dgm:spPr/>
      <dgm:t>
        <a:bodyPr/>
        <a:lstStyle/>
        <a:p>
          <a:endParaRPr lang="en-US"/>
        </a:p>
      </dgm:t>
    </dgm:pt>
    <dgm:pt modelId="{04F61BAB-7E28-4AEF-86A6-79311A4C5F7B}" type="sibTrans" cxnId="{3CBBFC31-C5BA-4C68-993C-D7C8001BF770}">
      <dgm:prSet/>
      <dgm:spPr/>
      <dgm:t>
        <a:bodyPr/>
        <a:lstStyle/>
        <a:p>
          <a:endParaRPr lang="en-US"/>
        </a:p>
      </dgm:t>
    </dgm:pt>
    <dgm:pt modelId="{004A95F4-968C-4898-B9BF-2F422AAE90FC}">
      <dgm:prSet/>
      <dgm:spPr/>
      <dgm:t>
        <a:bodyPr/>
        <a:lstStyle/>
        <a:p>
          <a:pPr rtl="0"/>
          <a:r>
            <a:rPr lang="en-US" dirty="0" err="1"/>
            <a:t>Primatelj</a:t>
          </a:r>
          <a:r>
            <a:rPr lang="hr-HR" dirty="0"/>
            <a:t> će općenito pristati na niz ograničavajućih uvjeta koji su navedeni u ugovoru o zajmu. </a:t>
          </a:r>
          <a:r>
            <a:rPr lang="hr-HR" b="1" dirty="0"/>
            <a:t>Takva ograničenja uglavnom se ne nalaze u ugovorima o leasingu.</a:t>
          </a:r>
          <a:r>
            <a:rPr lang="hr-HR" dirty="0"/>
            <a:t> To je vrlo važno posebno za mala i srednja poduzeća tijekom njihove faze rasta kad im je potrebno financiranje njihovih programa CAPEX-a, a kolateralni zahtjevi ograničavaju </a:t>
          </a:r>
          <a:r>
            <a:rPr lang="hr-HR" b="1" dirty="0"/>
            <a:t>njihov potencijal za rast</a:t>
          </a:r>
        </a:p>
      </dgm:t>
    </dgm:pt>
    <dgm:pt modelId="{953CADB2-A5F8-4DFC-8282-F59D075A6477}" type="parTrans" cxnId="{6FA32A5F-28B1-4B59-85BB-FEB936640DA0}">
      <dgm:prSet/>
      <dgm:spPr/>
      <dgm:t>
        <a:bodyPr/>
        <a:lstStyle/>
        <a:p>
          <a:endParaRPr lang="en-US"/>
        </a:p>
      </dgm:t>
    </dgm:pt>
    <dgm:pt modelId="{18EB5712-F41D-4138-B07A-FF817DF6A086}" type="sibTrans" cxnId="{6FA32A5F-28B1-4B59-85BB-FEB936640DA0}">
      <dgm:prSet/>
      <dgm:spPr/>
      <dgm:t>
        <a:bodyPr/>
        <a:lstStyle/>
        <a:p>
          <a:endParaRPr lang="en-US"/>
        </a:p>
      </dgm:t>
    </dgm:pt>
    <dgm:pt modelId="{A2B6E9ED-300F-49A5-AA37-D324648BC5B8}">
      <dgm:prSet/>
      <dgm:spPr/>
      <dgm:t>
        <a:bodyPr/>
        <a:lstStyle/>
        <a:p>
          <a:pPr rtl="0"/>
          <a:r>
            <a:rPr lang="hr-HR" dirty="0"/>
            <a:t>Opterećena imovina</a:t>
          </a:r>
        </a:p>
      </dgm:t>
    </dgm:pt>
    <dgm:pt modelId="{4D98DF6B-9C36-4BA3-80C4-D40296332C95}" type="parTrans" cxnId="{7FFFE82A-7498-4FF4-98BF-FC439510560E}">
      <dgm:prSet/>
      <dgm:spPr/>
      <dgm:t>
        <a:bodyPr/>
        <a:lstStyle/>
        <a:p>
          <a:endParaRPr lang="en-US"/>
        </a:p>
      </dgm:t>
    </dgm:pt>
    <dgm:pt modelId="{35F06BE1-B7D9-448E-81D2-52A3E6098644}" type="sibTrans" cxnId="{7FFFE82A-7498-4FF4-98BF-FC439510560E}">
      <dgm:prSet/>
      <dgm:spPr/>
      <dgm:t>
        <a:bodyPr/>
        <a:lstStyle/>
        <a:p>
          <a:endParaRPr lang="en-US"/>
        </a:p>
      </dgm:t>
    </dgm:pt>
    <dgm:pt modelId="{B4D6BCB9-0E32-4353-84B9-697AC3798E09}">
      <dgm:prSet/>
      <dgm:spPr/>
      <dgm:t>
        <a:bodyPr/>
        <a:lstStyle/>
        <a:p>
          <a:pPr rtl="0"/>
          <a:r>
            <a:rPr lang="hr-HR" dirty="0"/>
            <a:t>Uz osiguran zajam, </a:t>
          </a:r>
          <a:r>
            <a:rPr lang="en-US" dirty="0" err="1"/>
            <a:t>primatelj</a:t>
          </a:r>
          <a:r>
            <a:rPr lang="hr-HR" dirty="0"/>
            <a:t> će možda morati založiti drugu imovinu kao osiguranje. Sa leasingom je samo leasing imovina opterećena</a:t>
          </a:r>
          <a:r>
            <a:rPr lang="hr-HR" dirty="0">
              <a:sym typeface="Wingdings" panose="05000000000000000000" pitchFamily="2" charset="2"/>
            </a:rPr>
            <a:t></a:t>
          </a:r>
          <a:r>
            <a:rPr lang="hr-HR" dirty="0"/>
            <a:t>  Društva za usluge leasinga obično </a:t>
          </a:r>
          <a:r>
            <a:rPr lang="hr-HR" b="1" dirty="0"/>
            <a:t>upotrebljavaju leasing opremu / strojeve kao osiguranje. </a:t>
          </a:r>
        </a:p>
      </dgm:t>
    </dgm:pt>
    <dgm:pt modelId="{A35E6AF6-15AA-4B0A-A5F2-A16A3292B5DA}" type="parTrans" cxnId="{29F78B58-C558-4BA0-9A51-F6F31A590240}">
      <dgm:prSet/>
      <dgm:spPr/>
      <dgm:t>
        <a:bodyPr/>
        <a:lstStyle/>
        <a:p>
          <a:endParaRPr lang="en-US"/>
        </a:p>
      </dgm:t>
    </dgm:pt>
    <dgm:pt modelId="{55CBA92D-6495-45D3-BC70-47360456E234}" type="sibTrans" cxnId="{29F78B58-C558-4BA0-9A51-F6F31A590240}">
      <dgm:prSet/>
      <dgm:spPr/>
      <dgm:t>
        <a:bodyPr/>
        <a:lstStyle/>
        <a:p>
          <a:endParaRPr lang="en-US"/>
        </a:p>
      </dgm:t>
    </dgm:pt>
    <dgm:pt modelId="{CEF2AA92-F49E-4C07-82E9-4C1697968A92}" type="pres">
      <dgm:prSet presAssocID="{3A41916F-084F-410C-B08E-CB67419FAC4B}" presName="linearFlow" presStyleCnt="0">
        <dgm:presLayoutVars>
          <dgm:dir/>
          <dgm:animLvl val="lvl"/>
          <dgm:resizeHandles val="exact"/>
        </dgm:presLayoutVars>
      </dgm:prSet>
      <dgm:spPr/>
    </dgm:pt>
    <dgm:pt modelId="{99738866-4CDD-4C93-8B64-9D828217A4B3}" type="pres">
      <dgm:prSet presAssocID="{47DDB7D3-16CC-4E6F-B0BB-2ACA9BA51EA2}" presName="composite" presStyleCnt="0"/>
      <dgm:spPr/>
    </dgm:pt>
    <dgm:pt modelId="{0C3056E5-0220-4974-B4AE-19B95FF4B97F}" type="pres">
      <dgm:prSet presAssocID="{47DDB7D3-16CC-4E6F-B0BB-2ACA9BA51EA2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86E802A3-A9D9-4CF1-9FD4-B6319686F173}" type="pres">
      <dgm:prSet presAssocID="{47DDB7D3-16CC-4E6F-B0BB-2ACA9BA51EA2}" presName="descendantText" presStyleLbl="alignAcc1" presStyleIdx="0" presStyleCnt="2" custScaleY="145338">
        <dgm:presLayoutVars>
          <dgm:bulletEnabled val="1"/>
        </dgm:presLayoutVars>
      </dgm:prSet>
      <dgm:spPr/>
    </dgm:pt>
    <dgm:pt modelId="{7B0F2698-7C55-420A-AFAE-9FB8ED19CFAB}" type="pres">
      <dgm:prSet presAssocID="{04F61BAB-7E28-4AEF-86A6-79311A4C5F7B}" presName="sp" presStyleCnt="0"/>
      <dgm:spPr/>
    </dgm:pt>
    <dgm:pt modelId="{4D2EFA0D-C6A6-4F19-9D18-DC44EE10CC78}" type="pres">
      <dgm:prSet presAssocID="{A2B6E9ED-300F-49A5-AA37-D324648BC5B8}" presName="composite" presStyleCnt="0"/>
      <dgm:spPr/>
    </dgm:pt>
    <dgm:pt modelId="{2791BD37-986B-4638-A3AA-ACCC71A1CADC}" type="pres">
      <dgm:prSet presAssocID="{A2B6E9ED-300F-49A5-AA37-D324648BC5B8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30AE2165-D05E-4C8B-99BB-2050F92F4D1F}" type="pres">
      <dgm:prSet presAssocID="{A2B6E9ED-300F-49A5-AA37-D324648BC5B8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7FFFE82A-7498-4FF4-98BF-FC439510560E}" srcId="{3A41916F-084F-410C-B08E-CB67419FAC4B}" destId="{A2B6E9ED-300F-49A5-AA37-D324648BC5B8}" srcOrd="1" destOrd="0" parTransId="{4D98DF6B-9C36-4BA3-80C4-D40296332C95}" sibTransId="{35F06BE1-B7D9-448E-81D2-52A3E6098644}"/>
    <dgm:cxn modelId="{3CBBFC31-C5BA-4C68-993C-D7C8001BF770}" srcId="{3A41916F-084F-410C-B08E-CB67419FAC4B}" destId="{47DDB7D3-16CC-4E6F-B0BB-2ACA9BA51EA2}" srcOrd="0" destOrd="0" parTransId="{6B09F7AD-6144-4CB5-B3B6-23817BDEF486}" sibTransId="{04F61BAB-7E28-4AEF-86A6-79311A4C5F7B}"/>
    <dgm:cxn modelId="{6FA32A5F-28B1-4B59-85BB-FEB936640DA0}" srcId="{47DDB7D3-16CC-4E6F-B0BB-2ACA9BA51EA2}" destId="{004A95F4-968C-4898-B9BF-2F422AAE90FC}" srcOrd="0" destOrd="0" parTransId="{953CADB2-A5F8-4DFC-8282-F59D075A6477}" sibTransId="{18EB5712-F41D-4138-B07A-FF817DF6A086}"/>
    <dgm:cxn modelId="{A5061862-14A2-4D2C-A1C6-64AD7B3BA1C9}" type="presOf" srcId="{004A95F4-968C-4898-B9BF-2F422AAE90FC}" destId="{86E802A3-A9D9-4CF1-9FD4-B6319686F173}" srcOrd="0" destOrd="0" presId="urn:microsoft.com/office/officeart/2005/8/layout/chevron2"/>
    <dgm:cxn modelId="{29F78B58-C558-4BA0-9A51-F6F31A590240}" srcId="{A2B6E9ED-300F-49A5-AA37-D324648BC5B8}" destId="{B4D6BCB9-0E32-4353-84B9-697AC3798E09}" srcOrd="0" destOrd="0" parTransId="{A35E6AF6-15AA-4B0A-A5F2-A16A3292B5DA}" sibTransId="{55CBA92D-6495-45D3-BC70-47360456E234}"/>
    <dgm:cxn modelId="{A82D5586-F03F-47CE-AEE1-29C6B8FDAD00}" type="presOf" srcId="{3A41916F-084F-410C-B08E-CB67419FAC4B}" destId="{CEF2AA92-F49E-4C07-82E9-4C1697968A92}" srcOrd="0" destOrd="0" presId="urn:microsoft.com/office/officeart/2005/8/layout/chevron2"/>
    <dgm:cxn modelId="{13EE9296-F07A-4A0E-8E65-B546FC9ED29F}" type="presOf" srcId="{B4D6BCB9-0E32-4353-84B9-697AC3798E09}" destId="{30AE2165-D05E-4C8B-99BB-2050F92F4D1F}" srcOrd="0" destOrd="0" presId="urn:microsoft.com/office/officeart/2005/8/layout/chevron2"/>
    <dgm:cxn modelId="{9CB63197-803B-4434-9E06-10F3FEA39F52}" type="presOf" srcId="{A2B6E9ED-300F-49A5-AA37-D324648BC5B8}" destId="{2791BD37-986B-4638-A3AA-ACCC71A1CADC}" srcOrd="0" destOrd="0" presId="urn:microsoft.com/office/officeart/2005/8/layout/chevron2"/>
    <dgm:cxn modelId="{782CF5A4-6230-4A55-941A-1F152212C6C7}" type="presOf" srcId="{47DDB7D3-16CC-4E6F-B0BB-2ACA9BA51EA2}" destId="{0C3056E5-0220-4974-B4AE-19B95FF4B97F}" srcOrd="0" destOrd="0" presId="urn:microsoft.com/office/officeart/2005/8/layout/chevron2"/>
    <dgm:cxn modelId="{CF84A4C7-4B04-420A-A20B-E460C186D270}" type="presParOf" srcId="{CEF2AA92-F49E-4C07-82E9-4C1697968A92}" destId="{99738866-4CDD-4C93-8B64-9D828217A4B3}" srcOrd="0" destOrd="0" presId="urn:microsoft.com/office/officeart/2005/8/layout/chevron2"/>
    <dgm:cxn modelId="{79D201A5-8B59-4511-BB09-003095298B3D}" type="presParOf" srcId="{99738866-4CDD-4C93-8B64-9D828217A4B3}" destId="{0C3056E5-0220-4974-B4AE-19B95FF4B97F}" srcOrd="0" destOrd="0" presId="urn:microsoft.com/office/officeart/2005/8/layout/chevron2"/>
    <dgm:cxn modelId="{3C47039E-059A-49D9-8E55-6A59AA7DDC00}" type="presParOf" srcId="{99738866-4CDD-4C93-8B64-9D828217A4B3}" destId="{86E802A3-A9D9-4CF1-9FD4-B6319686F173}" srcOrd="1" destOrd="0" presId="urn:microsoft.com/office/officeart/2005/8/layout/chevron2"/>
    <dgm:cxn modelId="{446EE2F4-62A0-4269-A7AA-8CE25C595EB6}" type="presParOf" srcId="{CEF2AA92-F49E-4C07-82E9-4C1697968A92}" destId="{7B0F2698-7C55-420A-AFAE-9FB8ED19CFAB}" srcOrd="1" destOrd="0" presId="urn:microsoft.com/office/officeart/2005/8/layout/chevron2"/>
    <dgm:cxn modelId="{FA844FC0-1483-49C6-84BB-389A565981BA}" type="presParOf" srcId="{CEF2AA92-F49E-4C07-82E9-4C1697968A92}" destId="{4D2EFA0D-C6A6-4F19-9D18-DC44EE10CC78}" srcOrd="2" destOrd="0" presId="urn:microsoft.com/office/officeart/2005/8/layout/chevron2"/>
    <dgm:cxn modelId="{C56C7CDD-3D31-435D-8824-54B8A21C4C8B}" type="presParOf" srcId="{4D2EFA0D-C6A6-4F19-9D18-DC44EE10CC78}" destId="{2791BD37-986B-4638-A3AA-ACCC71A1CADC}" srcOrd="0" destOrd="0" presId="urn:microsoft.com/office/officeart/2005/8/layout/chevron2"/>
    <dgm:cxn modelId="{4DC76303-3039-452E-83F9-019ADA6C5393}" type="presParOf" srcId="{4D2EFA0D-C6A6-4F19-9D18-DC44EE10CC78}" destId="{30AE2165-D05E-4C8B-99BB-2050F92F4D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49B6296-3D12-47C7-AE0A-361A349B7D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8486A0-0FC1-4207-A8AA-6568FDB1956B}">
      <dgm:prSet/>
      <dgm:spPr/>
      <dgm:t>
        <a:bodyPr/>
        <a:lstStyle/>
        <a:p>
          <a:pPr rtl="0"/>
          <a:r>
            <a:rPr lang="en-US" dirty="0"/>
            <a:t>L</a:t>
          </a:r>
          <a:r>
            <a:rPr lang="hr-HR" dirty="0" err="1"/>
            <a:t>easing</a:t>
          </a:r>
          <a:r>
            <a:rPr lang="hr-HR" dirty="0"/>
            <a:t> može pružiti održivo financijsko rješenje za kupnju/zamjenu opreme </a:t>
          </a:r>
        </a:p>
      </dgm:t>
    </dgm:pt>
    <dgm:pt modelId="{448BAEA9-0D6A-4904-B742-EF5EC61686F9}" type="parTrans" cxnId="{FC7627C2-E7C7-4937-A93D-35FC1D7DD117}">
      <dgm:prSet/>
      <dgm:spPr/>
      <dgm:t>
        <a:bodyPr/>
        <a:lstStyle/>
        <a:p>
          <a:endParaRPr lang="en-US"/>
        </a:p>
      </dgm:t>
    </dgm:pt>
    <dgm:pt modelId="{5FABCB2C-5590-4C92-B84F-01C4C5909E88}" type="sibTrans" cxnId="{FC7627C2-E7C7-4937-A93D-35FC1D7DD117}">
      <dgm:prSet/>
      <dgm:spPr/>
      <dgm:t>
        <a:bodyPr/>
        <a:lstStyle/>
        <a:p>
          <a:endParaRPr lang="en-US"/>
        </a:p>
      </dgm:t>
    </dgm:pt>
    <dgm:pt modelId="{562496E8-E939-464E-91B4-EF09352AA707}">
      <dgm:prSet/>
      <dgm:spPr/>
      <dgm:t>
        <a:bodyPr/>
        <a:lstStyle/>
        <a:p>
          <a:pPr rtl="0"/>
          <a:r>
            <a:rPr lang="hr-HR" dirty="0"/>
            <a:t>Nadalje, projekti energetske učinkovitosti mogu dobiti nacionalnu ili međunarodnu potporu u obliku oslobođenja od poreza ili pristupa posebnim stopama financiranja </a:t>
          </a:r>
        </a:p>
      </dgm:t>
    </dgm:pt>
    <dgm:pt modelId="{90DEB8AE-93FE-4324-ACF8-B30A247B299A}" type="parTrans" cxnId="{8BDC5F38-DF65-4D6D-A38E-4B5EAEC46444}">
      <dgm:prSet/>
      <dgm:spPr/>
      <dgm:t>
        <a:bodyPr/>
        <a:lstStyle/>
        <a:p>
          <a:endParaRPr lang="en-US"/>
        </a:p>
      </dgm:t>
    </dgm:pt>
    <dgm:pt modelId="{19997861-6D56-428E-AAC9-A62215BD9FC9}" type="sibTrans" cxnId="{8BDC5F38-DF65-4D6D-A38E-4B5EAEC46444}">
      <dgm:prSet/>
      <dgm:spPr/>
      <dgm:t>
        <a:bodyPr/>
        <a:lstStyle/>
        <a:p>
          <a:endParaRPr lang="en-US"/>
        </a:p>
      </dgm:t>
    </dgm:pt>
    <dgm:pt modelId="{123B026B-1160-473D-B89D-CC869550EA21}">
      <dgm:prSet/>
      <dgm:spPr/>
      <dgm:t>
        <a:bodyPr/>
        <a:lstStyle/>
        <a:p>
          <a:pPr rtl="0"/>
          <a:r>
            <a:rPr lang="hr-HR" dirty="0"/>
            <a:t>Tvrtke poput Georgian Leasing Company u Gruziji i ACBA u Armeniji već nude i specijalizirane usluge leasinga koje se bave energetski učinkovitom opremom</a:t>
          </a:r>
        </a:p>
      </dgm:t>
    </dgm:pt>
    <dgm:pt modelId="{93BE7A37-FD29-49B5-B615-86AC07AECD42}" type="parTrans" cxnId="{25F49EE6-227B-45AA-85BA-8B05988EC74B}">
      <dgm:prSet/>
      <dgm:spPr/>
      <dgm:t>
        <a:bodyPr/>
        <a:lstStyle/>
        <a:p>
          <a:endParaRPr lang="en-US"/>
        </a:p>
      </dgm:t>
    </dgm:pt>
    <dgm:pt modelId="{313E6B74-BBCE-418A-9FE2-EC51853C7214}" type="sibTrans" cxnId="{25F49EE6-227B-45AA-85BA-8B05988EC74B}">
      <dgm:prSet/>
      <dgm:spPr/>
      <dgm:t>
        <a:bodyPr/>
        <a:lstStyle/>
        <a:p>
          <a:endParaRPr lang="en-US"/>
        </a:p>
      </dgm:t>
    </dgm:pt>
    <dgm:pt modelId="{064E872E-A06C-416F-B6D2-22EDDAA3994D}" type="pres">
      <dgm:prSet presAssocID="{649B6296-3D12-47C7-AE0A-361A349B7D24}" presName="linear" presStyleCnt="0">
        <dgm:presLayoutVars>
          <dgm:animLvl val="lvl"/>
          <dgm:resizeHandles val="exact"/>
        </dgm:presLayoutVars>
      </dgm:prSet>
      <dgm:spPr/>
    </dgm:pt>
    <dgm:pt modelId="{54F42A39-C392-419D-8E2E-48DC9C6AC608}" type="pres">
      <dgm:prSet presAssocID="{1F8486A0-0FC1-4207-A8AA-6568FDB1956B}" presName="parentText" presStyleLbl="node1" presStyleIdx="0" presStyleCnt="1" custLinFactNeighborY="603">
        <dgm:presLayoutVars>
          <dgm:chMax val="0"/>
          <dgm:bulletEnabled val="1"/>
        </dgm:presLayoutVars>
      </dgm:prSet>
      <dgm:spPr/>
    </dgm:pt>
    <dgm:pt modelId="{A952F983-F34F-4276-B75B-5E6A5E079637}" type="pres">
      <dgm:prSet presAssocID="{1F8486A0-0FC1-4207-A8AA-6568FDB1956B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FD7C901-82C8-46BC-88C8-B4AC6F08F79C}" type="presOf" srcId="{123B026B-1160-473D-B89D-CC869550EA21}" destId="{A952F983-F34F-4276-B75B-5E6A5E079637}" srcOrd="0" destOrd="1" presId="urn:microsoft.com/office/officeart/2005/8/layout/vList2"/>
    <dgm:cxn modelId="{8BDC5F38-DF65-4D6D-A38E-4B5EAEC46444}" srcId="{1F8486A0-0FC1-4207-A8AA-6568FDB1956B}" destId="{562496E8-E939-464E-91B4-EF09352AA707}" srcOrd="0" destOrd="0" parTransId="{90DEB8AE-93FE-4324-ACF8-B30A247B299A}" sibTransId="{19997861-6D56-428E-AAC9-A62215BD9FC9}"/>
    <dgm:cxn modelId="{0B235F8A-857B-4C2C-8CBF-E28D12462BB2}" type="presOf" srcId="{1F8486A0-0FC1-4207-A8AA-6568FDB1956B}" destId="{54F42A39-C392-419D-8E2E-48DC9C6AC608}" srcOrd="0" destOrd="0" presId="urn:microsoft.com/office/officeart/2005/8/layout/vList2"/>
    <dgm:cxn modelId="{AAF5D397-B69A-46A3-9F52-5EAFE458C3DA}" type="presOf" srcId="{649B6296-3D12-47C7-AE0A-361A349B7D24}" destId="{064E872E-A06C-416F-B6D2-22EDDAA3994D}" srcOrd="0" destOrd="0" presId="urn:microsoft.com/office/officeart/2005/8/layout/vList2"/>
    <dgm:cxn modelId="{FC7627C2-E7C7-4937-A93D-35FC1D7DD117}" srcId="{649B6296-3D12-47C7-AE0A-361A349B7D24}" destId="{1F8486A0-0FC1-4207-A8AA-6568FDB1956B}" srcOrd="0" destOrd="0" parTransId="{448BAEA9-0D6A-4904-B742-EF5EC61686F9}" sibTransId="{5FABCB2C-5590-4C92-B84F-01C4C5909E88}"/>
    <dgm:cxn modelId="{C9678ADF-5BCA-4FC6-9C7F-85317370E2FD}" type="presOf" srcId="{562496E8-E939-464E-91B4-EF09352AA707}" destId="{A952F983-F34F-4276-B75B-5E6A5E079637}" srcOrd="0" destOrd="0" presId="urn:microsoft.com/office/officeart/2005/8/layout/vList2"/>
    <dgm:cxn modelId="{25F49EE6-227B-45AA-85BA-8B05988EC74B}" srcId="{1F8486A0-0FC1-4207-A8AA-6568FDB1956B}" destId="{123B026B-1160-473D-B89D-CC869550EA21}" srcOrd="1" destOrd="0" parTransId="{93BE7A37-FD29-49B5-B615-86AC07AECD42}" sibTransId="{313E6B74-BBCE-418A-9FE2-EC51853C7214}"/>
    <dgm:cxn modelId="{2E3E0C6E-E91D-43C8-9649-5F5EE566A599}" type="presParOf" srcId="{064E872E-A06C-416F-B6D2-22EDDAA3994D}" destId="{54F42A39-C392-419D-8E2E-48DC9C6AC608}" srcOrd="0" destOrd="0" presId="urn:microsoft.com/office/officeart/2005/8/layout/vList2"/>
    <dgm:cxn modelId="{1EE51330-4773-4396-A69E-9D56EF9F5ACA}" type="presParOf" srcId="{064E872E-A06C-416F-B6D2-22EDDAA3994D}" destId="{A952F983-F34F-4276-B75B-5E6A5E079637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93FD1-9016-EC47-A510-3D342BC502A0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96DA40-FE1B-6B49-A2F0-B8B8F6CD4490}">
      <dgm:prSet/>
      <dgm:spPr/>
      <dgm:t>
        <a:bodyPr/>
        <a:lstStyle/>
        <a:p>
          <a:pPr rtl="0"/>
          <a:r>
            <a:rPr lang="en-US" dirty="0" err="1"/>
            <a:t>Davatelj</a:t>
          </a:r>
          <a:r>
            <a:rPr lang="en-US" dirty="0"/>
            <a:t> </a:t>
          </a:r>
          <a:r>
            <a:rPr lang="en-US" dirty="0" err="1"/>
            <a:t>leasinga</a:t>
          </a:r>
          <a:r>
            <a:rPr lang="hr-HR" dirty="0"/>
            <a:t> je proizvođač imovine ili neovisno društvo za usluge </a:t>
          </a:r>
          <a:r>
            <a:rPr lang="en-US" dirty="0" err="1"/>
            <a:t>leasinga</a:t>
          </a:r>
          <a:r>
            <a:rPr lang="hr-HR" dirty="0"/>
            <a:t>. Ako je </a:t>
          </a:r>
          <a:r>
            <a:rPr lang="en-US" dirty="0" err="1"/>
            <a:t>davatelj</a:t>
          </a:r>
          <a:r>
            <a:rPr lang="hr-HR" dirty="0"/>
            <a:t> neovisno društvo za usluge </a:t>
          </a:r>
          <a:r>
            <a:rPr lang="en-US" dirty="0" err="1"/>
            <a:t>leasinga</a:t>
          </a:r>
          <a:r>
            <a:rPr lang="hr-HR" dirty="0"/>
            <a:t>, mora kupiti imovinu od proizvođača. </a:t>
          </a:r>
        </a:p>
      </dgm:t>
    </dgm:pt>
    <dgm:pt modelId="{1C58B5A9-7BF6-2545-B373-942F171DB288}" type="parTrans" cxnId="{37A924B6-56BF-0645-9D03-6BADF1C85CC9}">
      <dgm:prSet/>
      <dgm:spPr/>
      <dgm:t>
        <a:bodyPr/>
        <a:lstStyle/>
        <a:p>
          <a:endParaRPr lang="en-US"/>
        </a:p>
      </dgm:t>
    </dgm:pt>
    <dgm:pt modelId="{D25C286A-0F8E-2341-B186-A0196FFE54A9}" type="sibTrans" cxnId="{37A924B6-56BF-0645-9D03-6BADF1C85CC9}">
      <dgm:prSet/>
      <dgm:spPr/>
      <dgm:t>
        <a:bodyPr/>
        <a:lstStyle/>
        <a:p>
          <a:endParaRPr lang="en-US"/>
        </a:p>
      </dgm:t>
    </dgm:pt>
    <dgm:pt modelId="{83589D99-80AF-BF48-85A1-CF07005BF3FB}">
      <dgm:prSet/>
      <dgm:spPr/>
      <dgm:t>
        <a:bodyPr/>
        <a:lstStyle/>
        <a:p>
          <a:pPr rtl="0"/>
          <a:r>
            <a:rPr lang="en-US" dirty="0" err="1"/>
            <a:t>Davatelj</a:t>
          </a:r>
          <a:r>
            <a:rPr lang="hr-HR" dirty="0"/>
            <a:t> daje imovinu </a:t>
          </a:r>
          <a:r>
            <a:rPr lang="en-US" dirty="0" err="1"/>
            <a:t>primatelju</a:t>
          </a:r>
          <a:r>
            <a:rPr lang="en-US" dirty="0"/>
            <a:t> </a:t>
          </a:r>
          <a:r>
            <a:rPr lang="en-US" dirty="0" err="1"/>
            <a:t>i</a:t>
          </a:r>
          <a:r>
            <a:rPr lang="hr-HR" dirty="0"/>
            <a:t> </a:t>
          </a:r>
          <a:r>
            <a:rPr lang="en-US" dirty="0"/>
            <a:t>leasing</a:t>
          </a:r>
          <a:r>
            <a:rPr lang="hr-HR" dirty="0"/>
            <a:t> stupa na snagu. </a:t>
          </a:r>
        </a:p>
      </dgm:t>
    </dgm:pt>
    <dgm:pt modelId="{8EF8B0EF-0DF6-C44C-B601-7CD6A85A1F7D}" type="parTrans" cxnId="{816DDD6D-5436-7E46-A06E-0801B54E6FA8}">
      <dgm:prSet/>
      <dgm:spPr/>
      <dgm:t>
        <a:bodyPr/>
        <a:lstStyle/>
        <a:p>
          <a:endParaRPr lang="en-US"/>
        </a:p>
      </dgm:t>
    </dgm:pt>
    <dgm:pt modelId="{E40BDF9E-964E-C946-924B-BB78373E298A}" type="sibTrans" cxnId="{816DDD6D-5436-7E46-A06E-0801B54E6FA8}">
      <dgm:prSet/>
      <dgm:spPr/>
      <dgm:t>
        <a:bodyPr/>
        <a:lstStyle/>
        <a:p>
          <a:endParaRPr lang="en-US"/>
        </a:p>
      </dgm:t>
    </dgm:pt>
    <dgm:pt modelId="{8E471DCF-9D60-E74E-A00D-E6367C67075C}">
      <dgm:prSet/>
      <dgm:spPr/>
      <dgm:t>
        <a:bodyPr/>
        <a:lstStyle/>
        <a:p>
          <a:pPr rtl="0"/>
          <a:r>
            <a:rPr lang="hr-HR" dirty="0"/>
            <a:t>Za vrijeme </a:t>
          </a:r>
          <a:r>
            <a:rPr lang="en-US" dirty="0" err="1"/>
            <a:t>leasinga</a:t>
          </a:r>
          <a:r>
            <a:rPr lang="hr-HR" dirty="0"/>
            <a:t> </a:t>
          </a:r>
          <a:r>
            <a:rPr lang="en-US" dirty="0" err="1"/>
            <a:t>primatelj</a:t>
          </a:r>
          <a:r>
            <a:rPr lang="hr-HR" dirty="0"/>
            <a:t> se koristi imovinom, ali ju ne posjeduje. </a:t>
          </a:r>
        </a:p>
      </dgm:t>
    </dgm:pt>
    <dgm:pt modelId="{FDD1468A-1AEB-9246-992B-6454EF455773}" type="parTrans" cxnId="{3200B766-BBDC-A64B-83E0-530A5F87C607}">
      <dgm:prSet/>
      <dgm:spPr/>
      <dgm:t>
        <a:bodyPr/>
        <a:lstStyle/>
        <a:p>
          <a:endParaRPr lang="en-US"/>
        </a:p>
      </dgm:t>
    </dgm:pt>
    <dgm:pt modelId="{ACF1D6D1-56DA-EF47-A713-40EBA1E60115}" type="sibTrans" cxnId="{3200B766-BBDC-A64B-83E0-530A5F87C607}">
      <dgm:prSet/>
      <dgm:spPr/>
      <dgm:t>
        <a:bodyPr/>
        <a:lstStyle/>
        <a:p>
          <a:endParaRPr lang="en-US"/>
        </a:p>
      </dgm:t>
    </dgm:pt>
    <dgm:pt modelId="{4139551E-C321-3A45-806D-FC48C69264FB}">
      <dgm:prSet/>
      <dgm:spPr/>
      <dgm:t>
        <a:bodyPr/>
        <a:lstStyle/>
        <a:p>
          <a:pPr rtl="0"/>
          <a:endParaRPr lang="en-US" dirty="0"/>
        </a:p>
      </dgm:t>
    </dgm:pt>
    <dgm:pt modelId="{13A62100-0180-3A45-BCE6-B4231EACFF03}" type="parTrans" cxnId="{3D3DFB1C-D434-D94A-BE93-2BA3EFDC83AE}">
      <dgm:prSet/>
      <dgm:spPr/>
      <dgm:t>
        <a:bodyPr/>
        <a:lstStyle/>
        <a:p>
          <a:endParaRPr lang="en-US"/>
        </a:p>
      </dgm:t>
    </dgm:pt>
    <dgm:pt modelId="{A3562B84-6810-BB48-A192-F65812D9CA80}" type="sibTrans" cxnId="{3D3DFB1C-D434-D94A-BE93-2BA3EFDC83AE}">
      <dgm:prSet/>
      <dgm:spPr/>
      <dgm:t>
        <a:bodyPr/>
        <a:lstStyle/>
        <a:p>
          <a:endParaRPr lang="en-US"/>
        </a:p>
      </dgm:t>
    </dgm:pt>
    <dgm:pt modelId="{604DE8CF-D593-3E4C-A316-7600A8449134}">
      <dgm:prSet/>
      <dgm:spPr/>
      <dgm:t>
        <a:bodyPr/>
        <a:lstStyle/>
        <a:p>
          <a:pPr rtl="0"/>
          <a:endParaRPr lang="en-US" dirty="0"/>
        </a:p>
      </dgm:t>
    </dgm:pt>
    <dgm:pt modelId="{C3792056-0AE2-4741-9DB7-93E3153E8C86}" type="parTrans" cxnId="{5FD8A47D-A10E-FE46-B616-EB36932336DC}">
      <dgm:prSet/>
      <dgm:spPr/>
      <dgm:t>
        <a:bodyPr/>
        <a:lstStyle/>
        <a:p>
          <a:endParaRPr lang="en-US"/>
        </a:p>
      </dgm:t>
    </dgm:pt>
    <dgm:pt modelId="{6524FA5B-4914-EC49-B29C-3F1BD9EDF30B}" type="sibTrans" cxnId="{5FD8A47D-A10E-FE46-B616-EB36932336DC}">
      <dgm:prSet/>
      <dgm:spPr/>
      <dgm:t>
        <a:bodyPr/>
        <a:lstStyle/>
        <a:p>
          <a:endParaRPr lang="en-US"/>
        </a:p>
      </dgm:t>
    </dgm:pt>
    <dgm:pt modelId="{82352981-99C0-8D40-99A9-C56B081D63E8}">
      <dgm:prSet/>
      <dgm:spPr/>
      <dgm:t>
        <a:bodyPr/>
        <a:lstStyle/>
        <a:p>
          <a:pPr rtl="0"/>
          <a:endParaRPr lang="en-US" dirty="0"/>
        </a:p>
      </dgm:t>
    </dgm:pt>
    <dgm:pt modelId="{3A6F0050-8473-E649-B223-22A824082308}" type="parTrans" cxnId="{1EC5BA90-935F-2945-B801-B12CE6FB85DF}">
      <dgm:prSet/>
      <dgm:spPr/>
      <dgm:t>
        <a:bodyPr/>
        <a:lstStyle/>
        <a:p>
          <a:endParaRPr lang="en-US"/>
        </a:p>
      </dgm:t>
    </dgm:pt>
    <dgm:pt modelId="{458FEC51-5014-4941-AB5B-F048893B36D8}" type="sibTrans" cxnId="{1EC5BA90-935F-2945-B801-B12CE6FB85DF}">
      <dgm:prSet/>
      <dgm:spPr/>
      <dgm:t>
        <a:bodyPr/>
        <a:lstStyle/>
        <a:p>
          <a:endParaRPr lang="en-US"/>
        </a:p>
      </dgm:t>
    </dgm:pt>
    <dgm:pt modelId="{DB8400B8-13F5-4640-89C9-29C270513A28}">
      <dgm:prSet/>
      <dgm:spPr/>
      <dgm:t>
        <a:bodyPr/>
        <a:lstStyle/>
        <a:p>
          <a:pPr rtl="0"/>
          <a:r>
            <a:rPr lang="en-US" dirty="0" err="1"/>
            <a:t>Primatelj</a:t>
          </a:r>
          <a:r>
            <a:rPr lang="hr-HR" dirty="0"/>
            <a:t> stječe pravo na korištenje imovine u zamjenu za jednu ili više isplata leasinga ili najma.</a:t>
          </a:r>
        </a:p>
      </dgm:t>
    </dgm:pt>
    <dgm:pt modelId="{0867E14D-9161-5347-BFA7-E7E689984B74}" type="parTrans" cxnId="{DD58994B-C384-A74B-A011-F659F7700B71}">
      <dgm:prSet/>
      <dgm:spPr/>
      <dgm:t>
        <a:bodyPr/>
        <a:lstStyle/>
        <a:p>
          <a:endParaRPr lang="en-US"/>
        </a:p>
      </dgm:t>
    </dgm:pt>
    <dgm:pt modelId="{DF26D535-E7E7-1046-94EB-8E4A0081ABF0}" type="sibTrans" cxnId="{DD58994B-C384-A74B-A011-F659F7700B71}">
      <dgm:prSet/>
      <dgm:spPr/>
      <dgm:t>
        <a:bodyPr/>
        <a:lstStyle/>
        <a:p>
          <a:endParaRPr lang="en-US"/>
        </a:p>
      </dgm:t>
    </dgm:pt>
    <dgm:pt modelId="{866CC726-B3EA-8B40-8AB6-90C81F86A1A8}">
      <dgm:prSet/>
      <dgm:spPr/>
      <dgm:t>
        <a:bodyPr/>
        <a:lstStyle/>
        <a:p>
          <a:pPr rtl="0"/>
          <a:endParaRPr lang="en-US" dirty="0"/>
        </a:p>
      </dgm:t>
    </dgm:pt>
    <dgm:pt modelId="{C2CD2594-CACA-E940-AABD-4B2B2CF63914}" type="parTrans" cxnId="{2CD42B03-678D-B442-AB1E-93B257D792C1}">
      <dgm:prSet/>
      <dgm:spPr/>
      <dgm:t>
        <a:bodyPr/>
        <a:lstStyle/>
        <a:p>
          <a:endParaRPr lang="en-US"/>
        </a:p>
      </dgm:t>
    </dgm:pt>
    <dgm:pt modelId="{3AE8DBD5-634B-F342-BDC6-5CCE34B9A524}" type="sibTrans" cxnId="{2CD42B03-678D-B442-AB1E-93B257D792C1}">
      <dgm:prSet/>
      <dgm:spPr/>
      <dgm:t>
        <a:bodyPr/>
        <a:lstStyle/>
        <a:p>
          <a:endParaRPr lang="en-US"/>
        </a:p>
      </dgm:t>
    </dgm:pt>
    <dgm:pt modelId="{57904474-6E0F-8144-B3FE-93BE2DA0DA4D}" type="pres">
      <dgm:prSet presAssocID="{AF593FD1-9016-EC47-A510-3D342BC502A0}" presName="linearFlow" presStyleCnt="0">
        <dgm:presLayoutVars>
          <dgm:dir/>
          <dgm:animLvl val="lvl"/>
          <dgm:resizeHandles val="exact"/>
        </dgm:presLayoutVars>
      </dgm:prSet>
      <dgm:spPr/>
    </dgm:pt>
    <dgm:pt modelId="{1CD03A38-8DB8-1743-B932-6212EADF0F9D}" type="pres">
      <dgm:prSet presAssocID="{4139551E-C321-3A45-806D-FC48C69264FB}" presName="composite" presStyleCnt="0"/>
      <dgm:spPr/>
    </dgm:pt>
    <dgm:pt modelId="{D9C842AF-EFB8-BE4C-8C81-05B1CAE3769C}" type="pres">
      <dgm:prSet presAssocID="{4139551E-C321-3A45-806D-FC48C69264FB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762D2063-287E-4640-A25C-A304676B0FCC}" type="pres">
      <dgm:prSet presAssocID="{4139551E-C321-3A45-806D-FC48C69264FB}" presName="descendantText" presStyleLbl="alignAcc1" presStyleIdx="0" presStyleCnt="4">
        <dgm:presLayoutVars>
          <dgm:bulletEnabled val="1"/>
        </dgm:presLayoutVars>
      </dgm:prSet>
      <dgm:spPr/>
    </dgm:pt>
    <dgm:pt modelId="{53CF2BDF-0402-0242-8615-ECF285A65389}" type="pres">
      <dgm:prSet presAssocID="{A3562B84-6810-BB48-A192-F65812D9CA80}" presName="sp" presStyleCnt="0"/>
      <dgm:spPr/>
    </dgm:pt>
    <dgm:pt modelId="{25A29F12-D4A6-9F4D-8417-1881C1788189}" type="pres">
      <dgm:prSet presAssocID="{82352981-99C0-8D40-99A9-C56B081D63E8}" presName="composite" presStyleCnt="0"/>
      <dgm:spPr/>
    </dgm:pt>
    <dgm:pt modelId="{146B5EF8-D139-5C44-B940-8357247DE44A}" type="pres">
      <dgm:prSet presAssocID="{82352981-99C0-8D40-99A9-C56B081D63E8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391C75A3-4BBE-5843-B860-1A0A64AE099C}" type="pres">
      <dgm:prSet presAssocID="{82352981-99C0-8D40-99A9-C56B081D63E8}" presName="descendantText" presStyleLbl="alignAcc1" presStyleIdx="1" presStyleCnt="4">
        <dgm:presLayoutVars>
          <dgm:bulletEnabled val="1"/>
        </dgm:presLayoutVars>
      </dgm:prSet>
      <dgm:spPr/>
    </dgm:pt>
    <dgm:pt modelId="{697B5D9F-DFC4-CA44-856F-7A8E0BCE73C6}" type="pres">
      <dgm:prSet presAssocID="{458FEC51-5014-4941-AB5B-F048893B36D8}" presName="sp" presStyleCnt="0"/>
      <dgm:spPr/>
    </dgm:pt>
    <dgm:pt modelId="{8B1392DB-B84A-4E49-AA0F-F17CA5ACEF5B}" type="pres">
      <dgm:prSet presAssocID="{866CC726-B3EA-8B40-8AB6-90C81F86A1A8}" presName="composite" presStyleCnt="0"/>
      <dgm:spPr/>
    </dgm:pt>
    <dgm:pt modelId="{0879D0D0-3B6C-C140-BE67-D54CB588AF41}" type="pres">
      <dgm:prSet presAssocID="{866CC726-B3EA-8B40-8AB6-90C81F86A1A8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AF5D8B10-E4D2-2D4B-95B4-7CE1BD814931}" type="pres">
      <dgm:prSet presAssocID="{866CC726-B3EA-8B40-8AB6-90C81F86A1A8}" presName="descendantText" presStyleLbl="alignAcc1" presStyleIdx="2" presStyleCnt="4">
        <dgm:presLayoutVars>
          <dgm:bulletEnabled val="1"/>
        </dgm:presLayoutVars>
      </dgm:prSet>
      <dgm:spPr/>
    </dgm:pt>
    <dgm:pt modelId="{BB5A8012-AAF2-0346-980D-C33B27A7DD68}" type="pres">
      <dgm:prSet presAssocID="{3AE8DBD5-634B-F342-BDC6-5CCE34B9A524}" presName="sp" presStyleCnt="0"/>
      <dgm:spPr/>
    </dgm:pt>
    <dgm:pt modelId="{E2E89DD4-2CD9-974D-B9C4-1136AA0A758B}" type="pres">
      <dgm:prSet presAssocID="{604DE8CF-D593-3E4C-A316-7600A8449134}" presName="composite" presStyleCnt="0"/>
      <dgm:spPr/>
    </dgm:pt>
    <dgm:pt modelId="{D0F12AF7-1D65-6441-A42D-FE5A947029BA}" type="pres">
      <dgm:prSet presAssocID="{604DE8CF-D593-3E4C-A316-7600A8449134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9813722D-08DC-1940-A8DE-A72500BB9F7E}" type="pres">
      <dgm:prSet presAssocID="{604DE8CF-D593-3E4C-A316-7600A8449134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2CD42B03-678D-B442-AB1E-93B257D792C1}" srcId="{AF593FD1-9016-EC47-A510-3D342BC502A0}" destId="{866CC726-B3EA-8B40-8AB6-90C81F86A1A8}" srcOrd="2" destOrd="0" parTransId="{C2CD2594-CACA-E940-AABD-4B2B2CF63914}" sibTransId="{3AE8DBD5-634B-F342-BDC6-5CCE34B9A524}"/>
    <dgm:cxn modelId="{3D3DFB1C-D434-D94A-BE93-2BA3EFDC83AE}" srcId="{AF593FD1-9016-EC47-A510-3D342BC502A0}" destId="{4139551E-C321-3A45-806D-FC48C69264FB}" srcOrd="0" destOrd="0" parTransId="{13A62100-0180-3A45-BCE6-B4231EACFF03}" sibTransId="{A3562B84-6810-BB48-A192-F65812D9CA80}"/>
    <dgm:cxn modelId="{9B423E1F-7CA2-D840-A6B9-D39AFBDBD7DC}" type="presOf" srcId="{AF593FD1-9016-EC47-A510-3D342BC502A0}" destId="{57904474-6E0F-8144-B3FE-93BE2DA0DA4D}" srcOrd="0" destOrd="0" presId="urn:microsoft.com/office/officeart/2005/8/layout/chevron2"/>
    <dgm:cxn modelId="{AF69FD28-A3E4-0D45-9735-79DD92FBC50D}" type="presOf" srcId="{DB8400B8-13F5-4640-89C9-29C270513A28}" destId="{AF5D8B10-E4D2-2D4B-95B4-7CE1BD814931}" srcOrd="0" destOrd="0" presId="urn:microsoft.com/office/officeart/2005/8/layout/chevron2"/>
    <dgm:cxn modelId="{3200B766-BBDC-A64B-83E0-530A5F87C607}" srcId="{604DE8CF-D593-3E4C-A316-7600A8449134}" destId="{8E471DCF-9D60-E74E-A00D-E6367C67075C}" srcOrd="0" destOrd="0" parTransId="{FDD1468A-1AEB-9246-992B-6454EF455773}" sibTransId="{ACF1D6D1-56DA-EF47-A713-40EBA1E60115}"/>
    <dgm:cxn modelId="{FDA6A049-8C0A-8149-8F6D-49B1DD00A466}" type="presOf" srcId="{A696DA40-FE1B-6B49-A2F0-B8B8F6CD4490}" destId="{762D2063-287E-4640-A25C-A304676B0FCC}" srcOrd="0" destOrd="0" presId="urn:microsoft.com/office/officeart/2005/8/layout/chevron2"/>
    <dgm:cxn modelId="{DD58994B-C384-A74B-A011-F659F7700B71}" srcId="{866CC726-B3EA-8B40-8AB6-90C81F86A1A8}" destId="{DB8400B8-13F5-4640-89C9-29C270513A28}" srcOrd="0" destOrd="0" parTransId="{0867E14D-9161-5347-BFA7-E7E689984B74}" sibTransId="{DF26D535-E7E7-1046-94EB-8E4A0081ABF0}"/>
    <dgm:cxn modelId="{816DDD6D-5436-7E46-A06E-0801B54E6FA8}" srcId="{82352981-99C0-8D40-99A9-C56B081D63E8}" destId="{83589D99-80AF-BF48-85A1-CF07005BF3FB}" srcOrd="0" destOrd="0" parTransId="{8EF8B0EF-0DF6-C44C-B601-7CD6A85A1F7D}" sibTransId="{E40BDF9E-964E-C946-924B-BB78373E298A}"/>
    <dgm:cxn modelId="{96F69A7B-4399-DC42-AC3D-29178098803A}" type="presOf" srcId="{82352981-99C0-8D40-99A9-C56B081D63E8}" destId="{146B5EF8-D139-5C44-B940-8357247DE44A}" srcOrd="0" destOrd="0" presId="urn:microsoft.com/office/officeart/2005/8/layout/chevron2"/>
    <dgm:cxn modelId="{5FD8A47D-A10E-FE46-B616-EB36932336DC}" srcId="{AF593FD1-9016-EC47-A510-3D342BC502A0}" destId="{604DE8CF-D593-3E4C-A316-7600A8449134}" srcOrd="3" destOrd="0" parTransId="{C3792056-0AE2-4741-9DB7-93E3153E8C86}" sibTransId="{6524FA5B-4914-EC49-B29C-3F1BD9EDF30B}"/>
    <dgm:cxn modelId="{1EC5BA90-935F-2945-B801-B12CE6FB85DF}" srcId="{AF593FD1-9016-EC47-A510-3D342BC502A0}" destId="{82352981-99C0-8D40-99A9-C56B081D63E8}" srcOrd="1" destOrd="0" parTransId="{3A6F0050-8473-E649-B223-22A824082308}" sibTransId="{458FEC51-5014-4941-AB5B-F048893B36D8}"/>
    <dgm:cxn modelId="{2168A39A-1B35-F546-8BEF-32EA7D3C7E18}" type="presOf" srcId="{604DE8CF-D593-3E4C-A316-7600A8449134}" destId="{D0F12AF7-1D65-6441-A42D-FE5A947029BA}" srcOrd="0" destOrd="0" presId="urn:microsoft.com/office/officeart/2005/8/layout/chevron2"/>
    <dgm:cxn modelId="{C1BE04AD-B177-CB40-ACD9-74817EF16B60}" type="presOf" srcId="{866CC726-B3EA-8B40-8AB6-90C81F86A1A8}" destId="{0879D0D0-3B6C-C140-BE67-D54CB588AF41}" srcOrd="0" destOrd="0" presId="urn:microsoft.com/office/officeart/2005/8/layout/chevron2"/>
    <dgm:cxn modelId="{37A924B6-56BF-0645-9D03-6BADF1C85CC9}" srcId="{4139551E-C321-3A45-806D-FC48C69264FB}" destId="{A696DA40-FE1B-6B49-A2F0-B8B8F6CD4490}" srcOrd="0" destOrd="0" parTransId="{1C58B5A9-7BF6-2545-B373-942F171DB288}" sibTransId="{D25C286A-0F8E-2341-B186-A0196FFE54A9}"/>
    <dgm:cxn modelId="{4031F6CD-95A3-CA46-A91D-8066167F7126}" type="presOf" srcId="{4139551E-C321-3A45-806D-FC48C69264FB}" destId="{D9C842AF-EFB8-BE4C-8C81-05B1CAE3769C}" srcOrd="0" destOrd="0" presId="urn:microsoft.com/office/officeart/2005/8/layout/chevron2"/>
    <dgm:cxn modelId="{CBC81AE1-EB5B-3548-A2C4-19210BCB13DB}" type="presOf" srcId="{83589D99-80AF-BF48-85A1-CF07005BF3FB}" destId="{391C75A3-4BBE-5843-B860-1A0A64AE099C}" srcOrd="0" destOrd="0" presId="urn:microsoft.com/office/officeart/2005/8/layout/chevron2"/>
    <dgm:cxn modelId="{AD95F5E1-4E69-3543-A6EA-0972ED8A4B50}" type="presOf" srcId="{8E471DCF-9D60-E74E-A00D-E6367C67075C}" destId="{9813722D-08DC-1940-A8DE-A72500BB9F7E}" srcOrd="0" destOrd="0" presId="urn:microsoft.com/office/officeart/2005/8/layout/chevron2"/>
    <dgm:cxn modelId="{167092CA-2522-604E-B40B-EC5EBA058D54}" type="presParOf" srcId="{57904474-6E0F-8144-B3FE-93BE2DA0DA4D}" destId="{1CD03A38-8DB8-1743-B932-6212EADF0F9D}" srcOrd="0" destOrd="0" presId="urn:microsoft.com/office/officeart/2005/8/layout/chevron2"/>
    <dgm:cxn modelId="{A2591DC2-BFD6-B344-8BB7-C633688FC945}" type="presParOf" srcId="{1CD03A38-8DB8-1743-B932-6212EADF0F9D}" destId="{D9C842AF-EFB8-BE4C-8C81-05B1CAE3769C}" srcOrd="0" destOrd="0" presId="urn:microsoft.com/office/officeart/2005/8/layout/chevron2"/>
    <dgm:cxn modelId="{C6B3193E-6901-3048-8339-1BABD6654F8D}" type="presParOf" srcId="{1CD03A38-8DB8-1743-B932-6212EADF0F9D}" destId="{762D2063-287E-4640-A25C-A304676B0FCC}" srcOrd="1" destOrd="0" presId="urn:microsoft.com/office/officeart/2005/8/layout/chevron2"/>
    <dgm:cxn modelId="{4C920AD8-923E-C543-A4A9-3B9C121E3423}" type="presParOf" srcId="{57904474-6E0F-8144-B3FE-93BE2DA0DA4D}" destId="{53CF2BDF-0402-0242-8615-ECF285A65389}" srcOrd="1" destOrd="0" presId="urn:microsoft.com/office/officeart/2005/8/layout/chevron2"/>
    <dgm:cxn modelId="{CE4F6D1D-4200-3240-AAEB-C08F07A5EB72}" type="presParOf" srcId="{57904474-6E0F-8144-B3FE-93BE2DA0DA4D}" destId="{25A29F12-D4A6-9F4D-8417-1881C1788189}" srcOrd="2" destOrd="0" presId="urn:microsoft.com/office/officeart/2005/8/layout/chevron2"/>
    <dgm:cxn modelId="{FADCE9AB-08E5-1748-98A2-194C8285B0B2}" type="presParOf" srcId="{25A29F12-D4A6-9F4D-8417-1881C1788189}" destId="{146B5EF8-D139-5C44-B940-8357247DE44A}" srcOrd="0" destOrd="0" presId="urn:microsoft.com/office/officeart/2005/8/layout/chevron2"/>
    <dgm:cxn modelId="{C79991EA-0B37-6F4B-984F-AC1EE4C8134D}" type="presParOf" srcId="{25A29F12-D4A6-9F4D-8417-1881C1788189}" destId="{391C75A3-4BBE-5843-B860-1A0A64AE099C}" srcOrd="1" destOrd="0" presId="urn:microsoft.com/office/officeart/2005/8/layout/chevron2"/>
    <dgm:cxn modelId="{780DCA56-35F8-B24A-BD30-73B30C0C3E45}" type="presParOf" srcId="{57904474-6E0F-8144-B3FE-93BE2DA0DA4D}" destId="{697B5D9F-DFC4-CA44-856F-7A8E0BCE73C6}" srcOrd="3" destOrd="0" presId="urn:microsoft.com/office/officeart/2005/8/layout/chevron2"/>
    <dgm:cxn modelId="{74551895-F4F2-AC4E-A15A-6E649AAD25C5}" type="presParOf" srcId="{57904474-6E0F-8144-B3FE-93BE2DA0DA4D}" destId="{8B1392DB-B84A-4E49-AA0F-F17CA5ACEF5B}" srcOrd="4" destOrd="0" presId="urn:microsoft.com/office/officeart/2005/8/layout/chevron2"/>
    <dgm:cxn modelId="{4DD8EF39-97AE-D543-B85F-964F88FC0B41}" type="presParOf" srcId="{8B1392DB-B84A-4E49-AA0F-F17CA5ACEF5B}" destId="{0879D0D0-3B6C-C140-BE67-D54CB588AF41}" srcOrd="0" destOrd="0" presId="urn:microsoft.com/office/officeart/2005/8/layout/chevron2"/>
    <dgm:cxn modelId="{560724CB-DEDE-584F-8439-BCE5079C4219}" type="presParOf" srcId="{8B1392DB-B84A-4E49-AA0F-F17CA5ACEF5B}" destId="{AF5D8B10-E4D2-2D4B-95B4-7CE1BD814931}" srcOrd="1" destOrd="0" presId="urn:microsoft.com/office/officeart/2005/8/layout/chevron2"/>
    <dgm:cxn modelId="{93D9FF03-DE03-BC41-8B6A-3ADA459B2EC7}" type="presParOf" srcId="{57904474-6E0F-8144-B3FE-93BE2DA0DA4D}" destId="{BB5A8012-AAF2-0346-980D-C33B27A7DD68}" srcOrd="5" destOrd="0" presId="urn:microsoft.com/office/officeart/2005/8/layout/chevron2"/>
    <dgm:cxn modelId="{8B65E4F9-72D9-1740-897A-789CCFE164B6}" type="presParOf" srcId="{57904474-6E0F-8144-B3FE-93BE2DA0DA4D}" destId="{E2E89DD4-2CD9-974D-B9C4-1136AA0A758B}" srcOrd="6" destOrd="0" presId="urn:microsoft.com/office/officeart/2005/8/layout/chevron2"/>
    <dgm:cxn modelId="{789A51D5-9E53-E848-BE7A-8BBF50E7B876}" type="presParOf" srcId="{E2E89DD4-2CD9-974D-B9C4-1136AA0A758B}" destId="{D0F12AF7-1D65-6441-A42D-FE5A947029BA}" srcOrd="0" destOrd="0" presId="urn:microsoft.com/office/officeart/2005/8/layout/chevron2"/>
    <dgm:cxn modelId="{F84CFE28-F8B5-AE40-B299-838A083D502C}" type="presParOf" srcId="{E2E89DD4-2CD9-974D-B9C4-1136AA0A758B}" destId="{9813722D-08DC-1940-A8DE-A72500BB9F7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32F6CC-EFD3-894B-A6C7-DA44352C0625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0E39F6-9B6F-E043-924B-1CD681C8C804}">
      <dgm:prSet/>
      <dgm:spPr/>
      <dgm:t>
        <a:bodyPr/>
        <a:lstStyle/>
        <a:p>
          <a:pPr rtl="0"/>
          <a:r>
            <a:rPr lang="hr-HR" dirty="0"/>
            <a:t>Razdoblje ugovora kraće je od roka trajanja imovine </a:t>
          </a:r>
        </a:p>
      </dgm:t>
    </dgm:pt>
    <dgm:pt modelId="{9B5DCBF5-823E-4B4E-B48A-E9FA8B091E3B}" type="parTrans" cxnId="{79908ADB-144E-3A49-9BC4-4EDA42A12E3C}">
      <dgm:prSet/>
      <dgm:spPr/>
      <dgm:t>
        <a:bodyPr/>
        <a:lstStyle/>
        <a:p>
          <a:endParaRPr lang="en-US"/>
        </a:p>
      </dgm:t>
    </dgm:pt>
    <dgm:pt modelId="{D67425AD-7184-C34F-BABF-CE87463E6324}" type="sibTrans" cxnId="{79908ADB-144E-3A49-9BC4-4EDA42A12E3C}">
      <dgm:prSet/>
      <dgm:spPr/>
      <dgm:t>
        <a:bodyPr/>
        <a:lstStyle/>
        <a:p>
          <a:endParaRPr lang="en-US"/>
        </a:p>
      </dgm:t>
    </dgm:pt>
    <dgm:pt modelId="{F22E5490-330D-9540-BC02-197BC2790B9A}">
      <dgm:prSet/>
      <dgm:spPr/>
      <dgm:t>
        <a:bodyPr/>
        <a:lstStyle/>
        <a:p>
          <a:pPr rtl="0"/>
          <a:r>
            <a:rPr lang="hr-HR" dirty="0"/>
            <a:t>Ugovorne odredbe o raskidu </a:t>
          </a:r>
        </a:p>
      </dgm:t>
    </dgm:pt>
    <dgm:pt modelId="{46D4A1EC-FF44-B54F-9589-A19047AF8F3B}" type="parTrans" cxnId="{70F0AFAC-5FE3-0246-9234-5C6CD63140A3}">
      <dgm:prSet/>
      <dgm:spPr/>
      <dgm:t>
        <a:bodyPr/>
        <a:lstStyle/>
        <a:p>
          <a:endParaRPr lang="en-US"/>
        </a:p>
      </dgm:t>
    </dgm:pt>
    <dgm:pt modelId="{5C0D8CA9-DD6A-0748-94B0-60B71C3A348A}" type="sibTrans" cxnId="{70F0AFAC-5FE3-0246-9234-5C6CD63140A3}">
      <dgm:prSet/>
      <dgm:spPr/>
      <dgm:t>
        <a:bodyPr/>
        <a:lstStyle/>
        <a:p>
          <a:endParaRPr lang="en-US"/>
        </a:p>
      </dgm:t>
    </dgm:pt>
    <dgm:pt modelId="{0E370D4A-5E23-B046-9813-8F2F95A218C2}">
      <dgm:prSet/>
      <dgm:spPr/>
      <dgm:t>
        <a:bodyPr/>
        <a:lstStyle/>
        <a:p>
          <a:pPr rtl="0"/>
          <a:r>
            <a:rPr lang="hr-HR" dirty="0"/>
            <a:t>Imovina se može vratiti ako je tehnološki zastarjela ili više nije potrebna zbog promjene u poslovanju </a:t>
          </a:r>
          <a:r>
            <a:rPr lang="en-US" dirty="0" err="1"/>
            <a:t>primatelja</a:t>
          </a:r>
          <a:r>
            <a:rPr lang="hr-HR" dirty="0"/>
            <a:t>. No</a:t>
          </a:r>
          <a:r>
            <a:rPr lang="en-US" dirty="0"/>
            <a:t>,</a:t>
          </a:r>
          <a:r>
            <a:rPr lang="hr-HR" dirty="0"/>
            <a:t> raskid može rezultirati kaznama za </a:t>
          </a:r>
          <a:r>
            <a:rPr lang="en-US" dirty="0" err="1"/>
            <a:t>primatelja</a:t>
          </a:r>
          <a:r>
            <a:rPr lang="hr-HR" dirty="0"/>
            <a:t>.  </a:t>
          </a:r>
        </a:p>
      </dgm:t>
    </dgm:pt>
    <dgm:pt modelId="{E7902D74-B172-7741-B89B-5D359CE3751E}" type="sibTrans" cxnId="{59BB7948-343E-AB4A-8700-04B664F6F44E}">
      <dgm:prSet/>
      <dgm:spPr/>
      <dgm:t>
        <a:bodyPr/>
        <a:lstStyle/>
        <a:p>
          <a:endParaRPr lang="en-US"/>
        </a:p>
      </dgm:t>
    </dgm:pt>
    <dgm:pt modelId="{30ED1F53-677C-A045-9F4D-A9874A0B55C2}" type="parTrans" cxnId="{59BB7948-343E-AB4A-8700-04B664F6F44E}">
      <dgm:prSet/>
      <dgm:spPr/>
      <dgm:t>
        <a:bodyPr/>
        <a:lstStyle/>
        <a:p>
          <a:endParaRPr lang="en-US"/>
        </a:p>
      </dgm:t>
    </dgm:pt>
    <dgm:pt modelId="{F1D7940F-9F68-2549-BEE9-9233BA036867}">
      <dgm:prSet/>
      <dgm:spPr/>
      <dgm:t>
        <a:bodyPr/>
        <a:lstStyle/>
        <a:p>
          <a:pPr rtl="0"/>
          <a:r>
            <a:rPr lang="en-US" dirty="0"/>
            <a:t>Leasing</a:t>
          </a:r>
          <a:r>
            <a:rPr lang="hr-HR" dirty="0"/>
            <a:t> dogovoren ugovorom o leasingu nije </a:t>
          </a:r>
          <a:r>
            <a:rPr lang="hr-HR" dirty="0" err="1"/>
            <a:t>dovolj</a:t>
          </a:r>
          <a:r>
            <a:rPr lang="en-US" dirty="0"/>
            <a:t>a</a:t>
          </a:r>
          <a:r>
            <a:rPr lang="hr-HR" dirty="0"/>
            <a:t>n da </a:t>
          </a:r>
          <a:r>
            <a:rPr lang="en-US" dirty="0" err="1"/>
            <a:t>davatelj</a:t>
          </a:r>
          <a:r>
            <a:rPr lang="hr-HR" dirty="0"/>
            <a:t> povrati puni trošak imovine.</a:t>
          </a:r>
        </a:p>
      </dgm:t>
    </dgm:pt>
    <dgm:pt modelId="{3CFB682F-6256-644F-BE1E-605712D934B9}" type="sibTrans" cxnId="{2FE898B0-D23A-0749-95A0-51F8E6933AC9}">
      <dgm:prSet/>
      <dgm:spPr/>
      <dgm:t>
        <a:bodyPr/>
        <a:lstStyle/>
        <a:p>
          <a:endParaRPr lang="en-US"/>
        </a:p>
      </dgm:t>
    </dgm:pt>
    <dgm:pt modelId="{E2021037-4C86-2644-9233-6329D43D10D4}" type="parTrans" cxnId="{2FE898B0-D23A-0749-95A0-51F8E6933AC9}">
      <dgm:prSet/>
      <dgm:spPr/>
      <dgm:t>
        <a:bodyPr/>
        <a:lstStyle/>
        <a:p>
          <a:endParaRPr lang="en-US"/>
        </a:p>
      </dgm:t>
    </dgm:pt>
    <dgm:pt modelId="{05EEC8B4-712E-F042-A6A0-37A0745050CE}">
      <dgm:prSet/>
      <dgm:spPr/>
      <dgm:t>
        <a:bodyPr/>
        <a:lstStyle/>
        <a:p>
          <a:pPr rtl="0"/>
          <a:r>
            <a:rPr lang="en-US" dirty="0" err="1"/>
            <a:t>Davatelj</a:t>
          </a:r>
          <a:r>
            <a:rPr lang="hr-HR" dirty="0"/>
            <a:t> može nadoknaditi sve troškove bilo naknadnim obnavljanjem isplata, ponovnim davanjem imovine u leasing drugom </a:t>
          </a:r>
          <a:r>
            <a:rPr lang="en-US" dirty="0" err="1"/>
            <a:t>primatelju</a:t>
          </a:r>
          <a:r>
            <a:rPr lang="hr-HR" dirty="0"/>
            <a:t> ili prodajom imovine.</a:t>
          </a:r>
        </a:p>
      </dgm:t>
    </dgm:pt>
    <dgm:pt modelId="{BC40FB0A-05DD-CD47-88FE-E92BEDC17D30}" type="sibTrans" cxnId="{55A60C60-29C7-B74C-9CF1-2348B039AB0B}">
      <dgm:prSet/>
      <dgm:spPr/>
      <dgm:t>
        <a:bodyPr/>
        <a:lstStyle/>
        <a:p>
          <a:endParaRPr lang="en-US"/>
        </a:p>
      </dgm:t>
    </dgm:pt>
    <dgm:pt modelId="{C8E061F7-427F-7446-961B-B097E90D7DBC}" type="parTrans" cxnId="{55A60C60-29C7-B74C-9CF1-2348B039AB0B}">
      <dgm:prSet/>
      <dgm:spPr/>
      <dgm:t>
        <a:bodyPr/>
        <a:lstStyle/>
        <a:p>
          <a:endParaRPr lang="en-US"/>
        </a:p>
      </dgm:t>
    </dgm:pt>
    <dgm:pt modelId="{24F065BD-C605-F64A-9842-8672CC0026DC}">
      <dgm:prSet/>
      <dgm:spPr/>
      <dgm:t>
        <a:bodyPr/>
        <a:lstStyle/>
        <a:p>
          <a:pPr rtl="0"/>
          <a:r>
            <a:rPr lang="hr-HR" dirty="0"/>
            <a:t>Nije u potpunosti amortizirano</a:t>
          </a:r>
        </a:p>
      </dgm:t>
    </dgm:pt>
    <dgm:pt modelId="{39AD77AB-F628-5949-A9B3-B5FA517AA1AB}" type="sibTrans" cxnId="{EBC87760-A521-EE44-98DE-7DFE5C88E99B}">
      <dgm:prSet/>
      <dgm:spPr/>
      <dgm:t>
        <a:bodyPr/>
        <a:lstStyle/>
        <a:p>
          <a:endParaRPr lang="en-US"/>
        </a:p>
      </dgm:t>
    </dgm:pt>
    <dgm:pt modelId="{B3934F08-DDD2-AD4C-B6B7-1DD41B4DB9B9}" type="parTrans" cxnId="{EBC87760-A521-EE44-98DE-7DFE5C88E99B}">
      <dgm:prSet/>
      <dgm:spPr/>
      <dgm:t>
        <a:bodyPr/>
        <a:lstStyle/>
        <a:p>
          <a:endParaRPr lang="en-US"/>
        </a:p>
      </dgm:t>
    </dgm:pt>
    <dgm:pt modelId="{7B4C34C6-322A-364D-A43A-F6DE7ADA0268}" type="pres">
      <dgm:prSet presAssocID="{3432F6CC-EFD3-894B-A6C7-DA44352C0625}" presName="Name0" presStyleCnt="0">
        <dgm:presLayoutVars>
          <dgm:dir/>
          <dgm:animLvl val="lvl"/>
          <dgm:resizeHandles val="exact"/>
        </dgm:presLayoutVars>
      </dgm:prSet>
      <dgm:spPr/>
    </dgm:pt>
    <dgm:pt modelId="{60D887AE-A1C6-CD4D-850B-20E6FC333013}" type="pres">
      <dgm:prSet presAssocID="{24F065BD-C605-F64A-9842-8672CC0026DC}" presName="linNode" presStyleCnt="0"/>
      <dgm:spPr/>
    </dgm:pt>
    <dgm:pt modelId="{ACCA0F94-0F09-5C42-8A03-50DD994B302F}" type="pres">
      <dgm:prSet presAssocID="{24F065BD-C605-F64A-9842-8672CC0026DC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D1BC3B5-874D-B446-A495-89D32FB6C9D8}" type="pres">
      <dgm:prSet presAssocID="{24F065BD-C605-F64A-9842-8672CC0026DC}" presName="descendantText" presStyleLbl="alignAccFollowNode1" presStyleIdx="0" presStyleCnt="3">
        <dgm:presLayoutVars>
          <dgm:bulletEnabled val="1"/>
        </dgm:presLayoutVars>
      </dgm:prSet>
      <dgm:spPr/>
    </dgm:pt>
    <dgm:pt modelId="{0ABFE533-EC7B-4E4E-BB64-1C598CCA94C4}" type="pres">
      <dgm:prSet presAssocID="{39AD77AB-F628-5949-A9B3-B5FA517AA1AB}" presName="sp" presStyleCnt="0"/>
      <dgm:spPr/>
    </dgm:pt>
    <dgm:pt modelId="{69AA2410-9E07-414F-9FB2-64B2B06BE7AD}" type="pres">
      <dgm:prSet presAssocID="{140E39F6-9B6F-E043-924B-1CD681C8C804}" presName="linNode" presStyleCnt="0"/>
      <dgm:spPr/>
    </dgm:pt>
    <dgm:pt modelId="{2F64CADF-722F-274A-A5B8-4E081074399B}" type="pres">
      <dgm:prSet presAssocID="{140E39F6-9B6F-E043-924B-1CD681C8C804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8D2A790-36E3-244F-8E90-2C11CC8421D6}" type="pres">
      <dgm:prSet presAssocID="{140E39F6-9B6F-E043-924B-1CD681C8C804}" presName="descendantText" presStyleLbl="alignAccFollowNode1" presStyleIdx="1" presStyleCnt="3">
        <dgm:presLayoutVars>
          <dgm:bulletEnabled val="1"/>
        </dgm:presLayoutVars>
      </dgm:prSet>
      <dgm:spPr/>
    </dgm:pt>
    <dgm:pt modelId="{C7E25055-5D61-4041-BF04-102FBDA8D0C1}" type="pres">
      <dgm:prSet presAssocID="{D67425AD-7184-C34F-BABF-CE87463E6324}" presName="sp" presStyleCnt="0"/>
      <dgm:spPr/>
    </dgm:pt>
    <dgm:pt modelId="{467401CC-B2CB-D040-ADAF-CB0C70685E5F}" type="pres">
      <dgm:prSet presAssocID="{F22E5490-330D-9540-BC02-197BC2790B9A}" presName="linNode" presStyleCnt="0"/>
      <dgm:spPr/>
    </dgm:pt>
    <dgm:pt modelId="{6F4DA4F5-EAE3-4447-8938-AEECFBAFC2B8}" type="pres">
      <dgm:prSet presAssocID="{F22E5490-330D-9540-BC02-197BC2790B9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FF024EA0-437D-3744-946D-E0D94321C55B}" type="pres">
      <dgm:prSet presAssocID="{F22E5490-330D-9540-BC02-197BC2790B9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8BA4414-6CE4-5E43-B860-86A54B443433}" type="presOf" srcId="{24F065BD-C605-F64A-9842-8672CC0026DC}" destId="{ACCA0F94-0F09-5C42-8A03-50DD994B302F}" srcOrd="0" destOrd="0" presId="urn:microsoft.com/office/officeart/2005/8/layout/vList5"/>
    <dgm:cxn modelId="{ECDA9122-57A3-2847-983A-FDD1B7272101}" type="presOf" srcId="{F22E5490-330D-9540-BC02-197BC2790B9A}" destId="{6F4DA4F5-EAE3-4447-8938-AEECFBAFC2B8}" srcOrd="0" destOrd="0" presId="urn:microsoft.com/office/officeart/2005/8/layout/vList5"/>
    <dgm:cxn modelId="{55A60C60-29C7-B74C-9CF1-2348B039AB0B}" srcId="{140E39F6-9B6F-E043-924B-1CD681C8C804}" destId="{05EEC8B4-712E-F042-A6A0-37A0745050CE}" srcOrd="0" destOrd="0" parTransId="{C8E061F7-427F-7446-961B-B097E90D7DBC}" sibTransId="{BC40FB0A-05DD-CD47-88FE-E92BEDC17D30}"/>
    <dgm:cxn modelId="{EBC87760-A521-EE44-98DE-7DFE5C88E99B}" srcId="{3432F6CC-EFD3-894B-A6C7-DA44352C0625}" destId="{24F065BD-C605-F64A-9842-8672CC0026DC}" srcOrd="0" destOrd="0" parTransId="{B3934F08-DDD2-AD4C-B6B7-1DD41B4DB9B9}" sibTransId="{39AD77AB-F628-5949-A9B3-B5FA517AA1AB}"/>
    <dgm:cxn modelId="{59BB7948-343E-AB4A-8700-04B664F6F44E}" srcId="{F22E5490-330D-9540-BC02-197BC2790B9A}" destId="{0E370D4A-5E23-B046-9813-8F2F95A218C2}" srcOrd="0" destOrd="0" parTransId="{30ED1F53-677C-A045-9F4D-A9874A0B55C2}" sibTransId="{E7902D74-B172-7741-B89B-5D359CE3751E}"/>
    <dgm:cxn modelId="{8AF69052-5622-D742-A452-F094F5C359C8}" type="presOf" srcId="{05EEC8B4-712E-F042-A6A0-37A0745050CE}" destId="{98D2A790-36E3-244F-8E90-2C11CC8421D6}" srcOrd="0" destOrd="0" presId="urn:microsoft.com/office/officeart/2005/8/layout/vList5"/>
    <dgm:cxn modelId="{C0385E9F-AAEF-8246-AAFB-AC1E0637AE7E}" type="presOf" srcId="{0E370D4A-5E23-B046-9813-8F2F95A218C2}" destId="{FF024EA0-437D-3744-946D-E0D94321C55B}" srcOrd="0" destOrd="0" presId="urn:microsoft.com/office/officeart/2005/8/layout/vList5"/>
    <dgm:cxn modelId="{4FF531A9-D85A-E24B-97CE-8C1E28E0486E}" type="presOf" srcId="{F1D7940F-9F68-2549-BEE9-9233BA036867}" destId="{8D1BC3B5-874D-B446-A495-89D32FB6C9D8}" srcOrd="0" destOrd="0" presId="urn:microsoft.com/office/officeart/2005/8/layout/vList5"/>
    <dgm:cxn modelId="{0C66D6AA-96F1-9E4E-86AD-A5D19F3E9038}" type="presOf" srcId="{3432F6CC-EFD3-894B-A6C7-DA44352C0625}" destId="{7B4C34C6-322A-364D-A43A-F6DE7ADA0268}" srcOrd="0" destOrd="0" presId="urn:microsoft.com/office/officeart/2005/8/layout/vList5"/>
    <dgm:cxn modelId="{70F0AFAC-5FE3-0246-9234-5C6CD63140A3}" srcId="{3432F6CC-EFD3-894B-A6C7-DA44352C0625}" destId="{F22E5490-330D-9540-BC02-197BC2790B9A}" srcOrd="2" destOrd="0" parTransId="{46D4A1EC-FF44-B54F-9589-A19047AF8F3B}" sibTransId="{5C0D8CA9-DD6A-0748-94B0-60B71C3A348A}"/>
    <dgm:cxn modelId="{2FE898B0-D23A-0749-95A0-51F8E6933AC9}" srcId="{24F065BD-C605-F64A-9842-8672CC0026DC}" destId="{F1D7940F-9F68-2549-BEE9-9233BA036867}" srcOrd="0" destOrd="0" parTransId="{E2021037-4C86-2644-9233-6329D43D10D4}" sibTransId="{3CFB682F-6256-644F-BE1E-605712D934B9}"/>
    <dgm:cxn modelId="{79908ADB-144E-3A49-9BC4-4EDA42A12E3C}" srcId="{3432F6CC-EFD3-894B-A6C7-DA44352C0625}" destId="{140E39F6-9B6F-E043-924B-1CD681C8C804}" srcOrd="1" destOrd="0" parTransId="{9B5DCBF5-823E-4B4E-B48A-E9FA8B091E3B}" sibTransId="{D67425AD-7184-C34F-BABF-CE87463E6324}"/>
    <dgm:cxn modelId="{A97FCFDF-0E86-B740-ADB6-689D62071889}" type="presOf" srcId="{140E39F6-9B6F-E043-924B-1CD681C8C804}" destId="{2F64CADF-722F-274A-A5B8-4E081074399B}" srcOrd="0" destOrd="0" presId="urn:microsoft.com/office/officeart/2005/8/layout/vList5"/>
    <dgm:cxn modelId="{44E4FE53-D025-3842-B455-762F94B246DE}" type="presParOf" srcId="{7B4C34C6-322A-364D-A43A-F6DE7ADA0268}" destId="{60D887AE-A1C6-CD4D-850B-20E6FC333013}" srcOrd="0" destOrd="0" presId="urn:microsoft.com/office/officeart/2005/8/layout/vList5"/>
    <dgm:cxn modelId="{5F96D829-1C9F-F94C-80D5-CE79720C5455}" type="presParOf" srcId="{60D887AE-A1C6-CD4D-850B-20E6FC333013}" destId="{ACCA0F94-0F09-5C42-8A03-50DD994B302F}" srcOrd="0" destOrd="0" presId="urn:microsoft.com/office/officeart/2005/8/layout/vList5"/>
    <dgm:cxn modelId="{59212E70-CAC1-A548-99A0-97F0D3EE86B9}" type="presParOf" srcId="{60D887AE-A1C6-CD4D-850B-20E6FC333013}" destId="{8D1BC3B5-874D-B446-A495-89D32FB6C9D8}" srcOrd="1" destOrd="0" presId="urn:microsoft.com/office/officeart/2005/8/layout/vList5"/>
    <dgm:cxn modelId="{B3F1E2E5-14C6-E644-A58C-67255178723F}" type="presParOf" srcId="{7B4C34C6-322A-364D-A43A-F6DE7ADA0268}" destId="{0ABFE533-EC7B-4E4E-BB64-1C598CCA94C4}" srcOrd="1" destOrd="0" presId="urn:microsoft.com/office/officeart/2005/8/layout/vList5"/>
    <dgm:cxn modelId="{07ECC335-F503-4346-82F0-22B627E26768}" type="presParOf" srcId="{7B4C34C6-322A-364D-A43A-F6DE7ADA0268}" destId="{69AA2410-9E07-414F-9FB2-64B2B06BE7AD}" srcOrd="2" destOrd="0" presId="urn:microsoft.com/office/officeart/2005/8/layout/vList5"/>
    <dgm:cxn modelId="{669B6421-1FE5-FB47-A9FA-53D6BDA2EA63}" type="presParOf" srcId="{69AA2410-9E07-414F-9FB2-64B2B06BE7AD}" destId="{2F64CADF-722F-274A-A5B8-4E081074399B}" srcOrd="0" destOrd="0" presId="urn:microsoft.com/office/officeart/2005/8/layout/vList5"/>
    <dgm:cxn modelId="{BF69B888-0402-4C42-ADC8-A0F7675C5241}" type="presParOf" srcId="{69AA2410-9E07-414F-9FB2-64B2B06BE7AD}" destId="{98D2A790-36E3-244F-8E90-2C11CC8421D6}" srcOrd="1" destOrd="0" presId="urn:microsoft.com/office/officeart/2005/8/layout/vList5"/>
    <dgm:cxn modelId="{4A2EE5C3-50C2-B047-9B89-E3D8AE08CB09}" type="presParOf" srcId="{7B4C34C6-322A-364D-A43A-F6DE7ADA0268}" destId="{C7E25055-5D61-4041-BF04-102FBDA8D0C1}" srcOrd="3" destOrd="0" presId="urn:microsoft.com/office/officeart/2005/8/layout/vList5"/>
    <dgm:cxn modelId="{BC36CFEB-BD60-C74B-90FC-AB6A85CCCE82}" type="presParOf" srcId="{7B4C34C6-322A-364D-A43A-F6DE7ADA0268}" destId="{467401CC-B2CB-D040-ADAF-CB0C70685E5F}" srcOrd="4" destOrd="0" presId="urn:microsoft.com/office/officeart/2005/8/layout/vList5"/>
    <dgm:cxn modelId="{3BB2CFE3-E73D-E642-9D54-B2DEDF87861A}" type="presParOf" srcId="{467401CC-B2CB-D040-ADAF-CB0C70685E5F}" destId="{6F4DA4F5-EAE3-4447-8938-AEECFBAFC2B8}" srcOrd="0" destOrd="0" presId="urn:microsoft.com/office/officeart/2005/8/layout/vList5"/>
    <dgm:cxn modelId="{22C6BD3D-2679-0B44-8144-3B45AA1413E1}" type="presParOf" srcId="{467401CC-B2CB-D040-ADAF-CB0C70685E5F}" destId="{FF024EA0-437D-3744-946D-E0D94321C55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6F93CF-41B8-D743-A560-FEE0C5F0059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B68D25-2CDC-8F42-A605-9E16F159276D}">
      <dgm:prSet/>
      <dgm:spPr/>
      <dgm:t>
        <a:bodyPr/>
        <a:lstStyle/>
        <a:p>
          <a:pPr rtl="0"/>
          <a:r>
            <a:rPr lang="hr-HR" dirty="0"/>
            <a:t>Financijski leasing koji se ponekad naziva i kapitalni leasing razlikuj</a:t>
          </a:r>
          <a:r>
            <a:rPr lang="en-US" dirty="0"/>
            <a:t>e</a:t>
          </a:r>
          <a:r>
            <a:rPr lang="hr-HR" dirty="0"/>
            <a:t> se od </a:t>
          </a:r>
          <a:r>
            <a:rPr lang="hr-HR" dirty="0" err="1"/>
            <a:t>operativn</a:t>
          </a:r>
          <a:r>
            <a:rPr lang="en-US" dirty="0" err="1"/>
            <a:t>og</a:t>
          </a:r>
          <a:r>
            <a:rPr lang="hr-HR" dirty="0"/>
            <a:t> leasinga po tome što:</a:t>
          </a:r>
        </a:p>
      </dgm:t>
    </dgm:pt>
    <dgm:pt modelId="{1D0C290C-CA57-6646-9550-BB9ACAC4096F}" type="parTrans" cxnId="{2D8E4CBC-8966-5C49-AC13-1DFF162633CC}">
      <dgm:prSet/>
      <dgm:spPr/>
      <dgm:t>
        <a:bodyPr/>
        <a:lstStyle/>
        <a:p>
          <a:endParaRPr lang="en-US"/>
        </a:p>
      </dgm:t>
    </dgm:pt>
    <dgm:pt modelId="{1CBA7CD4-34EA-8042-AE93-25DC1B4FF0E5}" type="sibTrans" cxnId="{2D8E4CBC-8966-5C49-AC13-1DFF162633CC}">
      <dgm:prSet/>
      <dgm:spPr/>
      <dgm:t>
        <a:bodyPr/>
        <a:lstStyle/>
        <a:p>
          <a:endParaRPr lang="en-US"/>
        </a:p>
      </dgm:t>
    </dgm:pt>
    <dgm:pt modelId="{5EB7A4A5-6E66-8C4C-9556-AF7816165B9D}">
      <dgm:prSet/>
      <dgm:spPr/>
      <dgm:t>
        <a:bodyPr/>
        <a:lstStyle/>
        <a:p>
          <a:pPr rtl="0"/>
          <a:r>
            <a:rPr lang="hr-HR" dirty="0"/>
            <a:t>Ne pruža usluge održavanja</a:t>
          </a:r>
        </a:p>
      </dgm:t>
    </dgm:pt>
    <dgm:pt modelId="{A3BD2027-5E93-424F-8511-4C2B32238E9F}" type="parTrans" cxnId="{D110BE04-E04F-1647-96B0-5C0F76B6D71D}">
      <dgm:prSet/>
      <dgm:spPr/>
      <dgm:t>
        <a:bodyPr/>
        <a:lstStyle/>
        <a:p>
          <a:endParaRPr lang="en-US"/>
        </a:p>
      </dgm:t>
    </dgm:pt>
    <dgm:pt modelId="{71639F12-C1D1-C446-999E-264DA1C8A61B}" type="sibTrans" cxnId="{D110BE04-E04F-1647-96B0-5C0F76B6D71D}">
      <dgm:prSet/>
      <dgm:spPr/>
      <dgm:t>
        <a:bodyPr/>
        <a:lstStyle/>
        <a:p>
          <a:endParaRPr lang="en-US"/>
        </a:p>
      </dgm:t>
    </dgm:pt>
    <dgm:pt modelId="{FD185219-0494-B84D-9F58-E8ED99E6211E}">
      <dgm:prSet/>
      <dgm:spPr/>
      <dgm:t>
        <a:bodyPr/>
        <a:lstStyle/>
        <a:p>
          <a:pPr rtl="0"/>
          <a:r>
            <a:rPr lang="hr-HR" dirty="0"/>
            <a:t>Raskid nije moguć</a:t>
          </a:r>
        </a:p>
      </dgm:t>
    </dgm:pt>
    <dgm:pt modelId="{F3BBA862-2631-3A49-B8FF-8DDADFE988C0}" type="parTrans" cxnId="{B67E9EBE-9189-524D-884F-5F08AD8E1518}">
      <dgm:prSet/>
      <dgm:spPr/>
      <dgm:t>
        <a:bodyPr/>
        <a:lstStyle/>
        <a:p>
          <a:endParaRPr lang="en-US"/>
        </a:p>
      </dgm:t>
    </dgm:pt>
    <dgm:pt modelId="{92E414FA-39B3-2044-9BBD-FC2DCE5E2DED}" type="sibTrans" cxnId="{B67E9EBE-9189-524D-884F-5F08AD8E1518}">
      <dgm:prSet/>
      <dgm:spPr/>
      <dgm:t>
        <a:bodyPr/>
        <a:lstStyle/>
        <a:p>
          <a:endParaRPr lang="en-US"/>
        </a:p>
      </dgm:t>
    </dgm:pt>
    <dgm:pt modelId="{AD8AC990-F17A-9C42-9812-BC7D13EE31B3}">
      <dgm:prSet/>
      <dgm:spPr/>
      <dgm:t>
        <a:bodyPr/>
        <a:lstStyle/>
        <a:p>
          <a:pPr rtl="0"/>
          <a:r>
            <a:rPr lang="hr-HR" dirty="0"/>
            <a:t>Potpuno se amortizira (</a:t>
          </a:r>
          <a:r>
            <a:rPr lang="en-US" dirty="0" err="1"/>
            <a:t>davatelj</a:t>
          </a:r>
          <a:r>
            <a:rPr lang="hr-HR" dirty="0"/>
            <a:t> prima </a:t>
          </a:r>
          <a:r>
            <a:rPr lang="en-US" dirty="0" err="1"/>
            <a:t>iznos</a:t>
          </a:r>
          <a:r>
            <a:rPr lang="hr-HR" dirty="0"/>
            <a:t> jednak punoj cijeni unajmljene opreme uz povrat uloženog kapitala) </a:t>
          </a:r>
        </a:p>
      </dgm:t>
    </dgm:pt>
    <dgm:pt modelId="{5043C74A-A56E-EA44-8FBE-762D04BA7A95}" type="parTrans" cxnId="{E1120527-EFD9-124B-A5D0-E9FE65279EC7}">
      <dgm:prSet/>
      <dgm:spPr/>
      <dgm:t>
        <a:bodyPr/>
        <a:lstStyle/>
        <a:p>
          <a:endParaRPr lang="en-US"/>
        </a:p>
      </dgm:t>
    </dgm:pt>
    <dgm:pt modelId="{530A0B03-DEBE-0C46-B42F-F9107622DDC1}" type="sibTrans" cxnId="{E1120527-EFD9-124B-A5D0-E9FE65279EC7}">
      <dgm:prSet/>
      <dgm:spPr/>
      <dgm:t>
        <a:bodyPr/>
        <a:lstStyle/>
        <a:p>
          <a:endParaRPr lang="en-US"/>
        </a:p>
      </dgm:t>
    </dgm:pt>
    <dgm:pt modelId="{AA154D89-A54A-7647-A57B-668D153C44A8}" type="pres">
      <dgm:prSet presAssocID="{8D6F93CF-41B8-D743-A560-FEE0C5F0059B}" presName="linear" presStyleCnt="0">
        <dgm:presLayoutVars>
          <dgm:animLvl val="lvl"/>
          <dgm:resizeHandles val="exact"/>
        </dgm:presLayoutVars>
      </dgm:prSet>
      <dgm:spPr/>
    </dgm:pt>
    <dgm:pt modelId="{B04126EA-A2F0-6347-B5F0-F2342DCE92E4}" type="pres">
      <dgm:prSet presAssocID="{D1B68D25-2CDC-8F42-A605-9E16F159276D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97F715DB-7C51-A94D-836A-4C482C0FBABD}" type="pres">
      <dgm:prSet presAssocID="{D1B68D25-2CDC-8F42-A605-9E16F159276D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110BE04-E04F-1647-96B0-5C0F76B6D71D}" srcId="{D1B68D25-2CDC-8F42-A605-9E16F159276D}" destId="{5EB7A4A5-6E66-8C4C-9556-AF7816165B9D}" srcOrd="0" destOrd="0" parTransId="{A3BD2027-5E93-424F-8511-4C2B32238E9F}" sibTransId="{71639F12-C1D1-C446-999E-264DA1C8A61B}"/>
    <dgm:cxn modelId="{E1120527-EFD9-124B-A5D0-E9FE65279EC7}" srcId="{D1B68D25-2CDC-8F42-A605-9E16F159276D}" destId="{AD8AC990-F17A-9C42-9812-BC7D13EE31B3}" srcOrd="2" destOrd="0" parTransId="{5043C74A-A56E-EA44-8FBE-762D04BA7A95}" sibTransId="{530A0B03-DEBE-0C46-B42F-F9107622DDC1}"/>
    <dgm:cxn modelId="{84935B72-992F-8048-88D9-33EF737F3825}" type="presOf" srcId="{D1B68D25-2CDC-8F42-A605-9E16F159276D}" destId="{B04126EA-A2F0-6347-B5F0-F2342DCE92E4}" srcOrd="0" destOrd="0" presId="urn:microsoft.com/office/officeart/2005/8/layout/vList2"/>
    <dgm:cxn modelId="{92567157-40C8-0A44-9050-7B0F5FC7D795}" type="presOf" srcId="{5EB7A4A5-6E66-8C4C-9556-AF7816165B9D}" destId="{97F715DB-7C51-A94D-836A-4C482C0FBABD}" srcOrd="0" destOrd="0" presId="urn:microsoft.com/office/officeart/2005/8/layout/vList2"/>
    <dgm:cxn modelId="{6B134591-BC9E-A344-8084-B9F171E426E1}" type="presOf" srcId="{AD8AC990-F17A-9C42-9812-BC7D13EE31B3}" destId="{97F715DB-7C51-A94D-836A-4C482C0FBABD}" srcOrd="0" destOrd="2" presId="urn:microsoft.com/office/officeart/2005/8/layout/vList2"/>
    <dgm:cxn modelId="{909D82AF-19CF-1448-8D28-FDD1C1113347}" type="presOf" srcId="{FD185219-0494-B84D-9F58-E8ED99E6211E}" destId="{97F715DB-7C51-A94D-836A-4C482C0FBABD}" srcOrd="0" destOrd="1" presId="urn:microsoft.com/office/officeart/2005/8/layout/vList2"/>
    <dgm:cxn modelId="{2D8E4CBC-8966-5C49-AC13-1DFF162633CC}" srcId="{8D6F93CF-41B8-D743-A560-FEE0C5F0059B}" destId="{D1B68D25-2CDC-8F42-A605-9E16F159276D}" srcOrd="0" destOrd="0" parTransId="{1D0C290C-CA57-6646-9550-BB9ACAC4096F}" sibTransId="{1CBA7CD4-34EA-8042-AE93-25DC1B4FF0E5}"/>
    <dgm:cxn modelId="{B67E9EBE-9189-524D-884F-5F08AD8E1518}" srcId="{D1B68D25-2CDC-8F42-A605-9E16F159276D}" destId="{FD185219-0494-B84D-9F58-E8ED99E6211E}" srcOrd="1" destOrd="0" parTransId="{F3BBA862-2631-3A49-B8FF-8DDADFE988C0}" sibTransId="{92E414FA-39B3-2044-9BBD-FC2DCE5E2DED}"/>
    <dgm:cxn modelId="{DE2EFFF6-2C3D-A346-B631-E457A7958572}" type="presOf" srcId="{8D6F93CF-41B8-D743-A560-FEE0C5F0059B}" destId="{AA154D89-A54A-7647-A57B-668D153C44A8}" srcOrd="0" destOrd="0" presId="urn:microsoft.com/office/officeart/2005/8/layout/vList2"/>
    <dgm:cxn modelId="{10CE3E77-F128-304E-A977-78B33A20CECF}" type="presParOf" srcId="{AA154D89-A54A-7647-A57B-668D153C44A8}" destId="{B04126EA-A2F0-6347-B5F0-F2342DCE92E4}" srcOrd="0" destOrd="0" presId="urn:microsoft.com/office/officeart/2005/8/layout/vList2"/>
    <dgm:cxn modelId="{01E13D78-E440-0E41-B6BF-C6C3D29BE41B}" type="presParOf" srcId="{AA154D89-A54A-7647-A57B-668D153C44A8}" destId="{97F715DB-7C51-A94D-836A-4C482C0FBAB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0C8F0F-510B-C846-BE86-76813C715847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B096EA6-8739-8840-BD34-86AB48C52B44}">
      <dgm:prSet custT="1"/>
      <dgm:spPr/>
      <dgm:t>
        <a:bodyPr/>
        <a:lstStyle/>
        <a:p>
          <a:pPr rtl="0"/>
          <a:r>
            <a:rPr lang="en-US" sz="1600" dirty="0" err="1"/>
            <a:t>Primatelj</a:t>
          </a:r>
          <a:r>
            <a:rPr lang="hr-HR" sz="1600" dirty="0"/>
            <a:t> odabire potrebne posebne artikle i pregovara s proizvođačem o cijeni.</a:t>
          </a:r>
        </a:p>
      </dgm:t>
    </dgm:pt>
    <dgm:pt modelId="{6758925F-B4AF-5444-8891-A41CE811EC0D}" type="parTrans" cxnId="{05C3DBA9-B4D1-E948-B169-628B170BFF80}">
      <dgm:prSet/>
      <dgm:spPr/>
      <dgm:t>
        <a:bodyPr/>
        <a:lstStyle/>
        <a:p>
          <a:endParaRPr lang="en-US"/>
        </a:p>
      </dgm:t>
    </dgm:pt>
    <dgm:pt modelId="{55451BBF-FE96-5642-84CB-7CFD60399D41}" type="sibTrans" cxnId="{05C3DBA9-B4D1-E948-B169-628B170BFF80}">
      <dgm:prSet/>
      <dgm:spPr/>
      <dgm:t>
        <a:bodyPr/>
        <a:lstStyle/>
        <a:p>
          <a:endParaRPr lang="en-US" dirty="0"/>
        </a:p>
      </dgm:t>
    </dgm:pt>
    <dgm:pt modelId="{282BEEFC-A677-A743-BC24-5C41F3F937B5}">
      <dgm:prSet custT="1"/>
      <dgm:spPr/>
      <dgm:t>
        <a:bodyPr/>
        <a:lstStyle/>
        <a:p>
          <a:pPr rtl="0"/>
          <a:r>
            <a:rPr lang="hr-HR" sz="1600" dirty="0"/>
            <a:t>Korisnička tvrtka dogovara se s društvom za usluge leasinga (</a:t>
          </a:r>
          <a:r>
            <a:rPr lang="en-US" sz="1600" dirty="0" err="1"/>
            <a:t>davateljem</a:t>
          </a:r>
          <a:r>
            <a:rPr lang="hr-HR" sz="1600" dirty="0"/>
            <a:t>) koja otkupljuje opremu od proizvođača i istodobno sklapa ugovor o leasingu. </a:t>
          </a:r>
        </a:p>
      </dgm:t>
    </dgm:pt>
    <dgm:pt modelId="{5F0CE951-EACE-6B4F-940D-ED22B4EB7A06}" type="parTrans" cxnId="{47262EC9-00B4-0D47-8FA4-AD7A14B6153F}">
      <dgm:prSet/>
      <dgm:spPr/>
      <dgm:t>
        <a:bodyPr/>
        <a:lstStyle/>
        <a:p>
          <a:endParaRPr lang="en-US"/>
        </a:p>
      </dgm:t>
    </dgm:pt>
    <dgm:pt modelId="{8F8B5D40-4711-6D46-A717-6AD0412D003C}" type="sibTrans" cxnId="{47262EC9-00B4-0D47-8FA4-AD7A14B6153F}">
      <dgm:prSet/>
      <dgm:spPr/>
      <dgm:t>
        <a:bodyPr/>
        <a:lstStyle/>
        <a:p>
          <a:endParaRPr lang="en-US" dirty="0"/>
        </a:p>
      </dgm:t>
    </dgm:pt>
    <dgm:pt modelId="{390B97A3-DF0C-9B4F-B1CC-04C4B445BA64}">
      <dgm:prSet custT="1"/>
      <dgm:spPr/>
      <dgm:t>
        <a:bodyPr/>
        <a:lstStyle/>
        <a:p>
          <a:pPr rtl="0"/>
          <a:r>
            <a:rPr lang="hr-HR" sz="1600" dirty="0"/>
            <a:t>Općenito, ugovor uključuje potpunu amortizaciju ulaganja </a:t>
          </a:r>
          <a:r>
            <a:rPr lang="en-US" sz="1600" dirty="0" err="1"/>
            <a:t>davatelja</a:t>
          </a:r>
          <a:r>
            <a:rPr lang="hr-HR" sz="1600" dirty="0"/>
            <a:t> uz stopu povrata na neamortizirani saldo. Ta stopa povrata blizu je postotku koju bi </a:t>
          </a:r>
          <a:r>
            <a:rPr lang="en-US" sz="1600" dirty="0" err="1"/>
            <a:t>primatelj</a:t>
          </a:r>
          <a:r>
            <a:rPr lang="hr-HR" sz="1600" dirty="0"/>
            <a:t> platio na osiguran zajam.</a:t>
          </a:r>
        </a:p>
      </dgm:t>
    </dgm:pt>
    <dgm:pt modelId="{E2AC8368-BE6F-294D-B553-5B30ABD10870}" type="parTrans" cxnId="{9475A7DA-3D12-EE4A-BC14-A88B66CA502F}">
      <dgm:prSet/>
      <dgm:spPr/>
      <dgm:t>
        <a:bodyPr/>
        <a:lstStyle/>
        <a:p>
          <a:endParaRPr lang="en-US"/>
        </a:p>
      </dgm:t>
    </dgm:pt>
    <dgm:pt modelId="{78D0B0AD-D552-024A-A49E-460D68819FAA}" type="sibTrans" cxnId="{9475A7DA-3D12-EE4A-BC14-A88B66CA502F}">
      <dgm:prSet/>
      <dgm:spPr/>
      <dgm:t>
        <a:bodyPr/>
        <a:lstStyle/>
        <a:p>
          <a:endParaRPr lang="en-US" dirty="0"/>
        </a:p>
      </dgm:t>
    </dgm:pt>
    <dgm:pt modelId="{581FE79F-2736-F847-9C90-381EDCA265A0}">
      <dgm:prSet custT="1"/>
      <dgm:spPr/>
      <dgm:t>
        <a:bodyPr/>
        <a:lstStyle/>
        <a:p>
          <a:pPr rtl="0"/>
          <a:r>
            <a:rPr lang="en-US" sz="1600" dirty="0" err="1"/>
            <a:t>Primatelju</a:t>
          </a:r>
          <a:r>
            <a:rPr lang="hr-HR" sz="1600" dirty="0"/>
            <a:t> se općenito daje mogućnost obnavljanja leasinga po sniženoj stopi nakon isteka osnovnog leasinga. Međutim, osnovni se leasing obično ne može raskinuti ako se </a:t>
          </a:r>
          <a:r>
            <a:rPr lang="en-US" sz="1600" dirty="0" err="1"/>
            <a:t>davatelj</a:t>
          </a:r>
          <a:r>
            <a:rPr lang="hr-HR" sz="1600" dirty="0"/>
            <a:t> ne isplati u cijelosti.</a:t>
          </a:r>
        </a:p>
      </dgm:t>
    </dgm:pt>
    <dgm:pt modelId="{4A9284B0-93F3-7C48-9327-EA9231CACD1D}" type="parTrans" cxnId="{B5DFFA78-AE9A-BE43-AFF9-B80D6FC12E30}">
      <dgm:prSet/>
      <dgm:spPr/>
      <dgm:t>
        <a:bodyPr/>
        <a:lstStyle/>
        <a:p>
          <a:endParaRPr lang="en-US"/>
        </a:p>
      </dgm:t>
    </dgm:pt>
    <dgm:pt modelId="{6CAFB4A3-16CF-994F-9398-4491CC3074C0}" type="sibTrans" cxnId="{B5DFFA78-AE9A-BE43-AFF9-B80D6FC12E30}">
      <dgm:prSet/>
      <dgm:spPr/>
      <dgm:t>
        <a:bodyPr/>
        <a:lstStyle/>
        <a:p>
          <a:endParaRPr lang="en-US" dirty="0"/>
        </a:p>
      </dgm:t>
    </dgm:pt>
    <dgm:pt modelId="{8EC02041-755B-FA4F-B33C-52C61042DEE3}">
      <dgm:prSet custT="1"/>
      <dgm:spPr/>
      <dgm:t>
        <a:bodyPr/>
        <a:lstStyle/>
        <a:p>
          <a:pPr rtl="0"/>
          <a:r>
            <a:rPr lang="en-US" sz="1800" dirty="0" err="1"/>
            <a:t>Primatelj</a:t>
          </a:r>
          <a:r>
            <a:rPr lang="hr-HR" sz="1800" dirty="0"/>
            <a:t> plaća osiguranje leasing imovine i može biti obvezan platiti porez na imovinu.  </a:t>
          </a:r>
        </a:p>
      </dgm:t>
    </dgm:pt>
    <dgm:pt modelId="{F9D9A7C8-A835-9949-AF9A-5A304435FC0F}" type="parTrans" cxnId="{EBB2ACC0-6CB6-2B41-B2D3-B85F59775298}">
      <dgm:prSet/>
      <dgm:spPr/>
      <dgm:t>
        <a:bodyPr/>
        <a:lstStyle/>
        <a:p>
          <a:endParaRPr lang="en-US"/>
        </a:p>
      </dgm:t>
    </dgm:pt>
    <dgm:pt modelId="{4B74A660-327A-454C-8BD5-264875428E90}" type="sibTrans" cxnId="{EBB2ACC0-6CB6-2B41-B2D3-B85F59775298}">
      <dgm:prSet/>
      <dgm:spPr/>
      <dgm:t>
        <a:bodyPr/>
        <a:lstStyle/>
        <a:p>
          <a:endParaRPr lang="en-US"/>
        </a:p>
      </dgm:t>
    </dgm:pt>
    <dgm:pt modelId="{3D70BCC1-D65B-0440-B7D5-7BE34D468A8A}" type="pres">
      <dgm:prSet presAssocID="{E60C8F0F-510B-C846-BE86-76813C715847}" presName="outerComposite" presStyleCnt="0">
        <dgm:presLayoutVars>
          <dgm:chMax val="5"/>
          <dgm:dir/>
          <dgm:resizeHandles val="exact"/>
        </dgm:presLayoutVars>
      </dgm:prSet>
      <dgm:spPr/>
    </dgm:pt>
    <dgm:pt modelId="{7BDD8DD6-26F9-404C-82BF-B83A53C18F42}" type="pres">
      <dgm:prSet presAssocID="{E60C8F0F-510B-C846-BE86-76813C715847}" presName="dummyMaxCanvas" presStyleCnt="0">
        <dgm:presLayoutVars/>
      </dgm:prSet>
      <dgm:spPr/>
    </dgm:pt>
    <dgm:pt modelId="{4F115ADE-A9CB-E746-A8C5-9DE6F09AE3E4}" type="pres">
      <dgm:prSet presAssocID="{E60C8F0F-510B-C846-BE86-76813C715847}" presName="FiveNodes_1" presStyleLbl="node1" presStyleIdx="0" presStyleCnt="5">
        <dgm:presLayoutVars>
          <dgm:bulletEnabled val="1"/>
        </dgm:presLayoutVars>
      </dgm:prSet>
      <dgm:spPr/>
    </dgm:pt>
    <dgm:pt modelId="{F068A7AD-4BB8-804C-AAEE-58B63E0DA5AE}" type="pres">
      <dgm:prSet presAssocID="{E60C8F0F-510B-C846-BE86-76813C715847}" presName="FiveNodes_2" presStyleLbl="node1" presStyleIdx="1" presStyleCnt="5">
        <dgm:presLayoutVars>
          <dgm:bulletEnabled val="1"/>
        </dgm:presLayoutVars>
      </dgm:prSet>
      <dgm:spPr/>
    </dgm:pt>
    <dgm:pt modelId="{2365BFB7-DBD5-0143-8261-2ADD75F7F78A}" type="pres">
      <dgm:prSet presAssocID="{E60C8F0F-510B-C846-BE86-76813C715847}" presName="FiveNodes_3" presStyleLbl="node1" presStyleIdx="2" presStyleCnt="5">
        <dgm:presLayoutVars>
          <dgm:bulletEnabled val="1"/>
        </dgm:presLayoutVars>
      </dgm:prSet>
      <dgm:spPr/>
    </dgm:pt>
    <dgm:pt modelId="{242B43C3-EDE4-E14F-9A3D-6844CE0B7152}" type="pres">
      <dgm:prSet presAssocID="{E60C8F0F-510B-C846-BE86-76813C715847}" presName="FiveNodes_4" presStyleLbl="node1" presStyleIdx="3" presStyleCnt="5">
        <dgm:presLayoutVars>
          <dgm:bulletEnabled val="1"/>
        </dgm:presLayoutVars>
      </dgm:prSet>
      <dgm:spPr/>
    </dgm:pt>
    <dgm:pt modelId="{75A44913-2A52-1144-A24E-A6CC73354E60}" type="pres">
      <dgm:prSet presAssocID="{E60C8F0F-510B-C846-BE86-76813C715847}" presName="FiveNodes_5" presStyleLbl="node1" presStyleIdx="4" presStyleCnt="5">
        <dgm:presLayoutVars>
          <dgm:bulletEnabled val="1"/>
        </dgm:presLayoutVars>
      </dgm:prSet>
      <dgm:spPr/>
    </dgm:pt>
    <dgm:pt modelId="{DEB24AD6-BC07-514C-8572-B1CF51FC7A14}" type="pres">
      <dgm:prSet presAssocID="{E60C8F0F-510B-C846-BE86-76813C715847}" presName="FiveConn_1-2" presStyleLbl="fgAccFollowNode1" presStyleIdx="0" presStyleCnt="4">
        <dgm:presLayoutVars>
          <dgm:bulletEnabled val="1"/>
        </dgm:presLayoutVars>
      </dgm:prSet>
      <dgm:spPr/>
    </dgm:pt>
    <dgm:pt modelId="{5E8989F1-26B7-B64D-89D2-B3E086FA6FA9}" type="pres">
      <dgm:prSet presAssocID="{E60C8F0F-510B-C846-BE86-76813C715847}" presName="FiveConn_2-3" presStyleLbl="fgAccFollowNode1" presStyleIdx="1" presStyleCnt="4">
        <dgm:presLayoutVars>
          <dgm:bulletEnabled val="1"/>
        </dgm:presLayoutVars>
      </dgm:prSet>
      <dgm:spPr/>
    </dgm:pt>
    <dgm:pt modelId="{9D122507-DAE5-904E-8301-77FD3F5C2C85}" type="pres">
      <dgm:prSet presAssocID="{E60C8F0F-510B-C846-BE86-76813C715847}" presName="FiveConn_3-4" presStyleLbl="fgAccFollowNode1" presStyleIdx="2" presStyleCnt="4">
        <dgm:presLayoutVars>
          <dgm:bulletEnabled val="1"/>
        </dgm:presLayoutVars>
      </dgm:prSet>
      <dgm:spPr/>
    </dgm:pt>
    <dgm:pt modelId="{C60A2A76-E8EE-D04C-B019-3EBAB01BE323}" type="pres">
      <dgm:prSet presAssocID="{E60C8F0F-510B-C846-BE86-76813C715847}" presName="FiveConn_4-5" presStyleLbl="fgAccFollowNode1" presStyleIdx="3" presStyleCnt="4">
        <dgm:presLayoutVars>
          <dgm:bulletEnabled val="1"/>
        </dgm:presLayoutVars>
      </dgm:prSet>
      <dgm:spPr/>
    </dgm:pt>
    <dgm:pt modelId="{5DC4CDBD-A380-504A-B8B3-29400EED60D8}" type="pres">
      <dgm:prSet presAssocID="{E60C8F0F-510B-C846-BE86-76813C715847}" presName="FiveNodes_1_text" presStyleLbl="node1" presStyleIdx="4" presStyleCnt="5">
        <dgm:presLayoutVars>
          <dgm:bulletEnabled val="1"/>
        </dgm:presLayoutVars>
      </dgm:prSet>
      <dgm:spPr/>
    </dgm:pt>
    <dgm:pt modelId="{22E71174-A986-F343-BB67-D6DFF7006B1F}" type="pres">
      <dgm:prSet presAssocID="{E60C8F0F-510B-C846-BE86-76813C715847}" presName="FiveNodes_2_text" presStyleLbl="node1" presStyleIdx="4" presStyleCnt="5">
        <dgm:presLayoutVars>
          <dgm:bulletEnabled val="1"/>
        </dgm:presLayoutVars>
      </dgm:prSet>
      <dgm:spPr/>
    </dgm:pt>
    <dgm:pt modelId="{BB21EE55-A999-B54E-849C-54D6A8727D02}" type="pres">
      <dgm:prSet presAssocID="{E60C8F0F-510B-C846-BE86-76813C715847}" presName="FiveNodes_3_text" presStyleLbl="node1" presStyleIdx="4" presStyleCnt="5">
        <dgm:presLayoutVars>
          <dgm:bulletEnabled val="1"/>
        </dgm:presLayoutVars>
      </dgm:prSet>
      <dgm:spPr/>
    </dgm:pt>
    <dgm:pt modelId="{22593C8D-6F10-F240-A56A-96EE8586DAEB}" type="pres">
      <dgm:prSet presAssocID="{E60C8F0F-510B-C846-BE86-76813C715847}" presName="FiveNodes_4_text" presStyleLbl="node1" presStyleIdx="4" presStyleCnt="5">
        <dgm:presLayoutVars>
          <dgm:bulletEnabled val="1"/>
        </dgm:presLayoutVars>
      </dgm:prSet>
      <dgm:spPr/>
    </dgm:pt>
    <dgm:pt modelId="{A35F7749-537C-A241-B996-8239EC03776C}" type="pres">
      <dgm:prSet presAssocID="{E60C8F0F-510B-C846-BE86-76813C71584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F042EA02-957C-0C44-B3FF-ED201C655388}" type="presOf" srcId="{8EC02041-755B-FA4F-B33C-52C61042DEE3}" destId="{A35F7749-537C-A241-B996-8239EC03776C}" srcOrd="1" destOrd="0" presId="urn:microsoft.com/office/officeart/2005/8/layout/vProcess5"/>
    <dgm:cxn modelId="{175D3614-9BF3-004F-976E-778590E4EE07}" type="presOf" srcId="{282BEEFC-A677-A743-BC24-5C41F3F937B5}" destId="{F068A7AD-4BB8-804C-AAEE-58B63E0DA5AE}" srcOrd="0" destOrd="0" presId="urn:microsoft.com/office/officeart/2005/8/layout/vProcess5"/>
    <dgm:cxn modelId="{D3876343-8062-0447-9AD2-85634D1EF543}" type="presOf" srcId="{8EC02041-755B-FA4F-B33C-52C61042DEE3}" destId="{75A44913-2A52-1144-A24E-A6CC73354E60}" srcOrd="0" destOrd="0" presId="urn:microsoft.com/office/officeart/2005/8/layout/vProcess5"/>
    <dgm:cxn modelId="{E4565151-28EF-7B45-B9A3-4796CC4DEECA}" type="presOf" srcId="{55451BBF-FE96-5642-84CB-7CFD60399D41}" destId="{DEB24AD6-BC07-514C-8572-B1CF51FC7A14}" srcOrd="0" destOrd="0" presId="urn:microsoft.com/office/officeart/2005/8/layout/vProcess5"/>
    <dgm:cxn modelId="{EE9BE274-50C7-384E-959B-D9172549AA53}" type="presOf" srcId="{390B97A3-DF0C-9B4F-B1CC-04C4B445BA64}" destId="{2365BFB7-DBD5-0143-8261-2ADD75F7F78A}" srcOrd="0" destOrd="0" presId="urn:microsoft.com/office/officeart/2005/8/layout/vProcess5"/>
    <dgm:cxn modelId="{86270D77-925F-0249-A546-38C5AF10CCA7}" type="presOf" srcId="{E60C8F0F-510B-C846-BE86-76813C715847}" destId="{3D70BCC1-D65B-0440-B7D5-7BE34D468A8A}" srcOrd="0" destOrd="0" presId="urn:microsoft.com/office/officeart/2005/8/layout/vProcess5"/>
    <dgm:cxn modelId="{B5DFFA78-AE9A-BE43-AFF9-B80D6FC12E30}" srcId="{E60C8F0F-510B-C846-BE86-76813C715847}" destId="{581FE79F-2736-F847-9C90-381EDCA265A0}" srcOrd="3" destOrd="0" parTransId="{4A9284B0-93F3-7C48-9327-EA9231CACD1D}" sibTransId="{6CAFB4A3-16CF-994F-9398-4491CC3074C0}"/>
    <dgm:cxn modelId="{3226B180-3C64-3A46-BBC9-6846DE909CEE}" type="presOf" srcId="{6B096EA6-8739-8840-BD34-86AB48C52B44}" destId="{5DC4CDBD-A380-504A-B8B3-29400EED60D8}" srcOrd="1" destOrd="0" presId="urn:microsoft.com/office/officeart/2005/8/layout/vProcess5"/>
    <dgm:cxn modelId="{45837096-C1CE-004C-AF2B-0451CD80F53F}" type="presOf" srcId="{8F8B5D40-4711-6D46-A717-6AD0412D003C}" destId="{5E8989F1-26B7-B64D-89D2-B3E086FA6FA9}" srcOrd="0" destOrd="0" presId="urn:microsoft.com/office/officeart/2005/8/layout/vProcess5"/>
    <dgm:cxn modelId="{C6F52FA9-564E-6142-AE87-7F78DB3248E9}" type="presOf" srcId="{282BEEFC-A677-A743-BC24-5C41F3F937B5}" destId="{22E71174-A986-F343-BB67-D6DFF7006B1F}" srcOrd="1" destOrd="0" presId="urn:microsoft.com/office/officeart/2005/8/layout/vProcess5"/>
    <dgm:cxn modelId="{05C3DBA9-B4D1-E948-B169-628B170BFF80}" srcId="{E60C8F0F-510B-C846-BE86-76813C715847}" destId="{6B096EA6-8739-8840-BD34-86AB48C52B44}" srcOrd="0" destOrd="0" parTransId="{6758925F-B4AF-5444-8891-A41CE811EC0D}" sibTransId="{55451BBF-FE96-5642-84CB-7CFD60399D41}"/>
    <dgm:cxn modelId="{F28712B1-883E-AC40-957E-2D981BBF5978}" type="presOf" srcId="{78D0B0AD-D552-024A-A49E-460D68819FAA}" destId="{9D122507-DAE5-904E-8301-77FD3F5C2C85}" srcOrd="0" destOrd="0" presId="urn:microsoft.com/office/officeart/2005/8/layout/vProcess5"/>
    <dgm:cxn modelId="{D5EF26BC-3732-7947-9826-CE8385D796B7}" type="presOf" srcId="{6CAFB4A3-16CF-994F-9398-4491CC3074C0}" destId="{C60A2A76-E8EE-D04C-B019-3EBAB01BE323}" srcOrd="0" destOrd="0" presId="urn:microsoft.com/office/officeart/2005/8/layout/vProcess5"/>
    <dgm:cxn modelId="{A3D7EEBD-DF27-C846-A8A7-42F09FFA495F}" type="presOf" srcId="{581FE79F-2736-F847-9C90-381EDCA265A0}" destId="{22593C8D-6F10-F240-A56A-96EE8586DAEB}" srcOrd="1" destOrd="0" presId="urn:microsoft.com/office/officeart/2005/8/layout/vProcess5"/>
    <dgm:cxn modelId="{EBB2ACC0-6CB6-2B41-B2D3-B85F59775298}" srcId="{E60C8F0F-510B-C846-BE86-76813C715847}" destId="{8EC02041-755B-FA4F-B33C-52C61042DEE3}" srcOrd="4" destOrd="0" parTransId="{F9D9A7C8-A835-9949-AF9A-5A304435FC0F}" sibTransId="{4B74A660-327A-454C-8BD5-264875428E90}"/>
    <dgm:cxn modelId="{47262EC9-00B4-0D47-8FA4-AD7A14B6153F}" srcId="{E60C8F0F-510B-C846-BE86-76813C715847}" destId="{282BEEFC-A677-A743-BC24-5C41F3F937B5}" srcOrd="1" destOrd="0" parTransId="{5F0CE951-EACE-6B4F-940D-ED22B4EB7A06}" sibTransId="{8F8B5D40-4711-6D46-A717-6AD0412D003C}"/>
    <dgm:cxn modelId="{A2D316D9-2810-7A4E-B0FC-0CDD8E9301EB}" type="presOf" srcId="{390B97A3-DF0C-9B4F-B1CC-04C4B445BA64}" destId="{BB21EE55-A999-B54E-849C-54D6A8727D02}" srcOrd="1" destOrd="0" presId="urn:microsoft.com/office/officeart/2005/8/layout/vProcess5"/>
    <dgm:cxn modelId="{2E2BBED9-2519-7045-8F16-AC8DD85717B3}" type="presOf" srcId="{6B096EA6-8739-8840-BD34-86AB48C52B44}" destId="{4F115ADE-A9CB-E746-A8C5-9DE6F09AE3E4}" srcOrd="0" destOrd="0" presId="urn:microsoft.com/office/officeart/2005/8/layout/vProcess5"/>
    <dgm:cxn modelId="{9475A7DA-3D12-EE4A-BC14-A88B66CA502F}" srcId="{E60C8F0F-510B-C846-BE86-76813C715847}" destId="{390B97A3-DF0C-9B4F-B1CC-04C4B445BA64}" srcOrd="2" destOrd="0" parTransId="{E2AC8368-BE6F-294D-B553-5B30ABD10870}" sibTransId="{78D0B0AD-D552-024A-A49E-460D68819FAA}"/>
    <dgm:cxn modelId="{B511FAFC-EF41-024E-9DE7-39258773D8BC}" type="presOf" srcId="{581FE79F-2736-F847-9C90-381EDCA265A0}" destId="{242B43C3-EDE4-E14F-9A3D-6844CE0B7152}" srcOrd="0" destOrd="0" presId="urn:microsoft.com/office/officeart/2005/8/layout/vProcess5"/>
    <dgm:cxn modelId="{F1BD106C-C601-1A4D-8CE5-8E63E667CAF8}" type="presParOf" srcId="{3D70BCC1-D65B-0440-B7D5-7BE34D468A8A}" destId="{7BDD8DD6-26F9-404C-82BF-B83A53C18F42}" srcOrd="0" destOrd="0" presId="urn:microsoft.com/office/officeart/2005/8/layout/vProcess5"/>
    <dgm:cxn modelId="{6521975C-5199-594F-A686-AF72D5E532B0}" type="presParOf" srcId="{3D70BCC1-D65B-0440-B7D5-7BE34D468A8A}" destId="{4F115ADE-A9CB-E746-A8C5-9DE6F09AE3E4}" srcOrd="1" destOrd="0" presId="urn:microsoft.com/office/officeart/2005/8/layout/vProcess5"/>
    <dgm:cxn modelId="{AD3832E0-034C-3348-A573-1EF0B6B6B35F}" type="presParOf" srcId="{3D70BCC1-D65B-0440-B7D5-7BE34D468A8A}" destId="{F068A7AD-4BB8-804C-AAEE-58B63E0DA5AE}" srcOrd="2" destOrd="0" presId="urn:microsoft.com/office/officeart/2005/8/layout/vProcess5"/>
    <dgm:cxn modelId="{60916D52-950B-B043-A25D-F8FFC912443A}" type="presParOf" srcId="{3D70BCC1-D65B-0440-B7D5-7BE34D468A8A}" destId="{2365BFB7-DBD5-0143-8261-2ADD75F7F78A}" srcOrd="3" destOrd="0" presId="urn:microsoft.com/office/officeart/2005/8/layout/vProcess5"/>
    <dgm:cxn modelId="{D47F9AC2-756E-A24A-AC3F-58F7613B58AA}" type="presParOf" srcId="{3D70BCC1-D65B-0440-B7D5-7BE34D468A8A}" destId="{242B43C3-EDE4-E14F-9A3D-6844CE0B7152}" srcOrd="4" destOrd="0" presId="urn:microsoft.com/office/officeart/2005/8/layout/vProcess5"/>
    <dgm:cxn modelId="{C6F96EAA-0FC0-B743-8535-FF887B49D4C2}" type="presParOf" srcId="{3D70BCC1-D65B-0440-B7D5-7BE34D468A8A}" destId="{75A44913-2A52-1144-A24E-A6CC73354E60}" srcOrd="5" destOrd="0" presId="urn:microsoft.com/office/officeart/2005/8/layout/vProcess5"/>
    <dgm:cxn modelId="{D19A87A5-FB10-054F-A243-126113A97F80}" type="presParOf" srcId="{3D70BCC1-D65B-0440-B7D5-7BE34D468A8A}" destId="{DEB24AD6-BC07-514C-8572-B1CF51FC7A14}" srcOrd="6" destOrd="0" presId="urn:microsoft.com/office/officeart/2005/8/layout/vProcess5"/>
    <dgm:cxn modelId="{2F3AAD1B-07F6-494F-8150-58CD1B51C2B1}" type="presParOf" srcId="{3D70BCC1-D65B-0440-B7D5-7BE34D468A8A}" destId="{5E8989F1-26B7-B64D-89D2-B3E086FA6FA9}" srcOrd="7" destOrd="0" presId="urn:microsoft.com/office/officeart/2005/8/layout/vProcess5"/>
    <dgm:cxn modelId="{D1A1AB70-F414-FC4A-987F-FF8E24B9B94F}" type="presParOf" srcId="{3D70BCC1-D65B-0440-B7D5-7BE34D468A8A}" destId="{9D122507-DAE5-904E-8301-77FD3F5C2C85}" srcOrd="8" destOrd="0" presId="urn:microsoft.com/office/officeart/2005/8/layout/vProcess5"/>
    <dgm:cxn modelId="{D723B7EC-3AAA-3745-B3AD-8C8BE62F9F2A}" type="presParOf" srcId="{3D70BCC1-D65B-0440-B7D5-7BE34D468A8A}" destId="{C60A2A76-E8EE-D04C-B019-3EBAB01BE323}" srcOrd="9" destOrd="0" presId="urn:microsoft.com/office/officeart/2005/8/layout/vProcess5"/>
    <dgm:cxn modelId="{2FEF9DBB-384B-434C-8802-69A171E34E1B}" type="presParOf" srcId="{3D70BCC1-D65B-0440-B7D5-7BE34D468A8A}" destId="{5DC4CDBD-A380-504A-B8B3-29400EED60D8}" srcOrd="10" destOrd="0" presId="urn:microsoft.com/office/officeart/2005/8/layout/vProcess5"/>
    <dgm:cxn modelId="{BEFD7469-E181-644F-A820-6CDDAA8D2A06}" type="presParOf" srcId="{3D70BCC1-D65B-0440-B7D5-7BE34D468A8A}" destId="{22E71174-A986-F343-BB67-D6DFF7006B1F}" srcOrd="11" destOrd="0" presId="urn:microsoft.com/office/officeart/2005/8/layout/vProcess5"/>
    <dgm:cxn modelId="{5CABC422-4BF7-6746-A53A-24C0C6A81623}" type="presParOf" srcId="{3D70BCC1-D65B-0440-B7D5-7BE34D468A8A}" destId="{BB21EE55-A999-B54E-849C-54D6A8727D02}" srcOrd="12" destOrd="0" presId="urn:microsoft.com/office/officeart/2005/8/layout/vProcess5"/>
    <dgm:cxn modelId="{7D2D4762-9CCD-D447-90C3-8D018C8ABDB1}" type="presParOf" srcId="{3D70BCC1-D65B-0440-B7D5-7BE34D468A8A}" destId="{22593C8D-6F10-F240-A56A-96EE8586DAEB}" srcOrd="13" destOrd="0" presId="urn:microsoft.com/office/officeart/2005/8/layout/vProcess5"/>
    <dgm:cxn modelId="{3F725A06-4281-DE46-990F-7E39F02B4C97}" type="presParOf" srcId="{3D70BCC1-D65B-0440-B7D5-7BE34D468A8A}" destId="{A35F7749-537C-A241-B996-8239EC03776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BF32797-E17F-4881-8CE7-586EA59D1D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50DB88-C5CA-445F-9120-8674D0A2A363}">
      <dgm:prSet custT="1"/>
      <dgm:spPr/>
      <dgm:t>
        <a:bodyPr/>
        <a:lstStyle/>
        <a:p>
          <a:pPr rtl="0"/>
          <a:r>
            <a:rPr lang="hr-HR" sz="2400" b="1" dirty="0"/>
            <a:t>Kombinirani leasing</a:t>
          </a:r>
        </a:p>
      </dgm:t>
    </dgm:pt>
    <dgm:pt modelId="{B5B5A62F-2BBB-4036-B920-CAE634791A98}" type="parTrans" cxnId="{37465952-41E3-4733-9D4B-12848BD7C81D}">
      <dgm:prSet/>
      <dgm:spPr/>
      <dgm:t>
        <a:bodyPr/>
        <a:lstStyle/>
        <a:p>
          <a:endParaRPr lang="en-US" sz="1200"/>
        </a:p>
      </dgm:t>
    </dgm:pt>
    <dgm:pt modelId="{FE91D5FE-4CA8-4C67-AC7B-18D9803FA1C7}" type="sibTrans" cxnId="{37465952-41E3-4733-9D4B-12848BD7C81D}">
      <dgm:prSet/>
      <dgm:spPr/>
      <dgm:t>
        <a:bodyPr/>
        <a:lstStyle/>
        <a:p>
          <a:endParaRPr lang="en-US" sz="1200"/>
        </a:p>
      </dgm:t>
    </dgm:pt>
    <dgm:pt modelId="{8CC38FAA-A689-466F-8CA5-C51B93A652DD}">
      <dgm:prSet custT="1"/>
      <dgm:spPr/>
      <dgm:t>
        <a:bodyPr/>
        <a:lstStyle/>
        <a:p>
          <a:pPr rtl="0"/>
          <a:r>
            <a:rPr lang="hr-HR" sz="2000" dirty="0"/>
            <a:t>Odredbe o raskidu ugovora obično se povezuju s operativnim leasing</a:t>
          </a:r>
          <a:r>
            <a:rPr lang="en-US" sz="2000" dirty="0"/>
            <a:t>om</a:t>
          </a:r>
          <a:endParaRPr lang="hr-HR" sz="2000" dirty="0"/>
        </a:p>
      </dgm:t>
    </dgm:pt>
    <dgm:pt modelId="{A525F6CE-ED9E-49C9-A5A7-842CAA31F5CD}" type="parTrans" cxnId="{7B2EDCBD-A0D9-4171-AA34-85C04D2486BF}">
      <dgm:prSet/>
      <dgm:spPr/>
      <dgm:t>
        <a:bodyPr/>
        <a:lstStyle/>
        <a:p>
          <a:endParaRPr lang="en-US" sz="1200"/>
        </a:p>
      </dgm:t>
    </dgm:pt>
    <dgm:pt modelId="{0F594DE2-12C4-430F-8144-DAD71A7EE799}" type="sibTrans" cxnId="{7B2EDCBD-A0D9-4171-AA34-85C04D2486BF}">
      <dgm:prSet/>
      <dgm:spPr/>
      <dgm:t>
        <a:bodyPr/>
        <a:lstStyle/>
        <a:p>
          <a:endParaRPr lang="en-US" sz="1200"/>
        </a:p>
      </dgm:t>
    </dgm:pt>
    <dgm:pt modelId="{6820C4E2-A4D5-437F-BC29-663D705922CC}">
      <dgm:prSet custT="1"/>
      <dgm:spPr/>
      <dgm:t>
        <a:bodyPr/>
        <a:lstStyle/>
        <a:p>
          <a:pPr rtl="0"/>
          <a:r>
            <a:rPr lang="hr-HR" sz="2000" dirty="0"/>
            <a:t>Današnji financijski leasing sadržava i odredbe o raskidu ugovora</a:t>
          </a:r>
        </a:p>
      </dgm:t>
    </dgm:pt>
    <dgm:pt modelId="{23AAAF2F-AF7D-436D-A22B-DB018AFA8EED}" type="parTrans" cxnId="{F00B7138-FAE1-496A-A21F-B3AE5F255AEF}">
      <dgm:prSet/>
      <dgm:spPr/>
      <dgm:t>
        <a:bodyPr/>
        <a:lstStyle/>
        <a:p>
          <a:endParaRPr lang="en-US" sz="1200"/>
        </a:p>
      </dgm:t>
    </dgm:pt>
    <dgm:pt modelId="{B0A2240C-0895-4CA8-84F7-759650FD5D1D}" type="sibTrans" cxnId="{F00B7138-FAE1-496A-A21F-B3AE5F255AEF}">
      <dgm:prSet/>
      <dgm:spPr/>
      <dgm:t>
        <a:bodyPr/>
        <a:lstStyle/>
        <a:p>
          <a:endParaRPr lang="en-US" sz="1200"/>
        </a:p>
      </dgm:t>
    </dgm:pt>
    <dgm:pt modelId="{F55346EF-17E0-4F37-9B03-9D380ADB7438}">
      <dgm:prSet custT="1"/>
      <dgm:spPr/>
      <dgm:t>
        <a:bodyPr/>
        <a:lstStyle/>
        <a:p>
          <a:pPr rtl="0"/>
          <a:r>
            <a:rPr lang="hr-HR" sz="2000" dirty="0"/>
            <a:t>Te odredbe uglavnom uključuju odredbe o plaćanju unaprijed</a:t>
          </a:r>
        </a:p>
      </dgm:t>
    </dgm:pt>
    <dgm:pt modelId="{01B97BDB-204F-444A-A7D2-4BD21D8439A8}" type="parTrans" cxnId="{DD91C024-FF43-4E76-A969-B975DFF4B172}">
      <dgm:prSet/>
      <dgm:spPr/>
      <dgm:t>
        <a:bodyPr/>
        <a:lstStyle/>
        <a:p>
          <a:endParaRPr lang="en-US" sz="1200"/>
        </a:p>
      </dgm:t>
    </dgm:pt>
    <dgm:pt modelId="{1D42BCC3-727D-442B-9BD6-AC4D82B9C867}" type="sibTrans" cxnId="{DD91C024-FF43-4E76-A969-B975DFF4B172}">
      <dgm:prSet/>
      <dgm:spPr/>
      <dgm:t>
        <a:bodyPr/>
        <a:lstStyle/>
        <a:p>
          <a:endParaRPr lang="en-US" sz="1200"/>
        </a:p>
      </dgm:t>
    </dgm:pt>
    <dgm:pt modelId="{2145430A-47D2-47C2-830A-94BDBAA05962}">
      <dgm:prSet custT="1"/>
      <dgm:spPr/>
      <dgm:t>
        <a:bodyPr/>
        <a:lstStyle/>
        <a:p>
          <a:pPr rtl="0"/>
          <a:r>
            <a:rPr lang="hr-HR" sz="2000" dirty="0"/>
            <a:t>Isplate novčanih kazni moraju biti dovoljne da </a:t>
          </a:r>
          <a:r>
            <a:rPr lang="en-US" sz="2000" dirty="0" err="1"/>
            <a:t>davatelju</a:t>
          </a:r>
          <a:r>
            <a:rPr lang="hr-HR" sz="2000" dirty="0"/>
            <a:t> omoguće povrat neamortiziranog troška leasing imovine i pokriju moguće nenaplaćene prihode</a:t>
          </a:r>
        </a:p>
      </dgm:t>
    </dgm:pt>
    <dgm:pt modelId="{26D74E35-AE97-4FCF-BC01-C9E5A6A5B40A}" type="parTrans" cxnId="{792530E6-DF6E-4559-8ABB-E021FB661C36}">
      <dgm:prSet/>
      <dgm:spPr/>
      <dgm:t>
        <a:bodyPr/>
        <a:lstStyle/>
        <a:p>
          <a:endParaRPr lang="en-US" sz="1200"/>
        </a:p>
      </dgm:t>
    </dgm:pt>
    <dgm:pt modelId="{BE7B9071-579C-41C0-94FE-FE70B8DF471B}" type="sibTrans" cxnId="{792530E6-DF6E-4559-8ABB-E021FB661C36}">
      <dgm:prSet/>
      <dgm:spPr/>
      <dgm:t>
        <a:bodyPr/>
        <a:lstStyle/>
        <a:p>
          <a:endParaRPr lang="en-US" sz="1200"/>
        </a:p>
      </dgm:t>
    </dgm:pt>
    <dgm:pt modelId="{7EDB3287-372F-4A7D-8597-B83ED9EF693E}" type="pres">
      <dgm:prSet presAssocID="{0BF32797-E17F-4881-8CE7-586EA59D1DCF}" presName="linear" presStyleCnt="0">
        <dgm:presLayoutVars>
          <dgm:animLvl val="lvl"/>
          <dgm:resizeHandles val="exact"/>
        </dgm:presLayoutVars>
      </dgm:prSet>
      <dgm:spPr/>
    </dgm:pt>
    <dgm:pt modelId="{02CD067A-BFEF-40D1-B6C3-87BC75DCE063}" type="pres">
      <dgm:prSet presAssocID="{0650DB88-C5CA-445F-9120-8674D0A2A363}" presName="parentText" presStyleLbl="node1" presStyleIdx="0" presStyleCnt="1" custScaleY="69211">
        <dgm:presLayoutVars>
          <dgm:chMax val="0"/>
          <dgm:bulletEnabled val="1"/>
        </dgm:presLayoutVars>
      </dgm:prSet>
      <dgm:spPr/>
    </dgm:pt>
    <dgm:pt modelId="{8AA334F8-67E8-4FD4-B169-66B945161182}" type="pres">
      <dgm:prSet presAssocID="{0650DB88-C5CA-445F-9120-8674D0A2A36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D91C024-FF43-4E76-A969-B975DFF4B172}" srcId="{0650DB88-C5CA-445F-9120-8674D0A2A363}" destId="{F55346EF-17E0-4F37-9B03-9D380ADB7438}" srcOrd="2" destOrd="0" parTransId="{01B97BDB-204F-444A-A7D2-4BD21D8439A8}" sibTransId="{1D42BCC3-727D-442B-9BD6-AC4D82B9C867}"/>
    <dgm:cxn modelId="{0B198429-2B68-481E-93DE-9963AC07F71F}" type="presOf" srcId="{F55346EF-17E0-4F37-9B03-9D380ADB7438}" destId="{8AA334F8-67E8-4FD4-B169-66B945161182}" srcOrd="0" destOrd="2" presId="urn:microsoft.com/office/officeart/2005/8/layout/vList2"/>
    <dgm:cxn modelId="{AEBE7335-9862-4B44-817A-5B24F28FDFCE}" type="presOf" srcId="{6820C4E2-A4D5-437F-BC29-663D705922CC}" destId="{8AA334F8-67E8-4FD4-B169-66B945161182}" srcOrd="0" destOrd="1" presId="urn:microsoft.com/office/officeart/2005/8/layout/vList2"/>
    <dgm:cxn modelId="{F00B7138-FAE1-496A-A21F-B3AE5F255AEF}" srcId="{0650DB88-C5CA-445F-9120-8674D0A2A363}" destId="{6820C4E2-A4D5-437F-BC29-663D705922CC}" srcOrd="1" destOrd="0" parTransId="{23AAAF2F-AF7D-436D-A22B-DB018AFA8EED}" sibTransId="{B0A2240C-0895-4CA8-84F7-759650FD5D1D}"/>
    <dgm:cxn modelId="{9CC06351-77EC-4CF9-9F6D-178368B32654}" type="presOf" srcId="{0650DB88-C5CA-445F-9120-8674D0A2A363}" destId="{02CD067A-BFEF-40D1-B6C3-87BC75DCE063}" srcOrd="0" destOrd="0" presId="urn:microsoft.com/office/officeart/2005/8/layout/vList2"/>
    <dgm:cxn modelId="{37465952-41E3-4733-9D4B-12848BD7C81D}" srcId="{0BF32797-E17F-4881-8CE7-586EA59D1DCF}" destId="{0650DB88-C5CA-445F-9120-8674D0A2A363}" srcOrd="0" destOrd="0" parTransId="{B5B5A62F-2BBB-4036-B920-CAE634791A98}" sibTransId="{FE91D5FE-4CA8-4C67-AC7B-18D9803FA1C7}"/>
    <dgm:cxn modelId="{46845496-97CE-4255-84C3-610A5CAA1BF9}" type="presOf" srcId="{2145430A-47D2-47C2-830A-94BDBAA05962}" destId="{8AA334F8-67E8-4FD4-B169-66B945161182}" srcOrd="0" destOrd="3" presId="urn:microsoft.com/office/officeart/2005/8/layout/vList2"/>
    <dgm:cxn modelId="{7B2EDCBD-A0D9-4171-AA34-85C04D2486BF}" srcId="{0650DB88-C5CA-445F-9120-8674D0A2A363}" destId="{8CC38FAA-A689-466F-8CA5-C51B93A652DD}" srcOrd="0" destOrd="0" parTransId="{A525F6CE-ED9E-49C9-A5A7-842CAA31F5CD}" sibTransId="{0F594DE2-12C4-430F-8144-DAD71A7EE799}"/>
    <dgm:cxn modelId="{442932D0-227E-45AD-8269-8C903EA39213}" type="presOf" srcId="{0BF32797-E17F-4881-8CE7-586EA59D1DCF}" destId="{7EDB3287-372F-4A7D-8597-B83ED9EF693E}" srcOrd="0" destOrd="0" presId="urn:microsoft.com/office/officeart/2005/8/layout/vList2"/>
    <dgm:cxn modelId="{792530E6-DF6E-4559-8ABB-E021FB661C36}" srcId="{0650DB88-C5CA-445F-9120-8674D0A2A363}" destId="{2145430A-47D2-47C2-830A-94BDBAA05962}" srcOrd="3" destOrd="0" parTransId="{26D74E35-AE97-4FCF-BC01-C9E5A6A5B40A}" sibTransId="{BE7B9071-579C-41C0-94FE-FE70B8DF471B}"/>
    <dgm:cxn modelId="{D5D7D5EF-3BB2-4B9B-86F9-6CDA21369D49}" type="presOf" srcId="{8CC38FAA-A689-466F-8CA5-C51B93A652DD}" destId="{8AA334F8-67E8-4FD4-B169-66B945161182}" srcOrd="0" destOrd="0" presId="urn:microsoft.com/office/officeart/2005/8/layout/vList2"/>
    <dgm:cxn modelId="{DF0B8736-90F1-49C6-ABA1-64E9A285B2A7}" type="presParOf" srcId="{7EDB3287-372F-4A7D-8597-B83ED9EF693E}" destId="{02CD067A-BFEF-40D1-B6C3-87BC75DCE063}" srcOrd="0" destOrd="0" presId="urn:microsoft.com/office/officeart/2005/8/layout/vList2"/>
    <dgm:cxn modelId="{E8E23009-D45E-4E7E-82C4-36425A8C59AD}" type="presParOf" srcId="{7EDB3287-372F-4A7D-8597-B83ED9EF693E}" destId="{8AA334F8-67E8-4FD4-B169-66B94516118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4C20356-038C-4132-8294-4BB766862A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849E50-5B23-4A64-A6EA-0ABD93B3997C}">
      <dgm:prSet custT="1"/>
      <dgm:spPr/>
      <dgm:t>
        <a:bodyPr/>
        <a:lstStyle/>
        <a:p>
          <a:pPr rtl="0"/>
          <a:r>
            <a:rPr lang="hr-HR" sz="2400" dirty="0"/>
            <a:t>Glavna promjena trenutačnoga računovodstva leasinga (</a:t>
          </a:r>
          <a:r>
            <a:rPr lang="en-US" sz="2400" dirty="0"/>
            <a:t>IAS</a:t>
          </a:r>
          <a:r>
            <a:rPr lang="hr-HR" sz="2400" dirty="0"/>
            <a:t> 17):</a:t>
          </a:r>
        </a:p>
      </dgm:t>
    </dgm:pt>
    <dgm:pt modelId="{014A7D67-07F2-4BC9-BFFB-413ABBE3FF72}" type="parTrans" cxnId="{B745E62E-DE87-44FC-8657-82267CC7EBFF}">
      <dgm:prSet/>
      <dgm:spPr/>
      <dgm:t>
        <a:bodyPr/>
        <a:lstStyle/>
        <a:p>
          <a:endParaRPr lang="en-US"/>
        </a:p>
      </dgm:t>
    </dgm:pt>
    <dgm:pt modelId="{F4ACE14B-6609-48A6-8AD7-D1C254B5E833}" type="sibTrans" cxnId="{B745E62E-DE87-44FC-8657-82267CC7EBFF}">
      <dgm:prSet/>
      <dgm:spPr/>
      <dgm:t>
        <a:bodyPr/>
        <a:lstStyle/>
        <a:p>
          <a:endParaRPr lang="en-US"/>
        </a:p>
      </dgm:t>
    </dgm:pt>
    <dgm:pt modelId="{BCD86CEC-5B80-4824-A515-6AB2D856E736}">
      <dgm:prSet custT="1"/>
      <dgm:spPr/>
      <dgm:t>
        <a:bodyPr/>
        <a:lstStyle/>
        <a:p>
          <a:pPr rtl="0"/>
          <a:r>
            <a:rPr lang="hr-HR" sz="2400" dirty="0"/>
            <a:t>Plaćanje leasing</a:t>
          </a:r>
          <a:r>
            <a:rPr lang="en-US" sz="2400" dirty="0"/>
            <a:t>a</a:t>
          </a:r>
          <a:r>
            <a:rPr lang="hr-HR" sz="2400" dirty="0"/>
            <a:t> kao </a:t>
          </a:r>
          <a:r>
            <a:rPr lang="hr-HR" sz="2400" b="1" dirty="0"/>
            <a:t>financijski trošak i amortizacija, a ne kao operativni novčani tok. </a:t>
          </a:r>
          <a:r>
            <a:rPr lang="hr-HR" sz="2400" b="0" dirty="0"/>
            <a:t>To utječe na ključne pokazatelje uspješnosti (KPI)</a:t>
          </a:r>
        </a:p>
      </dgm:t>
    </dgm:pt>
    <dgm:pt modelId="{8B251D2C-B16C-40AD-9412-E77A36AA4017}" type="parTrans" cxnId="{FE4E1FFB-C56D-4E3A-8574-93AA8586E5DF}">
      <dgm:prSet/>
      <dgm:spPr/>
      <dgm:t>
        <a:bodyPr/>
        <a:lstStyle/>
        <a:p>
          <a:endParaRPr lang="en-US"/>
        </a:p>
      </dgm:t>
    </dgm:pt>
    <dgm:pt modelId="{17AC7299-5C42-4746-A89E-A6CA53B4F6C1}" type="sibTrans" cxnId="{FE4E1FFB-C56D-4E3A-8574-93AA8586E5DF}">
      <dgm:prSet/>
      <dgm:spPr/>
      <dgm:t>
        <a:bodyPr/>
        <a:lstStyle/>
        <a:p>
          <a:endParaRPr lang="en-US"/>
        </a:p>
      </dgm:t>
    </dgm:pt>
    <dgm:pt modelId="{C2B8668E-11E3-4254-9293-CD5B609B1B51}">
      <dgm:prSet custT="1"/>
      <dgm:spPr/>
      <dgm:t>
        <a:bodyPr/>
        <a:lstStyle/>
        <a:p>
          <a:pPr rtl="0"/>
          <a:r>
            <a:rPr lang="hr-HR" sz="2000" dirty="0"/>
            <a:t>Povećanje EBITDA-e (dobiti prije kamata, poreza i amortizacije)</a:t>
          </a:r>
        </a:p>
      </dgm:t>
    </dgm:pt>
    <dgm:pt modelId="{60B6BF89-E707-4C7B-BEB4-D202F6731495}" type="parTrans" cxnId="{F995B574-298F-4DDE-B433-482293ADDB81}">
      <dgm:prSet/>
      <dgm:spPr/>
      <dgm:t>
        <a:bodyPr/>
        <a:lstStyle/>
        <a:p>
          <a:endParaRPr lang="en-US"/>
        </a:p>
      </dgm:t>
    </dgm:pt>
    <dgm:pt modelId="{5F35B290-6EE1-4BF0-894E-4437C708131B}" type="sibTrans" cxnId="{F995B574-298F-4DDE-B433-482293ADDB81}">
      <dgm:prSet/>
      <dgm:spPr/>
      <dgm:t>
        <a:bodyPr/>
        <a:lstStyle/>
        <a:p>
          <a:endParaRPr lang="en-US"/>
        </a:p>
      </dgm:t>
    </dgm:pt>
    <dgm:pt modelId="{B4824F86-40AD-4244-9248-3D1A1357DB47}">
      <dgm:prSet custT="1"/>
      <dgm:spPr/>
      <dgm:t>
        <a:bodyPr/>
        <a:lstStyle/>
        <a:p>
          <a:pPr rtl="0"/>
          <a:r>
            <a:rPr lang="hr-HR" sz="2000" dirty="0"/>
            <a:t>Blago povećanje EBIT-e (dobiti prije kamata i poreza)</a:t>
          </a:r>
        </a:p>
      </dgm:t>
    </dgm:pt>
    <dgm:pt modelId="{C2E18E29-85DF-43D0-9120-E7A3752B14D6}" type="parTrans" cxnId="{21735F4C-AA15-4F6B-99FC-5FFA10B54C35}">
      <dgm:prSet/>
      <dgm:spPr/>
      <dgm:t>
        <a:bodyPr/>
        <a:lstStyle/>
        <a:p>
          <a:endParaRPr lang="en-US"/>
        </a:p>
      </dgm:t>
    </dgm:pt>
    <dgm:pt modelId="{E8D08AFC-9FED-4C90-A64B-C2DFA09AE156}" type="sibTrans" cxnId="{21735F4C-AA15-4F6B-99FC-5FFA10B54C35}">
      <dgm:prSet/>
      <dgm:spPr/>
      <dgm:t>
        <a:bodyPr/>
        <a:lstStyle/>
        <a:p>
          <a:endParaRPr lang="en-US"/>
        </a:p>
      </dgm:t>
    </dgm:pt>
    <dgm:pt modelId="{4123F623-082E-4734-9675-ABABCC0034DB}">
      <dgm:prSet custT="1"/>
      <dgm:spPr/>
      <dgm:t>
        <a:bodyPr/>
        <a:lstStyle/>
        <a:p>
          <a:pPr rtl="0"/>
          <a:r>
            <a:rPr lang="hr-HR" sz="2000" dirty="0"/>
            <a:t>Povećanje operativnoga novčanog toka / smanjenje financijskoga novčanog toka</a:t>
          </a:r>
        </a:p>
      </dgm:t>
    </dgm:pt>
    <dgm:pt modelId="{7A880ACA-5228-4A53-AAD0-99EA25720193}" type="parTrans" cxnId="{72130F99-F471-4D59-8584-A8D2CFFF4986}">
      <dgm:prSet/>
      <dgm:spPr/>
      <dgm:t>
        <a:bodyPr/>
        <a:lstStyle/>
        <a:p>
          <a:endParaRPr lang="en-US"/>
        </a:p>
      </dgm:t>
    </dgm:pt>
    <dgm:pt modelId="{0F136497-3881-4863-AF2B-951383A5C600}" type="sibTrans" cxnId="{72130F99-F471-4D59-8584-A8D2CFFF4986}">
      <dgm:prSet/>
      <dgm:spPr/>
      <dgm:t>
        <a:bodyPr/>
        <a:lstStyle/>
        <a:p>
          <a:endParaRPr lang="en-US"/>
        </a:p>
      </dgm:t>
    </dgm:pt>
    <dgm:pt modelId="{951AD5AF-942A-4ADF-B482-A3BEDFE7F49E}">
      <dgm:prSet custT="1"/>
      <dgm:spPr/>
      <dgm:t>
        <a:bodyPr/>
        <a:lstStyle/>
        <a:p>
          <a:pPr rtl="0"/>
          <a:r>
            <a:rPr lang="hr-HR" sz="2000" dirty="0"/>
            <a:t>Smanjenje udjela u kapitalu</a:t>
          </a:r>
        </a:p>
      </dgm:t>
    </dgm:pt>
    <dgm:pt modelId="{A0D55F21-7DB8-4C79-92A3-BE8332CC41DA}" type="parTrans" cxnId="{C1A36F89-1AA1-4EEF-8B2A-5E5E3B2389C0}">
      <dgm:prSet/>
      <dgm:spPr/>
      <dgm:t>
        <a:bodyPr/>
        <a:lstStyle/>
        <a:p>
          <a:endParaRPr lang="en-US"/>
        </a:p>
      </dgm:t>
    </dgm:pt>
    <dgm:pt modelId="{B982E056-1599-47E2-A02D-EE14F4827E2A}" type="sibTrans" cxnId="{C1A36F89-1AA1-4EEF-8B2A-5E5E3B2389C0}">
      <dgm:prSet/>
      <dgm:spPr/>
      <dgm:t>
        <a:bodyPr/>
        <a:lstStyle/>
        <a:p>
          <a:endParaRPr lang="en-US"/>
        </a:p>
      </dgm:t>
    </dgm:pt>
    <dgm:pt modelId="{96BC1624-E5D9-481B-A856-103D212D2927}">
      <dgm:prSet custT="1"/>
      <dgm:spPr/>
      <dgm:t>
        <a:bodyPr/>
        <a:lstStyle/>
        <a:p>
          <a:pPr rtl="0"/>
          <a:r>
            <a:rPr lang="hr-HR" sz="2000" dirty="0"/>
            <a:t>Slabljenje razine kamatnih obveza u strukturi kapitala</a:t>
          </a:r>
        </a:p>
      </dgm:t>
    </dgm:pt>
    <dgm:pt modelId="{8CA2FAF4-277A-474E-AE25-1FC5764BACD5}" type="parTrans" cxnId="{BD742AB5-5FD0-4542-BA10-91D93C5777AC}">
      <dgm:prSet/>
      <dgm:spPr/>
      <dgm:t>
        <a:bodyPr/>
        <a:lstStyle/>
        <a:p>
          <a:endParaRPr lang="en-US"/>
        </a:p>
      </dgm:t>
    </dgm:pt>
    <dgm:pt modelId="{F850BE0C-16F7-4CC8-BE45-A131B1F9AE73}" type="sibTrans" cxnId="{BD742AB5-5FD0-4542-BA10-91D93C5777AC}">
      <dgm:prSet/>
      <dgm:spPr/>
      <dgm:t>
        <a:bodyPr/>
        <a:lstStyle/>
        <a:p>
          <a:endParaRPr lang="en-US"/>
        </a:p>
      </dgm:t>
    </dgm:pt>
    <dgm:pt modelId="{5D4F8ED9-A3E6-4148-8AF6-F1A7103FCFC7}">
      <dgm:prSet custT="1"/>
      <dgm:spPr/>
      <dgm:t>
        <a:bodyPr/>
        <a:lstStyle/>
        <a:p>
          <a:pPr rtl="0"/>
          <a:r>
            <a:rPr lang="hr-HR" sz="2000" dirty="0"/>
            <a:t>Za </a:t>
          </a:r>
          <a:r>
            <a:rPr lang="en-US" sz="2000" dirty="0" err="1"/>
            <a:t>davatelje</a:t>
          </a:r>
          <a:r>
            <a:rPr lang="hr-HR" sz="2000" dirty="0"/>
            <a:t> nema razlike između operativnog i financijskog leasinga (u većini slučajeva)</a:t>
          </a:r>
        </a:p>
      </dgm:t>
    </dgm:pt>
    <dgm:pt modelId="{3206227A-6361-43DF-A064-506843345652}" type="sibTrans" cxnId="{3747CCDF-DBFB-4669-9028-5B62EE43A56C}">
      <dgm:prSet/>
      <dgm:spPr/>
      <dgm:t>
        <a:bodyPr/>
        <a:lstStyle/>
        <a:p>
          <a:endParaRPr lang="en-US"/>
        </a:p>
      </dgm:t>
    </dgm:pt>
    <dgm:pt modelId="{8B8EA1AF-72DD-4222-832B-CF18E7BC4389}" type="parTrans" cxnId="{3747CCDF-DBFB-4669-9028-5B62EE43A56C}">
      <dgm:prSet/>
      <dgm:spPr/>
      <dgm:t>
        <a:bodyPr/>
        <a:lstStyle/>
        <a:p>
          <a:endParaRPr lang="en-US"/>
        </a:p>
      </dgm:t>
    </dgm:pt>
    <dgm:pt modelId="{0CAE03AD-F1F3-430C-A6C5-AD6FAD7CE497}">
      <dgm:prSet custT="1"/>
      <dgm:spPr/>
      <dgm:t>
        <a:bodyPr/>
        <a:lstStyle/>
        <a:p>
          <a:pPr rtl="0"/>
          <a:r>
            <a:rPr lang="hr-HR" sz="2000" dirty="0"/>
            <a:t>Sv</a:t>
          </a:r>
          <a:r>
            <a:rPr lang="en-US" sz="2000" dirty="0" err="1"/>
            <a:t>aki</a:t>
          </a:r>
          <a:r>
            <a:rPr lang="hr-HR" sz="2000" dirty="0"/>
            <a:t> leasing mora se obračunati slično kao financijski leasing prema </a:t>
          </a:r>
          <a:r>
            <a:rPr lang="en-US" sz="2000" dirty="0"/>
            <a:t>IAS</a:t>
          </a:r>
          <a:r>
            <a:rPr lang="hr-HR" sz="2000" dirty="0"/>
            <a:t> 17</a:t>
          </a:r>
        </a:p>
      </dgm:t>
    </dgm:pt>
    <dgm:pt modelId="{BDFF5733-EC80-4A1D-BE32-A12E107BB535}" type="sibTrans" cxnId="{5893482D-E490-4F14-9EDE-711120462DD3}">
      <dgm:prSet/>
      <dgm:spPr/>
      <dgm:t>
        <a:bodyPr/>
        <a:lstStyle/>
        <a:p>
          <a:endParaRPr lang="en-US"/>
        </a:p>
      </dgm:t>
    </dgm:pt>
    <dgm:pt modelId="{06E5CE66-5BCE-4B72-8ABD-E85E6E8C4536}" type="parTrans" cxnId="{5893482D-E490-4F14-9EDE-711120462DD3}">
      <dgm:prSet/>
      <dgm:spPr/>
      <dgm:t>
        <a:bodyPr/>
        <a:lstStyle/>
        <a:p>
          <a:endParaRPr lang="en-US"/>
        </a:p>
      </dgm:t>
    </dgm:pt>
    <dgm:pt modelId="{54A88B91-4ADA-4B3B-A015-4E20D3BB505A}">
      <dgm:prSet custT="1"/>
      <dgm:spPr/>
      <dgm:t>
        <a:bodyPr/>
        <a:lstStyle/>
        <a:p>
          <a:pPr rtl="0"/>
          <a:r>
            <a:rPr lang="hr-HR" sz="2000" dirty="0">
              <a:sym typeface="Wingdings" panose="05000000000000000000" pitchFamily="2" charset="2"/>
            </a:rPr>
            <a:t></a:t>
          </a:r>
          <a:r>
            <a:rPr lang="hr-HR" sz="2000" dirty="0"/>
            <a:t> </a:t>
          </a:r>
          <a:r>
            <a:rPr lang="en-US" sz="2000" dirty="0" err="1"/>
            <a:t>primatelji</a:t>
          </a:r>
          <a:r>
            <a:rPr lang="hr-HR" sz="2000" dirty="0"/>
            <a:t> moraju uravnotežiti sve svoje ugovore o leasingu </a:t>
          </a:r>
        </a:p>
      </dgm:t>
    </dgm:pt>
    <dgm:pt modelId="{15140F4C-FA6D-4CEA-B5C7-0C82B4CAFACD}" type="parTrans" cxnId="{C5D380E0-34A2-4EAE-967A-360459D46FC8}">
      <dgm:prSet/>
      <dgm:spPr/>
      <dgm:t>
        <a:bodyPr/>
        <a:lstStyle/>
        <a:p>
          <a:endParaRPr lang="en-US"/>
        </a:p>
      </dgm:t>
    </dgm:pt>
    <dgm:pt modelId="{33D54B02-7835-4B39-8EFB-D3EAA53481E6}" type="sibTrans" cxnId="{C5D380E0-34A2-4EAE-967A-360459D46FC8}">
      <dgm:prSet/>
      <dgm:spPr/>
      <dgm:t>
        <a:bodyPr/>
        <a:lstStyle/>
        <a:p>
          <a:endParaRPr lang="en-US"/>
        </a:p>
      </dgm:t>
    </dgm:pt>
    <dgm:pt modelId="{5FA9565F-A783-4110-A661-DBD6AB18B9CA}">
      <dgm:prSet custT="1"/>
      <dgm:spPr/>
      <dgm:t>
        <a:bodyPr/>
        <a:lstStyle/>
        <a:p>
          <a:pPr rtl="0"/>
          <a:r>
            <a:rPr lang="hr-HR" sz="2000" dirty="0">
              <a:sym typeface="Wingdings" panose="05000000000000000000" pitchFamily="2" charset="2"/>
            </a:rPr>
            <a:t></a:t>
          </a:r>
          <a:r>
            <a:rPr lang="hr-HR" sz="2000" dirty="0"/>
            <a:t>Vjerojatno potreba za ponovnim pregovorima uvjeta o leasingu</a:t>
          </a:r>
        </a:p>
      </dgm:t>
    </dgm:pt>
    <dgm:pt modelId="{0698937F-466B-4A41-B5B6-0AC6BE81017F}" type="parTrans" cxnId="{B6E84061-3438-4B25-9D30-321363F3644B}">
      <dgm:prSet/>
      <dgm:spPr/>
      <dgm:t>
        <a:bodyPr/>
        <a:lstStyle/>
        <a:p>
          <a:endParaRPr lang="en-US"/>
        </a:p>
      </dgm:t>
    </dgm:pt>
    <dgm:pt modelId="{B4FD0DA8-7EBC-451F-AD64-B8129899345A}" type="sibTrans" cxnId="{B6E84061-3438-4B25-9D30-321363F3644B}">
      <dgm:prSet/>
      <dgm:spPr/>
      <dgm:t>
        <a:bodyPr/>
        <a:lstStyle/>
        <a:p>
          <a:endParaRPr lang="en-US"/>
        </a:p>
      </dgm:t>
    </dgm:pt>
    <dgm:pt modelId="{1715AEA1-14D1-42F8-AE5F-2B150024703B}" type="pres">
      <dgm:prSet presAssocID="{04C20356-038C-4132-8294-4BB766862A31}" presName="linear" presStyleCnt="0">
        <dgm:presLayoutVars>
          <dgm:animLvl val="lvl"/>
          <dgm:resizeHandles val="exact"/>
        </dgm:presLayoutVars>
      </dgm:prSet>
      <dgm:spPr/>
    </dgm:pt>
    <dgm:pt modelId="{377CEAE9-3974-4270-8013-2D1AFCA2A492}" type="pres">
      <dgm:prSet presAssocID="{42849E50-5B23-4A64-A6EA-0ABD93B3997C}" presName="parentText" presStyleLbl="node1" presStyleIdx="0" presStyleCnt="2" custScaleY="57040">
        <dgm:presLayoutVars>
          <dgm:chMax val="0"/>
          <dgm:bulletEnabled val="1"/>
        </dgm:presLayoutVars>
      </dgm:prSet>
      <dgm:spPr/>
    </dgm:pt>
    <dgm:pt modelId="{1E6A8148-EC8C-45B3-8F8E-D813076C59E9}" type="pres">
      <dgm:prSet presAssocID="{42849E50-5B23-4A64-A6EA-0ABD93B3997C}" presName="childText" presStyleLbl="revTx" presStyleIdx="0" presStyleCnt="2">
        <dgm:presLayoutVars>
          <dgm:bulletEnabled val="1"/>
        </dgm:presLayoutVars>
      </dgm:prSet>
      <dgm:spPr/>
    </dgm:pt>
    <dgm:pt modelId="{2B7AEEA5-ABF4-4923-A1BD-D315D35361CF}" type="pres">
      <dgm:prSet presAssocID="{BCD86CEC-5B80-4824-A515-6AB2D856E736}" presName="parentText" presStyleLbl="node1" presStyleIdx="1" presStyleCnt="2" custScaleY="61240">
        <dgm:presLayoutVars>
          <dgm:chMax val="0"/>
          <dgm:bulletEnabled val="1"/>
        </dgm:presLayoutVars>
      </dgm:prSet>
      <dgm:spPr/>
    </dgm:pt>
    <dgm:pt modelId="{26FEFB21-A94E-4916-B300-D0A7FC4770AB}" type="pres">
      <dgm:prSet presAssocID="{BCD86CEC-5B80-4824-A515-6AB2D856E73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8FDFA1C-715B-487C-BE66-9A105B3A8DC1}" type="presOf" srcId="{42849E50-5B23-4A64-A6EA-0ABD93B3997C}" destId="{377CEAE9-3974-4270-8013-2D1AFCA2A492}" srcOrd="0" destOrd="0" presId="urn:microsoft.com/office/officeart/2005/8/layout/vList2"/>
    <dgm:cxn modelId="{5893482D-E490-4F14-9EDE-711120462DD3}" srcId="{42849E50-5B23-4A64-A6EA-0ABD93B3997C}" destId="{0CAE03AD-F1F3-430C-A6C5-AD6FAD7CE497}" srcOrd="1" destOrd="0" parTransId="{06E5CE66-5BCE-4B72-8ABD-E85E6E8C4536}" sibTransId="{BDFF5733-EC80-4A1D-BE32-A12E107BB535}"/>
    <dgm:cxn modelId="{B745E62E-DE87-44FC-8657-82267CC7EBFF}" srcId="{04C20356-038C-4132-8294-4BB766862A31}" destId="{42849E50-5B23-4A64-A6EA-0ABD93B3997C}" srcOrd="0" destOrd="0" parTransId="{014A7D67-07F2-4BC9-BFFB-413ABBE3FF72}" sibTransId="{F4ACE14B-6609-48A6-8AD7-D1C254B5E833}"/>
    <dgm:cxn modelId="{08D3B13B-43A0-4855-A75A-74883B08A8D1}" type="presOf" srcId="{0CAE03AD-F1F3-430C-A6C5-AD6FAD7CE497}" destId="{1E6A8148-EC8C-45B3-8F8E-D813076C59E9}" srcOrd="0" destOrd="1" presId="urn:microsoft.com/office/officeart/2005/8/layout/vList2"/>
    <dgm:cxn modelId="{B6E84061-3438-4B25-9D30-321363F3644B}" srcId="{BCD86CEC-5B80-4824-A515-6AB2D856E736}" destId="{5FA9565F-A783-4110-A661-DBD6AB18B9CA}" srcOrd="5" destOrd="0" parTransId="{0698937F-466B-4A41-B5B6-0AC6BE81017F}" sibTransId="{B4FD0DA8-7EBC-451F-AD64-B8129899345A}"/>
    <dgm:cxn modelId="{21735F4C-AA15-4F6B-99FC-5FFA10B54C35}" srcId="{BCD86CEC-5B80-4824-A515-6AB2D856E736}" destId="{B4824F86-40AD-4244-9248-3D1A1357DB47}" srcOrd="1" destOrd="0" parTransId="{C2E18E29-85DF-43D0-9120-E7A3752B14D6}" sibTransId="{E8D08AFC-9FED-4C90-A64B-C2DFA09AE156}"/>
    <dgm:cxn modelId="{B29D1B6E-F87D-439E-8E5E-21FC9F5F91F9}" type="presOf" srcId="{04C20356-038C-4132-8294-4BB766862A31}" destId="{1715AEA1-14D1-42F8-AE5F-2B150024703B}" srcOrd="0" destOrd="0" presId="urn:microsoft.com/office/officeart/2005/8/layout/vList2"/>
    <dgm:cxn modelId="{F995B574-298F-4DDE-B433-482293ADDB81}" srcId="{BCD86CEC-5B80-4824-A515-6AB2D856E736}" destId="{C2B8668E-11E3-4254-9293-CD5B609B1B51}" srcOrd="0" destOrd="0" parTransId="{60B6BF89-E707-4C7B-BEB4-D202F6731495}" sibTransId="{5F35B290-6EE1-4BF0-894E-4437C708131B}"/>
    <dgm:cxn modelId="{02398C86-50AB-4291-BFAC-7F2DF4089776}" type="presOf" srcId="{5D4F8ED9-A3E6-4148-8AF6-F1A7103FCFC7}" destId="{1E6A8148-EC8C-45B3-8F8E-D813076C59E9}" srcOrd="0" destOrd="0" presId="urn:microsoft.com/office/officeart/2005/8/layout/vList2"/>
    <dgm:cxn modelId="{9FDA3789-BB52-4E24-B6C0-0C45D353D92D}" type="presOf" srcId="{4123F623-082E-4734-9675-ABABCC0034DB}" destId="{26FEFB21-A94E-4916-B300-D0A7FC4770AB}" srcOrd="0" destOrd="2" presId="urn:microsoft.com/office/officeart/2005/8/layout/vList2"/>
    <dgm:cxn modelId="{C1A36F89-1AA1-4EEF-8B2A-5E5E3B2389C0}" srcId="{BCD86CEC-5B80-4824-A515-6AB2D856E736}" destId="{951AD5AF-942A-4ADF-B482-A3BEDFE7F49E}" srcOrd="3" destOrd="0" parTransId="{A0D55F21-7DB8-4C79-92A3-BE8332CC41DA}" sibTransId="{B982E056-1599-47E2-A02D-EE14F4827E2A}"/>
    <dgm:cxn modelId="{56D34E8B-E2EB-4897-B7D3-196FE3AB2083}" type="presOf" srcId="{B4824F86-40AD-4244-9248-3D1A1357DB47}" destId="{26FEFB21-A94E-4916-B300-D0A7FC4770AB}" srcOrd="0" destOrd="1" presId="urn:microsoft.com/office/officeart/2005/8/layout/vList2"/>
    <dgm:cxn modelId="{72130F99-F471-4D59-8584-A8D2CFFF4986}" srcId="{BCD86CEC-5B80-4824-A515-6AB2D856E736}" destId="{4123F623-082E-4734-9675-ABABCC0034DB}" srcOrd="2" destOrd="0" parTransId="{7A880ACA-5228-4A53-AAD0-99EA25720193}" sibTransId="{0F136497-3881-4863-AF2B-951383A5C600}"/>
    <dgm:cxn modelId="{CF1722A0-1187-4115-A866-CF39B14B3293}" type="presOf" srcId="{54A88B91-4ADA-4B3B-A015-4E20D3BB505A}" destId="{1E6A8148-EC8C-45B3-8F8E-D813076C59E9}" srcOrd="0" destOrd="2" presId="urn:microsoft.com/office/officeart/2005/8/layout/vList2"/>
    <dgm:cxn modelId="{B08A6AA9-8AE7-4B18-8AB4-44D8F5B6E4F5}" type="presOf" srcId="{951AD5AF-942A-4ADF-B482-A3BEDFE7F49E}" destId="{26FEFB21-A94E-4916-B300-D0A7FC4770AB}" srcOrd="0" destOrd="3" presId="urn:microsoft.com/office/officeart/2005/8/layout/vList2"/>
    <dgm:cxn modelId="{230067AF-4A35-4730-A0BD-7A0BEE6F167C}" type="presOf" srcId="{5FA9565F-A783-4110-A661-DBD6AB18B9CA}" destId="{26FEFB21-A94E-4916-B300-D0A7FC4770AB}" srcOrd="0" destOrd="5" presId="urn:microsoft.com/office/officeart/2005/8/layout/vList2"/>
    <dgm:cxn modelId="{BD742AB5-5FD0-4542-BA10-91D93C5777AC}" srcId="{BCD86CEC-5B80-4824-A515-6AB2D856E736}" destId="{96BC1624-E5D9-481B-A856-103D212D2927}" srcOrd="4" destOrd="0" parTransId="{8CA2FAF4-277A-474E-AE25-1FC5764BACD5}" sibTransId="{F850BE0C-16F7-4CC8-BE45-A131B1F9AE73}"/>
    <dgm:cxn modelId="{3AD95AB9-0F4B-4869-9984-4516F1C38350}" type="presOf" srcId="{C2B8668E-11E3-4254-9293-CD5B609B1B51}" destId="{26FEFB21-A94E-4916-B300-D0A7FC4770AB}" srcOrd="0" destOrd="0" presId="urn:microsoft.com/office/officeart/2005/8/layout/vList2"/>
    <dgm:cxn modelId="{6A08EFC7-620A-4437-97B0-BFAF2C73EAB9}" type="presOf" srcId="{96BC1624-E5D9-481B-A856-103D212D2927}" destId="{26FEFB21-A94E-4916-B300-D0A7FC4770AB}" srcOrd="0" destOrd="4" presId="urn:microsoft.com/office/officeart/2005/8/layout/vList2"/>
    <dgm:cxn modelId="{8B6975C8-A28F-4D30-9F79-AF593015E51F}" type="presOf" srcId="{BCD86CEC-5B80-4824-A515-6AB2D856E736}" destId="{2B7AEEA5-ABF4-4923-A1BD-D315D35361CF}" srcOrd="0" destOrd="0" presId="urn:microsoft.com/office/officeart/2005/8/layout/vList2"/>
    <dgm:cxn modelId="{3747CCDF-DBFB-4669-9028-5B62EE43A56C}" srcId="{42849E50-5B23-4A64-A6EA-0ABD93B3997C}" destId="{5D4F8ED9-A3E6-4148-8AF6-F1A7103FCFC7}" srcOrd="0" destOrd="0" parTransId="{8B8EA1AF-72DD-4222-832B-CF18E7BC4389}" sibTransId="{3206227A-6361-43DF-A064-506843345652}"/>
    <dgm:cxn modelId="{C5D380E0-34A2-4EAE-967A-360459D46FC8}" srcId="{42849E50-5B23-4A64-A6EA-0ABD93B3997C}" destId="{54A88B91-4ADA-4B3B-A015-4E20D3BB505A}" srcOrd="2" destOrd="0" parTransId="{15140F4C-FA6D-4CEA-B5C7-0C82B4CAFACD}" sibTransId="{33D54B02-7835-4B39-8EFB-D3EAA53481E6}"/>
    <dgm:cxn modelId="{FE4E1FFB-C56D-4E3A-8574-93AA8586E5DF}" srcId="{04C20356-038C-4132-8294-4BB766862A31}" destId="{BCD86CEC-5B80-4824-A515-6AB2D856E736}" srcOrd="1" destOrd="0" parTransId="{8B251D2C-B16C-40AD-9412-E77A36AA4017}" sibTransId="{17AC7299-5C42-4746-A89E-A6CA53B4F6C1}"/>
    <dgm:cxn modelId="{2EB814D3-D9C6-49D9-B57A-81B8D4178F0A}" type="presParOf" srcId="{1715AEA1-14D1-42F8-AE5F-2B150024703B}" destId="{377CEAE9-3974-4270-8013-2D1AFCA2A492}" srcOrd="0" destOrd="0" presId="urn:microsoft.com/office/officeart/2005/8/layout/vList2"/>
    <dgm:cxn modelId="{6084A54F-2AAC-4108-A886-ED34049366A5}" type="presParOf" srcId="{1715AEA1-14D1-42F8-AE5F-2B150024703B}" destId="{1E6A8148-EC8C-45B3-8F8E-D813076C59E9}" srcOrd="1" destOrd="0" presId="urn:microsoft.com/office/officeart/2005/8/layout/vList2"/>
    <dgm:cxn modelId="{BD6DB7C8-449E-42E4-BF8B-4110C34B1F8E}" type="presParOf" srcId="{1715AEA1-14D1-42F8-AE5F-2B150024703B}" destId="{2B7AEEA5-ABF4-4923-A1BD-D315D35361CF}" srcOrd="2" destOrd="0" presId="urn:microsoft.com/office/officeart/2005/8/layout/vList2"/>
    <dgm:cxn modelId="{95223D81-B724-4E53-A4AC-5861D46538EB}" type="presParOf" srcId="{1715AEA1-14D1-42F8-AE5F-2B150024703B}" destId="{26FEFB21-A94E-4916-B300-D0A7FC4770A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75C110-093A-4290-A4CF-33A1E264BCD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90750B-21EA-4EB4-A558-D8489817CF6A}">
      <dgm:prSet/>
      <dgm:spPr/>
      <dgm:t>
        <a:bodyPr/>
        <a:lstStyle/>
        <a:p>
          <a:pPr rtl="0"/>
          <a:r>
            <a:rPr lang="hr-HR" dirty="0"/>
            <a:t>Odluka hoće li ili neće steći imovinu nije dio analize leasinga </a:t>
          </a:r>
        </a:p>
      </dgm:t>
    </dgm:pt>
    <dgm:pt modelId="{65A16391-C3EF-44C6-85FC-1EEBBC5930E5}" type="parTrans" cxnId="{331D643A-6B65-4DC2-84EE-3968E2847CF6}">
      <dgm:prSet/>
      <dgm:spPr/>
      <dgm:t>
        <a:bodyPr/>
        <a:lstStyle/>
        <a:p>
          <a:endParaRPr lang="en-US"/>
        </a:p>
      </dgm:t>
    </dgm:pt>
    <dgm:pt modelId="{B58134D7-3ACD-4B2B-A996-3E5233417B5F}" type="sibTrans" cxnId="{331D643A-6B65-4DC2-84EE-3968E2847CF6}">
      <dgm:prSet/>
      <dgm:spPr/>
      <dgm:t>
        <a:bodyPr/>
        <a:lstStyle/>
        <a:p>
          <a:endParaRPr lang="en-US"/>
        </a:p>
      </dgm:t>
    </dgm:pt>
    <dgm:pt modelId="{63ADCED9-7094-4073-AE63-B53612281C7C}">
      <dgm:prSet/>
      <dgm:spPr/>
      <dgm:t>
        <a:bodyPr/>
        <a:lstStyle/>
        <a:p>
          <a:pPr rtl="0"/>
          <a:r>
            <a:rPr lang="hr-HR" dirty="0"/>
            <a:t>Općenito, tvrtke nemaju višak novca pa bi kapital za financiranje nove imovine mogao biti dobiven iz interno generiranih novčanih tokova, zaduživanjem ili prodajom novog kapitala. Postoji i mogućnost davanja imovine u leasing. </a:t>
          </a:r>
        </a:p>
      </dgm:t>
    </dgm:pt>
    <dgm:pt modelId="{441A1E91-AA06-4E79-A29E-4B8B29DE69E6}" type="parTrans" cxnId="{4FD9F757-A2E5-4432-AEA6-D85CBD2F663E}">
      <dgm:prSet/>
      <dgm:spPr/>
      <dgm:t>
        <a:bodyPr/>
        <a:lstStyle/>
        <a:p>
          <a:endParaRPr lang="en-US"/>
        </a:p>
      </dgm:t>
    </dgm:pt>
    <dgm:pt modelId="{1AC17EBC-537A-47BE-9962-CE1A3A30DF53}" type="sibTrans" cxnId="{4FD9F757-A2E5-4432-AEA6-D85CBD2F663E}">
      <dgm:prSet/>
      <dgm:spPr/>
      <dgm:t>
        <a:bodyPr/>
        <a:lstStyle/>
        <a:p>
          <a:endParaRPr lang="en-US"/>
        </a:p>
      </dgm:t>
    </dgm:pt>
    <dgm:pt modelId="{1D8C8836-B0C4-4503-AE4F-53912D55BDA8}">
      <dgm:prSet custT="1"/>
      <dgm:spPr/>
      <dgm:t>
        <a:bodyPr/>
        <a:lstStyle/>
        <a:p>
          <a:pPr rtl="0"/>
          <a:r>
            <a:rPr lang="hr-HR" sz="2400" b="1" dirty="0"/>
            <a:t>Prikladna usporedba: leasing u odnosu na financiranje duga</a:t>
          </a:r>
        </a:p>
      </dgm:t>
    </dgm:pt>
    <dgm:pt modelId="{90A1DE22-0B74-4631-B05D-EA3141187CFC}" type="parTrans" cxnId="{50F6EC22-AC65-493B-AB5F-886FB269B362}">
      <dgm:prSet/>
      <dgm:spPr/>
      <dgm:t>
        <a:bodyPr/>
        <a:lstStyle/>
        <a:p>
          <a:endParaRPr lang="en-US"/>
        </a:p>
      </dgm:t>
    </dgm:pt>
    <dgm:pt modelId="{35238458-C55A-427B-BF7B-4C6E116EDA71}" type="sibTrans" cxnId="{50F6EC22-AC65-493B-AB5F-886FB269B362}">
      <dgm:prSet/>
      <dgm:spPr/>
      <dgm:t>
        <a:bodyPr/>
        <a:lstStyle/>
        <a:p>
          <a:endParaRPr lang="en-US"/>
        </a:p>
      </dgm:t>
    </dgm:pt>
    <dgm:pt modelId="{8D1304D2-5D07-48AD-86FA-AC36C1D8FAEB}">
      <dgm:prSet/>
      <dgm:spPr/>
      <dgm:t>
        <a:bodyPr/>
        <a:lstStyle/>
        <a:p>
          <a:pPr rtl="0"/>
          <a:r>
            <a:rPr lang="hr-HR" dirty="0"/>
            <a:t>Analiza leasinga usmjerena je isključivo prema odluci treba li određenu imovinu steći leasingom ili kupnjom. </a:t>
          </a:r>
        </a:p>
      </dgm:t>
    </dgm:pt>
    <dgm:pt modelId="{FEDBC91D-F20B-4CFD-A28D-FCE82C905D3F}" type="parTrans" cxnId="{B443B58D-2C9D-4710-B3C0-19C4EF480709}">
      <dgm:prSet/>
      <dgm:spPr/>
      <dgm:t>
        <a:bodyPr/>
        <a:lstStyle/>
        <a:p>
          <a:endParaRPr lang="en-US"/>
        </a:p>
      </dgm:t>
    </dgm:pt>
    <dgm:pt modelId="{DEC0F473-A6E4-40CD-9D37-D7B71E644036}" type="sibTrans" cxnId="{B443B58D-2C9D-4710-B3C0-19C4EF480709}">
      <dgm:prSet/>
      <dgm:spPr/>
      <dgm:t>
        <a:bodyPr/>
        <a:lstStyle/>
        <a:p>
          <a:endParaRPr lang="en-US"/>
        </a:p>
      </dgm:t>
    </dgm:pt>
    <dgm:pt modelId="{A2949882-5633-4ABA-919B-DA027CB61668}" type="pres">
      <dgm:prSet presAssocID="{9775C110-093A-4290-A4CF-33A1E264BCDD}" presName="Name0" presStyleCnt="0">
        <dgm:presLayoutVars>
          <dgm:dir/>
          <dgm:animLvl val="lvl"/>
          <dgm:resizeHandles val="exact"/>
        </dgm:presLayoutVars>
      </dgm:prSet>
      <dgm:spPr/>
    </dgm:pt>
    <dgm:pt modelId="{F4C4ABB0-EF9F-4592-99F8-810549037A98}" type="pres">
      <dgm:prSet presAssocID="{A690750B-21EA-4EB4-A558-D8489817CF6A}" presName="vertFlow" presStyleCnt="0"/>
      <dgm:spPr/>
    </dgm:pt>
    <dgm:pt modelId="{9B810409-CFAE-4699-ABDC-E0882112D657}" type="pres">
      <dgm:prSet presAssocID="{A690750B-21EA-4EB4-A558-D8489817CF6A}" presName="header" presStyleLbl="node1" presStyleIdx="0" presStyleCnt="1" custScaleX="285646" custLinFactNeighborY="-5538"/>
      <dgm:spPr/>
    </dgm:pt>
    <dgm:pt modelId="{BC4330F4-4536-4ADA-BC1F-F3A663350AAE}" type="pres">
      <dgm:prSet presAssocID="{FEDBC91D-F20B-4CFD-A28D-FCE82C905D3F}" presName="parTrans" presStyleLbl="sibTrans2D1" presStyleIdx="0" presStyleCnt="3"/>
      <dgm:spPr/>
    </dgm:pt>
    <dgm:pt modelId="{FB1E0CF7-97BD-4F4F-AEF7-FA420E554CF0}" type="pres">
      <dgm:prSet presAssocID="{8D1304D2-5D07-48AD-86FA-AC36C1D8FAEB}" presName="child" presStyleLbl="alignAccFollowNode1" presStyleIdx="0" presStyleCnt="3" custScaleX="285646">
        <dgm:presLayoutVars>
          <dgm:chMax val="0"/>
          <dgm:bulletEnabled val="1"/>
        </dgm:presLayoutVars>
      </dgm:prSet>
      <dgm:spPr/>
    </dgm:pt>
    <dgm:pt modelId="{CE3B813B-2F38-47F1-8491-1A7F86302004}" type="pres">
      <dgm:prSet presAssocID="{DEC0F473-A6E4-40CD-9D37-D7B71E644036}" presName="sibTrans" presStyleLbl="sibTrans2D1" presStyleIdx="1" presStyleCnt="3"/>
      <dgm:spPr/>
    </dgm:pt>
    <dgm:pt modelId="{8279F845-6CC0-4836-8377-7B0980538C71}" type="pres">
      <dgm:prSet presAssocID="{63ADCED9-7094-4073-AE63-B53612281C7C}" presName="child" presStyleLbl="alignAccFollowNode1" presStyleIdx="1" presStyleCnt="3" custScaleX="285646">
        <dgm:presLayoutVars>
          <dgm:chMax val="0"/>
          <dgm:bulletEnabled val="1"/>
        </dgm:presLayoutVars>
      </dgm:prSet>
      <dgm:spPr/>
    </dgm:pt>
    <dgm:pt modelId="{9B61628F-FD7C-46FB-9EE5-3B798583F585}" type="pres">
      <dgm:prSet presAssocID="{1AC17EBC-537A-47BE-9962-CE1A3A30DF53}" presName="sibTrans" presStyleLbl="sibTrans2D1" presStyleIdx="2" presStyleCnt="3"/>
      <dgm:spPr/>
    </dgm:pt>
    <dgm:pt modelId="{D9AA34A9-7590-4F40-8D4C-E2B325AE3C8B}" type="pres">
      <dgm:prSet presAssocID="{1D8C8836-B0C4-4503-AE4F-53912D55BDA8}" presName="child" presStyleLbl="alignAccFollowNode1" presStyleIdx="2" presStyleCnt="3" custScaleX="285646">
        <dgm:presLayoutVars>
          <dgm:chMax val="0"/>
          <dgm:bulletEnabled val="1"/>
        </dgm:presLayoutVars>
      </dgm:prSet>
      <dgm:spPr/>
    </dgm:pt>
  </dgm:ptLst>
  <dgm:cxnLst>
    <dgm:cxn modelId="{D375F620-F0C0-4979-99B9-347F2036E682}" type="presOf" srcId="{8D1304D2-5D07-48AD-86FA-AC36C1D8FAEB}" destId="{FB1E0CF7-97BD-4F4F-AEF7-FA420E554CF0}" srcOrd="0" destOrd="0" presId="urn:microsoft.com/office/officeart/2005/8/layout/lProcess1"/>
    <dgm:cxn modelId="{50F6EC22-AC65-493B-AB5F-886FB269B362}" srcId="{A690750B-21EA-4EB4-A558-D8489817CF6A}" destId="{1D8C8836-B0C4-4503-AE4F-53912D55BDA8}" srcOrd="2" destOrd="0" parTransId="{90A1DE22-0B74-4631-B05D-EA3141187CFC}" sibTransId="{35238458-C55A-427B-BF7B-4C6E116EDA71}"/>
    <dgm:cxn modelId="{331D643A-6B65-4DC2-84EE-3968E2847CF6}" srcId="{9775C110-093A-4290-A4CF-33A1E264BCDD}" destId="{A690750B-21EA-4EB4-A558-D8489817CF6A}" srcOrd="0" destOrd="0" parTransId="{65A16391-C3EF-44C6-85FC-1EEBBC5930E5}" sibTransId="{B58134D7-3ACD-4B2B-A996-3E5233417B5F}"/>
    <dgm:cxn modelId="{ACAAA93A-751E-4FB3-88AC-455A98CCEE3D}" type="presOf" srcId="{63ADCED9-7094-4073-AE63-B53612281C7C}" destId="{8279F845-6CC0-4836-8377-7B0980538C71}" srcOrd="0" destOrd="0" presId="urn:microsoft.com/office/officeart/2005/8/layout/lProcess1"/>
    <dgm:cxn modelId="{289F6A65-E2E7-47FB-88FA-24EF333881E0}" type="presOf" srcId="{FEDBC91D-F20B-4CFD-A28D-FCE82C905D3F}" destId="{BC4330F4-4536-4ADA-BC1F-F3A663350AAE}" srcOrd="0" destOrd="0" presId="urn:microsoft.com/office/officeart/2005/8/layout/lProcess1"/>
    <dgm:cxn modelId="{4FD9F757-A2E5-4432-AEA6-D85CBD2F663E}" srcId="{A690750B-21EA-4EB4-A558-D8489817CF6A}" destId="{63ADCED9-7094-4073-AE63-B53612281C7C}" srcOrd="1" destOrd="0" parTransId="{441A1E91-AA06-4E79-A29E-4B8B29DE69E6}" sibTransId="{1AC17EBC-537A-47BE-9962-CE1A3A30DF53}"/>
    <dgm:cxn modelId="{028DCA7D-7B1E-472C-B638-A9BB2B90F1AF}" type="presOf" srcId="{1D8C8836-B0C4-4503-AE4F-53912D55BDA8}" destId="{D9AA34A9-7590-4F40-8D4C-E2B325AE3C8B}" srcOrd="0" destOrd="0" presId="urn:microsoft.com/office/officeart/2005/8/layout/lProcess1"/>
    <dgm:cxn modelId="{0B1EED81-7C0E-46F1-8B58-03267CB3A0D2}" type="presOf" srcId="{A690750B-21EA-4EB4-A558-D8489817CF6A}" destId="{9B810409-CFAE-4699-ABDC-E0882112D657}" srcOrd="0" destOrd="0" presId="urn:microsoft.com/office/officeart/2005/8/layout/lProcess1"/>
    <dgm:cxn modelId="{03FC3183-15BB-4428-A2CD-C4AE9B28E547}" type="presOf" srcId="{DEC0F473-A6E4-40CD-9D37-D7B71E644036}" destId="{CE3B813B-2F38-47F1-8491-1A7F86302004}" srcOrd="0" destOrd="0" presId="urn:microsoft.com/office/officeart/2005/8/layout/lProcess1"/>
    <dgm:cxn modelId="{B443B58D-2C9D-4710-B3C0-19C4EF480709}" srcId="{A690750B-21EA-4EB4-A558-D8489817CF6A}" destId="{8D1304D2-5D07-48AD-86FA-AC36C1D8FAEB}" srcOrd="0" destOrd="0" parTransId="{FEDBC91D-F20B-4CFD-A28D-FCE82C905D3F}" sibTransId="{DEC0F473-A6E4-40CD-9D37-D7B71E644036}"/>
    <dgm:cxn modelId="{4385D1A1-BB0E-447A-A61D-40733A345898}" type="presOf" srcId="{9775C110-093A-4290-A4CF-33A1E264BCDD}" destId="{A2949882-5633-4ABA-919B-DA027CB61668}" srcOrd="0" destOrd="0" presId="urn:microsoft.com/office/officeart/2005/8/layout/lProcess1"/>
    <dgm:cxn modelId="{527F87ED-D158-477B-8F2C-B680A5DC9EE8}" type="presOf" srcId="{1AC17EBC-537A-47BE-9962-CE1A3A30DF53}" destId="{9B61628F-FD7C-46FB-9EE5-3B798583F585}" srcOrd="0" destOrd="0" presId="urn:microsoft.com/office/officeart/2005/8/layout/lProcess1"/>
    <dgm:cxn modelId="{12A3C349-5FAA-48F1-B2E7-B21D6E0B65BE}" type="presParOf" srcId="{A2949882-5633-4ABA-919B-DA027CB61668}" destId="{F4C4ABB0-EF9F-4592-99F8-810549037A98}" srcOrd="0" destOrd="0" presId="urn:microsoft.com/office/officeart/2005/8/layout/lProcess1"/>
    <dgm:cxn modelId="{2EB4EB84-8796-4725-B529-7821CADAF63D}" type="presParOf" srcId="{F4C4ABB0-EF9F-4592-99F8-810549037A98}" destId="{9B810409-CFAE-4699-ABDC-E0882112D657}" srcOrd="0" destOrd="0" presId="urn:microsoft.com/office/officeart/2005/8/layout/lProcess1"/>
    <dgm:cxn modelId="{547F50D8-CD3D-4F3C-A76E-A3D17299BBAD}" type="presParOf" srcId="{F4C4ABB0-EF9F-4592-99F8-810549037A98}" destId="{BC4330F4-4536-4ADA-BC1F-F3A663350AAE}" srcOrd="1" destOrd="0" presId="urn:microsoft.com/office/officeart/2005/8/layout/lProcess1"/>
    <dgm:cxn modelId="{E2EA8A02-68AD-43C9-A45F-28CCF5F7E4C3}" type="presParOf" srcId="{F4C4ABB0-EF9F-4592-99F8-810549037A98}" destId="{FB1E0CF7-97BD-4F4F-AEF7-FA420E554CF0}" srcOrd="2" destOrd="0" presId="urn:microsoft.com/office/officeart/2005/8/layout/lProcess1"/>
    <dgm:cxn modelId="{36B3977B-F0C3-46CE-A5F9-105B41BFBCC1}" type="presParOf" srcId="{F4C4ABB0-EF9F-4592-99F8-810549037A98}" destId="{CE3B813B-2F38-47F1-8491-1A7F86302004}" srcOrd="3" destOrd="0" presId="urn:microsoft.com/office/officeart/2005/8/layout/lProcess1"/>
    <dgm:cxn modelId="{F2253388-E69E-4716-A679-F1390949FA7F}" type="presParOf" srcId="{F4C4ABB0-EF9F-4592-99F8-810549037A98}" destId="{8279F845-6CC0-4836-8377-7B0980538C71}" srcOrd="4" destOrd="0" presId="urn:microsoft.com/office/officeart/2005/8/layout/lProcess1"/>
    <dgm:cxn modelId="{10480685-2D1B-439B-B22B-B7B07D86D3CC}" type="presParOf" srcId="{F4C4ABB0-EF9F-4592-99F8-810549037A98}" destId="{9B61628F-FD7C-46FB-9EE5-3B798583F585}" srcOrd="5" destOrd="0" presId="urn:microsoft.com/office/officeart/2005/8/layout/lProcess1"/>
    <dgm:cxn modelId="{3B690EBA-028B-4F79-8A2A-1C40B7509633}" type="presParOf" srcId="{F4C4ABB0-EF9F-4592-99F8-810549037A98}" destId="{D9AA34A9-7590-4F40-8D4C-E2B325AE3C8B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C7E2DD-BBED-4C17-AA49-98DB80A6260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458320-BBA3-48E9-936A-A31490D26A9A}">
      <dgm:prSet custT="1"/>
      <dgm:spPr/>
      <dgm:t>
        <a:bodyPr/>
        <a:lstStyle/>
        <a:p>
          <a:pPr rtl="0"/>
          <a:r>
            <a:rPr lang="hr-HR" sz="2400" dirty="0"/>
            <a:t>Analiza odluke o leasingu u odnosu na zajam sastoji se od </a:t>
          </a:r>
        </a:p>
      </dgm:t>
    </dgm:pt>
    <dgm:pt modelId="{C1E05F17-3385-4A5C-A644-AF2A17E466A6}" type="parTrans" cxnId="{5303AEBD-3D45-4670-A50A-9231EDBF6C0D}">
      <dgm:prSet/>
      <dgm:spPr/>
      <dgm:t>
        <a:bodyPr/>
        <a:lstStyle/>
        <a:p>
          <a:endParaRPr lang="en-US"/>
        </a:p>
      </dgm:t>
    </dgm:pt>
    <dgm:pt modelId="{797D4B43-D988-433B-812B-785895367793}" type="sibTrans" cxnId="{5303AEBD-3D45-4670-A50A-9231EDBF6C0D}">
      <dgm:prSet/>
      <dgm:spPr/>
      <dgm:t>
        <a:bodyPr/>
        <a:lstStyle/>
        <a:p>
          <a:endParaRPr lang="en-US"/>
        </a:p>
      </dgm:t>
    </dgm:pt>
    <dgm:pt modelId="{BC4E3E84-F474-4C84-B1DA-24BB812A0AEC}">
      <dgm:prSet custT="1"/>
      <dgm:spPr/>
      <dgm:t>
        <a:bodyPr/>
        <a:lstStyle/>
        <a:p>
          <a:pPr rtl="0"/>
          <a:r>
            <a:rPr lang="hr-HR" sz="2400" dirty="0"/>
            <a:t>Procjena novčanih tokova vezanih uz posuđivanje i kupnju imovine (tokovi vezani uz financiranje duga), tj. posjedovanje</a:t>
          </a:r>
        </a:p>
      </dgm:t>
    </dgm:pt>
    <dgm:pt modelId="{EC751DB9-C9DF-4269-A231-70FE45DF9858}" type="parTrans" cxnId="{1A1642D4-D86E-4DBE-8268-A5911AF44DB1}">
      <dgm:prSet/>
      <dgm:spPr/>
      <dgm:t>
        <a:bodyPr/>
        <a:lstStyle/>
        <a:p>
          <a:endParaRPr lang="en-US"/>
        </a:p>
      </dgm:t>
    </dgm:pt>
    <dgm:pt modelId="{47DBF5B5-9C93-4820-A3CA-68585E2646BA}" type="sibTrans" cxnId="{1A1642D4-D86E-4DBE-8268-A5911AF44DB1}">
      <dgm:prSet/>
      <dgm:spPr/>
      <dgm:t>
        <a:bodyPr/>
        <a:lstStyle/>
        <a:p>
          <a:endParaRPr lang="en-US"/>
        </a:p>
      </dgm:t>
    </dgm:pt>
    <dgm:pt modelId="{A92DCC12-B4C9-491D-B70E-2BE4B61DE65C}">
      <dgm:prSet custT="1"/>
      <dgm:spPr/>
      <dgm:t>
        <a:bodyPr/>
        <a:lstStyle/>
        <a:p>
          <a:pPr rtl="0"/>
          <a:r>
            <a:rPr lang="hr-HR" sz="2400" dirty="0"/>
            <a:t>Procjene novčanih tokova vezanih uz leasing imovine</a:t>
          </a:r>
        </a:p>
      </dgm:t>
    </dgm:pt>
    <dgm:pt modelId="{E63A6225-38A7-4899-AB28-0A9BC30E73B9}" type="parTrans" cxnId="{3B44678A-4BB1-44CE-A890-EDCF93ED9CEE}">
      <dgm:prSet/>
      <dgm:spPr/>
      <dgm:t>
        <a:bodyPr/>
        <a:lstStyle/>
        <a:p>
          <a:endParaRPr lang="en-US"/>
        </a:p>
      </dgm:t>
    </dgm:pt>
    <dgm:pt modelId="{097A3338-B858-4D62-85F2-34D4F38A592D}" type="sibTrans" cxnId="{3B44678A-4BB1-44CE-A890-EDCF93ED9CEE}">
      <dgm:prSet/>
      <dgm:spPr/>
      <dgm:t>
        <a:bodyPr/>
        <a:lstStyle/>
        <a:p>
          <a:endParaRPr lang="en-US"/>
        </a:p>
      </dgm:t>
    </dgm:pt>
    <dgm:pt modelId="{C1465706-004C-4A3C-9E4B-469ED3CB0E20}">
      <dgm:prSet custT="1"/>
      <dgm:spPr/>
      <dgm:t>
        <a:bodyPr/>
        <a:lstStyle/>
        <a:p>
          <a:pPr rtl="0"/>
          <a:r>
            <a:rPr lang="hr-HR" sz="2400" dirty="0"/>
            <a:t>Usporedba dvaju načina financiranja kako bi se utvrdilo koji je poželjniji. </a:t>
          </a:r>
        </a:p>
      </dgm:t>
    </dgm:pt>
    <dgm:pt modelId="{1F7BA8FE-20F6-48C1-BF09-B9A99BC469DD}" type="parTrans" cxnId="{24EE0AFE-9E9B-4DC6-BB33-748B6C752C79}">
      <dgm:prSet/>
      <dgm:spPr/>
      <dgm:t>
        <a:bodyPr/>
        <a:lstStyle/>
        <a:p>
          <a:endParaRPr lang="en-US"/>
        </a:p>
      </dgm:t>
    </dgm:pt>
    <dgm:pt modelId="{88750278-E94B-4436-A688-8A0B322C85ED}" type="sibTrans" cxnId="{24EE0AFE-9E9B-4DC6-BB33-748B6C752C79}">
      <dgm:prSet/>
      <dgm:spPr/>
      <dgm:t>
        <a:bodyPr/>
        <a:lstStyle/>
        <a:p>
          <a:endParaRPr lang="en-US"/>
        </a:p>
      </dgm:t>
    </dgm:pt>
    <dgm:pt modelId="{E61867D2-57D0-4242-BFD2-C9DEBA390FB9}" type="pres">
      <dgm:prSet presAssocID="{41C7E2DD-BBED-4C17-AA49-98DB80A62601}" presName="linear" presStyleCnt="0">
        <dgm:presLayoutVars>
          <dgm:animLvl val="lvl"/>
          <dgm:resizeHandles val="exact"/>
        </dgm:presLayoutVars>
      </dgm:prSet>
      <dgm:spPr/>
    </dgm:pt>
    <dgm:pt modelId="{26EDBB78-6B3A-4BF8-BE6F-65834EF78636}" type="pres">
      <dgm:prSet presAssocID="{D6458320-BBA3-48E9-936A-A31490D26A9A}" presName="parentText" presStyleLbl="node1" presStyleIdx="0" presStyleCnt="1" custScaleY="83552">
        <dgm:presLayoutVars>
          <dgm:chMax val="0"/>
          <dgm:bulletEnabled val="1"/>
        </dgm:presLayoutVars>
      </dgm:prSet>
      <dgm:spPr/>
    </dgm:pt>
    <dgm:pt modelId="{508E47A7-5080-4DC4-AA0C-4E6773B92171}" type="pres">
      <dgm:prSet presAssocID="{D6458320-BBA3-48E9-936A-A31490D26A9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BD38F45-D681-42CC-BC9B-CDE17A0AB960}" type="presOf" srcId="{A92DCC12-B4C9-491D-B70E-2BE4B61DE65C}" destId="{508E47A7-5080-4DC4-AA0C-4E6773B92171}" srcOrd="0" destOrd="1" presId="urn:microsoft.com/office/officeart/2005/8/layout/vList2"/>
    <dgm:cxn modelId="{8BA8B966-AD5E-4E3C-A383-523BAC7EEDE4}" type="presOf" srcId="{41C7E2DD-BBED-4C17-AA49-98DB80A62601}" destId="{E61867D2-57D0-4242-BFD2-C9DEBA390FB9}" srcOrd="0" destOrd="0" presId="urn:microsoft.com/office/officeart/2005/8/layout/vList2"/>
    <dgm:cxn modelId="{02398A70-E6BF-41B4-8FAF-54DD548E51CC}" type="presOf" srcId="{D6458320-BBA3-48E9-936A-A31490D26A9A}" destId="{26EDBB78-6B3A-4BF8-BE6F-65834EF78636}" srcOrd="0" destOrd="0" presId="urn:microsoft.com/office/officeart/2005/8/layout/vList2"/>
    <dgm:cxn modelId="{2A5FD457-6E92-488D-9CE1-E4C2F770846E}" type="presOf" srcId="{BC4E3E84-F474-4C84-B1DA-24BB812A0AEC}" destId="{508E47A7-5080-4DC4-AA0C-4E6773B92171}" srcOrd="0" destOrd="0" presId="urn:microsoft.com/office/officeart/2005/8/layout/vList2"/>
    <dgm:cxn modelId="{3B44678A-4BB1-44CE-A890-EDCF93ED9CEE}" srcId="{D6458320-BBA3-48E9-936A-A31490D26A9A}" destId="{A92DCC12-B4C9-491D-B70E-2BE4B61DE65C}" srcOrd="1" destOrd="0" parTransId="{E63A6225-38A7-4899-AB28-0A9BC30E73B9}" sibTransId="{097A3338-B858-4D62-85F2-34D4F38A592D}"/>
    <dgm:cxn modelId="{5303AEBD-3D45-4670-A50A-9231EDBF6C0D}" srcId="{41C7E2DD-BBED-4C17-AA49-98DB80A62601}" destId="{D6458320-BBA3-48E9-936A-A31490D26A9A}" srcOrd="0" destOrd="0" parTransId="{C1E05F17-3385-4A5C-A644-AF2A17E466A6}" sibTransId="{797D4B43-D988-433B-812B-785895367793}"/>
    <dgm:cxn modelId="{588A27CD-8657-4805-BA69-CBAB0A834B37}" type="presOf" srcId="{C1465706-004C-4A3C-9E4B-469ED3CB0E20}" destId="{508E47A7-5080-4DC4-AA0C-4E6773B92171}" srcOrd="0" destOrd="2" presId="urn:microsoft.com/office/officeart/2005/8/layout/vList2"/>
    <dgm:cxn modelId="{1A1642D4-D86E-4DBE-8268-A5911AF44DB1}" srcId="{D6458320-BBA3-48E9-936A-A31490D26A9A}" destId="{BC4E3E84-F474-4C84-B1DA-24BB812A0AEC}" srcOrd="0" destOrd="0" parTransId="{EC751DB9-C9DF-4269-A231-70FE45DF9858}" sibTransId="{47DBF5B5-9C93-4820-A3CA-68585E2646BA}"/>
    <dgm:cxn modelId="{24EE0AFE-9E9B-4DC6-BB33-748B6C752C79}" srcId="{D6458320-BBA3-48E9-936A-A31490D26A9A}" destId="{C1465706-004C-4A3C-9E4B-469ED3CB0E20}" srcOrd="2" destOrd="0" parTransId="{1F7BA8FE-20F6-48C1-BF09-B9A99BC469DD}" sibTransId="{88750278-E94B-4436-A688-8A0B322C85ED}"/>
    <dgm:cxn modelId="{C82CE821-5242-40DD-9399-765AF06BA244}" type="presParOf" srcId="{E61867D2-57D0-4242-BFD2-C9DEBA390FB9}" destId="{26EDBB78-6B3A-4BF8-BE6F-65834EF78636}" srcOrd="0" destOrd="0" presId="urn:microsoft.com/office/officeart/2005/8/layout/vList2"/>
    <dgm:cxn modelId="{6B84C37A-1E87-45D5-9A87-C67B13BEBC5F}" type="presParOf" srcId="{E61867D2-57D0-4242-BFD2-C9DEBA390FB9}" destId="{508E47A7-5080-4DC4-AA0C-4E6773B9217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F2B5F2-28AC-4840-89D7-9FF4C65187CA}">
      <dsp:nvSpPr>
        <dsp:cNvPr id="0" name=""/>
        <dsp:cNvSpPr/>
      </dsp:nvSpPr>
      <dsp:spPr>
        <a:xfrm>
          <a:off x="4877" y="771307"/>
          <a:ext cx="2839417" cy="11357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Primatelj</a:t>
          </a:r>
          <a:r>
            <a:rPr lang="hr-HR" sz="1500" kern="1200" dirty="0"/>
            <a:t> odabire dobavljača i opremu/vozilo itd.</a:t>
          </a:r>
        </a:p>
      </dsp:txBody>
      <dsp:txXfrm>
        <a:off x="572760" y="771307"/>
        <a:ext cx="1703651" cy="1135766"/>
      </dsp:txXfrm>
    </dsp:sp>
    <dsp:sp modelId="{8B6937AD-9C8C-B346-AA17-9756398EF5C3}">
      <dsp:nvSpPr>
        <dsp:cNvPr id="0" name=""/>
        <dsp:cNvSpPr/>
      </dsp:nvSpPr>
      <dsp:spPr>
        <a:xfrm>
          <a:off x="2560353" y="771307"/>
          <a:ext cx="2839417" cy="11357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Primatelj</a:t>
          </a:r>
          <a:r>
            <a:rPr lang="hr-HR" sz="1500" kern="1200" dirty="0"/>
            <a:t> podnosi zahtjev </a:t>
          </a:r>
          <a:r>
            <a:rPr lang="en-US" sz="1500" kern="1200" dirty="0" err="1"/>
            <a:t>davatelju</a:t>
          </a:r>
          <a:r>
            <a:rPr lang="hr-HR" sz="1500" kern="1200" dirty="0"/>
            <a:t> leasing</a:t>
          </a:r>
          <a:r>
            <a:rPr lang="en-US" sz="1500" kern="1200" dirty="0"/>
            <a:t>a</a:t>
          </a:r>
          <a:r>
            <a:rPr lang="hr-HR" sz="1500" kern="1200" dirty="0"/>
            <a:t>. </a:t>
          </a:r>
          <a:r>
            <a:rPr lang="en-US" sz="1500" kern="1200" dirty="0" err="1"/>
            <a:t>Davatelj</a:t>
          </a:r>
          <a:r>
            <a:rPr lang="hr-HR" sz="1500" kern="1200" dirty="0"/>
            <a:t> </a:t>
          </a:r>
          <a:r>
            <a:rPr lang="hr-HR" sz="1500" kern="1200" dirty="0" err="1"/>
            <a:t>razm</a:t>
          </a:r>
          <a:r>
            <a:rPr lang="en-US" sz="1500" kern="1200" dirty="0" err="1"/>
            <a:t>atra</a:t>
          </a:r>
          <a:r>
            <a:rPr lang="hr-HR" sz="1500" kern="1200" dirty="0"/>
            <a:t> zahtjev za </a:t>
          </a:r>
          <a:r>
            <a:rPr lang="en-US" sz="1500" kern="1200" dirty="0"/>
            <a:t>leasing</a:t>
          </a:r>
          <a:endParaRPr lang="hr-HR" sz="1500" kern="1200" dirty="0"/>
        </a:p>
      </dsp:txBody>
      <dsp:txXfrm>
        <a:off x="3128236" y="771307"/>
        <a:ext cx="1703651" cy="1135766"/>
      </dsp:txXfrm>
    </dsp:sp>
    <dsp:sp modelId="{0EB8EE9E-DEAD-FB43-AE75-1ABBB9B41CC8}">
      <dsp:nvSpPr>
        <dsp:cNvPr id="0" name=""/>
        <dsp:cNvSpPr/>
      </dsp:nvSpPr>
      <dsp:spPr>
        <a:xfrm>
          <a:off x="5115828" y="771307"/>
          <a:ext cx="2839417" cy="11357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Davatelj</a:t>
          </a:r>
          <a:r>
            <a:rPr lang="hr-HR" sz="1500" kern="1200" dirty="0"/>
            <a:t> kupuje nekretninu </a:t>
          </a:r>
          <a:r>
            <a:rPr lang="en-US" sz="1500" kern="1200" dirty="0" err="1"/>
            <a:t>leasinga</a:t>
          </a:r>
          <a:r>
            <a:rPr lang="hr-HR" sz="1500" kern="1200" dirty="0"/>
            <a:t> i nudi ju </a:t>
          </a:r>
          <a:r>
            <a:rPr lang="en-US" sz="1500" kern="1200" dirty="0" err="1"/>
            <a:t>primatelju</a:t>
          </a:r>
          <a:endParaRPr lang="hr-HR" sz="1500" kern="1200" dirty="0"/>
        </a:p>
      </dsp:txBody>
      <dsp:txXfrm>
        <a:off x="5683711" y="771307"/>
        <a:ext cx="1703651" cy="1135766"/>
      </dsp:txXfrm>
    </dsp:sp>
    <dsp:sp modelId="{2F94AB1D-49A2-6949-9E6D-973FB2A3D794}">
      <dsp:nvSpPr>
        <dsp:cNvPr id="0" name=""/>
        <dsp:cNvSpPr/>
      </dsp:nvSpPr>
      <dsp:spPr>
        <a:xfrm>
          <a:off x="7671304" y="771307"/>
          <a:ext cx="2839417" cy="113576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Primatelj</a:t>
          </a:r>
          <a:r>
            <a:rPr lang="hr-HR" sz="1500" kern="1200" dirty="0"/>
            <a:t> izvršava plaćanje prema rasporedu</a:t>
          </a:r>
        </a:p>
      </dsp:txBody>
      <dsp:txXfrm>
        <a:off x="8239187" y="771307"/>
        <a:ext cx="1703651" cy="113576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AC8514-4B93-48D1-BFAD-962A775CB3EB}">
      <dsp:nvSpPr>
        <dsp:cNvPr id="0" name=""/>
        <dsp:cNvSpPr/>
      </dsp:nvSpPr>
      <dsp:spPr>
        <a:xfrm>
          <a:off x="0" y="8969"/>
          <a:ext cx="10515600" cy="11492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Ako je </a:t>
          </a:r>
          <a:r>
            <a:rPr lang="hr-HR" sz="2400" b="1" kern="1200" dirty="0"/>
            <a:t>NAL pozitivan</a:t>
          </a:r>
          <a:r>
            <a:rPr lang="hr-HR" sz="2400" kern="1200" dirty="0"/>
            <a:t> leasing je poželjan, a ako je negativan zajam i kupnja su bolji sa </a:t>
          </a:r>
          <a:r>
            <a:rPr lang="hr-HR" sz="2400" b="1" kern="1200" dirty="0"/>
            <a:t>stajališta vrednovanja. To je analogno metodi N</a:t>
          </a:r>
          <a:r>
            <a:rPr lang="en-US" sz="2400" b="1" kern="1200" dirty="0"/>
            <a:t>S</a:t>
          </a:r>
          <a:r>
            <a:rPr lang="hr-HR" sz="2400" b="1" kern="1200" dirty="0"/>
            <a:t>V kapitalnog proračuna.</a:t>
          </a:r>
        </a:p>
      </dsp:txBody>
      <dsp:txXfrm>
        <a:off x="56104" y="65073"/>
        <a:ext cx="10403392" cy="1037090"/>
      </dsp:txXfrm>
    </dsp:sp>
    <dsp:sp modelId="{AB3948F2-D5E1-4F47-856B-040B9DEB37ED}">
      <dsp:nvSpPr>
        <dsp:cNvPr id="0" name=""/>
        <dsp:cNvSpPr/>
      </dsp:nvSpPr>
      <dsp:spPr>
        <a:xfrm>
          <a:off x="0" y="1158267"/>
          <a:ext cx="10515600" cy="1141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400" kern="1200" dirty="0"/>
            <a:t>Sadašnje vrijednosti tih novčanih tokova treba izračunati kako bi bile usporedive. Neto prednost pred leasingom (NAL) jednaka je: </a:t>
          </a:r>
        </a:p>
        <a:p>
          <a:pPr marL="228600" lvl="1" indent="-228600" algn="ctr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400" kern="1200" dirty="0"/>
            <a:t>NAL = </a:t>
          </a:r>
          <a:r>
            <a:rPr lang="en-US" sz="2400" kern="1200" dirty="0"/>
            <a:t>S</a:t>
          </a:r>
          <a:r>
            <a:rPr lang="hr-HR" sz="2400" kern="1200" dirty="0"/>
            <a:t>V leasinga − </a:t>
          </a:r>
          <a:r>
            <a:rPr lang="en-US" sz="2400" kern="1200" dirty="0"/>
            <a:t>S</a:t>
          </a:r>
          <a:r>
            <a:rPr lang="hr-HR" sz="2400" kern="1200" dirty="0"/>
            <a:t>V zajma </a:t>
          </a:r>
        </a:p>
      </dsp:txBody>
      <dsp:txXfrm>
        <a:off x="0" y="1158267"/>
        <a:ext cx="10515600" cy="11410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E609F6-B2BE-4C73-A102-49F2A0C25B37}">
      <dsp:nvSpPr>
        <dsp:cNvPr id="0" name=""/>
        <dsp:cNvSpPr/>
      </dsp:nvSpPr>
      <dsp:spPr>
        <a:xfrm rot="5400000">
          <a:off x="6268485" y="-2474587"/>
          <a:ext cx="1813887" cy="72166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D</a:t>
          </a:r>
          <a:r>
            <a:rPr lang="hr-HR" sz="2000" kern="1200" dirty="0" err="1"/>
            <a:t>avatelj</a:t>
          </a:r>
          <a:r>
            <a:rPr lang="hr-HR" sz="2000" kern="1200" dirty="0"/>
            <a:t> je obično specijalizirano društvo za usluge leasinga, banka ili pridružena banka, pojedinac ili skupina pojedinaca ili proizvođač koji upotrebljava leasing kao prodajni instrument. </a:t>
          </a:r>
        </a:p>
      </dsp:txBody>
      <dsp:txXfrm rot="-5400000">
        <a:off x="3567106" y="315339"/>
        <a:ext cx="7128100" cy="1636793"/>
      </dsp:txXfrm>
    </dsp:sp>
    <dsp:sp modelId="{F20EBF1D-C3F9-4EAC-A11B-A9DB35BF7CD8}">
      <dsp:nvSpPr>
        <dsp:cNvPr id="0" name=""/>
        <dsp:cNvSpPr/>
      </dsp:nvSpPr>
      <dsp:spPr>
        <a:xfrm>
          <a:off x="492258" y="56"/>
          <a:ext cx="3074846" cy="22673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Tko je davatelj?</a:t>
          </a:r>
        </a:p>
      </dsp:txBody>
      <dsp:txXfrm>
        <a:off x="602941" y="110739"/>
        <a:ext cx="2853480" cy="2045993"/>
      </dsp:txXfrm>
    </dsp:sp>
    <dsp:sp modelId="{3B9ABD6A-BC44-46C9-8CD2-79253E5A1448}">
      <dsp:nvSpPr>
        <dsp:cNvPr id="0" name=""/>
        <dsp:cNvSpPr/>
      </dsp:nvSpPr>
      <dsp:spPr>
        <a:xfrm rot="5400000">
          <a:off x="6145930" y="-93860"/>
          <a:ext cx="2058998" cy="721664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L</a:t>
          </a:r>
          <a:r>
            <a:rPr lang="hr-HR" sz="2000" kern="1200" dirty="0" err="1"/>
            <a:t>easing</a:t>
          </a:r>
          <a:r>
            <a:rPr lang="hr-HR" sz="2000" kern="1200" dirty="0"/>
            <a:t> se može smatrati alternativom financiranju duga. Slično tomu, svaki potencijalni davatelj mora znati </a:t>
          </a:r>
          <a:r>
            <a:rPr lang="hr-HR" sz="2000" b="1" kern="1200" dirty="0"/>
            <a:t>stopu prinosa na kapital uložen u leasing.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Korisne informacije za potencijalnog </a:t>
          </a:r>
          <a:r>
            <a:rPr lang="en-US" sz="2000" kern="1200" dirty="0" err="1"/>
            <a:t>primatelja</a:t>
          </a:r>
          <a:r>
            <a:rPr lang="hr-HR" sz="2000" kern="1200" dirty="0"/>
            <a:t>: Općenito se pregovara o uvjetima leasinga, tako da primatelj treba znati koji povrat davatelj zarađuje.</a:t>
          </a:r>
        </a:p>
      </dsp:txBody>
      <dsp:txXfrm rot="-5400000">
        <a:off x="3567106" y="2585476"/>
        <a:ext cx="7116135" cy="1857974"/>
      </dsp:txXfrm>
    </dsp:sp>
    <dsp:sp modelId="{3E21D3C6-7336-4835-A172-E3A206E0A90E}">
      <dsp:nvSpPr>
        <dsp:cNvPr id="0" name=""/>
        <dsp:cNvSpPr/>
      </dsp:nvSpPr>
      <dsp:spPr>
        <a:xfrm>
          <a:off x="492258" y="2380783"/>
          <a:ext cx="3074846" cy="22673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kern="1200" dirty="0"/>
            <a:t>Kako oni procjenjuju odluku o leasingu?</a:t>
          </a:r>
        </a:p>
      </dsp:txBody>
      <dsp:txXfrm>
        <a:off x="602941" y="2491466"/>
        <a:ext cx="2853480" cy="204599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A4A001-6DB9-7D4A-AE19-56527551EAAD}">
      <dsp:nvSpPr>
        <dsp:cNvPr id="0" name=""/>
        <dsp:cNvSpPr/>
      </dsp:nvSpPr>
      <dsp:spPr>
        <a:xfrm rot="5400000">
          <a:off x="-160994" y="163220"/>
          <a:ext cx="1073296" cy="7513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1.</a:t>
          </a:r>
        </a:p>
      </dsp:txBody>
      <dsp:txXfrm rot="-5400000">
        <a:off x="1" y="377880"/>
        <a:ext cx="751307" cy="321989"/>
      </dsp:txXfrm>
    </dsp:sp>
    <dsp:sp modelId="{B6FE5F15-273C-6147-9F00-AE22936422BB}">
      <dsp:nvSpPr>
        <dsp:cNvPr id="0" name=""/>
        <dsp:cNvSpPr/>
      </dsp:nvSpPr>
      <dsp:spPr>
        <a:xfrm rot="5400000">
          <a:off x="5284632" y="-4531098"/>
          <a:ext cx="697642" cy="97642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Utvrđivanje neto gotovinskih troškova</a:t>
          </a:r>
          <a:r>
            <a:rPr lang="en-US" sz="2100" kern="1200" dirty="0"/>
            <a:t>,</a:t>
          </a:r>
          <a:r>
            <a:rPr lang="hr-HR" sz="2100" kern="1200" dirty="0"/>
            <a:t> što je obično fakturna cijena unajmljene opreme</a:t>
          </a:r>
          <a:r>
            <a:rPr lang="en-US" sz="2100" kern="1200" dirty="0"/>
            <a:t>,</a:t>
          </a:r>
          <a:r>
            <a:rPr lang="hr-HR" sz="2100" kern="1200" dirty="0"/>
            <a:t> umanjena za unaprijed plaćen leasing;</a:t>
          </a:r>
        </a:p>
      </dsp:txBody>
      <dsp:txXfrm rot="-5400000">
        <a:off x="751307" y="36283"/>
        <a:ext cx="9730236" cy="629530"/>
      </dsp:txXfrm>
    </dsp:sp>
    <dsp:sp modelId="{36E52026-965E-9B4F-8F3A-25333EBB4C00}">
      <dsp:nvSpPr>
        <dsp:cNvPr id="0" name=""/>
        <dsp:cNvSpPr/>
      </dsp:nvSpPr>
      <dsp:spPr>
        <a:xfrm rot="5400000">
          <a:off x="-160994" y="1087165"/>
          <a:ext cx="1073296" cy="7513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2.</a:t>
          </a:r>
        </a:p>
      </dsp:txBody>
      <dsp:txXfrm rot="-5400000">
        <a:off x="1" y="1301825"/>
        <a:ext cx="751307" cy="321989"/>
      </dsp:txXfrm>
    </dsp:sp>
    <dsp:sp modelId="{EFDD5CE0-BB39-AC4A-94B3-D4C91FEA12B0}">
      <dsp:nvSpPr>
        <dsp:cNvPr id="0" name=""/>
        <dsp:cNvSpPr/>
      </dsp:nvSpPr>
      <dsp:spPr>
        <a:xfrm rot="5400000">
          <a:off x="5284632" y="-3607153"/>
          <a:ext cx="697642" cy="97642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Utvrđivanje periodičnih priljeva novca koji se sastoje od plaćanja leasing</a:t>
          </a:r>
          <a:r>
            <a:rPr lang="en-US" sz="2100" kern="1200" dirty="0"/>
            <a:t>a</a:t>
          </a:r>
          <a:r>
            <a:rPr lang="hr-HR" sz="2100" kern="1200" dirty="0"/>
            <a:t> umanjen</a:t>
          </a:r>
          <a:r>
            <a:rPr lang="en-US" sz="2100" kern="1200" dirty="0" err="1"/>
            <a:t>og</a:t>
          </a:r>
          <a:r>
            <a:rPr lang="hr-HR" sz="2100" kern="1200" dirty="0"/>
            <a:t> za porez na dohodak i bilo koji trošak održavanja koji davatelj mora snositi; </a:t>
          </a:r>
        </a:p>
      </dsp:txBody>
      <dsp:txXfrm rot="-5400000">
        <a:off x="751307" y="960228"/>
        <a:ext cx="9730236" cy="629530"/>
      </dsp:txXfrm>
    </dsp:sp>
    <dsp:sp modelId="{7FB09F7E-7311-8243-A5A2-1F4A1629CDBD}">
      <dsp:nvSpPr>
        <dsp:cNvPr id="0" name=""/>
        <dsp:cNvSpPr/>
      </dsp:nvSpPr>
      <dsp:spPr>
        <a:xfrm rot="5400000">
          <a:off x="-160994" y="2011109"/>
          <a:ext cx="1073296" cy="7513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3.</a:t>
          </a:r>
        </a:p>
      </dsp:txBody>
      <dsp:txXfrm rot="-5400000">
        <a:off x="1" y="2225769"/>
        <a:ext cx="751307" cy="321989"/>
      </dsp:txXfrm>
    </dsp:sp>
    <dsp:sp modelId="{616D95CD-A762-7D4C-B7BB-AFB9D25A2937}">
      <dsp:nvSpPr>
        <dsp:cNvPr id="0" name=""/>
        <dsp:cNvSpPr/>
      </dsp:nvSpPr>
      <dsp:spPr>
        <a:xfrm rot="5400000">
          <a:off x="5284632" y="-2683209"/>
          <a:ext cx="697642" cy="97642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kern="1200" dirty="0"/>
            <a:t>Procjena preostale vrijednosti imovine nakon oporezivanja nakon isteka leasinga; i</a:t>
          </a:r>
        </a:p>
      </dsp:txBody>
      <dsp:txXfrm rot="-5400000">
        <a:off x="751307" y="1884172"/>
        <a:ext cx="9730236" cy="629530"/>
      </dsp:txXfrm>
    </dsp:sp>
    <dsp:sp modelId="{1442F085-854B-984F-997A-42BBEE5EC8E9}">
      <dsp:nvSpPr>
        <dsp:cNvPr id="0" name=""/>
        <dsp:cNvSpPr/>
      </dsp:nvSpPr>
      <dsp:spPr>
        <a:xfrm rot="5400000">
          <a:off x="-160994" y="2935054"/>
          <a:ext cx="1073296" cy="751307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4.</a:t>
          </a:r>
        </a:p>
      </dsp:txBody>
      <dsp:txXfrm rot="-5400000">
        <a:off x="1" y="3149714"/>
        <a:ext cx="751307" cy="321989"/>
      </dsp:txXfrm>
    </dsp:sp>
    <dsp:sp modelId="{072BD290-913D-194F-A0CF-B62CA9AE2FF5}">
      <dsp:nvSpPr>
        <dsp:cNvPr id="0" name=""/>
        <dsp:cNvSpPr/>
      </dsp:nvSpPr>
      <dsp:spPr>
        <a:xfrm rot="5400000">
          <a:off x="5284632" y="-1759264"/>
          <a:ext cx="697642" cy="97642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100" b="1" kern="1200" dirty="0"/>
            <a:t>Utvrđivanje premašuje li stopa prinosa na leasing mogući trošak kapitala leasinga </a:t>
          </a:r>
          <a:r>
            <a:rPr lang="en-US" sz="2100" b="1" kern="1200" dirty="0" err="1"/>
            <a:t>davatelja</a:t>
          </a:r>
          <a:r>
            <a:rPr lang="hr-HR" sz="2100" b="1" kern="1200" dirty="0"/>
            <a:t> ili, ekvivalentno, je li N</a:t>
          </a:r>
          <a:r>
            <a:rPr lang="en-US" sz="2100" b="1" kern="1200" dirty="0"/>
            <a:t>S</a:t>
          </a:r>
          <a:r>
            <a:rPr lang="hr-HR" sz="2100" b="1" kern="1200" dirty="0"/>
            <a:t>V (neto sadašnja vrijednost) zajma veći od 0.</a:t>
          </a:r>
        </a:p>
      </dsp:txBody>
      <dsp:txXfrm rot="-5400000">
        <a:off x="751307" y="2808117"/>
        <a:ext cx="9730236" cy="62953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26CA1-C00E-4E56-8A91-6CF4030BAFBB}">
      <dsp:nvSpPr>
        <dsp:cNvPr id="0" name=""/>
        <dsp:cNvSpPr/>
      </dsp:nvSpPr>
      <dsp:spPr>
        <a:xfrm>
          <a:off x="-5255288" y="-804890"/>
          <a:ext cx="6257980" cy="6257980"/>
        </a:xfrm>
        <a:prstGeom prst="blockArc">
          <a:avLst>
            <a:gd name="adj1" fmla="val 18900000"/>
            <a:gd name="adj2" fmla="val 2700000"/>
            <a:gd name="adj3" fmla="val 345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0C4EF5-3F29-457D-AB0D-6941E57543B0}">
      <dsp:nvSpPr>
        <dsp:cNvPr id="0" name=""/>
        <dsp:cNvSpPr/>
      </dsp:nvSpPr>
      <dsp:spPr>
        <a:xfrm>
          <a:off x="524978" y="357353"/>
          <a:ext cx="9926208" cy="715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594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Mogu</a:t>
          </a:r>
          <a:r>
            <a:rPr lang="en-US" sz="2100" kern="1200" dirty="0"/>
            <a:t> se </a:t>
          </a:r>
          <a:r>
            <a:rPr lang="en-US" sz="2100" kern="1200" dirty="0" err="1"/>
            <a:t>smanjiti</a:t>
          </a:r>
          <a:r>
            <a:rPr lang="en-US" sz="2100" kern="1200" dirty="0"/>
            <a:t> </a:t>
          </a:r>
          <a:r>
            <a:rPr lang="en-US" sz="2100" kern="1200" dirty="0" err="1"/>
            <a:t>porezi</a:t>
          </a:r>
          <a:endParaRPr lang="hr-HR" sz="2100" kern="1200" dirty="0"/>
        </a:p>
      </dsp:txBody>
      <dsp:txXfrm>
        <a:off x="524978" y="357353"/>
        <a:ext cx="9926208" cy="715079"/>
      </dsp:txXfrm>
    </dsp:sp>
    <dsp:sp modelId="{83A7F5B0-4027-4FBF-BCA1-835981FA9B89}">
      <dsp:nvSpPr>
        <dsp:cNvPr id="0" name=""/>
        <dsp:cNvSpPr/>
      </dsp:nvSpPr>
      <dsp:spPr>
        <a:xfrm>
          <a:off x="78053" y="267968"/>
          <a:ext cx="893848" cy="8938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F216A3-CA59-49E2-841E-DE01861A76B6}">
      <dsp:nvSpPr>
        <dsp:cNvPr id="0" name=""/>
        <dsp:cNvSpPr/>
      </dsp:nvSpPr>
      <dsp:spPr>
        <a:xfrm>
          <a:off x="934949" y="1430158"/>
          <a:ext cx="9516237" cy="715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594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Ugovor o leasingu mogao bi umanjiti nesigurnosti koje bi mogle </a:t>
          </a:r>
          <a:r>
            <a:rPr lang="en-US" sz="2100" kern="1200" dirty="0"/>
            <a:t>u</a:t>
          </a:r>
          <a:r>
            <a:rPr lang="hr-HR" sz="2100" kern="1200" dirty="0"/>
            <a:t>manjiti vrijednost tvrtke</a:t>
          </a:r>
        </a:p>
      </dsp:txBody>
      <dsp:txXfrm>
        <a:off x="934949" y="1430158"/>
        <a:ext cx="9516237" cy="715079"/>
      </dsp:txXfrm>
    </dsp:sp>
    <dsp:sp modelId="{851E46F6-F986-4B1A-AE19-AE8A6C597564}">
      <dsp:nvSpPr>
        <dsp:cNvPr id="0" name=""/>
        <dsp:cNvSpPr/>
      </dsp:nvSpPr>
      <dsp:spPr>
        <a:xfrm>
          <a:off x="488025" y="1340773"/>
          <a:ext cx="893848" cy="8938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D2FFD8-67CA-4C3E-8548-793E2C9B05F9}">
      <dsp:nvSpPr>
        <dsp:cNvPr id="0" name=""/>
        <dsp:cNvSpPr/>
      </dsp:nvSpPr>
      <dsp:spPr>
        <a:xfrm>
          <a:off x="934949" y="2502962"/>
          <a:ext cx="9516237" cy="715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594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Transakcijski troškovi mogu biti manji za leasing nego za kupnju </a:t>
          </a:r>
        </a:p>
      </dsp:txBody>
      <dsp:txXfrm>
        <a:off x="934949" y="2502962"/>
        <a:ext cx="9516237" cy="715079"/>
      </dsp:txXfrm>
    </dsp:sp>
    <dsp:sp modelId="{190EB667-2A58-4953-B254-3C415A774D14}">
      <dsp:nvSpPr>
        <dsp:cNvPr id="0" name=""/>
        <dsp:cNvSpPr/>
      </dsp:nvSpPr>
      <dsp:spPr>
        <a:xfrm>
          <a:off x="488025" y="2413577"/>
          <a:ext cx="893848" cy="8938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92FE11-426B-44A4-9BCC-27D1C7AAB30D}">
      <dsp:nvSpPr>
        <dsp:cNvPr id="0" name=""/>
        <dsp:cNvSpPr/>
      </dsp:nvSpPr>
      <dsp:spPr>
        <a:xfrm>
          <a:off x="524978" y="3575767"/>
          <a:ext cx="9926208" cy="715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7594" tIns="53340" rIns="53340" bIns="5334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L</a:t>
          </a:r>
          <a:r>
            <a:rPr lang="hr-HR" sz="2100" kern="1200" dirty="0" err="1"/>
            <a:t>easing</a:t>
          </a:r>
          <a:r>
            <a:rPr lang="hr-HR" sz="2100" kern="1200" dirty="0"/>
            <a:t> može imati manje ograničenja i opterećivati manje imovine od osiguranog zaduživanja.  </a:t>
          </a:r>
        </a:p>
      </dsp:txBody>
      <dsp:txXfrm>
        <a:off x="524978" y="3575767"/>
        <a:ext cx="9926208" cy="715079"/>
      </dsp:txXfrm>
    </dsp:sp>
    <dsp:sp modelId="{9C9B3DA5-D6A3-46B4-9075-09A1DD02CF58}">
      <dsp:nvSpPr>
        <dsp:cNvPr id="0" name=""/>
        <dsp:cNvSpPr/>
      </dsp:nvSpPr>
      <dsp:spPr>
        <a:xfrm>
          <a:off x="78053" y="3486382"/>
          <a:ext cx="893848" cy="89384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730A6-04E6-4681-A068-2733AA4CFEFB}">
      <dsp:nvSpPr>
        <dsp:cNvPr id="0" name=""/>
        <dsp:cNvSpPr/>
      </dsp:nvSpPr>
      <dsp:spPr>
        <a:xfrm>
          <a:off x="0" y="1326"/>
          <a:ext cx="10789920" cy="450512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200" kern="1200" dirty="0"/>
            <a:t>Porezne prednosti</a:t>
          </a:r>
        </a:p>
      </dsp:txBody>
      <dsp:txXfrm>
        <a:off x="21992" y="23318"/>
        <a:ext cx="10745936" cy="406528"/>
      </dsp:txXfrm>
    </dsp:sp>
    <dsp:sp modelId="{5F48BBF3-B6C9-4394-9E20-7B1F295AEC6B}">
      <dsp:nvSpPr>
        <dsp:cNvPr id="0" name=""/>
        <dsp:cNvSpPr/>
      </dsp:nvSpPr>
      <dsp:spPr>
        <a:xfrm>
          <a:off x="0" y="451838"/>
          <a:ext cx="10789920" cy="15216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80" tIns="22860" rIns="128016" bIns="2286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 err="1"/>
            <a:t>Potencijaln</a:t>
          </a:r>
          <a:r>
            <a:rPr lang="en-US" sz="1800" kern="1200" dirty="0"/>
            <a:t>u</a:t>
          </a:r>
          <a:r>
            <a:rPr lang="hr-HR" sz="1800" kern="1200" dirty="0"/>
            <a:t> </a:t>
          </a:r>
          <a:r>
            <a:rPr lang="hr-HR" sz="1800" kern="1200" dirty="0" err="1"/>
            <a:t>porezn</a:t>
          </a:r>
          <a:r>
            <a:rPr lang="en-US" sz="1800" kern="1200" dirty="0"/>
            <a:t>u</a:t>
          </a:r>
          <a:r>
            <a:rPr lang="hr-HR" sz="1800" kern="1200" dirty="0"/>
            <a:t> </a:t>
          </a:r>
          <a:r>
            <a:rPr lang="en-US" sz="1800" kern="1200" dirty="0"/>
            <a:t>za</a:t>
          </a:r>
          <a:r>
            <a:rPr lang="hr-HR" sz="1800" kern="1200" dirty="0"/>
            <a:t>štit</a:t>
          </a:r>
          <a:r>
            <a:rPr lang="en-US" sz="1800" kern="1200" dirty="0"/>
            <a:t>u</a:t>
          </a:r>
          <a:r>
            <a:rPr lang="hr-HR" sz="1800" kern="1200" dirty="0"/>
            <a:t> </a:t>
          </a:r>
          <a:r>
            <a:rPr lang="hr-HR" sz="1800" kern="1200" dirty="0" err="1"/>
            <a:t>koj</a:t>
          </a:r>
          <a:r>
            <a:rPr lang="en-US" sz="1800" kern="1200" dirty="0"/>
            <a:t>u</a:t>
          </a:r>
          <a:r>
            <a:rPr lang="hr-HR" sz="1800" kern="1200" dirty="0"/>
            <a:t> jedna tvrtka ne može učinkovito iskoristiti može se prenijeti na drugu leasing</a:t>
          </a:r>
          <a:r>
            <a:rPr lang="en-US" sz="1800" kern="1200" dirty="0"/>
            <a:t>om</a:t>
          </a:r>
          <a:endParaRPr lang="hr-HR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/>
            <a:t>Tvrtke u visokom poreznom razredu htjet</a:t>
          </a:r>
          <a:r>
            <a:rPr lang="en-US" sz="1800" kern="1200" dirty="0"/>
            <a:t>i</a:t>
          </a:r>
          <a:r>
            <a:rPr lang="hr-HR" sz="1800" kern="1200" dirty="0"/>
            <a:t> će djelovati kao </a:t>
          </a:r>
          <a:r>
            <a:rPr lang="en-US" sz="1800" kern="1200" dirty="0" err="1"/>
            <a:t>davatelj</a:t>
          </a:r>
          <a:endParaRPr lang="hr-HR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1800" kern="1200" dirty="0"/>
            <a:t>Tvrtke u niskom poreznom razredu bit</a:t>
          </a:r>
          <a:r>
            <a:rPr lang="en-US" sz="1800" kern="1200" dirty="0"/>
            <a:t>i</a:t>
          </a:r>
          <a:r>
            <a:rPr lang="hr-HR" sz="1800" kern="1200" dirty="0"/>
            <a:t> će </a:t>
          </a:r>
          <a:r>
            <a:rPr lang="en-US" sz="1800" kern="1200" dirty="0" err="1"/>
            <a:t>primatelji</a:t>
          </a:r>
          <a:endParaRPr lang="hr-HR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 dirty="0" err="1"/>
            <a:t>Primatelji</a:t>
          </a:r>
          <a:r>
            <a:rPr lang="hr-HR" sz="1800" kern="1200" dirty="0"/>
            <a:t> se ne bi mogli koristiti poreznim prednostima vlasništva, poput amortizacije i financiranja duga jednako učinkovito kao </a:t>
          </a:r>
          <a:r>
            <a:rPr lang="en-US" sz="1800" kern="1200" dirty="0" err="1"/>
            <a:t>davatelji</a:t>
          </a:r>
          <a:r>
            <a:rPr lang="hr-HR" sz="1800" kern="1200" dirty="0"/>
            <a:t>.</a:t>
          </a:r>
        </a:p>
      </dsp:txBody>
      <dsp:txXfrm>
        <a:off x="0" y="451838"/>
        <a:ext cx="10789920" cy="152166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A040D-B237-4643-812F-391AEC6D8446}">
      <dsp:nvSpPr>
        <dsp:cNvPr id="0" name=""/>
        <dsp:cNvSpPr/>
      </dsp:nvSpPr>
      <dsp:spPr>
        <a:xfrm rot="5400000">
          <a:off x="6350748" y="-2311264"/>
          <a:ext cx="1737895" cy="67950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Znatna nesigurnost (preostala vrijednost imovine)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Prenošenje nesigurnosti o preostaloj vrijednosti imovine na </a:t>
          </a:r>
          <a:r>
            <a:rPr lang="en-US" sz="1800" kern="1200" dirty="0" err="1"/>
            <a:t>davatelja</a:t>
          </a:r>
          <a:r>
            <a:rPr lang="hr-HR" sz="1800" kern="1200" dirty="0"/>
            <a:t> ima smisla kad davatelj može bolje podnijeti rizik (npr. ako je davatelj proizvođač, tada može bolje procijeniti i upravljati rizikom vezanim uz preostalu vrijednost)</a:t>
          </a:r>
        </a:p>
      </dsp:txBody>
      <dsp:txXfrm rot="-5400000">
        <a:off x="3822192" y="302129"/>
        <a:ext cx="6710171" cy="1568221"/>
      </dsp:txXfrm>
    </dsp:sp>
    <dsp:sp modelId="{4A9B299D-4BA7-4943-833F-8067CAAB3F88}">
      <dsp:nvSpPr>
        <dsp:cNvPr id="0" name=""/>
        <dsp:cNvSpPr/>
      </dsp:nvSpPr>
      <dsp:spPr>
        <a:xfrm>
          <a:off x="0" y="54"/>
          <a:ext cx="3822192" cy="2172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Prijenos nesigurnosti s </a:t>
          </a:r>
          <a:r>
            <a:rPr lang="en-US" sz="2800" b="1" kern="1200" dirty="0" err="1"/>
            <a:t>primatelja</a:t>
          </a:r>
          <a:r>
            <a:rPr lang="hr-HR" sz="2800" b="1" kern="1200" dirty="0"/>
            <a:t> na </a:t>
          </a:r>
          <a:r>
            <a:rPr lang="en-US" sz="2800" b="1" kern="1200" dirty="0" err="1"/>
            <a:t>davatelja</a:t>
          </a:r>
          <a:endParaRPr lang="hr-HR" sz="2800" b="1" kern="1200" dirty="0"/>
        </a:p>
      </dsp:txBody>
      <dsp:txXfrm>
        <a:off x="106046" y="106100"/>
        <a:ext cx="3610100" cy="1960277"/>
      </dsp:txXfrm>
    </dsp:sp>
    <dsp:sp modelId="{36B55DA9-8BD2-481C-A202-E81AA29751B7}">
      <dsp:nvSpPr>
        <dsp:cNvPr id="0" name=""/>
        <dsp:cNvSpPr/>
      </dsp:nvSpPr>
      <dsp:spPr>
        <a:xfrm rot="5400000">
          <a:off x="6350748" y="-30276"/>
          <a:ext cx="1737895" cy="67950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Troškovi promjene vlasništva nad imovinom više puta tijekom njezina korisnog razdoblja često će biti veći od troškova izrade ugovora o leasingu. </a:t>
          </a: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800" kern="1200" dirty="0"/>
            <a:t>Niži transakcijski troškovi mogu biti glavni razlog kratkoročnih leasinga (operativni leasing),</a:t>
          </a:r>
          <a:r>
            <a:rPr lang="en-US" sz="1800" kern="1200" dirty="0"/>
            <a:t> </a:t>
          </a:r>
          <a:r>
            <a:rPr lang="hr-HR" sz="1800" kern="1200" dirty="0"/>
            <a:t>a ne glavni razlog dugoročnih leasinga.</a:t>
          </a:r>
        </a:p>
      </dsp:txBody>
      <dsp:txXfrm rot="-5400000">
        <a:off x="3822192" y="2583118"/>
        <a:ext cx="6710171" cy="1568221"/>
      </dsp:txXfrm>
    </dsp:sp>
    <dsp:sp modelId="{7A4E0298-DFDD-4C60-ABCF-D12BD0E49E3F}">
      <dsp:nvSpPr>
        <dsp:cNvPr id="0" name=""/>
        <dsp:cNvSpPr/>
      </dsp:nvSpPr>
      <dsp:spPr>
        <a:xfrm>
          <a:off x="0" y="2281042"/>
          <a:ext cx="3822192" cy="21723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Transakcijski troškovi</a:t>
          </a:r>
        </a:p>
      </dsp:txBody>
      <dsp:txXfrm>
        <a:off x="106046" y="2387088"/>
        <a:ext cx="3610100" cy="1960277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3056E5-0220-4974-B4AE-19B95FF4B97F}">
      <dsp:nvSpPr>
        <dsp:cNvPr id="0" name=""/>
        <dsp:cNvSpPr/>
      </dsp:nvSpPr>
      <dsp:spPr>
        <a:xfrm rot="5400000">
          <a:off x="-316917" y="629978"/>
          <a:ext cx="2112780" cy="14789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 dirty="0"/>
            <a:t>Manje ograničenja u usporedbi sa zajmom (ali pripazite !!)</a:t>
          </a:r>
        </a:p>
      </dsp:txBody>
      <dsp:txXfrm rot="-5400000">
        <a:off x="0" y="1052534"/>
        <a:ext cx="1478946" cy="633834"/>
      </dsp:txXfrm>
    </dsp:sp>
    <dsp:sp modelId="{86E802A3-A9D9-4CF1-9FD4-B6319686F173}">
      <dsp:nvSpPr>
        <dsp:cNvPr id="0" name=""/>
        <dsp:cNvSpPr/>
      </dsp:nvSpPr>
      <dsp:spPr>
        <a:xfrm rot="5400000">
          <a:off x="4999304" y="-3518612"/>
          <a:ext cx="1995937" cy="90366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Primatelj</a:t>
          </a:r>
          <a:r>
            <a:rPr lang="hr-HR" sz="1900" kern="1200" dirty="0"/>
            <a:t> će općenito pristati na niz ograničavajućih uvjeta koji su navedeni u ugovoru o zajmu. </a:t>
          </a:r>
          <a:r>
            <a:rPr lang="hr-HR" sz="1900" b="1" kern="1200" dirty="0"/>
            <a:t>Takva ograničenja uglavnom se ne nalaze u ugovorima o leasingu.</a:t>
          </a:r>
          <a:r>
            <a:rPr lang="hr-HR" sz="1900" kern="1200" dirty="0"/>
            <a:t> To je vrlo važno posebno za mala i srednja poduzeća tijekom njihove faze rasta kad im je potrebno financiranje njihovih programa CAPEX-a, a kolateralni zahtjevi ograničavaju </a:t>
          </a:r>
          <a:r>
            <a:rPr lang="hr-HR" sz="1900" b="1" kern="1200" dirty="0"/>
            <a:t>njihov potencijal za rast</a:t>
          </a:r>
        </a:p>
      </dsp:txBody>
      <dsp:txXfrm rot="-5400000">
        <a:off x="1478946" y="99180"/>
        <a:ext cx="8939219" cy="1801069"/>
      </dsp:txXfrm>
    </dsp:sp>
    <dsp:sp modelId="{2791BD37-986B-4638-A3AA-ACCC71A1CADC}">
      <dsp:nvSpPr>
        <dsp:cNvPr id="0" name=""/>
        <dsp:cNvSpPr/>
      </dsp:nvSpPr>
      <dsp:spPr>
        <a:xfrm rot="5400000">
          <a:off x="-316917" y="2478057"/>
          <a:ext cx="2112780" cy="14789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 dirty="0"/>
            <a:t>Opterećena imovina</a:t>
          </a:r>
        </a:p>
      </dsp:txBody>
      <dsp:txXfrm rot="-5400000">
        <a:off x="0" y="2900613"/>
        <a:ext cx="1478946" cy="633834"/>
      </dsp:txXfrm>
    </dsp:sp>
    <dsp:sp modelId="{30AE2165-D05E-4C8B-99BB-2050F92F4D1F}">
      <dsp:nvSpPr>
        <dsp:cNvPr id="0" name=""/>
        <dsp:cNvSpPr/>
      </dsp:nvSpPr>
      <dsp:spPr>
        <a:xfrm rot="5400000">
          <a:off x="5310619" y="-1670532"/>
          <a:ext cx="1373307" cy="90366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dirty="0"/>
            <a:t>Uz osiguran zajam, </a:t>
          </a:r>
          <a:r>
            <a:rPr lang="en-US" sz="1900" kern="1200" dirty="0" err="1"/>
            <a:t>primatelj</a:t>
          </a:r>
          <a:r>
            <a:rPr lang="hr-HR" sz="1900" kern="1200" dirty="0"/>
            <a:t> će možda morati založiti drugu imovinu kao osiguranje. Sa leasingom je samo leasing imovina opterećena</a:t>
          </a:r>
          <a:r>
            <a:rPr lang="hr-HR" sz="1900" kern="1200" dirty="0">
              <a:sym typeface="Wingdings" panose="05000000000000000000" pitchFamily="2" charset="2"/>
            </a:rPr>
            <a:t></a:t>
          </a:r>
          <a:r>
            <a:rPr lang="hr-HR" sz="1900" kern="1200" dirty="0"/>
            <a:t>  Društva za usluge leasinga obično </a:t>
          </a:r>
          <a:r>
            <a:rPr lang="hr-HR" sz="1900" b="1" kern="1200" dirty="0"/>
            <a:t>upotrebljavaju leasing opremu / strojeve kao osiguranje. </a:t>
          </a:r>
        </a:p>
      </dsp:txBody>
      <dsp:txXfrm rot="-5400000">
        <a:off x="1478947" y="2228179"/>
        <a:ext cx="8969614" cy="123922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42A39-C392-419D-8E2E-48DC9C6AC608}">
      <dsp:nvSpPr>
        <dsp:cNvPr id="0" name=""/>
        <dsp:cNvSpPr/>
      </dsp:nvSpPr>
      <dsp:spPr>
        <a:xfrm>
          <a:off x="0" y="142806"/>
          <a:ext cx="4728074" cy="14297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L</a:t>
          </a:r>
          <a:r>
            <a:rPr lang="hr-HR" sz="2600" kern="1200" dirty="0" err="1"/>
            <a:t>easing</a:t>
          </a:r>
          <a:r>
            <a:rPr lang="hr-HR" sz="2600" kern="1200" dirty="0"/>
            <a:t> može pružiti održivo financijsko rješenje za kupnju/zamjenu opreme </a:t>
          </a:r>
        </a:p>
      </dsp:txBody>
      <dsp:txXfrm>
        <a:off x="69794" y="212600"/>
        <a:ext cx="4588486" cy="1290152"/>
      </dsp:txXfrm>
    </dsp:sp>
    <dsp:sp modelId="{A952F983-F34F-4276-B75B-5E6A5E079637}">
      <dsp:nvSpPr>
        <dsp:cNvPr id="0" name=""/>
        <dsp:cNvSpPr/>
      </dsp:nvSpPr>
      <dsp:spPr>
        <a:xfrm>
          <a:off x="0" y="1556320"/>
          <a:ext cx="4728074" cy="2691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116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Nadalje, projekti energetske učinkovitosti mogu dobiti nacionalnu ili međunarodnu potporu u obliku oslobođenja od poreza ili pristupa posebnim stopama financiranja 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Tvrtke poput Georgian Leasing Company u Gruziji i ACBA u Armeniji već nude i specijalizirane usluge leasinga koje se bave energetski učinkovitom opremom</a:t>
          </a:r>
        </a:p>
      </dsp:txBody>
      <dsp:txXfrm>
        <a:off x="0" y="1556320"/>
        <a:ext cx="4728074" cy="2691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842AF-EFB8-BE4C-8C81-05B1CAE3769C}">
      <dsp:nvSpPr>
        <dsp:cNvPr id="0" name=""/>
        <dsp:cNvSpPr/>
      </dsp:nvSpPr>
      <dsp:spPr>
        <a:xfrm rot="5400000">
          <a:off x="-154166" y="154547"/>
          <a:ext cx="1027774" cy="71944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 rot="-5400000">
        <a:off x="1" y="360102"/>
        <a:ext cx="719441" cy="308333"/>
      </dsp:txXfrm>
    </dsp:sp>
    <dsp:sp modelId="{762D2063-287E-4640-A25C-A304676B0FCC}">
      <dsp:nvSpPr>
        <dsp:cNvPr id="0" name=""/>
        <dsp:cNvSpPr/>
      </dsp:nvSpPr>
      <dsp:spPr>
        <a:xfrm rot="5400000">
          <a:off x="5805521" y="-5085698"/>
          <a:ext cx="668053" cy="10840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Davatelj</a:t>
          </a:r>
          <a:r>
            <a:rPr lang="en-US" sz="2000" kern="1200" dirty="0"/>
            <a:t> </a:t>
          </a:r>
          <a:r>
            <a:rPr lang="en-US" sz="2000" kern="1200" dirty="0" err="1"/>
            <a:t>leasinga</a:t>
          </a:r>
          <a:r>
            <a:rPr lang="hr-HR" sz="2000" kern="1200" dirty="0"/>
            <a:t> je proizvođač imovine ili neovisno društvo za usluge </a:t>
          </a:r>
          <a:r>
            <a:rPr lang="en-US" sz="2000" kern="1200" dirty="0" err="1"/>
            <a:t>leasinga</a:t>
          </a:r>
          <a:r>
            <a:rPr lang="hr-HR" sz="2000" kern="1200" dirty="0"/>
            <a:t>. Ako je </a:t>
          </a:r>
          <a:r>
            <a:rPr lang="en-US" sz="2000" kern="1200" dirty="0" err="1"/>
            <a:t>davatelj</a:t>
          </a:r>
          <a:r>
            <a:rPr lang="hr-HR" sz="2000" kern="1200" dirty="0"/>
            <a:t> neovisno društvo za usluge </a:t>
          </a:r>
          <a:r>
            <a:rPr lang="en-US" sz="2000" kern="1200" dirty="0" err="1"/>
            <a:t>leasinga</a:t>
          </a:r>
          <a:r>
            <a:rPr lang="hr-HR" sz="2000" kern="1200" dirty="0"/>
            <a:t>, mora kupiti imovinu od proizvođača. </a:t>
          </a:r>
        </a:p>
      </dsp:txBody>
      <dsp:txXfrm rot="-5400000">
        <a:off x="719442" y="32993"/>
        <a:ext cx="10807600" cy="602829"/>
      </dsp:txXfrm>
    </dsp:sp>
    <dsp:sp modelId="{146B5EF8-D139-5C44-B940-8357247DE44A}">
      <dsp:nvSpPr>
        <dsp:cNvPr id="0" name=""/>
        <dsp:cNvSpPr/>
      </dsp:nvSpPr>
      <dsp:spPr>
        <a:xfrm rot="5400000">
          <a:off x="-154166" y="1031922"/>
          <a:ext cx="1027774" cy="71944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 rot="-5400000">
        <a:off x="1" y="1237477"/>
        <a:ext cx="719441" cy="308333"/>
      </dsp:txXfrm>
    </dsp:sp>
    <dsp:sp modelId="{391C75A3-4BBE-5843-B860-1A0A64AE099C}">
      <dsp:nvSpPr>
        <dsp:cNvPr id="0" name=""/>
        <dsp:cNvSpPr/>
      </dsp:nvSpPr>
      <dsp:spPr>
        <a:xfrm rot="5400000">
          <a:off x="5805521" y="-4208322"/>
          <a:ext cx="668053" cy="10840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Davatelj</a:t>
          </a:r>
          <a:r>
            <a:rPr lang="hr-HR" sz="2000" kern="1200" dirty="0"/>
            <a:t> daje imovinu </a:t>
          </a:r>
          <a:r>
            <a:rPr lang="en-US" sz="2000" kern="1200" dirty="0" err="1"/>
            <a:t>primatelju</a:t>
          </a:r>
          <a:r>
            <a:rPr lang="en-US" sz="2000" kern="1200" dirty="0"/>
            <a:t> </a:t>
          </a:r>
          <a:r>
            <a:rPr lang="en-US" sz="2000" kern="1200" dirty="0" err="1"/>
            <a:t>i</a:t>
          </a:r>
          <a:r>
            <a:rPr lang="hr-HR" sz="2000" kern="1200" dirty="0"/>
            <a:t> </a:t>
          </a:r>
          <a:r>
            <a:rPr lang="en-US" sz="2000" kern="1200" dirty="0"/>
            <a:t>leasing</a:t>
          </a:r>
          <a:r>
            <a:rPr lang="hr-HR" sz="2000" kern="1200" dirty="0"/>
            <a:t> stupa na snagu. </a:t>
          </a:r>
        </a:p>
      </dsp:txBody>
      <dsp:txXfrm rot="-5400000">
        <a:off x="719442" y="910369"/>
        <a:ext cx="10807600" cy="602829"/>
      </dsp:txXfrm>
    </dsp:sp>
    <dsp:sp modelId="{0879D0D0-3B6C-C140-BE67-D54CB588AF41}">
      <dsp:nvSpPr>
        <dsp:cNvPr id="0" name=""/>
        <dsp:cNvSpPr/>
      </dsp:nvSpPr>
      <dsp:spPr>
        <a:xfrm rot="5400000">
          <a:off x="-154166" y="1909298"/>
          <a:ext cx="1027774" cy="71944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 rot="-5400000">
        <a:off x="1" y="2114853"/>
        <a:ext cx="719441" cy="308333"/>
      </dsp:txXfrm>
    </dsp:sp>
    <dsp:sp modelId="{AF5D8B10-E4D2-2D4B-95B4-7CE1BD814931}">
      <dsp:nvSpPr>
        <dsp:cNvPr id="0" name=""/>
        <dsp:cNvSpPr/>
      </dsp:nvSpPr>
      <dsp:spPr>
        <a:xfrm rot="5400000">
          <a:off x="5805521" y="-3330947"/>
          <a:ext cx="668053" cy="10840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/>
            <a:t>Primatelj</a:t>
          </a:r>
          <a:r>
            <a:rPr lang="hr-HR" sz="2000" kern="1200" dirty="0"/>
            <a:t> stječe pravo na korištenje imovine u zamjenu za jednu ili više isplata leasinga ili najma.</a:t>
          </a:r>
        </a:p>
      </dsp:txBody>
      <dsp:txXfrm rot="-5400000">
        <a:off x="719442" y="1787744"/>
        <a:ext cx="10807600" cy="602829"/>
      </dsp:txXfrm>
    </dsp:sp>
    <dsp:sp modelId="{D0F12AF7-1D65-6441-A42D-FE5A947029BA}">
      <dsp:nvSpPr>
        <dsp:cNvPr id="0" name=""/>
        <dsp:cNvSpPr/>
      </dsp:nvSpPr>
      <dsp:spPr>
        <a:xfrm rot="5400000">
          <a:off x="-154166" y="2786673"/>
          <a:ext cx="1027774" cy="719441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 rot="-5400000">
        <a:off x="1" y="2992228"/>
        <a:ext cx="719441" cy="308333"/>
      </dsp:txXfrm>
    </dsp:sp>
    <dsp:sp modelId="{9813722D-08DC-1940-A8DE-A72500BB9F7E}">
      <dsp:nvSpPr>
        <dsp:cNvPr id="0" name=""/>
        <dsp:cNvSpPr/>
      </dsp:nvSpPr>
      <dsp:spPr>
        <a:xfrm rot="5400000">
          <a:off x="5805521" y="-2453571"/>
          <a:ext cx="668053" cy="108402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Za vrijeme </a:t>
          </a:r>
          <a:r>
            <a:rPr lang="en-US" sz="2000" kern="1200" dirty="0" err="1"/>
            <a:t>leasinga</a:t>
          </a:r>
          <a:r>
            <a:rPr lang="hr-HR" sz="2000" kern="1200" dirty="0"/>
            <a:t> </a:t>
          </a:r>
          <a:r>
            <a:rPr lang="en-US" sz="2000" kern="1200" dirty="0" err="1"/>
            <a:t>primatelj</a:t>
          </a:r>
          <a:r>
            <a:rPr lang="hr-HR" sz="2000" kern="1200" dirty="0"/>
            <a:t> se koristi imovinom, ali ju ne posjeduje. </a:t>
          </a:r>
        </a:p>
      </dsp:txBody>
      <dsp:txXfrm rot="-5400000">
        <a:off x="719442" y="2665120"/>
        <a:ext cx="10807600" cy="6028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1BC3B5-874D-B446-A495-89D32FB6C9D8}">
      <dsp:nvSpPr>
        <dsp:cNvPr id="0" name=""/>
        <dsp:cNvSpPr/>
      </dsp:nvSpPr>
      <dsp:spPr>
        <a:xfrm rot="5400000">
          <a:off x="6939759" y="-2915186"/>
          <a:ext cx="895257" cy="69528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Leasing</a:t>
          </a:r>
          <a:r>
            <a:rPr lang="hr-HR" sz="1700" kern="1200" dirty="0"/>
            <a:t> dogovoren ugovorom o leasingu nije </a:t>
          </a:r>
          <a:r>
            <a:rPr lang="hr-HR" sz="1700" kern="1200" dirty="0" err="1"/>
            <a:t>dovolj</a:t>
          </a:r>
          <a:r>
            <a:rPr lang="en-US" sz="1700" kern="1200" dirty="0"/>
            <a:t>a</a:t>
          </a:r>
          <a:r>
            <a:rPr lang="hr-HR" sz="1700" kern="1200" dirty="0"/>
            <a:t>n da </a:t>
          </a:r>
          <a:r>
            <a:rPr lang="en-US" sz="1700" kern="1200" dirty="0" err="1"/>
            <a:t>davatelj</a:t>
          </a:r>
          <a:r>
            <a:rPr lang="hr-HR" sz="1700" kern="1200" dirty="0"/>
            <a:t> povrati puni trošak imovine.</a:t>
          </a:r>
        </a:p>
      </dsp:txBody>
      <dsp:txXfrm rot="-5400000">
        <a:off x="3910971" y="157305"/>
        <a:ext cx="6909132" cy="807851"/>
      </dsp:txXfrm>
    </dsp:sp>
    <dsp:sp modelId="{ACCA0F94-0F09-5C42-8A03-50DD994B302F}">
      <dsp:nvSpPr>
        <dsp:cNvPr id="0" name=""/>
        <dsp:cNvSpPr/>
      </dsp:nvSpPr>
      <dsp:spPr>
        <a:xfrm>
          <a:off x="0" y="1695"/>
          <a:ext cx="3910970" cy="11190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Nije u potpunosti amortizirano</a:t>
          </a:r>
        </a:p>
      </dsp:txBody>
      <dsp:txXfrm>
        <a:off x="54629" y="56324"/>
        <a:ext cx="3801712" cy="1009813"/>
      </dsp:txXfrm>
    </dsp:sp>
    <dsp:sp modelId="{98D2A790-36E3-244F-8E90-2C11CC8421D6}">
      <dsp:nvSpPr>
        <dsp:cNvPr id="0" name=""/>
        <dsp:cNvSpPr/>
      </dsp:nvSpPr>
      <dsp:spPr>
        <a:xfrm rot="5400000">
          <a:off x="6939759" y="-1740161"/>
          <a:ext cx="895257" cy="69528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Davatelj</a:t>
          </a:r>
          <a:r>
            <a:rPr lang="hr-HR" sz="1700" kern="1200" dirty="0"/>
            <a:t> može nadoknaditi sve troškove bilo naknadnim obnavljanjem isplata, ponovnim davanjem imovine u leasing drugom </a:t>
          </a:r>
          <a:r>
            <a:rPr lang="en-US" sz="1700" kern="1200" dirty="0" err="1"/>
            <a:t>primatelju</a:t>
          </a:r>
          <a:r>
            <a:rPr lang="hr-HR" sz="1700" kern="1200" dirty="0"/>
            <a:t> ili prodajom imovine.</a:t>
          </a:r>
        </a:p>
      </dsp:txBody>
      <dsp:txXfrm rot="-5400000">
        <a:off x="3910971" y="1332330"/>
        <a:ext cx="6909132" cy="807851"/>
      </dsp:txXfrm>
    </dsp:sp>
    <dsp:sp modelId="{2F64CADF-722F-274A-A5B8-4E081074399B}">
      <dsp:nvSpPr>
        <dsp:cNvPr id="0" name=""/>
        <dsp:cNvSpPr/>
      </dsp:nvSpPr>
      <dsp:spPr>
        <a:xfrm>
          <a:off x="0" y="1176720"/>
          <a:ext cx="3910970" cy="11190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Razdoblje ugovora kraće je od roka trajanja imovine </a:t>
          </a:r>
        </a:p>
      </dsp:txBody>
      <dsp:txXfrm>
        <a:off x="54629" y="1231349"/>
        <a:ext cx="3801712" cy="1009813"/>
      </dsp:txXfrm>
    </dsp:sp>
    <dsp:sp modelId="{FF024EA0-437D-3744-946D-E0D94321C55B}">
      <dsp:nvSpPr>
        <dsp:cNvPr id="0" name=""/>
        <dsp:cNvSpPr/>
      </dsp:nvSpPr>
      <dsp:spPr>
        <a:xfrm rot="5400000">
          <a:off x="6939759" y="-565136"/>
          <a:ext cx="895257" cy="695283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/>
            <a:t>Imovina se može vratiti ako je tehnološki zastarjela ili više nije potrebna zbog promjene u poslovanju </a:t>
          </a:r>
          <a:r>
            <a:rPr lang="en-US" sz="1700" kern="1200" dirty="0" err="1"/>
            <a:t>primatelja</a:t>
          </a:r>
          <a:r>
            <a:rPr lang="hr-HR" sz="1700" kern="1200" dirty="0"/>
            <a:t>. No</a:t>
          </a:r>
          <a:r>
            <a:rPr lang="en-US" sz="1700" kern="1200" dirty="0"/>
            <a:t>,</a:t>
          </a:r>
          <a:r>
            <a:rPr lang="hr-HR" sz="1700" kern="1200" dirty="0"/>
            <a:t> raskid može rezultirati kaznama za </a:t>
          </a:r>
          <a:r>
            <a:rPr lang="en-US" sz="1700" kern="1200" dirty="0" err="1"/>
            <a:t>primatelja</a:t>
          </a:r>
          <a:r>
            <a:rPr lang="hr-HR" sz="1700" kern="1200" dirty="0"/>
            <a:t>.  </a:t>
          </a:r>
        </a:p>
      </dsp:txBody>
      <dsp:txXfrm rot="-5400000">
        <a:off x="3910971" y="2507355"/>
        <a:ext cx="6909132" cy="807851"/>
      </dsp:txXfrm>
    </dsp:sp>
    <dsp:sp modelId="{6F4DA4F5-EAE3-4447-8938-AEECFBAFC2B8}">
      <dsp:nvSpPr>
        <dsp:cNvPr id="0" name=""/>
        <dsp:cNvSpPr/>
      </dsp:nvSpPr>
      <dsp:spPr>
        <a:xfrm>
          <a:off x="0" y="2351745"/>
          <a:ext cx="3910970" cy="11190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600" kern="1200" dirty="0"/>
            <a:t>Ugovorne odredbe o raskidu </a:t>
          </a:r>
        </a:p>
      </dsp:txBody>
      <dsp:txXfrm>
        <a:off x="54629" y="2406374"/>
        <a:ext cx="3801712" cy="10098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4126EA-A2F0-6347-B5F0-F2342DCE92E4}">
      <dsp:nvSpPr>
        <dsp:cNvPr id="0" name=""/>
        <dsp:cNvSpPr/>
      </dsp:nvSpPr>
      <dsp:spPr>
        <a:xfrm>
          <a:off x="0" y="262639"/>
          <a:ext cx="10748749" cy="13922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500" kern="1200" dirty="0"/>
            <a:t>Financijski leasing koji se ponekad naziva i kapitalni leasing razlikuj</a:t>
          </a:r>
          <a:r>
            <a:rPr lang="en-US" sz="3500" kern="1200" dirty="0"/>
            <a:t>e</a:t>
          </a:r>
          <a:r>
            <a:rPr lang="hr-HR" sz="3500" kern="1200" dirty="0"/>
            <a:t> se od </a:t>
          </a:r>
          <a:r>
            <a:rPr lang="hr-HR" sz="3500" kern="1200" dirty="0" err="1"/>
            <a:t>operativn</a:t>
          </a:r>
          <a:r>
            <a:rPr lang="en-US" sz="3500" kern="1200" dirty="0" err="1"/>
            <a:t>og</a:t>
          </a:r>
          <a:r>
            <a:rPr lang="hr-HR" sz="3500" kern="1200" dirty="0"/>
            <a:t> leasinga po tome što:</a:t>
          </a:r>
        </a:p>
      </dsp:txBody>
      <dsp:txXfrm>
        <a:off x="67966" y="330605"/>
        <a:ext cx="10612817" cy="1256367"/>
      </dsp:txXfrm>
    </dsp:sp>
    <dsp:sp modelId="{97F715DB-7C51-A94D-836A-4C482C0FBABD}">
      <dsp:nvSpPr>
        <dsp:cNvPr id="0" name=""/>
        <dsp:cNvSpPr/>
      </dsp:nvSpPr>
      <dsp:spPr>
        <a:xfrm>
          <a:off x="0" y="1654939"/>
          <a:ext cx="10748749" cy="1775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273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700" kern="1200" dirty="0"/>
            <a:t>Ne pruža usluge održavanja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700" kern="1200" dirty="0"/>
            <a:t>Raskid nije moguć</a:t>
          </a: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700" kern="1200" dirty="0"/>
            <a:t>Potpuno se amortizira (</a:t>
          </a:r>
          <a:r>
            <a:rPr lang="en-US" sz="2700" kern="1200" dirty="0" err="1"/>
            <a:t>davatelj</a:t>
          </a:r>
          <a:r>
            <a:rPr lang="hr-HR" sz="2700" kern="1200" dirty="0"/>
            <a:t> prima </a:t>
          </a:r>
          <a:r>
            <a:rPr lang="en-US" sz="2700" kern="1200" dirty="0" err="1"/>
            <a:t>iznos</a:t>
          </a:r>
          <a:r>
            <a:rPr lang="hr-HR" sz="2700" kern="1200" dirty="0"/>
            <a:t> jednak punoj cijeni unajmljene opreme uz povrat uloženog kapitala) </a:t>
          </a:r>
        </a:p>
      </dsp:txBody>
      <dsp:txXfrm>
        <a:off x="0" y="1654939"/>
        <a:ext cx="10748749" cy="17750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15ADE-A9CB-E746-A8C5-9DE6F09AE3E4}">
      <dsp:nvSpPr>
        <dsp:cNvPr id="0" name=""/>
        <dsp:cNvSpPr/>
      </dsp:nvSpPr>
      <dsp:spPr>
        <a:xfrm>
          <a:off x="0" y="0"/>
          <a:ext cx="9085713" cy="7432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Primatelj</a:t>
          </a:r>
          <a:r>
            <a:rPr lang="hr-HR" sz="1600" kern="1200" dirty="0"/>
            <a:t> odabire potrebne posebne artikle i pregovara s proizvođačem o cijeni.</a:t>
          </a:r>
        </a:p>
      </dsp:txBody>
      <dsp:txXfrm>
        <a:off x="21770" y="21770"/>
        <a:ext cx="8196692" cy="699739"/>
      </dsp:txXfrm>
    </dsp:sp>
    <dsp:sp modelId="{F068A7AD-4BB8-804C-AAEE-58B63E0DA5AE}">
      <dsp:nvSpPr>
        <dsp:cNvPr id="0" name=""/>
        <dsp:cNvSpPr/>
      </dsp:nvSpPr>
      <dsp:spPr>
        <a:xfrm>
          <a:off x="678478" y="846513"/>
          <a:ext cx="9085713" cy="7432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Korisnička tvrtka dogovara se s društvom za usluge leasinga (</a:t>
          </a:r>
          <a:r>
            <a:rPr lang="en-US" sz="1600" kern="1200" dirty="0" err="1"/>
            <a:t>davateljem</a:t>
          </a:r>
          <a:r>
            <a:rPr lang="hr-HR" sz="1600" kern="1200" dirty="0"/>
            <a:t>) koja otkupljuje opremu od proizvođača i istodobno sklapa ugovor o leasingu. </a:t>
          </a:r>
        </a:p>
      </dsp:txBody>
      <dsp:txXfrm>
        <a:off x="700248" y="868283"/>
        <a:ext cx="7880562" cy="699739"/>
      </dsp:txXfrm>
    </dsp:sp>
    <dsp:sp modelId="{2365BFB7-DBD5-0143-8261-2ADD75F7F78A}">
      <dsp:nvSpPr>
        <dsp:cNvPr id="0" name=""/>
        <dsp:cNvSpPr/>
      </dsp:nvSpPr>
      <dsp:spPr>
        <a:xfrm>
          <a:off x="1356957" y="1693026"/>
          <a:ext cx="9085713" cy="7432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kern="1200" dirty="0"/>
            <a:t>Općenito, ugovor uključuje potpunu amortizaciju ulaganja </a:t>
          </a:r>
          <a:r>
            <a:rPr lang="en-US" sz="1600" kern="1200" dirty="0" err="1"/>
            <a:t>davatelja</a:t>
          </a:r>
          <a:r>
            <a:rPr lang="hr-HR" sz="1600" kern="1200" dirty="0"/>
            <a:t> uz stopu povrata na neamortizirani saldo. Ta stopa povrata blizu je postotku koju bi </a:t>
          </a:r>
          <a:r>
            <a:rPr lang="en-US" sz="1600" kern="1200" dirty="0" err="1"/>
            <a:t>primatelj</a:t>
          </a:r>
          <a:r>
            <a:rPr lang="hr-HR" sz="1600" kern="1200" dirty="0"/>
            <a:t> platio na osiguran zajam.</a:t>
          </a:r>
        </a:p>
      </dsp:txBody>
      <dsp:txXfrm>
        <a:off x="1378727" y="1714796"/>
        <a:ext cx="7880562" cy="699739"/>
      </dsp:txXfrm>
    </dsp:sp>
    <dsp:sp modelId="{242B43C3-EDE4-E14F-9A3D-6844CE0B7152}">
      <dsp:nvSpPr>
        <dsp:cNvPr id="0" name=""/>
        <dsp:cNvSpPr/>
      </dsp:nvSpPr>
      <dsp:spPr>
        <a:xfrm>
          <a:off x="2035435" y="2539539"/>
          <a:ext cx="9085713" cy="7432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Primatelju</a:t>
          </a:r>
          <a:r>
            <a:rPr lang="hr-HR" sz="1600" kern="1200" dirty="0"/>
            <a:t> se općenito daje mogućnost obnavljanja leasinga po sniženoj stopi nakon isteka osnovnog leasinga. Međutim, osnovni se leasing obično ne može raskinuti ako se </a:t>
          </a:r>
          <a:r>
            <a:rPr lang="en-US" sz="1600" kern="1200" dirty="0" err="1"/>
            <a:t>davatelj</a:t>
          </a:r>
          <a:r>
            <a:rPr lang="hr-HR" sz="1600" kern="1200" dirty="0"/>
            <a:t> ne isplati u cijelosti.</a:t>
          </a:r>
        </a:p>
      </dsp:txBody>
      <dsp:txXfrm>
        <a:off x="2057205" y="2561309"/>
        <a:ext cx="7880562" cy="699739"/>
      </dsp:txXfrm>
    </dsp:sp>
    <dsp:sp modelId="{75A44913-2A52-1144-A24E-A6CC73354E60}">
      <dsp:nvSpPr>
        <dsp:cNvPr id="0" name=""/>
        <dsp:cNvSpPr/>
      </dsp:nvSpPr>
      <dsp:spPr>
        <a:xfrm>
          <a:off x="2713914" y="3386053"/>
          <a:ext cx="9085713" cy="7432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Primatelj</a:t>
          </a:r>
          <a:r>
            <a:rPr lang="hr-HR" sz="1800" kern="1200" dirty="0"/>
            <a:t> plaća osiguranje leasing imovine i može biti obvezan platiti porez na imovinu.  </a:t>
          </a:r>
        </a:p>
      </dsp:txBody>
      <dsp:txXfrm>
        <a:off x="2735684" y="3407823"/>
        <a:ext cx="7880562" cy="699739"/>
      </dsp:txXfrm>
    </dsp:sp>
    <dsp:sp modelId="{DEB24AD6-BC07-514C-8572-B1CF51FC7A14}">
      <dsp:nvSpPr>
        <dsp:cNvPr id="0" name=""/>
        <dsp:cNvSpPr/>
      </dsp:nvSpPr>
      <dsp:spPr>
        <a:xfrm>
          <a:off x="8602581" y="543007"/>
          <a:ext cx="483131" cy="483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8711285" y="543007"/>
        <a:ext cx="265723" cy="363556"/>
      </dsp:txXfrm>
    </dsp:sp>
    <dsp:sp modelId="{5E8989F1-26B7-B64D-89D2-B3E086FA6FA9}">
      <dsp:nvSpPr>
        <dsp:cNvPr id="0" name=""/>
        <dsp:cNvSpPr/>
      </dsp:nvSpPr>
      <dsp:spPr>
        <a:xfrm>
          <a:off x="9281060" y="1389520"/>
          <a:ext cx="483131" cy="483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9389764" y="1389520"/>
        <a:ext cx="265723" cy="363556"/>
      </dsp:txXfrm>
    </dsp:sp>
    <dsp:sp modelId="{9D122507-DAE5-904E-8301-77FD3F5C2C85}">
      <dsp:nvSpPr>
        <dsp:cNvPr id="0" name=""/>
        <dsp:cNvSpPr/>
      </dsp:nvSpPr>
      <dsp:spPr>
        <a:xfrm>
          <a:off x="9959538" y="2223645"/>
          <a:ext cx="483131" cy="483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10068242" y="2223645"/>
        <a:ext cx="265723" cy="363556"/>
      </dsp:txXfrm>
    </dsp:sp>
    <dsp:sp modelId="{C60A2A76-E8EE-D04C-B019-3EBAB01BE323}">
      <dsp:nvSpPr>
        <dsp:cNvPr id="0" name=""/>
        <dsp:cNvSpPr/>
      </dsp:nvSpPr>
      <dsp:spPr>
        <a:xfrm>
          <a:off x="10638017" y="3078417"/>
          <a:ext cx="483131" cy="48313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10746721" y="3078417"/>
        <a:ext cx="265723" cy="3635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D067A-BFEF-40D1-B6C3-87BC75DCE063}">
      <dsp:nvSpPr>
        <dsp:cNvPr id="0" name=""/>
        <dsp:cNvSpPr/>
      </dsp:nvSpPr>
      <dsp:spPr>
        <a:xfrm>
          <a:off x="0" y="725683"/>
          <a:ext cx="10697309" cy="8421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Kombinirani leasing</a:t>
          </a:r>
        </a:p>
      </dsp:txBody>
      <dsp:txXfrm>
        <a:off x="41111" y="766794"/>
        <a:ext cx="10615087" cy="759937"/>
      </dsp:txXfrm>
    </dsp:sp>
    <dsp:sp modelId="{8AA334F8-67E8-4FD4-B169-66B945161182}">
      <dsp:nvSpPr>
        <dsp:cNvPr id="0" name=""/>
        <dsp:cNvSpPr/>
      </dsp:nvSpPr>
      <dsp:spPr>
        <a:xfrm>
          <a:off x="0" y="1567842"/>
          <a:ext cx="10697309" cy="1648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964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Odredbe o raskidu ugovora obično se povezuju s operativnim leasing</a:t>
          </a:r>
          <a:r>
            <a:rPr lang="en-US" sz="2000" kern="1200" dirty="0"/>
            <a:t>om</a:t>
          </a:r>
          <a:endParaRPr lang="hr-H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Današnji financijski leasing sadržava i odredbe o raskidu ugovora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Te odredbe uglavnom uključuju odredbe o plaćanju unaprijed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Isplate novčanih kazni moraju biti dovoljne da </a:t>
          </a:r>
          <a:r>
            <a:rPr lang="en-US" sz="2000" kern="1200" dirty="0" err="1"/>
            <a:t>davatelju</a:t>
          </a:r>
          <a:r>
            <a:rPr lang="hr-HR" sz="2000" kern="1200" dirty="0"/>
            <a:t> omoguće povrat neamortiziranog troška leasing imovine i pokriju moguće nenaplaćene prihode</a:t>
          </a:r>
        </a:p>
      </dsp:txBody>
      <dsp:txXfrm>
        <a:off x="0" y="1567842"/>
        <a:ext cx="10697309" cy="16482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7CEAE9-3974-4270-8013-2D1AFCA2A492}">
      <dsp:nvSpPr>
        <dsp:cNvPr id="0" name=""/>
        <dsp:cNvSpPr/>
      </dsp:nvSpPr>
      <dsp:spPr>
        <a:xfrm>
          <a:off x="0" y="32391"/>
          <a:ext cx="10789920" cy="6193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Glavna promjena trenutačnoga računovodstva leasinga (</a:t>
          </a:r>
          <a:r>
            <a:rPr lang="en-US" sz="2400" kern="1200" dirty="0"/>
            <a:t>IAS</a:t>
          </a:r>
          <a:r>
            <a:rPr lang="hr-HR" sz="2400" kern="1200" dirty="0"/>
            <a:t> 17):</a:t>
          </a:r>
        </a:p>
      </dsp:txBody>
      <dsp:txXfrm>
        <a:off x="30233" y="62624"/>
        <a:ext cx="10729454" cy="558851"/>
      </dsp:txXfrm>
    </dsp:sp>
    <dsp:sp modelId="{1E6A8148-EC8C-45B3-8F8E-D813076C59E9}">
      <dsp:nvSpPr>
        <dsp:cNvPr id="0" name=""/>
        <dsp:cNvSpPr/>
      </dsp:nvSpPr>
      <dsp:spPr>
        <a:xfrm>
          <a:off x="0" y="651709"/>
          <a:ext cx="10789920" cy="10205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8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Za </a:t>
          </a:r>
          <a:r>
            <a:rPr lang="en-US" sz="2000" kern="1200" dirty="0" err="1"/>
            <a:t>davatelje</a:t>
          </a:r>
          <a:r>
            <a:rPr lang="hr-HR" sz="2000" kern="1200" dirty="0"/>
            <a:t> nema razlike između operativnog i financijskog leasinga (u većini slučajeva)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Sv</a:t>
          </a:r>
          <a:r>
            <a:rPr lang="en-US" sz="2000" kern="1200" dirty="0" err="1"/>
            <a:t>aki</a:t>
          </a:r>
          <a:r>
            <a:rPr lang="hr-HR" sz="2000" kern="1200" dirty="0"/>
            <a:t> leasing mora se obračunati slično kao financijski leasing prema </a:t>
          </a:r>
          <a:r>
            <a:rPr lang="en-US" sz="2000" kern="1200" dirty="0"/>
            <a:t>IAS</a:t>
          </a:r>
          <a:r>
            <a:rPr lang="hr-HR" sz="2000" kern="1200" dirty="0"/>
            <a:t> 17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>
              <a:sym typeface="Wingdings" panose="05000000000000000000" pitchFamily="2" charset="2"/>
            </a:rPr>
            <a:t></a:t>
          </a:r>
          <a:r>
            <a:rPr lang="hr-HR" sz="2000" kern="1200" dirty="0"/>
            <a:t> </a:t>
          </a:r>
          <a:r>
            <a:rPr lang="en-US" sz="2000" kern="1200" dirty="0" err="1"/>
            <a:t>primatelji</a:t>
          </a:r>
          <a:r>
            <a:rPr lang="hr-HR" sz="2000" kern="1200" dirty="0"/>
            <a:t> moraju uravnotežiti sve svoje ugovore o leasingu </a:t>
          </a:r>
        </a:p>
      </dsp:txBody>
      <dsp:txXfrm>
        <a:off x="0" y="651709"/>
        <a:ext cx="10789920" cy="1020509"/>
      </dsp:txXfrm>
    </dsp:sp>
    <dsp:sp modelId="{2B7AEEA5-ABF4-4923-A1BD-D315D35361CF}">
      <dsp:nvSpPr>
        <dsp:cNvPr id="0" name=""/>
        <dsp:cNvSpPr/>
      </dsp:nvSpPr>
      <dsp:spPr>
        <a:xfrm>
          <a:off x="0" y="1672219"/>
          <a:ext cx="10789920" cy="6649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Plaćanje leasing</a:t>
          </a:r>
          <a:r>
            <a:rPr lang="en-US" sz="2400" kern="1200" dirty="0"/>
            <a:t>a</a:t>
          </a:r>
          <a:r>
            <a:rPr lang="hr-HR" sz="2400" kern="1200" dirty="0"/>
            <a:t> kao </a:t>
          </a:r>
          <a:r>
            <a:rPr lang="hr-HR" sz="2400" b="1" kern="1200" dirty="0"/>
            <a:t>financijski trošak i amortizacija, a ne kao operativni novčani tok. </a:t>
          </a:r>
          <a:r>
            <a:rPr lang="hr-HR" sz="2400" b="0" kern="1200" dirty="0"/>
            <a:t>To utječe na ključne pokazatelje uspješnosti (KPI)</a:t>
          </a:r>
        </a:p>
      </dsp:txBody>
      <dsp:txXfrm>
        <a:off x="32459" y="1704678"/>
        <a:ext cx="10725002" cy="600001"/>
      </dsp:txXfrm>
    </dsp:sp>
    <dsp:sp modelId="{26FEFB21-A94E-4916-B300-D0A7FC4770AB}">
      <dsp:nvSpPr>
        <dsp:cNvPr id="0" name=""/>
        <dsp:cNvSpPr/>
      </dsp:nvSpPr>
      <dsp:spPr>
        <a:xfrm>
          <a:off x="0" y="2337138"/>
          <a:ext cx="10789920" cy="2041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80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Povećanje EBITDA-e (dobiti prije kamata, poreza i amortizacije)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Blago povećanje EBIT-e (dobiti prije kamata i poreza)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Povećanje operativnoga novčanog toka / smanjenje financijskoga novčanog toka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Smanjenje udjela u kapitalu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/>
            <a:t>Slabljenje razine kamatnih obveza u strukturi kapitala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000" kern="1200" dirty="0">
              <a:sym typeface="Wingdings" panose="05000000000000000000" pitchFamily="2" charset="2"/>
            </a:rPr>
            <a:t></a:t>
          </a:r>
          <a:r>
            <a:rPr lang="hr-HR" sz="2000" kern="1200" dirty="0"/>
            <a:t>Vjerojatno potreba za ponovnim pregovorima uvjeta o leasingu</a:t>
          </a:r>
        </a:p>
      </dsp:txBody>
      <dsp:txXfrm>
        <a:off x="0" y="2337138"/>
        <a:ext cx="10789920" cy="204101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10409-CFAE-4699-ABDC-E0882112D657}">
      <dsp:nvSpPr>
        <dsp:cNvPr id="0" name=""/>
        <dsp:cNvSpPr/>
      </dsp:nvSpPr>
      <dsp:spPr>
        <a:xfrm>
          <a:off x="2" y="0"/>
          <a:ext cx="10515594" cy="9203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300" kern="1200" dirty="0"/>
            <a:t>Odluka hoće li ili neće steći imovinu nije dio analize leasinga </a:t>
          </a:r>
        </a:p>
      </dsp:txBody>
      <dsp:txXfrm>
        <a:off x="26958" y="26956"/>
        <a:ext cx="10461682" cy="866422"/>
      </dsp:txXfrm>
    </dsp:sp>
    <dsp:sp modelId="{BC4330F4-4536-4ADA-BC1F-F3A663350AAE}">
      <dsp:nvSpPr>
        <dsp:cNvPr id="0" name=""/>
        <dsp:cNvSpPr/>
      </dsp:nvSpPr>
      <dsp:spPr>
        <a:xfrm rot="5400000">
          <a:off x="5177206" y="1000991"/>
          <a:ext cx="161186" cy="16105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1E0CF7-97BD-4F4F-AEF7-FA420E554CF0}">
      <dsp:nvSpPr>
        <dsp:cNvPr id="0" name=""/>
        <dsp:cNvSpPr/>
      </dsp:nvSpPr>
      <dsp:spPr>
        <a:xfrm>
          <a:off x="2" y="1242706"/>
          <a:ext cx="10515594" cy="92033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Analiza leasinga usmjerena je isključivo prema odluci treba li određenu imovinu steći leasingom ili kupnjom. </a:t>
          </a:r>
        </a:p>
      </dsp:txBody>
      <dsp:txXfrm>
        <a:off x="26958" y="1269662"/>
        <a:ext cx="10461682" cy="866422"/>
      </dsp:txXfrm>
    </dsp:sp>
    <dsp:sp modelId="{CE3B813B-2F38-47F1-8491-1A7F86302004}">
      <dsp:nvSpPr>
        <dsp:cNvPr id="0" name=""/>
        <dsp:cNvSpPr/>
      </dsp:nvSpPr>
      <dsp:spPr>
        <a:xfrm rot="5400000">
          <a:off x="5177270" y="2243570"/>
          <a:ext cx="161058" cy="16105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79F845-6CC0-4836-8377-7B0980538C71}">
      <dsp:nvSpPr>
        <dsp:cNvPr id="0" name=""/>
        <dsp:cNvSpPr/>
      </dsp:nvSpPr>
      <dsp:spPr>
        <a:xfrm>
          <a:off x="2" y="2485158"/>
          <a:ext cx="10515594" cy="92033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900" kern="1200" dirty="0"/>
            <a:t>Općenito, tvrtke nemaju višak novca pa bi kapital za financiranje nove imovine mogao biti dobiven iz interno generiranih novčanih tokova, zaduživanjem ili prodajom novog kapitala. Postoji i mogućnost davanja imovine u leasing. </a:t>
          </a:r>
        </a:p>
      </dsp:txBody>
      <dsp:txXfrm>
        <a:off x="26958" y="2512114"/>
        <a:ext cx="10461682" cy="866422"/>
      </dsp:txXfrm>
    </dsp:sp>
    <dsp:sp modelId="{9B61628F-FD7C-46FB-9EE5-3B798583F585}">
      <dsp:nvSpPr>
        <dsp:cNvPr id="0" name=""/>
        <dsp:cNvSpPr/>
      </dsp:nvSpPr>
      <dsp:spPr>
        <a:xfrm rot="5400000">
          <a:off x="5177270" y="3486022"/>
          <a:ext cx="161058" cy="161058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AA34A9-7590-4F40-8D4C-E2B325AE3C8B}">
      <dsp:nvSpPr>
        <dsp:cNvPr id="0" name=""/>
        <dsp:cNvSpPr/>
      </dsp:nvSpPr>
      <dsp:spPr>
        <a:xfrm>
          <a:off x="2" y="3727610"/>
          <a:ext cx="10515594" cy="92033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b="1" kern="1200" dirty="0"/>
            <a:t>Prikladna usporedba: leasing u odnosu na financiranje duga</a:t>
          </a:r>
        </a:p>
      </dsp:txBody>
      <dsp:txXfrm>
        <a:off x="26958" y="3754566"/>
        <a:ext cx="10461682" cy="8664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EDBB78-6B3A-4BF8-BE6F-65834EF78636}">
      <dsp:nvSpPr>
        <dsp:cNvPr id="0" name=""/>
        <dsp:cNvSpPr/>
      </dsp:nvSpPr>
      <dsp:spPr>
        <a:xfrm>
          <a:off x="0" y="5164"/>
          <a:ext cx="10515600" cy="609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400" kern="1200" dirty="0"/>
            <a:t>Analiza odluke o leasingu u odnosu na zajam sastoji se od </a:t>
          </a:r>
        </a:p>
      </dsp:txBody>
      <dsp:txXfrm>
        <a:off x="29778" y="34942"/>
        <a:ext cx="10456044" cy="550440"/>
      </dsp:txXfrm>
    </dsp:sp>
    <dsp:sp modelId="{508E47A7-5080-4DC4-AA0C-4E6773B92171}">
      <dsp:nvSpPr>
        <dsp:cNvPr id="0" name=""/>
        <dsp:cNvSpPr/>
      </dsp:nvSpPr>
      <dsp:spPr>
        <a:xfrm>
          <a:off x="0" y="615160"/>
          <a:ext cx="10515600" cy="1574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400" kern="1200" dirty="0"/>
            <a:t>Procjena novčanih tokova vezanih uz posuđivanje i kupnju imovine (tokovi vezani uz financiranje duga), tj. posjedovanje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400" kern="1200" dirty="0"/>
            <a:t>Procjene novčanih tokova vezanih uz leasing imovine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400" kern="1200" dirty="0"/>
            <a:t>Usporedba dvaju načina financiranja kako bi se utvrdilo koji je poželjniji. </a:t>
          </a:r>
        </a:p>
      </dsp:txBody>
      <dsp:txXfrm>
        <a:off x="0" y="615160"/>
        <a:ext cx="10515600" cy="1574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19A64-D582-124D-B451-E8DBEA12D091}" type="datetimeFigureOut">
              <a:rPr lang="en-US" smtClean="0"/>
              <a:t>04/20/20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A9DA8-77EB-4D4F-B904-F3FB134C4D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290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F89D3-D6A0-A24C-A3B8-C73D7E10C857}" type="datetimeFigureOut">
              <a:rPr lang="en-US" smtClean="0"/>
              <a:t>04/20/20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866A7-76E9-2042-AB61-5835EBA210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421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pedia.com/terms/e/equity.asp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investopedia.com/terms/l/lender.asp" TargetMode="External"/><Relationship Id="rId4" Type="http://schemas.openxmlformats.org/officeDocument/2006/relationships/hyperlink" Target="http://www.investopedia.com/terms/l/leverage.asp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pedia.com/terms/e/equity.asp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investopedia.com/terms/l/lender.asp" TargetMode="External"/><Relationship Id="rId4" Type="http://schemas.openxmlformats.org/officeDocument/2006/relationships/hyperlink" Target="http://www.investopedia.com/terms/l/leverage.asp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36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00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232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549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619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868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51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7827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199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6854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Ross textbook</a:t>
            </a: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18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978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148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481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746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866A7-76E9-2042-AB61-5835EBA210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431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46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328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21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153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661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591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Gearing refers to the level of a company’s debt related to its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equity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capital, usually expressed in percentage form. It is a measure of a company’s financial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4"/>
              </a:rPr>
              <a:t>leverage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and shows the extent to which its operations are funded by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5"/>
              </a:rPr>
              <a:t>lenders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versus shareholders. </a:t>
            </a:r>
          </a:p>
          <a:p>
            <a:endParaRPr lang="en-US" sz="120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zB operating lease: office space / building</a:t>
            </a:r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(useful life of 50 years, contract for 20 years)</a:t>
            </a:r>
          </a:p>
          <a:p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zB finance lease: maschine (useful life 8 years, contract for 8 years)</a:t>
            </a:r>
          </a:p>
          <a:p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(simplified)</a:t>
            </a:r>
            <a:b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9C66B-55F6-4BF0-9CC7-4142D749DA2E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9057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What is leasing basically? Method of financing assets.</a:t>
            </a:r>
          </a:p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Finance lease accounting = asset +</a:t>
            </a:r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loan; new: all lease arrangements accounted for as such</a:t>
            </a:r>
            <a:endParaRPr lang="en-US" sz="120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endParaRPr lang="en-US" sz="120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Gearing refers to the level of a company’s debt related to its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3"/>
              </a:rPr>
              <a:t>equity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capital, usually expressed in percentage form. It is a measure of a company’s financial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4"/>
              </a:rPr>
              <a:t>leverage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and shows the extent to which its operations are funded by 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  <a:hlinkClick r:id="rId5"/>
              </a:rPr>
              <a:t>lenders</a:t>
            </a:r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versus shareholders. </a:t>
            </a:r>
          </a:p>
          <a:p>
            <a:endParaRPr lang="en-US" sz="120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zB operating lease: office space / building</a:t>
            </a:r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 (useful life of 50 years, contract for 20 years)</a:t>
            </a:r>
          </a:p>
          <a:p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zB finance lease: maschine (useful life 8 years, contract for 8 years)</a:t>
            </a:r>
          </a:p>
          <a:p>
            <a:r>
              <a:rPr lang="en-US" sz="1200" u="none" strike="noStrike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  <a:t>(simplified)</a:t>
            </a:r>
            <a:br>
              <a:rPr lang="en-US" sz="1200" u="none" strike="noStrike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+mn-cs"/>
              </a:rPr>
            </a:br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A9C66B-55F6-4BF0-9CC7-4142D749DA2E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347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66A7-76E9-2042-AB61-5835EBA210E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0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9190" y="4429063"/>
            <a:ext cx="6311193" cy="6937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030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3917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6222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4946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3067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164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30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główek sekcj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2">
            <a:extLst>
              <a:ext uri="{FF2B5EF4-FFF2-40B4-BE49-F238E27FC236}">
                <a16:creationId xmlns:a16="http://schemas.microsoft.com/office/drawing/2014/main" id="{D88F4DB1-285F-4AA7-9BF6-97BA7D3D1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8829"/>
            <a:ext cx="10515600" cy="3565703"/>
          </a:xfrm>
        </p:spPr>
        <p:txBody>
          <a:bodyPr/>
          <a:lstStyle/>
          <a:p>
            <a:r>
              <a:rPr lang="de-DE" dirty="0"/>
              <a:t>XXYY</a:t>
            </a:r>
            <a:endParaRPr lang="pl-P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09221" y="10763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  <a:prstGeom prst="rect">
            <a:avLst/>
          </a:prstGeom>
        </p:spPr>
        <p:txBody>
          <a:bodyPr/>
          <a:lstStyle>
            <a:lvl1pPr algn="r">
              <a:defRPr sz="2800" b="1"/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258697"/>
            <a:ext cx="5181600" cy="435133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258697"/>
            <a:ext cx="5181600" cy="435133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2039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23499" y="548680"/>
            <a:ext cx="11573768" cy="457200"/>
          </a:xfrm>
          <a:prstGeom prst="rect">
            <a:avLst/>
          </a:prstGeom>
        </p:spPr>
        <p:txBody>
          <a:bodyPr anchor="t"/>
          <a:lstStyle/>
          <a:p>
            <a:r>
              <a:rPr lang="en-US" noProof="0" dirty="0"/>
              <a:t>TITELMASTER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2283" y="1796819"/>
            <a:ext cx="11076516" cy="4146781"/>
          </a:xfrm>
        </p:spPr>
        <p:txBody>
          <a:bodyPr/>
          <a:lstStyle/>
          <a:p>
            <a:pPr lvl="0"/>
            <a:r>
              <a:rPr lang="en-US" noProof="0" dirty="0" err="1"/>
              <a:t>Textmasterformate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AA89AE-ACA0-4717-B0BB-5A5FF89EF800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22904" y="164637"/>
            <a:ext cx="7717597" cy="287867"/>
          </a:xfrm>
        </p:spPr>
        <p:txBody>
          <a:bodyPr anchor="ctr"/>
          <a:lstStyle>
            <a:lvl1pPr marL="0" indent="0">
              <a:buNone/>
              <a:defRPr sz="2400" b="0" baseline="0"/>
            </a:lvl1pPr>
          </a:lstStyle>
          <a:p>
            <a:pPr lvl="0"/>
            <a:r>
              <a:rPr lang="en-US" noProof="0" dirty="0"/>
              <a:t>SECTION TITELMASTER</a:t>
            </a:r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de-DE" dirty="0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7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5190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096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460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821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261533"/>
            <a:ext cx="10515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2039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490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7" r:id="rId5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841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tags" Target="../tags/tag12.xml"/><Relationship Id="rId7" Type="http://schemas.openxmlformats.org/officeDocument/2006/relationships/image" Target="../media/image4.emf"/><Relationship Id="rId12" Type="http://schemas.microsoft.com/office/2007/relationships/diagramDrawing" Target="../diagrams/drawing6.xml"/><Relationship Id="rId2" Type="http://schemas.openxmlformats.org/officeDocument/2006/relationships/tags" Target="../tags/tag1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11" Type="http://schemas.openxmlformats.org/officeDocument/2006/relationships/diagramColors" Target="../diagrams/colors6.xml"/><Relationship Id="rId5" Type="http://schemas.openxmlformats.org/officeDocument/2006/relationships/notesSlide" Target="../notesSlides/notesSlide3.xml"/><Relationship Id="rId10" Type="http://schemas.openxmlformats.org/officeDocument/2006/relationships/diagramQuickStyle" Target="../diagrams/quickStyle6.xml"/><Relationship Id="rId4" Type="http://schemas.openxmlformats.org/officeDocument/2006/relationships/slideLayout" Target="../slideLayouts/slideLayout4.xml"/><Relationship Id="rId9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4.emf"/><Relationship Id="rId2" Type="http://schemas.openxmlformats.org/officeDocument/2006/relationships/tags" Target="../tags/tag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tags" Target="../tags/tag16.xml"/><Relationship Id="rId7" Type="http://schemas.openxmlformats.org/officeDocument/2006/relationships/image" Target="../media/image8.png"/><Relationship Id="rId2" Type="http://schemas.openxmlformats.org/officeDocument/2006/relationships/tags" Target="../tags/tag1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17.xml"/><Relationship Id="rId7" Type="http://schemas.openxmlformats.org/officeDocument/2006/relationships/image" Target="../media/image1.jpg"/><Relationship Id="rId2" Type="http://schemas.openxmlformats.org/officeDocument/2006/relationships/vmlDrawing" Target="../drawings/vmlDrawing8.vml"/><Relationship Id="rId1" Type="http://schemas.openxmlformats.org/officeDocument/2006/relationships/themeOverride" Target="../theme/themeOverride2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.xml"/><Relationship Id="rId10" Type="http://schemas.openxmlformats.org/officeDocument/2006/relationships/image" Target="../media/image4.emf"/><Relationship Id="rId4" Type="http://schemas.openxmlformats.org/officeDocument/2006/relationships/tags" Target="../tags/tag18.xml"/><Relationship Id="rId9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rs.org/issued-standards/list-of-standards/ifrs-16-leas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ifrs.org/-/media/project/leases/ifrs/published-documents/ifrs16-effects-analysis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hyperlink" Target="http://openclipart.org/detail/169757/check-and-cross-marks-by-gcross" TargetMode="Externa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notesSlide" Target="../notesSlides/notesSlide7.xml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10" Type="http://schemas.openxmlformats.org/officeDocument/2006/relationships/hyperlink" Target="https://www.ifrs.org/-/media/project/leases/ifrs/published-documents/ifrs16-effects-analysis.pdf" TargetMode="External"/><Relationship Id="rId4" Type="http://schemas.openxmlformats.org/officeDocument/2006/relationships/image" Target="../media/image1.jpg"/><Relationship Id="rId9" Type="http://schemas.microsoft.com/office/2007/relationships/diagramDrawing" Target="../diagrams/drawing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20.xml"/><Relationship Id="rId7" Type="http://schemas.openxmlformats.org/officeDocument/2006/relationships/image" Target="../media/image1.jpg"/><Relationship Id="rId2" Type="http://schemas.openxmlformats.org/officeDocument/2006/relationships/vmlDrawing" Target="../drawings/vmlDrawing9.vml"/><Relationship Id="rId1" Type="http://schemas.openxmlformats.org/officeDocument/2006/relationships/themeOverride" Target="../theme/themeOverride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.xml"/><Relationship Id="rId10" Type="http://schemas.openxmlformats.org/officeDocument/2006/relationships/image" Target="../media/image4.emf"/><Relationship Id="rId4" Type="http://schemas.openxmlformats.org/officeDocument/2006/relationships/tags" Target="../tags/tag21.xml"/><Relationship Id="rId9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4.xml"/><Relationship Id="rId7" Type="http://schemas.openxmlformats.org/officeDocument/2006/relationships/image" Target="../media/image7.jpe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jpeg"/><Relationship Id="rId5" Type="http://schemas.openxmlformats.org/officeDocument/2006/relationships/slideLayout" Target="../slideLayouts/slideLayout9.xml"/><Relationship Id="rId4" Type="http://schemas.openxmlformats.org/officeDocument/2006/relationships/tags" Target="../tags/tag5.xml"/><Relationship Id="rId9" Type="http://schemas.openxmlformats.org/officeDocument/2006/relationships/image" Target="../media/image4.emf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23.xml"/><Relationship Id="rId7" Type="http://schemas.openxmlformats.org/officeDocument/2006/relationships/image" Target="../media/image1.jpg"/><Relationship Id="rId2" Type="http://schemas.openxmlformats.org/officeDocument/2006/relationships/vmlDrawing" Target="../drawings/vmlDrawing10.vml"/><Relationship Id="rId1" Type="http://schemas.openxmlformats.org/officeDocument/2006/relationships/themeOverride" Target="../theme/themeOverride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5.xml"/><Relationship Id="rId10" Type="http://schemas.openxmlformats.org/officeDocument/2006/relationships/image" Target="../media/image4.emf"/><Relationship Id="rId4" Type="http://schemas.openxmlformats.org/officeDocument/2006/relationships/tags" Target="../tags/tag24.xml"/><Relationship Id="rId9" Type="http://schemas.openxmlformats.org/officeDocument/2006/relationships/oleObject" Target="../embeddings/oleObject10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26.xml"/><Relationship Id="rId7" Type="http://schemas.openxmlformats.org/officeDocument/2006/relationships/image" Target="../media/image1.jpg"/><Relationship Id="rId2" Type="http://schemas.openxmlformats.org/officeDocument/2006/relationships/vmlDrawing" Target="../drawings/vmlDrawing11.vml"/><Relationship Id="rId1" Type="http://schemas.openxmlformats.org/officeDocument/2006/relationships/themeOverride" Target="../theme/themeOverride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8.xml"/><Relationship Id="rId10" Type="http://schemas.openxmlformats.org/officeDocument/2006/relationships/image" Target="../media/image4.emf"/><Relationship Id="rId4" Type="http://schemas.openxmlformats.org/officeDocument/2006/relationships/tags" Target="../tags/tag27.xml"/><Relationship Id="rId9" Type="http://schemas.openxmlformats.org/officeDocument/2006/relationships/oleObject" Target="../embeddings/oleObject11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30.xml"/><Relationship Id="rId7" Type="http://schemas.openxmlformats.org/officeDocument/2006/relationships/oleObject" Target="../embeddings/oleObject12.bin"/><Relationship Id="rId2" Type="http://schemas.openxmlformats.org/officeDocument/2006/relationships/tags" Target="../tags/tag29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.jpe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tags" Target="../tags/tag6.xml"/><Relationship Id="rId7" Type="http://schemas.openxmlformats.org/officeDocument/2006/relationships/image" Target="../media/image5.jpeg"/><Relationship Id="rId2" Type="http://schemas.openxmlformats.org/officeDocument/2006/relationships/vmlDrawing" Target="../drawings/vmlDrawing3.vml"/><Relationship Id="rId1" Type="http://schemas.openxmlformats.org/officeDocument/2006/relationships/themeOverride" Target="../theme/themeOverride1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8.xml"/><Relationship Id="rId10" Type="http://schemas.openxmlformats.org/officeDocument/2006/relationships/image" Target="../media/image4.emf"/><Relationship Id="rId4" Type="http://schemas.openxmlformats.org/officeDocument/2006/relationships/tags" Target="../tags/tag7.xml"/><Relationship Id="rId9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9188" y="2082408"/>
            <a:ext cx="8599301" cy="1325563"/>
          </a:xfrm>
          <a:prstGeom prst="rect">
            <a:avLst/>
          </a:prstGeom>
        </p:spPr>
        <p:txBody>
          <a:bodyPr/>
          <a:lstStyle/>
          <a:p>
            <a:r>
              <a:rPr lang="hr-HR" dirty="0"/>
              <a:t>Specijalistički modul –  </a:t>
            </a:r>
            <a:r>
              <a:rPr lang="en-US" dirty="0"/>
              <a:t>Leasing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</a:t>
            </a:fld>
            <a:endParaRPr lang="pl-PL"/>
          </a:p>
        </p:txBody>
      </p:sp>
      <p:sp>
        <p:nvSpPr>
          <p:cNvPr id="7" name="Text Box 2"/>
          <p:cNvSpPr txBox="1"/>
          <p:nvPr/>
        </p:nvSpPr>
        <p:spPr>
          <a:xfrm>
            <a:off x="2833687" y="5487988"/>
            <a:ext cx="6738938" cy="1038225"/>
          </a:xfrm>
          <a:prstGeom prst="rect">
            <a:avLst/>
          </a:prstGeom>
          <a:solidFill>
            <a:srgbClr val="FFFFFF"/>
          </a:solidFill>
          <a:ln w="6345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hr-HR" sz="1100" dirty="0">
                <a:effectLst/>
                <a:latin typeface="Calibri"/>
                <a:ea typeface="Calibri"/>
                <a:cs typeface="Times New Roman"/>
              </a:rPr>
              <a:t>Ovaj je projekt dobio financijska sredstva iz programa Europske unije za istraživanje i inovacije Obzor 2020. u okviru sporazuma o bespovratnim sredstvima br. 785081. Izjava o odricanju odgovornosti: Sadržaj ovog materijala ne odražava službeno mišljenje Europske unije. Autor(i) potpuno snose odgovornost za navedene podatke i stavove.</a:t>
            </a:r>
          </a:p>
        </p:txBody>
      </p:sp>
    </p:spTree>
    <p:extLst>
      <p:ext uri="{BB962C8B-B14F-4D97-AF65-F5344CB8AC3E}">
        <p14:creationId xmlns:p14="http://schemas.microsoft.com/office/powerpoint/2010/main" val="593329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626435"/>
              </p:ext>
            </p:extLst>
          </p:nvPr>
        </p:nvGraphicFramePr>
        <p:xfrm>
          <a:off x="715369" y="1589080"/>
          <a:ext cx="10748749" cy="3692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Financijski leasing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2B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10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775250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434520"/>
              </p:ext>
            </p:extLst>
          </p:nvPr>
        </p:nvGraphicFramePr>
        <p:xfrm>
          <a:off x="128515" y="1193294"/>
          <a:ext cx="11799628" cy="4129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48734"/>
            <a:ext cx="10515600" cy="523875"/>
          </a:xfrm>
        </p:spPr>
        <p:txBody>
          <a:bodyPr/>
          <a:lstStyle/>
          <a:p>
            <a:r>
              <a:rPr lang="hr-HR" dirty="0"/>
              <a:t>Financijski leasing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6522" y="5440123"/>
            <a:ext cx="10991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S obzirom da se financijski leasing u potpunosti amortizira taj leasing pruža alternativni način financiranja kupnje.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2B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1150255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Povratni leasing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2C</a:t>
            </a:r>
          </a:p>
        </p:txBody>
      </p:sp>
      <p:sp>
        <p:nvSpPr>
          <p:cNvPr id="7" name="Rectangle 6"/>
          <p:cNvSpPr/>
          <p:nvPr/>
        </p:nvSpPr>
        <p:spPr>
          <a:xfrm>
            <a:off x="1017558" y="4227512"/>
            <a:ext cx="101334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Ugovori o povratnom leasingu slični su </a:t>
            </a:r>
            <a:r>
              <a:rPr lang="hr-HR" dirty="0" err="1"/>
              <a:t>financijsk</a:t>
            </a:r>
            <a:r>
              <a:rPr lang="en-US" dirty="0"/>
              <a:t>o</a:t>
            </a:r>
            <a:r>
              <a:rPr lang="hr-HR" dirty="0"/>
              <a:t>m leasing</a:t>
            </a:r>
            <a:r>
              <a:rPr lang="en-US" dirty="0"/>
              <a:t>u</a:t>
            </a:r>
            <a:r>
              <a:rPr lang="hr-HR" dirty="0"/>
              <a:t>. Glavna razlika je u tome što je iznajmljena oprema obično korištena, a ne nova, a </a:t>
            </a:r>
            <a:r>
              <a:rPr lang="en-US" dirty="0" err="1"/>
              <a:t>davatelj</a:t>
            </a:r>
            <a:r>
              <a:rPr lang="hr-HR" dirty="0"/>
              <a:t> ju kupuje od korisnika</a:t>
            </a:r>
            <a:r>
              <a:rPr lang="en-US" dirty="0"/>
              <a:t>-</a:t>
            </a:r>
            <a:r>
              <a:rPr lang="en-US" dirty="0" err="1"/>
              <a:t>primatelja</a:t>
            </a:r>
            <a:r>
              <a:rPr lang="hr-HR" dirty="0"/>
              <a:t> umjesto proizvođača ili distributera. Povratni leasing je tako poseban oblik financijskog leasinga.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Prodavač odmah prima otkupnu cijenu koju je kupac odredio. U isto vrijeme prodavatelj-</a:t>
            </a:r>
            <a:r>
              <a:rPr lang="en-US" dirty="0" err="1"/>
              <a:t>primatelj</a:t>
            </a:r>
            <a:r>
              <a:rPr lang="hr-HR" dirty="0"/>
              <a:t> zadržava pravo korištenja imovine. Plaćanje leasing</a:t>
            </a:r>
            <a:r>
              <a:rPr lang="en-US" dirty="0"/>
              <a:t>a</a:t>
            </a:r>
            <a:r>
              <a:rPr lang="hr-HR" dirty="0"/>
              <a:t> slično je otplati kredita, izvršava se prema utvrđenom rasporedu.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17558" y="1147183"/>
            <a:ext cx="10337899" cy="3144533"/>
            <a:chOff x="1070623" y="1510435"/>
            <a:chExt cx="10337899" cy="3144533"/>
          </a:xfrm>
        </p:grpSpPr>
        <p:sp>
          <p:nvSpPr>
            <p:cNvPr id="24" name="TextBox 23"/>
            <p:cNvSpPr txBox="1"/>
            <p:nvPr/>
          </p:nvSpPr>
          <p:spPr>
            <a:xfrm>
              <a:off x="7326543" y="3700861"/>
              <a:ext cx="254029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1400" dirty="0"/>
                <a:t>Osiguravajuće društvo, poslovna banka, specijalizirano društvo za usluge leasinga, pojedinačni ulagač.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070623" y="1510435"/>
              <a:ext cx="10337899" cy="2846409"/>
              <a:chOff x="1070623" y="1510435"/>
              <a:chExt cx="10337899" cy="2846409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5231628" y="2532796"/>
                <a:ext cx="181473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hr-HR" sz="1600" dirty="0"/>
                  <a:t>(zemljište, zgrade ili oprema)</a:t>
                </a: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70623" y="1510435"/>
                <a:ext cx="10337899" cy="2846409"/>
                <a:chOff x="1070623" y="1510435"/>
                <a:chExt cx="10337899" cy="2846409"/>
              </a:xfrm>
            </p:grpSpPr>
            <p:grpSp>
              <p:nvGrpSpPr>
                <p:cNvPr id="22" name="Group 21"/>
                <p:cNvGrpSpPr/>
                <p:nvPr/>
              </p:nvGrpSpPr>
              <p:grpSpPr>
                <a:xfrm>
                  <a:off x="1070623" y="1510435"/>
                  <a:ext cx="10337899" cy="2846409"/>
                  <a:chOff x="1015901" y="2533422"/>
                  <a:chExt cx="10337899" cy="2846409"/>
                </a:xfrm>
              </p:grpSpPr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5260521" y="2533422"/>
                    <a:ext cx="15615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hr-HR" dirty="0"/>
                      <a:t>Prodaje imovinu</a:t>
                    </a:r>
                  </a:p>
                </p:txBody>
              </p:sp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4920176" y="4733500"/>
                    <a:ext cx="2351645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hr-HR" dirty="0"/>
                      <a:t>Povratni leasing imovine</a:t>
                    </a:r>
                  </a:p>
                </p:txBody>
              </p:sp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1015901" y="3171282"/>
                    <a:ext cx="10337899" cy="1557568"/>
                    <a:chOff x="1015901" y="3171282"/>
                    <a:chExt cx="10337899" cy="1557568"/>
                  </a:xfrm>
                </p:grpSpPr>
                <p:grpSp>
                  <p:nvGrpSpPr>
                    <p:cNvPr id="16" name="Group 15"/>
                    <p:cNvGrpSpPr/>
                    <p:nvPr/>
                  </p:nvGrpSpPr>
                  <p:grpSpPr>
                    <a:xfrm>
                      <a:off x="3334037" y="3372626"/>
                      <a:ext cx="5514537" cy="1356224"/>
                      <a:chOff x="3334037" y="3372626"/>
                      <a:chExt cx="5514537" cy="1356224"/>
                    </a:xfrm>
                  </p:grpSpPr>
                  <p:sp>
                    <p:nvSpPr>
                      <p:cNvPr id="8" name="Rectangle 7"/>
                      <p:cNvSpPr/>
                      <p:nvPr/>
                    </p:nvSpPr>
                    <p:spPr>
                      <a:xfrm>
                        <a:off x="3334037" y="3443906"/>
                        <a:ext cx="1758463" cy="815928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hr-HR" dirty="0"/>
                          <a:t>Tvrtka</a:t>
                        </a:r>
                      </a:p>
                    </p:txBody>
                  </p:sp>
                  <p:sp>
                    <p:nvSpPr>
                      <p:cNvPr id="9" name="Rectangle 8"/>
                      <p:cNvSpPr/>
                      <p:nvPr/>
                    </p:nvSpPr>
                    <p:spPr>
                      <a:xfrm>
                        <a:off x="7076043" y="3372626"/>
                        <a:ext cx="1772531" cy="887208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hr-HR" dirty="0"/>
                          <a:t>Društvo za usluge leasinga</a:t>
                        </a:r>
                      </a:p>
                    </p:txBody>
                  </p:sp>
                  <p:sp>
                    <p:nvSpPr>
                      <p:cNvPr id="15" name="Curved Left Arrow 14"/>
                      <p:cNvSpPr/>
                      <p:nvPr/>
                    </p:nvSpPr>
                    <p:spPr>
                      <a:xfrm rot="5400000">
                        <a:off x="5886325" y="3159301"/>
                        <a:ext cx="395896" cy="2743201"/>
                      </a:xfrm>
                      <a:prstGeom prst="curvedLeftArrow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9" name="TextBox 18"/>
                    <p:cNvSpPr txBox="1"/>
                    <p:nvPr/>
                  </p:nvSpPr>
                  <p:spPr>
                    <a:xfrm>
                      <a:off x="1015901" y="3288149"/>
                      <a:ext cx="2261312" cy="10772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Prima iznos od prodaje imovine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Plaća leasing (uključujući kamate) </a:t>
                      </a:r>
                    </a:p>
                  </p:txBody>
                </p:sp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9092488" y="3171282"/>
                      <a:ext cx="2261312" cy="10772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Plaća iznos od kupnje imovine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Prima leasing (uključujući kamate) </a:t>
                      </a:r>
                    </a:p>
                  </p:txBody>
                </p:sp>
              </p:grpSp>
            </p:grpSp>
            <p:sp>
              <p:nvSpPr>
                <p:cNvPr id="25" name="Curved Left Arrow 24"/>
                <p:cNvSpPr/>
                <p:nvPr/>
              </p:nvSpPr>
              <p:spPr>
                <a:xfrm rot="16200000">
                  <a:off x="5952774" y="701066"/>
                  <a:ext cx="395896" cy="2743201"/>
                </a:xfrm>
                <a:prstGeom prst="curvedLef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cxnSp>
          <p:nvCxnSpPr>
            <p:cNvPr id="13" name="Straight Arrow Connector 12"/>
            <p:cNvCxnSpPr>
              <a:stCxn id="9" idx="2"/>
              <a:endCxn id="24" idx="0"/>
            </p:cNvCxnSpPr>
            <p:nvPr/>
          </p:nvCxnSpPr>
          <p:spPr>
            <a:xfrm>
              <a:off x="8017031" y="3236847"/>
              <a:ext cx="579659" cy="4640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34" name="Rectangle 33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3330699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Povratni leasing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2C</a:t>
            </a:r>
          </a:p>
        </p:txBody>
      </p:sp>
      <p:sp>
        <p:nvSpPr>
          <p:cNvPr id="7" name="Rectangle 6"/>
          <p:cNvSpPr/>
          <p:nvPr/>
        </p:nvSpPr>
        <p:spPr>
          <a:xfrm>
            <a:off x="1017558" y="4227512"/>
            <a:ext cx="10133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Prema ugovoru o hipotekarnom zajmu zajmodavac obično prima niz jednakih uplata koji su dovoljni samo za amortizaciju zajma i osiguravanje određene stope povrata za preostali zajam. Prema ugovoru o povratnom leasingu, plaćanje leasing</a:t>
            </a:r>
            <a:r>
              <a:rPr lang="en-US" dirty="0"/>
              <a:t>a</a:t>
            </a:r>
            <a:r>
              <a:rPr lang="hr-HR" dirty="0"/>
              <a:t> izvršava se na potpuno jednak način - uplate su dovoljne da ulagaču vrate punu otkupnu cijenu uz iskazani povrat ulaganja </a:t>
            </a:r>
            <a:r>
              <a:rPr lang="en-US" dirty="0" err="1"/>
              <a:t>davatelja</a:t>
            </a:r>
            <a:r>
              <a:rPr lang="hr-HR" dirty="0"/>
              <a:t>.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017558" y="1147183"/>
            <a:ext cx="10337899" cy="3144533"/>
            <a:chOff x="1070623" y="1510435"/>
            <a:chExt cx="10337899" cy="3144533"/>
          </a:xfrm>
        </p:grpSpPr>
        <p:sp>
          <p:nvSpPr>
            <p:cNvPr id="24" name="TextBox 23"/>
            <p:cNvSpPr txBox="1"/>
            <p:nvPr/>
          </p:nvSpPr>
          <p:spPr>
            <a:xfrm>
              <a:off x="7326543" y="3700861"/>
              <a:ext cx="254029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r-HR" sz="1400" dirty="0"/>
                <a:t>Osiguravajuće društvo, poslovna banka, specijalizirano društvo za usluge leasinga, pojedinačni ulagač.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070623" y="1510435"/>
              <a:ext cx="10337899" cy="2846409"/>
              <a:chOff x="1070623" y="1510435"/>
              <a:chExt cx="10337899" cy="2846409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5231628" y="2532796"/>
                <a:ext cx="181473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hr-HR" sz="1600" dirty="0"/>
                  <a:t>(zemljište, zgrade ili oprema)</a:t>
                </a: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1070623" y="1510435"/>
                <a:ext cx="10337899" cy="2846409"/>
                <a:chOff x="1070623" y="1510435"/>
                <a:chExt cx="10337899" cy="2846409"/>
              </a:xfrm>
            </p:grpSpPr>
            <p:grpSp>
              <p:nvGrpSpPr>
                <p:cNvPr id="22" name="Group 21"/>
                <p:cNvGrpSpPr/>
                <p:nvPr/>
              </p:nvGrpSpPr>
              <p:grpSpPr>
                <a:xfrm>
                  <a:off x="1070623" y="1510435"/>
                  <a:ext cx="10337899" cy="2846409"/>
                  <a:chOff x="1015901" y="2533422"/>
                  <a:chExt cx="10337899" cy="2846409"/>
                </a:xfrm>
              </p:grpSpPr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5260521" y="2533422"/>
                    <a:ext cx="1561514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hr-HR" dirty="0"/>
                      <a:t>Prodaje imovinu</a:t>
                    </a:r>
                  </a:p>
                </p:txBody>
              </p:sp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4920176" y="4733500"/>
                    <a:ext cx="2351645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hr-HR" dirty="0"/>
                      <a:t>Povratni leasing imovine</a:t>
                    </a:r>
                  </a:p>
                </p:txBody>
              </p:sp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1015901" y="3171282"/>
                    <a:ext cx="10337899" cy="1557568"/>
                    <a:chOff x="1015901" y="3171282"/>
                    <a:chExt cx="10337899" cy="1557568"/>
                  </a:xfrm>
                </p:grpSpPr>
                <p:grpSp>
                  <p:nvGrpSpPr>
                    <p:cNvPr id="16" name="Group 15"/>
                    <p:cNvGrpSpPr/>
                    <p:nvPr/>
                  </p:nvGrpSpPr>
                  <p:grpSpPr>
                    <a:xfrm>
                      <a:off x="3334037" y="3372626"/>
                      <a:ext cx="5514537" cy="1356224"/>
                      <a:chOff x="3334037" y="3372626"/>
                      <a:chExt cx="5514537" cy="1356224"/>
                    </a:xfrm>
                  </p:grpSpPr>
                  <p:sp>
                    <p:nvSpPr>
                      <p:cNvPr id="8" name="Rectangle 7"/>
                      <p:cNvSpPr/>
                      <p:nvPr/>
                    </p:nvSpPr>
                    <p:spPr>
                      <a:xfrm>
                        <a:off x="3334037" y="3443906"/>
                        <a:ext cx="1758463" cy="815928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hr-HR" dirty="0"/>
                          <a:t>Tvrtka</a:t>
                        </a:r>
                      </a:p>
                    </p:txBody>
                  </p:sp>
                  <p:sp>
                    <p:nvSpPr>
                      <p:cNvPr id="9" name="Rectangle 8"/>
                      <p:cNvSpPr/>
                      <p:nvPr/>
                    </p:nvSpPr>
                    <p:spPr>
                      <a:xfrm>
                        <a:off x="7076043" y="3372626"/>
                        <a:ext cx="1772531" cy="887208"/>
                      </a:xfrm>
                      <a:prstGeom prst="rect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hr-HR" dirty="0"/>
                          <a:t>Društvo za usluge leasinga</a:t>
                        </a:r>
                      </a:p>
                    </p:txBody>
                  </p:sp>
                  <p:sp>
                    <p:nvSpPr>
                      <p:cNvPr id="15" name="Curved Left Arrow 14"/>
                      <p:cNvSpPr/>
                      <p:nvPr/>
                    </p:nvSpPr>
                    <p:spPr>
                      <a:xfrm rot="5400000">
                        <a:off x="5886325" y="3159301"/>
                        <a:ext cx="395896" cy="2743201"/>
                      </a:xfrm>
                      <a:prstGeom prst="curvedLeftArrow">
                        <a:avLst/>
                      </a:prstGeom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9" name="TextBox 18"/>
                    <p:cNvSpPr txBox="1"/>
                    <p:nvPr/>
                  </p:nvSpPr>
                  <p:spPr>
                    <a:xfrm>
                      <a:off x="1015901" y="3288149"/>
                      <a:ext cx="2261312" cy="10772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Prima iznos od prodaje imovine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Plaća leasing (uključujući kamate) </a:t>
                      </a:r>
                    </a:p>
                  </p:txBody>
                </p:sp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9092488" y="3171282"/>
                      <a:ext cx="2261312" cy="1077218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Plaća iznos od kupnje imovine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hr-HR" sz="1600" dirty="0"/>
                        <a:t>Prima leasing  (uključujući kamate) </a:t>
                      </a:r>
                    </a:p>
                  </p:txBody>
                </p:sp>
              </p:grpSp>
            </p:grpSp>
            <p:sp>
              <p:nvSpPr>
                <p:cNvPr id="25" name="Curved Left Arrow 24"/>
                <p:cNvSpPr/>
                <p:nvPr/>
              </p:nvSpPr>
              <p:spPr>
                <a:xfrm rot="16200000">
                  <a:off x="5952774" y="701066"/>
                  <a:ext cx="395896" cy="2743201"/>
                </a:xfrm>
                <a:prstGeom prst="curvedLef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cxnSp>
          <p:nvCxnSpPr>
            <p:cNvPr id="13" name="Straight Arrow Connector 12"/>
            <p:cNvCxnSpPr>
              <a:stCxn id="9" idx="2"/>
              <a:endCxn id="24" idx="0"/>
            </p:cNvCxnSpPr>
            <p:nvPr/>
          </p:nvCxnSpPr>
          <p:spPr>
            <a:xfrm>
              <a:off x="8017031" y="3236847"/>
              <a:ext cx="579659" cy="4640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28" name="Rectangle 27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2973501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1" y="1"/>
            <a:ext cx="158751" cy="15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14377">
              <a:lnSpc>
                <a:spcPct val="90000"/>
              </a:lnSpc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15194250"/>
              </p:ext>
            </p:extLst>
          </p:nvPr>
        </p:nvGraphicFramePr>
        <p:xfrm>
          <a:off x="656491" y="1351205"/>
          <a:ext cx="10697309" cy="394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225"/>
          </a:xfrm>
        </p:spPr>
        <p:txBody>
          <a:bodyPr/>
          <a:lstStyle/>
          <a:p>
            <a:pPr algn="r"/>
            <a:r>
              <a:rPr lang="hr-HR" sz="2800" b="1" dirty="0"/>
              <a:t>Ostali oblici leasinga: Kombinirani leasing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2D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2522294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1" y="1"/>
            <a:ext cx="158751" cy="15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14377">
              <a:lnSpc>
                <a:spcPct val="90000"/>
              </a:lnSpc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225"/>
          </a:xfrm>
        </p:spPr>
        <p:txBody>
          <a:bodyPr/>
          <a:lstStyle/>
          <a:p>
            <a:pPr algn="r"/>
            <a:r>
              <a:rPr lang="hr-HR" sz="2800" b="1" dirty="0"/>
              <a:t>Ostali oblici leasinga: leasing financijskom polugom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2D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1318847"/>
            <a:ext cx="6333503" cy="1587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Davatelj</a:t>
            </a:r>
            <a:endParaRPr lang="hr-HR" sz="2000" dirty="0"/>
          </a:p>
          <a:p>
            <a:pPr algn="ctr"/>
            <a:r>
              <a:rPr lang="hr-HR" sz="2400" b="1" dirty="0"/>
              <a:t>Kupuje imovinu koju plaća 40 -50 % od vrijednosti imovine, prikuplja leasing i isplaćuje kamate zajmodavcima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8786931" y="1499224"/>
            <a:ext cx="2872545" cy="12862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/>
              <a:t>Primatelj</a:t>
            </a:r>
            <a:endParaRPr lang="hr-HR" sz="2000" b="1" dirty="0"/>
          </a:p>
          <a:p>
            <a:pPr algn="ctr"/>
            <a:r>
              <a:rPr lang="hr-HR" sz="1600" dirty="0"/>
              <a:t>Koristi se imovinom i periodično isplaćuje leasing</a:t>
            </a:r>
          </a:p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70738" y="4607464"/>
            <a:ext cx="4282914" cy="1065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/>
              <a:t>Zajmodavci</a:t>
            </a:r>
          </a:p>
          <a:p>
            <a:pPr algn="ctr"/>
            <a:r>
              <a:rPr lang="hr-HR" sz="1600" dirty="0"/>
              <a:t>Isplaćuju preostala sredstva i primaju isplate kamata od </a:t>
            </a:r>
            <a:r>
              <a:rPr lang="en-US" sz="1600" dirty="0" err="1"/>
              <a:t>davatelja</a:t>
            </a:r>
            <a:r>
              <a:rPr lang="hr-HR" sz="1600" dirty="0"/>
              <a:t>. </a:t>
            </a:r>
          </a:p>
          <a:p>
            <a:pPr algn="ctr"/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5993537" y="3879473"/>
            <a:ext cx="5986869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buClr>
                <a:prstClr val="black"/>
              </a:buClr>
            </a:pPr>
            <a:r>
              <a:rPr lang="hr-HR" sz="1600" dirty="0">
                <a:solidFill>
                  <a:prstClr val="black"/>
                </a:solidFill>
              </a:rPr>
              <a:t>Zajmodavci obično upotrebljavaju zajam bez prava prijenosa potraživanja. To znači da davatelj nije dužan vratiti zajmodavcu novac u slučaju neispunjenja obveza </a:t>
            </a:r>
            <a:r>
              <a:rPr lang="en-US" sz="1600" dirty="0" err="1">
                <a:solidFill>
                  <a:prstClr val="black"/>
                </a:solidFill>
              </a:rPr>
              <a:t>primatelja</a:t>
            </a:r>
            <a:r>
              <a:rPr lang="hr-HR" sz="1600" dirty="0">
                <a:solidFill>
                  <a:prstClr val="black"/>
                </a:solidFill>
              </a:rPr>
              <a:t>. </a:t>
            </a:r>
            <a:r>
              <a:rPr lang="hr-HR" sz="1600" b="1" dirty="0">
                <a:solidFill>
                  <a:prstClr val="black"/>
                </a:solidFill>
              </a:rPr>
              <a:t>U slučaju neispunjenja obveza</a:t>
            </a:r>
            <a:r>
              <a:rPr lang="hr-HR" sz="1600" dirty="0">
                <a:solidFill>
                  <a:prstClr val="black"/>
                </a:solidFill>
              </a:rPr>
              <a:t> </a:t>
            </a:r>
            <a:r>
              <a:rPr lang="en-US" sz="1600" dirty="0" err="1">
                <a:solidFill>
                  <a:prstClr val="black"/>
                </a:solidFill>
              </a:rPr>
              <a:t>primatelja</a:t>
            </a:r>
            <a:r>
              <a:rPr lang="hr-HR" sz="1600" dirty="0">
                <a:solidFill>
                  <a:prstClr val="black"/>
                </a:solidFill>
              </a:rPr>
              <a:t> zajmodavac ima prvo založno pravo na imovinu. Također, leasing se isplaćuje izravno zajmodavcu nakon neispunjenja obveza.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46103" y="1537064"/>
            <a:ext cx="2061059" cy="350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/>
              <a:t>Plaćanje leasing</a:t>
            </a:r>
            <a:r>
              <a:rPr lang="en-US" sz="1600" dirty="0"/>
              <a:t>a</a:t>
            </a:r>
            <a:endParaRPr lang="hr-HR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7171703" y="2487011"/>
            <a:ext cx="2061059" cy="350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</a:t>
            </a:r>
            <a:r>
              <a:rPr lang="hr-HR" sz="1600" dirty="0" err="1"/>
              <a:t>easing</a:t>
            </a:r>
            <a:r>
              <a:rPr lang="hr-HR" sz="1600" dirty="0"/>
              <a:t> imovina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505083" y="3441049"/>
            <a:ext cx="1297593" cy="87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Isplate kamata</a:t>
            </a:r>
          </a:p>
          <a:p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796535" y="3438771"/>
            <a:ext cx="1297593" cy="613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Kredit</a:t>
            </a:r>
          </a:p>
          <a:p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4693124" y="2906255"/>
            <a:ext cx="4514039" cy="13619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2994325" y="2906255"/>
            <a:ext cx="935986" cy="1411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2356340" y="2989382"/>
            <a:ext cx="1002323" cy="1512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 rot="3270922">
            <a:off x="7284924" y="1654342"/>
            <a:ext cx="1250886" cy="1136270"/>
            <a:chOff x="2508740" y="3058655"/>
            <a:chExt cx="1573971" cy="1595699"/>
          </a:xfrm>
        </p:grpSpPr>
        <p:cxnSp>
          <p:nvCxnSpPr>
            <p:cNvPr id="79" name="Straight Arrow Connector 78"/>
            <p:cNvCxnSpPr/>
            <p:nvPr/>
          </p:nvCxnSpPr>
          <p:spPr>
            <a:xfrm flipH="1">
              <a:off x="3146725" y="3058655"/>
              <a:ext cx="935986" cy="141164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flipV="1">
              <a:off x="2508740" y="3141782"/>
              <a:ext cx="1002323" cy="15125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25" name="Rectangle 24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2495269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5" imgW="425" imgH="426" progId="TCLayout.ActiveDocument.1">
                  <p:embed/>
                </p:oleObj>
              </mc:Choice>
              <mc:Fallback>
                <p:oleObj name="think-cell Slide" r:id="rId5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1" y="1"/>
            <a:ext cx="158751" cy="15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14377">
              <a:lnSpc>
                <a:spcPct val="90000"/>
              </a:lnSpc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5744" y="1647465"/>
            <a:ext cx="5999018" cy="46482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Clr>
                <a:prstClr val="black"/>
              </a:buClr>
              <a:buNone/>
            </a:pPr>
            <a:r>
              <a:rPr lang="hr-HR" sz="1800" b="1" dirty="0"/>
              <a:t>Sintetički leasing</a:t>
            </a:r>
          </a:p>
          <a:p>
            <a:pPr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Prvi su put upotrijebljen početkom 1990-ih</a:t>
            </a:r>
          </a:p>
          <a:p>
            <a:pPr marL="0" indent="0">
              <a:spcBef>
                <a:spcPts val="300"/>
              </a:spcBef>
              <a:buClr>
                <a:prstClr val="black"/>
              </a:buClr>
              <a:buNone/>
            </a:pPr>
            <a:endParaRPr lang="en-US" altLang="de-DE" sz="1800" dirty="0">
              <a:solidFill>
                <a:prstClr val="black"/>
              </a:solidFill>
            </a:endParaRPr>
          </a:p>
          <a:p>
            <a:pPr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Postali su vrlo popularni sredinom i krajem devedesetih </a:t>
            </a:r>
            <a:r>
              <a:rPr lang="en-US" sz="1800" dirty="0">
                <a:solidFill>
                  <a:prstClr val="black"/>
                </a:solidFill>
              </a:rPr>
              <a:t>k</a:t>
            </a:r>
            <a:r>
              <a:rPr lang="hr-HR" sz="1800" dirty="0">
                <a:solidFill>
                  <a:prstClr val="black"/>
                </a:solidFill>
              </a:rPr>
              <a:t>ad su tvrtke poput Enrona i Tyca, kao i druge tvrtke koje nisu sudjelovale u prijevarama, otkrile da se sintetički leasing </a:t>
            </a:r>
            <a:r>
              <a:rPr lang="hr-HR" sz="1800" dirty="0" err="1">
                <a:solidFill>
                  <a:prstClr val="black"/>
                </a:solidFill>
              </a:rPr>
              <a:t>mo</a:t>
            </a:r>
            <a:r>
              <a:rPr lang="en-US" sz="1800" dirty="0" err="1">
                <a:solidFill>
                  <a:prstClr val="black"/>
                </a:solidFill>
              </a:rPr>
              <a:t>že</a:t>
            </a:r>
            <a:r>
              <a:rPr lang="hr-HR" sz="1800" dirty="0">
                <a:solidFill>
                  <a:prstClr val="black"/>
                </a:solidFill>
              </a:rPr>
              <a:t> upotrijebiti da </a:t>
            </a:r>
            <a:r>
              <a:rPr lang="en-US" sz="1800" dirty="0">
                <a:solidFill>
                  <a:prstClr val="black"/>
                </a:solidFill>
              </a:rPr>
              <a:t>se </a:t>
            </a:r>
            <a:r>
              <a:rPr lang="hr-HR" sz="1800" dirty="0" err="1">
                <a:solidFill>
                  <a:prstClr val="black"/>
                </a:solidFill>
              </a:rPr>
              <a:t>uklon</a:t>
            </a:r>
            <a:r>
              <a:rPr lang="en-US" sz="1800" dirty="0" err="1">
                <a:solidFill>
                  <a:prstClr val="black"/>
                </a:solidFill>
              </a:rPr>
              <a:t>i</a:t>
            </a:r>
            <a:r>
              <a:rPr lang="hr-HR" sz="1800" dirty="0">
                <a:solidFill>
                  <a:prstClr val="black"/>
                </a:solidFill>
              </a:rPr>
              <a:t> dug iz njihovih bilanci.</a:t>
            </a:r>
          </a:p>
          <a:p>
            <a:pPr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endParaRPr lang="en-US" altLang="de-DE" sz="1800" dirty="0">
              <a:solidFill>
                <a:prstClr val="black"/>
              </a:solidFill>
            </a:endParaRPr>
          </a:p>
          <a:p>
            <a:pPr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Od godine 2003. kad je FASB (Odbor za financijske računovodstvene standarde) uspostavio pravila koja od tvrtki zahtijevaju da podnose izvješća o svojim bilancama </a:t>
            </a:r>
            <a:r>
              <a:rPr lang="hr-HR" sz="1800" dirty="0" err="1">
                <a:solidFill>
                  <a:prstClr val="black"/>
                </a:solidFill>
              </a:rPr>
              <a:t>većin</a:t>
            </a:r>
            <a:r>
              <a:rPr lang="en-US" sz="1800" dirty="0">
                <a:solidFill>
                  <a:prstClr val="black"/>
                </a:solidFill>
              </a:rPr>
              <a:t>e</a:t>
            </a:r>
            <a:r>
              <a:rPr lang="hr-HR" sz="1800" dirty="0">
                <a:solidFill>
                  <a:prstClr val="black"/>
                </a:solidFill>
              </a:rPr>
              <a:t> subjekata posebne namjene i sintetičke leasinge, mogućnost uprave da sakrije te transakcije od dioničara postaje ograničena.</a:t>
            </a:r>
          </a:p>
          <a:p>
            <a:endParaRPr lang="de-AT" sz="1800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Ostali oblici leasinga: Sintetički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b="1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7433" y="1647465"/>
            <a:ext cx="5076748" cy="379801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652681" y="1249382"/>
            <a:ext cx="3837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/>
              <a:t>Imovina se neće kapitalizirati te stoga…</a:t>
            </a:r>
          </a:p>
          <a:p>
            <a:r>
              <a:rPr lang="hr-HR" b="1" dirty="0"/>
              <a:t>Nema duga u bilanci!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796756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5494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4" y="3656953"/>
            <a:ext cx="8379341" cy="276253"/>
            <a:chOff x="1128778" y="1187223"/>
            <a:chExt cx="8222316" cy="930194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Procjena leasinga 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4" y="3323006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3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Računovodstvo i porezi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74069" y="4745814"/>
            <a:ext cx="8379341" cy="610200"/>
            <a:chOff x="1821146" y="3184880"/>
            <a:chExt cx="8379341" cy="61020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6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b="1" dirty="0">
                    <a:solidFill>
                      <a:srgbClr val="4472C4"/>
                    </a:solidFill>
                    <a:latin typeface="Calibri" panose="020F0502020204030204"/>
                  </a:rPr>
                  <a:t>L</a:t>
                </a:r>
                <a:r>
                  <a:rPr lang="hr-HR" b="1" dirty="0" err="1">
                    <a:solidFill>
                      <a:srgbClr val="4472C4"/>
                    </a:solidFill>
                    <a:latin typeface="Calibri" panose="020F0502020204030204"/>
                  </a:rPr>
                  <a:t>easing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i energetska učinkovitost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5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Koristi leasinga</a:t>
                </a:r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Primjeri i slučajevi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719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94163" y="1294952"/>
            <a:ext cx="10803674" cy="4519823"/>
            <a:chOff x="838198" y="1328528"/>
            <a:chExt cx="10803674" cy="3979365"/>
          </a:xfrm>
        </p:grpSpPr>
        <p:sp>
          <p:nvSpPr>
            <p:cNvPr id="7" name="Freeform 6"/>
            <p:cNvSpPr/>
            <p:nvPr/>
          </p:nvSpPr>
          <p:spPr>
            <a:xfrm>
              <a:off x="838199" y="1328528"/>
              <a:ext cx="10803673" cy="644048"/>
            </a:xfrm>
            <a:custGeom>
              <a:avLst/>
              <a:gdLst>
                <a:gd name="connsiteX0" fmla="*/ 0 w 10803673"/>
                <a:gd name="connsiteY0" fmla="*/ 145662 h 873953"/>
                <a:gd name="connsiteX1" fmla="*/ 145662 w 10803673"/>
                <a:gd name="connsiteY1" fmla="*/ 0 h 873953"/>
                <a:gd name="connsiteX2" fmla="*/ 10658011 w 10803673"/>
                <a:gd name="connsiteY2" fmla="*/ 0 h 873953"/>
                <a:gd name="connsiteX3" fmla="*/ 10803673 w 10803673"/>
                <a:gd name="connsiteY3" fmla="*/ 145662 h 873953"/>
                <a:gd name="connsiteX4" fmla="*/ 10803673 w 10803673"/>
                <a:gd name="connsiteY4" fmla="*/ 728291 h 873953"/>
                <a:gd name="connsiteX5" fmla="*/ 10658011 w 10803673"/>
                <a:gd name="connsiteY5" fmla="*/ 873953 h 873953"/>
                <a:gd name="connsiteX6" fmla="*/ 145662 w 10803673"/>
                <a:gd name="connsiteY6" fmla="*/ 873953 h 873953"/>
                <a:gd name="connsiteX7" fmla="*/ 0 w 10803673"/>
                <a:gd name="connsiteY7" fmla="*/ 728291 h 873953"/>
                <a:gd name="connsiteX8" fmla="*/ 0 w 10803673"/>
                <a:gd name="connsiteY8" fmla="*/ 145662 h 873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3673" h="873953">
                  <a:moveTo>
                    <a:pt x="0" y="145662"/>
                  </a:moveTo>
                  <a:cubicBezTo>
                    <a:pt x="0" y="65215"/>
                    <a:pt x="65215" y="0"/>
                    <a:pt x="145662" y="0"/>
                  </a:cubicBezTo>
                  <a:lnTo>
                    <a:pt x="10658011" y="0"/>
                  </a:lnTo>
                  <a:cubicBezTo>
                    <a:pt x="10738458" y="0"/>
                    <a:pt x="10803673" y="65215"/>
                    <a:pt x="10803673" y="145662"/>
                  </a:cubicBezTo>
                  <a:lnTo>
                    <a:pt x="10803673" y="728291"/>
                  </a:lnTo>
                  <a:cubicBezTo>
                    <a:pt x="10803673" y="808738"/>
                    <a:pt x="10738458" y="873953"/>
                    <a:pt x="10658011" y="873953"/>
                  </a:cubicBezTo>
                  <a:lnTo>
                    <a:pt x="145662" y="873953"/>
                  </a:lnTo>
                  <a:cubicBezTo>
                    <a:pt x="65215" y="873953"/>
                    <a:pt x="0" y="808738"/>
                    <a:pt x="0" y="728291"/>
                  </a:cubicBezTo>
                  <a:lnTo>
                    <a:pt x="0" y="145662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9343" tIns="149343" rIns="149343" bIns="149343" numCol="1" spcCol="1270" anchor="ctr" anchorCtr="0">
              <a:noAutofit/>
            </a:bodyPr>
            <a:lstStyle/>
            <a:p>
              <a:pPr lvl="0" algn="l" defTabSz="12446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800" b="1" dirty="0"/>
                <a:t>Važno: Oporezivanje aktivnosti vezanih uz leasing razlikuje se među zemljama 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838199" y="2012414"/>
              <a:ext cx="10803673" cy="956097"/>
            </a:xfrm>
            <a:custGeom>
              <a:avLst/>
              <a:gdLst>
                <a:gd name="connsiteX0" fmla="*/ 0 w 10803673"/>
                <a:gd name="connsiteY0" fmla="*/ 0 h 774180"/>
                <a:gd name="connsiteX1" fmla="*/ 10803673 w 10803673"/>
                <a:gd name="connsiteY1" fmla="*/ 0 h 774180"/>
                <a:gd name="connsiteX2" fmla="*/ 10803673 w 10803673"/>
                <a:gd name="connsiteY2" fmla="*/ 774180 h 774180"/>
                <a:gd name="connsiteX3" fmla="*/ 0 w 10803673"/>
                <a:gd name="connsiteY3" fmla="*/ 774180 h 774180"/>
                <a:gd name="connsiteX4" fmla="*/ 0 w 10803673"/>
                <a:gd name="connsiteY4" fmla="*/ 0 h 7741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3673" h="774180">
                  <a:moveTo>
                    <a:pt x="0" y="0"/>
                  </a:moveTo>
                  <a:lnTo>
                    <a:pt x="10803673" y="0"/>
                  </a:lnTo>
                  <a:lnTo>
                    <a:pt x="10803673" y="774180"/>
                  </a:lnTo>
                  <a:lnTo>
                    <a:pt x="0" y="7741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3017" tIns="27940" rIns="156464" bIns="27940" numCol="1" spcCol="1270" anchor="t" anchorCtr="0">
              <a:noAutofit/>
            </a:bodyPr>
            <a:lstStyle/>
            <a:p>
              <a:pPr marL="171450" lvl="1" indent="-171450" algn="l" defTabSz="755650" rtl="0"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Primjerice u Gruziji isplate kamata na financijski leasing oslobođene su od PDV-a na leasinge koji imaju imovinu koja je oslobođena od PDV-a, a plaćanje glavnice oporezuje se PDV-om. U SAD-u primatelj može odbiti leasing za potrebe poreza na dohodak ako ga IRS kvalificira kao takvog. 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838199" y="3165177"/>
              <a:ext cx="10803673" cy="873953"/>
            </a:xfrm>
            <a:custGeom>
              <a:avLst/>
              <a:gdLst>
                <a:gd name="connsiteX0" fmla="*/ 0 w 10803673"/>
                <a:gd name="connsiteY0" fmla="*/ 145662 h 873953"/>
                <a:gd name="connsiteX1" fmla="*/ 145662 w 10803673"/>
                <a:gd name="connsiteY1" fmla="*/ 0 h 873953"/>
                <a:gd name="connsiteX2" fmla="*/ 10658011 w 10803673"/>
                <a:gd name="connsiteY2" fmla="*/ 0 h 873953"/>
                <a:gd name="connsiteX3" fmla="*/ 10803673 w 10803673"/>
                <a:gd name="connsiteY3" fmla="*/ 145662 h 873953"/>
                <a:gd name="connsiteX4" fmla="*/ 10803673 w 10803673"/>
                <a:gd name="connsiteY4" fmla="*/ 728291 h 873953"/>
                <a:gd name="connsiteX5" fmla="*/ 10658011 w 10803673"/>
                <a:gd name="connsiteY5" fmla="*/ 873953 h 873953"/>
                <a:gd name="connsiteX6" fmla="*/ 145662 w 10803673"/>
                <a:gd name="connsiteY6" fmla="*/ 873953 h 873953"/>
                <a:gd name="connsiteX7" fmla="*/ 0 w 10803673"/>
                <a:gd name="connsiteY7" fmla="*/ 728291 h 873953"/>
                <a:gd name="connsiteX8" fmla="*/ 0 w 10803673"/>
                <a:gd name="connsiteY8" fmla="*/ 145662 h 873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3673" h="873953">
                  <a:moveTo>
                    <a:pt x="0" y="145662"/>
                  </a:moveTo>
                  <a:cubicBezTo>
                    <a:pt x="0" y="65215"/>
                    <a:pt x="65215" y="0"/>
                    <a:pt x="145662" y="0"/>
                  </a:cubicBezTo>
                  <a:lnTo>
                    <a:pt x="10658011" y="0"/>
                  </a:lnTo>
                  <a:cubicBezTo>
                    <a:pt x="10738458" y="0"/>
                    <a:pt x="10803673" y="65215"/>
                    <a:pt x="10803673" y="145662"/>
                  </a:cubicBezTo>
                  <a:lnTo>
                    <a:pt x="10803673" y="728291"/>
                  </a:lnTo>
                  <a:cubicBezTo>
                    <a:pt x="10803673" y="808738"/>
                    <a:pt x="10738458" y="873953"/>
                    <a:pt x="10658011" y="873953"/>
                  </a:cubicBezTo>
                  <a:lnTo>
                    <a:pt x="145662" y="873953"/>
                  </a:lnTo>
                  <a:cubicBezTo>
                    <a:pt x="65215" y="873953"/>
                    <a:pt x="0" y="808738"/>
                    <a:pt x="0" y="728291"/>
                  </a:cubicBezTo>
                  <a:lnTo>
                    <a:pt x="0" y="145662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6483" tIns="126483" rIns="126483" bIns="126483" numCol="1" spcCol="1270" anchor="ctr" anchorCtr="0">
              <a:noAutofit/>
            </a:bodyPr>
            <a:lstStyle/>
            <a:p>
              <a:pPr lvl="0" algn="l" defTabSz="977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dirty="0"/>
                <a:t>Mogućnost strukturiranja leasinga </a:t>
              </a:r>
              <a:r>
                <a:rPr lang="hr-HR" sz="2400" dirty="0" err="1"/>
                <a:t>koj</a:t>
              </a:r>
              <a:r>
                <a:rPr lang="en-US" sz="2400" dirty="0"/>
                <a:t>i</a:t>
              </a:r>
              <a:r>
                <a:rPr lang="hr-HR" sz="2400" dirty="0"/>
                <a:t> je </a:t>
              </a:r>
              <a:r>
                <a:rPr lang="hr-HR" sz="2400" dirty="0" err="1"/>
                <a:t>povolj</a:t>
              </a:r>
              <a:r>
                <a:rPr lang="en-US" sz="2400" dirty="0"/>
                <a:t>a</a:t>
              </a:r>
              <a:r>
                <a:rPr lang="hr-HR" sz="2400" dirty="0"/>
                <a:t>n i za </a:t>
              </a:r>
              <a:r>
                <a:rPr lang="en-US" sz="2400" dirty="0" err="1"/>
                <a:t>davatelja</a:t>
              </a:r>
              <a:r>
                <a:rPr lang="hr-HR" sz="2400" dirty="0"/>
                <a:t> i za zajmodavca uvelike ovisi o tim zakonima. Četiri glavna porezna čimbenika utječu na to: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838198" y="4039131"/>
              <a:ext cx="10803673" cy="1268762"/>
            </a:xfrm>
            <a:custGeom>
              <a:avLst/>
              <a:gdLst>
                <a:gd name="connsiteX0" fmla="*/ 0 w 10803673"/>
                <a:gd name="connsiteY0" fmla="*/ 0 h 1457280"/>
                <a:gd name="connsiteX1" fmla="*/ 10803673 w 10803673"/>
                <a:gd name="connsiteY1" fmla="*/ 0 h 1457280"/>
                <a:gd name="connsiteX2" fmla="*/ 10803673 w 10803673"/>
                <a:gd name="connsiteY2" fmla="*/ 1457280 h 1457280"/>
                <a:gd name="connsiteX3" fmla="*/ 0 w 10803673"/>
                <a:gd name="connsiteY3" fmla="*/ 1457280 h 1457280"/>
                <a:gd name="connsiteX4" fmla="*/ 0 w 10803673"/>
                <a:gd name="connsiteY4" fmla="*/ 0 h 145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03673" h="1457280">
                  <a:moveTo>
                    <a:pt x="0" y="0"/>
                  </a:moveTo>
                  <a:lnTo>
                    <a:pt x="10803673" y="0"/>
                  </a:lnTo>
                  <a:lnTo>
                    <a:pt x="10803673" y="1457280"/>
                  </a:lnTo>
                  <a:lnTo>
                    <a:pt x="0" y="14572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3017" tIns="27940" rIns="156464" bIns="27940" numCol="1" spcCol="1270" anchor="t" anchorCtr="0">
              <a:noAutofit/>
            </a:bodyPr>
            <a:lstStyle/>
            <a:p>
              <a:pPr marL="171450" lvl="1" indent="-171450" algn="l" defTabSz="7556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Porezne olakšice za ulaganja</a:t>
              </a:r>
            </a:p>
            <a:p>
              <a:pPr marL="171450" lvl="1" indent="-171450" algn="l" defTabSz="7556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Pravila amortizacije </a:t>
              </a:r>
            </a:p>
            <a:p>
              <a:pPr marL="171450" lvl="1" indent="-171450" algn="l" defTabSz="7556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Porezne stope</a:t>
              </a:r>
            </a:p>
            <a:p>
              <a:pPr marL="171450" lvl="1" indent="-171450" algn="l" defTabSz="7556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Alternativni minimalni porez</a:t>
              </a:r>
            </a:p>
            <a:p>
              <a:pPr marL="171450" lvl="1" indent="-171450" algn="l" defTabSz="75565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endParaRPr lang="en-US" sz="1700" kern="120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Računovodstvo i porezi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303963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1040" y="1222375"/>
            <a:ext cx="10789920" cy="3435350"/>
            <a:chOff x="150123" y="1222375"/>
            <a:chExt cx="11791667" cy="3132370"/>
          </a:xfrm>
        </p:grpSpPr>
        <p:sp>
          <p:nvSpPr>
            <p:cNvPr id="8" name="Freeform 7"/>
            <p:cNvSpPr/>
            <p:nvPr/>
          </p:nvSpPr>
          <p:spPr>
            <a:xfrm>
              <a:off x="150125" y="1222375"/>
              <a:ext cx="11791665" cy="640080"/>
            </a:xfrm>
            <a:custGeom>
              <a:avLst/>
              <a:gdLst>
                <a:gd name="connsiteX0" fmla="*/ 0 w 11791665"/>
                <a:gd name="connsiteY0" fmla="*/ 104786 h 628702"/>
                <a:gd name="connsiteX1" fmla="*/ 104786 w 11791665"/>
                <a:gd name="connsiteY1" fmla="*/ 0 h 628702"/>
                <a:gd name="connsiteX2" fmla="*/ 11686879 w 11791665"/>
                <a:gd name="connsiteY2" fmla="*/ 0 h 628702"/>
                <a:gd name="connsiteX3" fmla="*/ 11791665 w 11791665"/>
                <a:gd name="connsiteY3" fmla="*/ 104786 h 628702"/>
                <a:gd name="connsiteX4" fmla="*/ 11791665 w 11791665"/>
                <a:gd name="connsiteY4" fmla="*/ 523916 h 628702"/>
                <a:gd name="connsiteX5" fmla="*/ 11686879 w 11791665"/>
                <a:gd name="connsiteY5" fmla="*/ 628702 h 628702"/>
                <a:gd name="connsiteX6" fmla="*/ 104786 w 11791665"/>
                <a:gd name="connsiteY6" fmla="*/ 628702 h 628702"/>
                <a:gd name="connsiteX7" fmla="*/ 0 w 11791665"/>
                <a:gd name="connsiteY7" fmla="*/ 523916 h 628702"/>
                <a:gd name="connsiteX8" fmla="*/ 0 w 11791665"/>
                <a:gd name="connsiteY8" fmla="*/ 104786 h 628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91665" h="628702">
                  <a:moveTo>
                    <a:pt x="0" y="104786"/>
                  </a:moveTo>
                  <a:cubicBezTo>
                    <a:pt x="0" y="46914"/>
                    <a:pt x="46914" y="0"/>
                    <a:pt x="104786" y="0"/>
                  </a:cubicBezTo>
                  <a:lnTo>
                    <a:pt x="11686879" y="0"/>
                  </a:lnTo>
                  <a:cubicBezTo>
                    <a:pt x="11744751" y="0"/>
                    <a:pt x="11791665" y="46914"/>
                    <a:pt x="11791665" y="104786"/>
                  </a:cubicBezTo>
                  <a:lnTo>
                    <a:pt x="11791665" y="523916"/>
                  </a:lnTo>
                  <a:cubicBezTo>
                    <a:pt x="11791665" y="581788"/>
                    <a:pt x="11744751" y="628702"/>
                    <a:pt x="11686879" y="628702"/>
                  </a:cubicBezTo>
                  <a:lnTo>
                    <a:pt x="104786" y="628702"/>
                  </a:lnTo>
                  <a:cubicBezTo>
                    <a:pt x="46914" y="628702"/>
                    <a:pt x="0" y="581788"/>
                    <a:pt x="0" y="523916"/>
                  </a:cubicBezTo>
                  <a:lnTo>
                    <a:pt x="0" y="104786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9751" tIns="129751" rIns="129751" bIns="129751" numCol="1" spcCol="1270" anchor="ctr" anchorCtr="0">
              <a:noAutofit/>
            </a:bodyPr>
            <a:lstStyle/>
            <a:p>
              <a:pPr lvl="0" algn="l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dirty="0"/>
                <a:t>Od 1. siječnja 2019. </a:t>
              </a:r>
              <a:r>
                <a:rPr lang="en-US" sz="2400" dirty="0"/>
                <a:t>IFRS</a:t>
              </a:r>
              <a:r>
                <a:rPr lang="hr-HR" sz="2400" dirty="0"/>
                <a:t> 16 određuje kako obračunati leasing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150123" y="1868260"/>
              <a:ext cx="11791665" cy="510845"/>
            </a:xfrm>
            <a:custGeom>
              <a:avLst/>
              <a:gdLst>
                <a:gd name="connsiteX0" fmla="*/ 0 w 11791665"/>
                <a:gd name="connsiteY0" fmla="*/ 0 h 932535"/>
                <a:gd name="connsiteX1" fmla="*/ 11791665 w 11791665"/>
                <a:gd name="connsiteY1" fmla="*/ 0 h 932535"/>
                <a:gd name="connsiteX2" fmla="*/ 11791665 w 11791665"/>
                <a:gd name="connsiteY2" fmla="*/ 932535 h 932535"/>
                <a:gd name="connsiteX3" fmla="*/ 0 w 11791665"/>
                <a:gd name="connsiteY3" fmla="*/ 932535 h 932535"/>
                <a:gd name="connsiteX4" fmla="*/ 0 w 11791665"/>
                <a:gd name="connsiteY4" fmla="*/ 0 h 932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1665" h="932535">
                  <a:moveTo>
                    <a:pt x="0" y="0"/>
                  </a:moveTo>
                  <a:lnTo>
                    <a:pt x="11791665" y="0"/>
                  </a:lnTo>
                  <a:lnTo>
                    <a:pt x="11791665" y="932535"/>
                  </a:lnTo>
                  <a:lnTo>
                    <a:pt x="0" y="93253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4385" tIns="33020" rIns="184912" bIns="33020" numCol="1" spcCol="1270" anchor="t" anchorCtr="0">
              <a:noAutofit/>
            </a:bodyPr>
            <a:lstStyle/>
            <a:p>
              <a:pPr marL="0" lvl="1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</a:pPr>
              <a:r>
                <a:rPr lang="hr-HR" sz="2000" dirty="0">
                  <a:hlinkClick r:id="rId3"/>
                </a:rPr>
                <a:t>https://www.ifrs.org/issued-standards/list-of-standards/ifrs-16-leases/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150125" y="2531218"/>
              <a:ext cx="11791665" cy="640080"/>
            </a:xfrm>
            <a:custGeom>
              <a:avLst/>
              <a:gdLst>
                <a:gd name="connsiteX0" fmla="*/ 0 w 11791665"/>
                <a:gd name="connsiteY0" fmla="*/ 135918 h 815490"/>
                <a:gd name="connsiteX1" fmla="*/ 135918 w 11791665"/>
                <a:gd name="connsiteY1" fmla="*/ 0 h 815490"/>
                <a:gd name="connsiteX2" fmla="*/ 11655747 w 11791665"/>
                <a:gd name="connsiteY2" fmla="*/ 0 h 815490"/>
                <a:gd name="connsiteX3" fmla="*/ 11791665 w 11791665"/>
                <a:gd name="connsiteY3" fmla="*/ 135918 h 815490"/>
                <a:gd name="connsiteX4" fmla="*/ 11791665 w 11791665"/>
                <a:gd name="connsiteY4" fmla="*/ 679572 h 815490"/>
                <a:gd name="connsiteX5" fmla="*/ 11655747 w 11791665"/>
                <a:gd name="connsiteY5" fmla="*/ 815490 h 815490"/>
                <a:gd name="connsiteX6" fmla="*/ 135918 w 11791665"/>
                <a:gd name="connsiteY6" fmla="*/ 815490 h 815490"/>
                <a:gd name="connsiteX7" fmla="*/ 0 w 11791665"/>
                <a:gd name="connsiteY7" fmla="*/ 679572 h 815490"/>
                <a:gd name="connsiteX8" fmla="*/ 0 w 11791665"/>
                <a:gd name="connsiteY8" fmla="*/ 135918 h 815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791665" h="815490">
                  <a:moveTo>
                    <a:pt x="0" y="135918"/>
                  </a:moveTo>
                  <a:cubicBezTo>
                    <a:pt x="0" y="60853"/>
                    <a:pt x="60853" y="0"/>
                    <a:pt x="135918" y="0"/>
                  </a:cubicBezTo>
                  <a:lnTo>
                    <a:pt x="11655747" y="0"/>
                  </a:lnTo>
                  <a:cubicBezTo>
                    <a:pt x="11730812" y="0"/>
                    <a:pt x="11791665" y="60853"/>
                    <a:pt x="11791665" y="135918"/>
                  </a:cubicBezTo>
                  <a:lnTo>
                    <a:pt x="11791665" y="679572"/>
                  </a:lnTo>
                  <a:cubicBezTo>
                    <a:pt x="11791665" y="754637"/>
                    <a:pt x="11730812" y="815490"/>
                    <a:pt x="11655747" y="815490"/>
                  </a:cubicBezTo>
                  <a:lnTo>
                    <a:pt x="135918" y="815490"/>
                  </a:lnTo>
                  <a:cubicBezTo>
                    <a:pt x="60853" y="815490"/>
                    <a:pt x="0" y="754637"/>
                    <a:pt x="0" y="679572"/>
                  </a:cubicBezTo>
                  <a:lnTo>
                    <a:pt x="0" y="135918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8869" tIns="138869" rIns="138869" bIns="138869" numCol="1" spcCol="1270" anchor="ctr" anchorCtr="0">
              <a:noAutofit/>
            </a:bodyPr>
            <a:lstStyle/>
            <a:p>
              <a:pPr lvl="0" algn="l" defTabSz="11557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dirty="0"/>
                <a:t>Cilj </a:t>
              </a:r>
              <a:r>
                <a:rPr lang="en-US" sz="2400" dirty="0"/>
                <a:t>IFRS-a</a:t>
              </a:r>
              <a:r>
                <a:rPr lang="hr-HR" sz="2400" dirty="0"/>
                <a:t> 16 je </a:t>
              </a:r>
              <a:r>
                <a:rPr lang="hr-HR" sz="2400" dirty="0" err="1"/>
                <a:t>izvješ</a:t>
              </a:r>
              <a:r>
                <a:rPr lang="en-US" sz="2400" dirty="0" err="1"/>
                <a:t>tavanje</a:t>
              </a:r>
              <a:r>
                <a:rPr lang="hr-HR" sz="2400" dirty="0"/>
                <a:t> o informacijama koje: 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50124" y="3352560"/>
              <a:ext cx="11791665" cy="1002185"/>
            </a:xfrm>
            <a:custGeom>
              <a:avLst/>
              <a:gdLst>
                <a:gd name="connsiteX0" fmla="*/ 0 w 11791665"/>
                <a:gd name="connsiteY0" fmla="*/ 0 h 1002185"/>
                <a:gd name="connsiteX1" fmla="*/ 11791665 w 11791665"/>
                <a:gd name="connsiteY1" fmla="*/ 0 h 1002185"/>
                <a:gd name="connsiteX2" fmla="*/ 11791665 w 11791665"/>
                <a:gd name="connsiteY2" fmla="*/ 1002185 h 1002185"/>
                <a:gd name="connsiteX3" fmla="*/ 0 w 11791665"/>
                <a:gd name="connsiteY3" fmla="*/ 1002185 h 1002185"/>
                <a:gd name="connsiteX4" fmla="*/ 0 w 11791665"/>
                <a:gd name="connsiteY4" fmla="*/ 0 h 1002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1665" h="1002185">
                  <a:moveTo>
                    <a:pt x="0" y="0"/>
                  </a:moveTo>
                  <a:lnTo>
                    <a:pt x="11791665" y="0"/>
                  </a:lnTo>
                  <a:lnTo>
                    <a:pt x="11791665" y="1002185"/>
                  </a:lnTo>
                  <a:lnTo>
                    <a:pt x="0" y="100218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74385" tIns="33020" rIns="184912" bIns="33020" numCol="1" spcCol="1270" anchor="t" anchorCtr="0">
              <a:noAutofit/>
            </a:bodyPr>
            <a:lstStyle/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(a) vjerno predstavljaju transakcije leasinga i </a:t>
              </a:r>
            </a:p>
            <a:p>
              <a:pPr marL="228600" lvl="1" indent="-228600" algn="l" defTabSz="889000" rtl="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hr-HR" sz="2000" dirty="0"/>
                <a:t>(b) pružaju osnovu korisnicima financijskih izvještaja za procjenu iznosa, vremena i nesigurnosti novčanih tokova proizašlih iz leasinga</a:t>
              </a: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Računovodstvo i porezi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042" y="4726622"/>
            <a:ext cx="10789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IFRS</a:t>
            </a:r>
            <a:r>
              <a:rPr lang="hr-HR" dirty="0"/>
              <a:t> 16 uvodi jedinstveni obračunski model  </a:t>
            </a:r>
            <a:r>
              <a:rPr lang="en-US" dirty="0" err="1"/>
              <a:t>primatelja</a:t>
            </a:r>
            <a:r>
              <a:rPr lang="hr-HR" dirty="0"/>
              <a:t> i zahtijeva od </a:t>
            </a:r>
            <a:r>
              <a:rPr lang="en-US" dirty="0" err="1"/>
              <a:t>primatelja</a:t>
            </a:r>
            <a:r>
              <a:rPr lang="hr-HR" dirty="0"/>
              <a:t> da prizna imovinu i obveze za sve leasinge s rokom duljim od 12 mjeseci, osim ako je predmetna imovina male vrijednosti.  </a:t>
            </a:r>
            <a:r>
              <a:rPr lang="en-US" dirty="0"/>
              <a:t>P</a:t>
            </a:r>
            <a:r>
              <a:rPr lang="hr-HR" dirty="0" err="1"/>
              <a:t>rimatelj</a:t>
            </a:r>
            <a:r>
              <a:rPr lang="hr-HR" dirty="0"/>
              <a:t> je dužan priznati pravo korištenja imovine koja predstavlja njegovo pravo na korištenje predmetne imovine u leasingu i obvezu leasinga koja predstavlja njegovu obvezu plaćanja leasing</a:t>
            </a:r>
            <a:r>
              <a:rPr lang="en-US" dirty="0"/>
              <a:t>a</a:t>
            </a:r>
            <a:r>
              <a:rPr lang="hr-HR" dirty="0"/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5754831" y="6063346"/>
            <a:ext cx="493418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Za više informacija: </a:t>
            </a:r>
            <a:r>
              <a:rPr lang="hr-HR" sz="1200" dirty="0">
                <a:hlinkClick r:id="rId4"/>
              </a:rPr>
              <a:t>https://www.ifrs.org/-/media/project/leases/ifrs/published-documents/ifrs16-effects-analysis.pdf</a:t>
            </a:r>
            <a:r>
              <a:rPr lang="hr-HR" sz="1200" dirty="0"/>
              <a:t> 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76706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C03B54B9-570A-4910-9220-E86FEC37B920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54392"/>
          <a:stretch/>
        </p:blipFill>
        <p:spPr>
          <a:xfrm>
            <a:off x="6531610" y="2272172"/>
            <a:ext cx="2758440" cy="2726706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FEAE114-A038-4CAA-907E-AB59EF4FCF92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r="54392"/>
          <a:stretch/>
        </p:blipFill>
        <p:spPr>
          <a:xfrm>
            <a:off x="2293204" y="2272172"/>
            <a:ext cx="2758440" cy="2726706"/>
          </a:xfrm>
          <a:prstGeom prst="rect">
            <a:avLst/>
          </a:prstGeom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Prije početka – što je specijalistički modul – </a:t>
            </a:r>
            <a:r>
              <a:rPr lang="en-US" sz="2800" b="1" dirty="0">
                <a:latin typeface="Calibri"/>
                <a:cs typeface="Calibri"/>
              </a:rPr>
              <a:t>leasing</a:t>
            </a:r>
            <a:r>
              <a:rPr lang="hr-HR" sz="2800" b="1" dirty="0">
                <a:latin typeface="Calibri"/>
                <a:cs typeface="Calibri"/>
              </a:rPr>
              <a:t> (...a što nije)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FCBC10-E769-45CB-81A1-62ACE1556354}"/>
              </a:ext>
            </a:extLst>
          </p:cNvPr>
          <p:cNvCxnSpPr/>
          <p:nvPr/>
        </p:nvCxnSpPr>
        <p:spPr>
          <a:xfrm>
            <a:off x="2033286" y="1585732"/>
            <a:ext cx="3588152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6DAC42B-AD32-4382-A663-6345E788D084}"/>
              </a:ext>
            </a:extLst>
          </p:cNvPr>
          <p:cNvCxnSpPr/>
          <p:nvPr/>
        </p:nvCxnSpPr>
        <p:spPr>
          <a:xfrm>
            <a:off x="6187874" y="1585732"/>
            <a:ext cx="3588152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nhaltsplatzhalter 2">
            <a:extLst>
              <a:ext uri="{FF2B5EF4-FFF2-40B4-BE49-F238E27FC236}">
                <a16:creationId xmlns:a16="http://schemas.microsoft.com/office/drawing/2014/main" id="{FA325302-8608-4CAD-B9D7-5A74E48ABC7C}"/>
              </a:ext>
            </a:extLst>
          </p:cNvPr>
          <p:cNvSpPr>
            <a:spLocks noGrp="1"/>
          </p:cNvSpPr>
          <p:nvPr/>
        </p:nvSpPr>
        <p:spPr>
          <a:xfrm>
            <a:off x="2033286" y="1724175"/>
            <a:ext cx="3588152" cy="38227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black"/>
              </a:buClr>
            </a:pP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uvod u financijski koncept </a:t>
            </a:r>
            <a:r>
              <a:rPr lang="en-US" sz="1600" b="1" dirty="0" err="1">
                <a:solidFill>
                  <a:srgbClr val="4472C4"/>
                </a:solidFill>
                <a:latin typeface="Calibri" panose="020F0502020204030204"/>
              </a:rPr>
              <a:t>leasinga</a:t>
            </a:r>
            <a:endParaRPr lang="hr-HR" sz="1600" b="1" dirty="0">
              <a:solidFill>
                <a:srgbClr val="4472C4"/>
              </a:solidFill>
              <a:latin typeface="Calibri" panose="020F0502020204030204"/>
            </a:endParaRPr>
          </a:p>
          <a:p>
            <a:pPr>
              <a:buClr>
                <a:prstClr val="black"/>
              </a:buClr>
            </a:pPr>
            <a:r>
              <a:rPr lang="hr-HR" sz="1600" dirty="0">
                <a:latin typeface="Calibri" panose="020F0502020204030204"/>
              </a:rPr>
              <a:t>alat koji omogućava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standardizirano i sustavno ocjenjivanje 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potencijalnih energetskih projekata</a:t>
            </a:r>
          </a:p>
          <a:p>
            <a:pPr>
              <a:buClr>
                <a:prstClr val="black"/>
              </a:buClr>
            </a:pP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u stanju </a:t>
            </a: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uzeti u obzir učinak </a:t>
            </a:r>
            <a:r>
              <a:rPr lang="en-US" sz="1600" b="1" dirty="0" err="1">
                <a:solidFill>
                  <a:srgbClr val="4472C4"/>
                </a:solidFill>
                <a:latin typeface="Calibri" panose="020F0502020204030204"/>
              </a:rPr>
              <a:t>leasinga</a:t>
            </a: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 na energetsku učinkovitost i obnovljive energije</a:t>
            </a:r>
          </a:p>
          <a:p>
            <a:pPr>
              <a:buClr>
                <a:prstClr val="black"/>
              </a:buClr>
            </a:pPr>
            <a:r>
              <a:rPr lang="hr-HR" sz="1600" dirty="0">
                <a:latin typeface="Calibri" panose="020F0502020204030204"/>
              </a:rPr>
              <a:t>praktičan i prikladan za </a:t>
            </a:r>
            <a:r>
              <a:rPr lang="en-US" sz="1600" b="1" dirty="0" err="1">
                <a:solidFill>
                  <a:srgbClr val="4472C4"/>
                </a:solidFill>
                <a:latin typeface="Calibri" panose="020F0502020204030204"/>
              </a:rPr>
              <a:t>podizanje</a:t>
            </a:r>
            <a:r>
              <a:rPr lang="en-US" sz="1600" b="1" dirty="0">
                <a:solidFill>
                  <a:srgbClr val="4472C4"/>
                </a:solidFill>
                <a:latin typeface="Calibri" panose="020F0502020204030204"/>
              </a:rPr>
              <a:t> </a:t>
            </a:r>
            <a:r>
              <a:rPr lang="en-US" sz="1600" b="1" dirty="0" err="1">
                <a:solidFill>
                  <a:srgbClr val="4472C4"/>
                </a:solidFill>
                <a:latin typeface="Calibri" panose="020F0502020204030204"/>
              </a:rPr>
              <a:t>razine</a:t>
            </a:r>
            <a:r>
              <a:rPr lang="en-US" sz="1600" b="1" dirty="0">
                <a:solidFill>
                  <a:srgbClr val="4472C4"/>
                </a:solidFill>
                <a:latin typeface="Calibri" panose="020F0502020204030204"/>
              </a:rPr>
              <a:t> </a:t>
            </a:r>
            <a:r>
              <a:rPr lang="en-US" sz="1600" b="1" dirty="0" err="1">
                <a:solidFill>
                  <a:srgbClr val="4472C4"/>
                </a:solidFill>
                <a:latin typeface="Calibri" panose="020F0502020204030204"/>
              </a:rPr>
              <a:t>znanja</a:t>
            </a:r>
            <a:endParaRPr lang="hr-HR" sz="1600" b="1" dirty="0">
              <a:solidFill>
                <a:srgbClr val="4472C4"/>
              </a:solidFill>
              <a:latin typeface="Calibri" panose="020F0502020204030204"/>
            </a:endParaRPr>
          </a:p>
          <a:p>
            <a:pPr>
              <a:buClr>
                <a:prstClr val="black"/>
              </a:buClr>
            </a:pP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temeljen na konceptima 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(poput net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o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 sadašnje vrijednosti (N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V) i interne stope </a:t>
            </a:r>
            <a:r>
              <a:rPr lang="en-US" sz="1600" dirty="0" err="1">
                <a:solidFill>
                  <a:prstClr val="black"/>
                </a:solidFill>
                <a:latin typeface="Calibri" panose="020F0502020204030204"/>
              </a:rPr>
              <a:t>rentabilnosti</a:t>
            </a:r>
            <a:r>
              <a:rPr lang="hr-HR" sz="1600" dirty="0">
                <a:solidFill>
                  <a:prstClr val="black"/>
                </a:solidFill>
                <a:latin typeface="Calibri" panose="020F0502020204030204"/>
              </a:rPr>
              <a:t> (IRR)) koji su obuhvaćeni drugim nastavnim materijalima iz ove serije</a:t>
            </a:r>
          </a:p>
        </p:txBody>
      </p:sp>
      <p:sp>
        <p:nvSpPr>
          <p:cNvPr id="57" name="Inhaltsplatzhalter 2">
            <a:extLst>
              <a:ext uri="{FF2B5EF4-FFF2-40B4-BE49-F238E27FC236}">
                <a16:creationId xmlns:a16="http://schemas.microsoft.com/office/drawing/2014/main" id="{28F761F2-B3A0-43CA-9138-24679973F3DA}"/>
              </a:ext>
            </a:extLst>
          </p:cNvPr>
          <p:cNvSpPr>
            <a:spLocks noGrp="1"/>
          </p:cNvSpPr>
          <p:nvPr/>
        </p:nvSpPr>
        <p:spPr>
          <a:xfrm>
            <a:off x="2033286" y="1219685"/>
            <a:ext cx="3588152" cy="36604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prstClr val="black"/>
              </a:buClr>
              <a:buNone/>
            </a:pP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Ovaj je modul ...</a:t>
            </a:r>
          </a:p>
        </p:txBody>
      </p:sp>
      <p:sp>
        <p:nvSpPr>
          <p:cNvPr id="58" name="Inhaltsplatzhalter 2">
            <a:extLst>
              <a:ext uri="{FF2B5EF4-FFF2-40B4-BE49-F238E27FC236}">
                <a16:creationId xmlns:a16="http://schemas.microsoft.com/office/drawing/2014/main" id="{999B406B-3BE5-4FB8-8495-5AB8D2D4A37D}"/>
              </a:ext>
            </a:extLst>
          </p:cNvPr>
          <p:cNvSpPr>
            <a:spLocks noGrp="1"/>
          </p:cNvSpPr>
          <p:nvPr/>
        </p:nvSpPr>
        <p:spPr>
          <a:xfrm>
            <a:off x="6187874" y="1219685"/>
            <a:ext cx="3588152" cy="36604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prstClr val="black"/>
              </a:buClr>
              <a:buNone/>
            </a:pP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Ovaj modul nije ...</a:t>
            </a:r>
          </a:p>
        </p:txBody>
      </p:sp>
      <p:sp>
        <p:nvSpPr>
          <p:cNvPr id="59" name="Inhaltsplatzhalter 2">
            <a:extLst>
              <a:ext uri="{FF2B5EF4-FFF2-40B4-BE49-F238E27FC236}">
                <a16:creationId xmlns:a16="http://schemas.microsoft.com/office/drawing/2014/main" id="{DC3D4CE2-42A3-4951-B384-8C4A06637237}"/>
              </a:ext>
            </a:extLst>
          </p:cNvPr>
          <p:cNvSpPr>
            <a:spLocks noGrp="1"/>
          </p:cNvSpPr>
          <p:nvPr/>
        </p:nvSpPr>
        <p:spPr>
          <a:xfrm>
            <a:off x="6187874" y="1724175"/>
            <a:ext cx="3588152" cy="38227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prstClr val="black"/>
              </a:buClr>
            </a:pP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iscrpan i potpun </a:t>
            </a:r>
            <a:r>
              <a:rPr lang="hr-HR" sz="1800" dirty="0">
                <a:solidFill>
                  <a:prstClr val="black"/>
                </a:solidFill>
                <a:latin typeface="Calibri" panose="020F0502020204030204"/>
              </a:rPr>
              <a:t>popis svih aktivnosti </a:t>
            </a:r>
            <a:r>
              <a:rPr lang="en-US" sz="1800" dirty="0" err="1">
                <a:solidFill>
                  <a:prstClr val="black"/>
                </a:solidFill>
                <a:latin typeface="Calibri" panose="020F0502020204030204"/>
              </a:rPr>
              <a:t>leasinga</a:t>
            </a:r>
            <a:endParaRPr lang="hr-HR" sz="18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buClr>
                <a:prstClr val="black"/>
              </a:buClr>
            </a:pP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znanstvena studija </a:t>
            </a:r>
            <a:r>
              <a:rPr lang="hr-HR" sz="1800" dirty="0">
                <a:latin typeface="Calibri" panose="020F0502020204030204"/>
              </a:rPr>
              <a:t>koja uspoređuje različite metode evaluacije i predlaže </a:t>
            </a:r>
            <a:r>
              <a:rPr lang="en-US" sz="1800" dirty="0" err="1">
                <a:latin typeface="Calibri" panose="020F0502020204030204"/>
              </a:rPr>
              <a:t>onu</a:t>
            </a:r>
            <a:r>
              <a:rPr lang="en-US" sz="1800" dirty="0">
                <a:latin typeface="Calibri" panose="020F0502020204030204"/>
              </a:rPr>
              <a:t> </a:t>
            </a:r>
            <a:r>
              <a:rPr lang="en-US" sz="1800" dirty="0" err="1">
                <a:latin typeface="Calibri" panose="020F0502020204030204"/>
              </a:rPr>
              <a:t>najbolju</a:t>
            </a:r>
            <a:endParaRPr lang="hr-HR" sz="1800" dirty="0">
              <a:latin typeface="Calibri" panose="020F0502020204030204"/>
            </a:endParaRPr>
          </a:p>
          <a:p>
            <a:pPr>
              <a:buClr>
                <a:prstClr val="black"/>
              </a:buClr>
            </a:pP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primjenjiv na sve zemlje</a:t>
            </a:r>
            <a:r>
              <a:rPr lang="hr-HR" sz="18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hr-HR" sz="1800" dirty="0">
                <a:latin typeface="Calibri" panose="020F0502020204030204"/>
              </a:rPr>
              <a:t>bez obzira na lokalne uvjete</a:t>
            </a:r>
          </a:p>
          <a:p>
            <a:pPr>
              <a:buClr>
                <a:prstClr val="black"/>
              </a:buClr>
            </a:pPr>
            <a:r>
              <a:rPr lang="en-US" sz="1800" b="1" dirty="0">
                <a:solidFill>
                  <a:srgbClr val="4472C4"/>
                </a:solidFill>
                <a:latin typeface="Calibri" panose="020F0502020204030204"/>
              </a:rPr>
              <a:t>plan</a:t>
            </a:r>
            <a:r>
              <a:rPr lang="hr-HR" sz="1800" b="1" dirty="0">
                <a:solidFill>
                  <a:srgbClr val="4472C4"/>
                </a:solidFill>
                <a:latin typeface="Calibri" panose="020F0502020204030204"/>
              </a:rPr>
              <a:t> </a:t>
            </a:r>
            <a:r>
              <a:rPr lang="hr-HR" sz="1800" dirty="0">
                <a:solidFill>
                  <a:prstClr val="black"/>
                </a:solidFill>
                <a:latin typeface="Calibri" panose="020F0502020204030204"/>
              </a:rPr>
              <a:t>za analizu donošenja odluke </a:t>
            </a: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o </a:t>
            </a:r>
            <a:r>
              <a:rPr lang="en-US" sz="1800" dirty="0" err="1">
                <a:solidFill>
                  <a:prstClr val="black"/>
                </a:solidFill>
                <a:latin typeface="Calibri" panose="020F0502020204030204"/>
              </a:rPr>
              <a:t>uzimanju</a:t>
            </a:r>
            <a:r>
              <a:rPr lang="en-US" sz="18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1800" dirty="0" err="1">
                <a:solidFill>
                  <a:prstClr val="black"/>
                </a:solidFill>
                <a:latin typeface="Calibri" panose="020F0502020204030204"/>
              </a:rPr>
              <a:t>leasinga</a:t>
            </a:r>
            <a:endParaRPr lang="hr-HR" sz="1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559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/>
          <a:lstStyle/>
          <a:p>
            <a:pPr algn="r"/>
            <a:r>
              <a:rPr lang="hr-HR" sz="2800" b="1" dirty="0"/>
              <a:t>Računovodstvo i porezi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996574"/>
              </p:ext>
            </p:extLst>
          </p:nvPr>
        </p:nvGraphicFramePr>
        <p:xfrm>
          <a:off x="701040" y="1270898"/>
          <a:ext cx="10789920" cy="441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7" name="Rectangle 6"/>
          <p:cNvSpPr/>
          <p:nvPr/>
        </p:nvSpPr>
        <p:spPr>
          <a:xfrm>
            <a:off x="5754831" y="6063346"/>
            <a:ext cx="493418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Za više informacija: </a:t>
            </a:r>
            <a:r>
              <a:rPr lang="hr-HR" sz="1200" dirty="0">
                <a:hlinkClick r:id="rId10"/>
              </a:rPr>
              <a:t>https://www.ifrs.org/-/media/project/leases/ifrs/published-documents/ifrs16-effects-analysis.pdf</a:t>
            </a:r>
            <a:r>
              <a:rPr lang="hr-HR" sz="1200" dirty="0"/>
              <a:t> </a:t>
            </a:r>
          </a:p>
          <a:p>
            <a:endParaRPr lang="en-US" sz="14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89AE-ACA0-4717-B0BB-5A5FF89EF800}" type="slidenum">
              <a:rPr lang="x-none" smtClean="0">
                <a:solidFill>
                  <a:srgbClr val="000000">
                    <a:tint val="75000"/>
                  </a:srgbClr>
                </a:solidFill>
              </a:rPr>
              <a:pPr/>
              <a:t>20</a:t>
            </a:fld>
            <a:endParaRPr lang="x-non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5235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5466" y="282511"/>
            <a:ext cx="11573768" cy="457200"/>
          </a:xfrm>
        </p:spPr>
        <p:txBody>
          <a:bodyPr/>
          <a:lstStyle/>
          <a:p>
            <a:pPr algn="r"/>
            <a:r>
              <a:rPr lang="hr-HR" sz="2800" b="1" dirty="0"/>
              <a:t>Računovodstvo leasinga (</a:t>
            </a:r>
            <a:r>
              <a:rPr lang="en-US" sz="2800" b="1" dirty="0"/>
              <a:t>IFRS</a:t>
            </a:r>
            <a:r>
              <a:rPr lang="hr-HR" sz="2800" b="1" dirty="0"/>
              <a:t> 16)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85674" y="1284140"/>
            <a:ext cx="11084984" cy="22496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/>
              <a:t>Računovodstvo leasinga trenutačno je u prijelaznoj fazi što znatno utječe na ključne pokazatelje uspješnosti (npr. EBITDA, omjer kapitala, razinu kamatnih obveza u strukturi kapitala).</a:t>
            </a:r>
          </a:p>
          <a:p>
            <a:pPr marL="0" indent="0">
              <a:buNone/>
            </a:pPr>
            <a:endParaRPr lang="en-US" altLang="de-DE" dirty="0"/>
          </a:p>
          <a:p>
            <a:pPr marL="0" indent="0">
              <a:buNone/>
            </a:pPr>
            <a:r>
              <a:rPr lang="hr-HR" dirty="0"/>
              <a:t>Trenutačno računovodstvo leasinga za </a:t>
            </a:r>
            <a:r>
              <a:rPr lang="en-US" dirty="0" err="1"/>
              <a:t>primatelje</a:t>
            </a:r>
            <a:r>
              <a:rPr lang="hr-HR" dirty="0"/>
              <a:t> (</a:t>
            </a:r>
            <a:r>
              <a:rPr lang="en-US" dirty="0"/>
              <a:t>IAS</a:t>
            </a:r>
            <a:r>
              <a:rPr lang="hr-HR" dirty="0"/>
              <a:t> 17):</a:t>
            </a:r>
          </a:p>
          <a:p>
            <a:r>
              <a:rPr lang="hr-HR" dirty="0"/>
              <a:t>Razlika između operativnog i financijskog leasinga</a:t>
            </a:r>
          </a:p>
          <a:p>
            <a:r>
              <a:rPr lang="hr-HR" dirty="0"/>
              <a:t>Računovodstveni tretman: 	</a:t>
            </a:r>
          </a:p>
        </p:txBody>
      </p:sp>
      <p:graphicFrame>
        <p:nvGraphicFramePr>
          <p:cNvPr id="7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572654"/>
              </p:ext>
            </p:extLst>
          </p:nvPr>
        </p:nvGraphicFramePr>
        <p:xfrm>
          <a:off x="785674" y="3704817"/>
          <a:ext cx="10502900" cy="2112333"/>
        </p:xfrm>
        <a:graphic>
          <a:graphicData uri="http://schemas.openxmlformats.org/drawingml/2006/table">
            <a:tbl>
              <a:tblPr/>
              <a:tblGrid>
                <a:gridCol w="3139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3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9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1180"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de-DE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9308" marR="129308" marT="60963" marB="60963" horzOverflow="overflow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Operativni leasing (primatelj)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Financijski leasing (primatelj)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339"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Bilanca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Unaprijed plaćeni/obračunati leasing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L</a:t>
                      </a:r>
                      <a:r>
                        <a:rPr kumimoji="0" lang="hr-HR" sz="1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easing</a:t>
                      </a: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imovina</a:t>
                      </a:r>
                    </a:p>
                    <a:p>
                      <a:pPr marL="179388" marR="0" lvl="0" indent="-179388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Odgovornost</a:t>
                      </a:r>
                    </a:p>
                  </a:txBody>
                  <a:tcPr marL="129319" marR="129319" marT="60963" marB="60963" horzOverflow="overflow">
                    <a:lnL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281"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hr-H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Izvještaj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dobiti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i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gubitka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hr-HR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charset="0"/>
                          <a:cs typeface="Arial" charset="0"/>
                        </a:rPr>
                        <a:t>(P/L)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Troškovi leasinga / najma</a:t>
                      </a:r>
                    </a:p>
                  </a:txBody>
                  <a:tcPr marL="129308" marR="129308" marT="60963" marB="60963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-179388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Amortizacija</a:t>
                      </a:r>
                    </a:p>
                    <a:p>
                      <a:pPr marL="179388" marR="0" lvl="0" indent="-179388" algn="l" defTabSz="785813" rtl="0" eaLnBrk="0" fontAlgn="base" latinLnBrk="0" hangingPunct="0">
                        <a:lnSpc>
                          <a:spcPct val="105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rgbClr val="003396"/>
                        </a:buClr>
                        <a:buSzPct val="75000"/>
                        <a:buFont typeface="Arial" pitchFamily="34" charset="0"/>
                        <a:buChar char="►"/>
                        <a:tabLst/>
                      </a:pPr>
                      <a:r>
                        <a:rPr kumimoji="0" lang="hr-HR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rPr>
                        <a:t> Trošak financija</a:t>
                      </a:r>
                    </a:p>
                  </a:txBody>
                  <a:tcPr marL="129319" marR="129319" marT="60963" marB="60963" horzOverflow="overflow">
                    <a:lnL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C2D8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A89AE-ACA0-4717-B0BB-5A5FF89EF800}" type="slidenum">
              <a:rPr lang="x-none" smtClean="0">
                <a:solidFill>
                  <a:srgbClr val="000000">
                    <a:tint val="75000"/>
                  </a:srgbClr>
                </a:solidFill>
              </a:rPr>
              <a:pPr/>
              <a:t>21</a:t>
            </a:fld>
            <a:endParaRPr lang="x-none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124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9210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1817033" y="1069442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1817033" y="1399056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38130" y="1724743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38130" y="2080740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38130" y="2444615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38130" y="2796475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1821146" y="3518827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Procjena leasinga </a:t>
              </a: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1821146" y="3184880"/>
            <a:ext cx="8379341" cy="276253"/>
            <a:chOff x="1128778" y="1187223"/>
            <a:chExt cx="8222316" cy="930194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3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Računovodstvo i porezi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42245" y="3860145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2142245" y="4212005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1817031" y="4607688"/>
            <a:ext cx="8379341" cy="610200"/>
            <a:chOff x="1821146" y="3184880"/>
            <a:chExt cx="8379341" cy="61020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6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b="1" dirty="0">
                    <a:solidFill>
                      <a:srgbClr val="4472C4"/>
                    </a:solidFill>
                    <a:latin typeface="Calibri" panose="020F0502020204030204"/>
                  </a:rPr>
                  <a:t>L</a:t>
                </a:r>
                <a:r>
                  <a:rPr lang="hr-HR" b="1" dirty="0" err="1">
                    <a:solidFill>
                      <a:srgbClr val="4472C4"/>
                    </a:solidFill>
                    <a:latin typeface="Calibri" panose="020F0502020204030204"/>
                  </a:rPr>
                  <a:t>easing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i energetska učinkovitost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5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Koristi leasinga</a:t>
                </a:r>
              </a:p>
            </p:txBody>
          </p:sp>
        </p:grp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5513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hr-HR" dirty="0" err="1"/>
              <a:t>easing</a:t>
            </a:r>
            <a:r>
              <a:rPr lang="hr-HR" dirty="0"/>
              <a:t> procjenjuju </a:t>
            </a:r>
            <a:r>
              <a:rPr lang="en-US" dirty="0"/>
              <a:t>i </a:t>
            </a:r>
            <a:r>
              <a:rPr lang="hr-HR" dirty="0"/>
              <a:t>primatelj i davatelj. </a:t>
            </a:r>
          </a:p>
          <a:p>
            <a:r>
              <a:rPr lang="en-US" b="1" dirty="0"/>
              <a:t>P</a:t>
            </a:r>
            <a:r>
              <a:rPr lang="hr-HR" b="1" dirty="0" err="1"/>
              <a:t>rimatelj</a:t>
            </a:r>
            <a:r>
              <a:rPr lang="hr-HR" dirty="0"/>
              <a:t> mora utvrditi </a:t>
            </a:r>
            <a:r>
              <a:rPr lang="en-US" dirty="0"/>
              <a:t>da</a:t>
            </a:r>
            <a:r>
              <a:rPr lang="hr-HR" dirty="0"/>
              <a:t> li </a:t>
            </a:r>
            <a:r>
              <a:rPr lang="en-US" dirty="0"/>
              <a:t>je </a:t>
            </a:r>
            <a:r>
              <a:rPr lang="hr-HR" dirty="0"/>
              <a:t>leasing neke imovine jeftiniji od kupnje</a:t>
            </a:r>
          </a:p>
          <a:p>
            <a:r>
              <a:rPr lang="en-US" b="1" dirty="0"/>
              <a:t>D</a:t>
            </a:r>
            <a:r>
              <a:rPr lang="hr-HR" b="1" dirty="0" err="1"/>
              <a:t>avatelj</a:t>
            </a:r>
            <a:r>
              <a:rPr lang="hr-HR" dirty="0"/>
              <a:t> mora odlučiti pruža li plaćanje leasing</a:t>
            </a:r>
            <a:r>
              <a:rPr lang="en-US" dirty="0"/>
              <a:t>a</a:t>
            </a:r>
            <a:r>
              <a:rPr lang="hr-HR" dirty="0"/>
              <a:t> zadovoljavajući povrat kapitala uloženog u leasing imovinu.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leasinga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67433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7450307"/>
              </p:ext>
            </p:extLst>
          </p:nvPr>
        </p:nvGraphicFramePr>
        <p:xfrm>
          <a:off x="838200" y="1120856"/>
          <a:ext cx="10515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endParaRPr lang="hr-H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24</a:t>
            </a:fld>
            <a:endParaRPr lang="pl-PL"/>
          </a:p>
        </p:txBody>
      </p:sp>
      <p:sp>
        <p:nvSpPr>
          <p:cNvPr id="8" name="Rectangle 7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10545632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9" name="Rectangle 8"/>
          <p:cNvSpPr/>
          <p:nvPr/>
        </p:nvSpPr>
        <p:spPr>
          <a:xfrm>
            <a:off x="1079044" y="3486150"/>
            <a:ext cx="10134600" cy="19113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dirty="0">
                <a:solidFill>
                  <a:schemeClr val="tx1"/>
                </a:solidFill>
              </a:rPr>
              <a:t>Stoga je najprikladnija usporedba </a:t>
            </a:r>
            <a:r>
              <a:rPr lang="hr-HR" sz="2400" b="1" dirty="0">
                <a:solidFill>
                  <a:schemeClr val="tx1"/>
                </a:solidFill>
              </a:rPr>
              <a:t>financiranje s pomoću leasinga naspram dugovanja</a:t>
            </a:r>
            <a:r>
              <a:rPr lang="hr-HR" sz="2400" dirty="0">
                <a:solidFill>
                  <a:schemeClr val="tx1"/>
                </a:solidFill>
              </a:rPr>
              <a:t>. Usporedite troškove leasinga s troškovima financiranja duga bez obzira na to kako se zapravo financira kupnja imovine. </a:t>
            </a:r>
          </a:p>
          <a:p>
            <a:pPr algn="ctr"/>
            <a:r>
              <a:rPr lang="hr-HR" sz="1600" dirty="0">
                <a:solidFill>
                  <a:schemeClr val="tx1"/>
                </a:solidFill>
              </a:rPr>
              <a:t>Imovina se može kupiti raspoloživim novcem ili novcem prikupljenim izdavanjem dionica, ali budući da je leasing zamjena za financiranje duga i ima isti učinak na strukturu kapitala, odgovarajuća usporedba i dalje bi bila s financiranjem duga.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71488" y="1206500"/>
            <a:ext cx="11074856" cy="1440000"/>
            <a:chOff x="235744" y="1092200"/>
            <a:chExt cx="11074856" cy="1440000"/>
          </a:xfrm>
        </p:grpSpPr>
        <p:sp>
          <p:nvSpPr>
            <p:cNvPr id="8" name="Rectangle 7"/>
            <p:cNvSpPr/>
            <p:nvPr/>
          </p:nvSpPr>
          <p:spPr>
            <a:xfrm>
              <a:off x="235744" y="1092200"/>
              <a:ext cx="5400000" cy="14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/>
                <a:t>L</a:t>
              </a:r>
              <a:r>
                <a:rPr lang="hr-HR" b="1" dirty="0" err="1"/>
                <a:t>easing</a:t>
              </a:r>
              <a:r>
                <a:rPr lang="hr-HR" b="1" dirty="0"/>
                <a:t> je usporediv s kreditom</a:t>
              </a:r>
              <a:r>
                <a:rPr lang="hr-HR" dirty="0"/>
                <a:t> jer tvrtka mora izvršiti određeni niz plaćanja, a ako ih ne izvrši  moglo bi doći do bankrota.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10600" y="1092200"/>
              <a:ext cx="5400000" cy="1440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/>
                <a:t>L</a:t>
              </a:r>
              <a:r>
                <a:rPr lang="hr-HR" dirty="0" err="1"/>
                <a:t>easing</a:t>
              </a:r>
              <a:r>
                <a:rPr lang="hr-HR" dirty="0"/>
                <a:t> obično ima</a:t>
              </a:r>
              <a:r>
                <a:rPr lang="hr-HR" b="1" dirty="0"/>
                <a:t> jednak učinak na strukturu kapitala kao i zaduživanje.</a:t>
              </a:r>
              <a:r>
                <a:rPr lang="hr-HR" dirty="0"/>
                <a:t> Ako tvrtka ima ciljanu strukturu kapitala, tada 1 USD financiranja leasinga zamjenjuje 1 USD duga financiranja. </a:t>
              </a:r>
            </a:p>
          </p:txBody>
        </p:sp>
      </p:grpSp>
      <p:cxnSp>
        <p:nvCxnSpPr>
          <p:cNvPr id="14" name="Straight Arrow Connector 13"/>
          <p:cNvCxnSpPr>
            <a:stCxn id="8" idx="2"/>
          </p:cNvCxnSpPr>
          <p:nvPr/>
        </p:nvCxnSpPr>
        <p:spPr>
          <a:xfrm>
            <a:off x="3171488" y="2646500"/>
            <a:ext cx="2924512" cy="823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1" idx="2"/>
          </p:cNvCxnSpPr>
          <p:nvPr/>
        </p:nvCxnSpPr>
        <p:spPr>
          <a:xfrm flipH="1">
            <a:off x="6146344" y="2646500"/>
            <a:ext cx="2700000" cy="823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25</a:t>
            </a:fld>
            <a:endParaRPr lang="pl-PL"/>
          </a:p>
        </p:txBody>
      </p:sp>
      <p:sp>
        <p:nvSpPr>
          <p:cNvPr id="15" name="Rectangle 14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3232709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499487"/>
              </p:ext>
            </p:extLst>
          </p:nvPr>
        </p:nvGraphicFramePr>
        <p:xfrm>
          <a:off x="838200" y="1135025"/>
          <a:ext cx="10515600" cy="2194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88473" y="333810"/>
            <a:ext cx="10065327" cy="428914"/>
          </a:xfrm>
        </p:spPr>
        <p:txBody>
          <a:bodyPr/>
          <a:lstStyle/>
          <a:p>
            <a:r>
              <a:rPr lang="hr-HR" dirty="0"/>
              <a:t> Izračunavanje NAL-a (neto prednosti pred leasingom)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04491663"/>
              </p:ext>
            </p:extLst>
          </p:nvPr>
        </p:nvGraphicFramePr>
        <p:xfrm>
          <a:off x="838200" y="3533553"/>
          <a:ext cx="10515600" cy="2308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26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27310051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hr-HR" dirty="0" err="1"/>
              <a:t>avatelj</a:t>
            </a:r>
            <a:r>
              <a:rPr lang="hr-HR" dirty="0"/>
              <a:t> naspram </a:t>
            </a:r>
            <a:r>
              <a:rPr lang="en-US" dirty="0" err="1"/>
              <a:t>primatelja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8929687" y="1284317"/>
            <a:ext cx="29432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Ako su ulozi </a:t>
            </a:r>
            <a:r>
              <a:rPr lang="en-US" dirty="0" err="1"/>
              <a:t>primatelja</a:t>
            </a:r>
            <a:r>
              <a:rPr lang="hr-HR" dirty="0"/>
              <a:t> i </a:t>
            </a:r>
            <a:r>
              <a:rPr lang="en-US" dirty="0" err="1"/>
              <a:t>davatelja</a:t>
            </a:r>
            <a:r>
              <a:rPr lang="hr-HR" dirty="0"/>
              <a:t> jednaki, tada pozitivni NAL za </a:t>
            </a:r>
            <a:r>
              <a:rPr lang="en-US" dirty="0" err="1"/>
              <a:t>primatelja</a:t>
            </a:r>
            <a:r>
              <a:rPr lang="hr-HR" dirty="0"/>
              <a:t> podrazumijeva jednak, ali negativan N</a:t>
            </a:r>
            <a:r>
              <a:rPr lang="en-US" dirty="0"/>
              <a:t>S</a:t>
            </a:r>
            <a:r>
              <a:rPr lang="hr-HR" dirty="0"/>
              <a:t>V za </a:t>
            </a:r>
            <a:r>
              <a:rPr lang="en-US" dirty="0" err="1"/>
              <a:t>davatelja</a:t>
            </a:r>
            <a:r>
              <a:rPr lang="hr-HR" dirty="0"/>
              <a:t>. </a:t>
            </a:r>
            <a:r>
              <a:rPr lang="hr-HR" b="1" dirty="0"/>
              <a:t>Međutim, uvjeti su često takvi da leasing objema stranama može pružiti neto korist. Takva situacija nastaje zbog razlike u porezima, stopama zaduživanja, procijenjenim ostatkom vrijednosti ili mogućnosti podnošenja rizika od preostale vrijednosti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27</a:t>
            </a:fld>
            <a:endParaRPr lang="pl-PL"/>
          </a:p>
        </p:txBody>
      </p:sp>
      <p:sp>
        <p:nvSpPr>
          <p:cNvPr id="13" name="Rectangle 12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782803"/>
              </p:ext>
            </p:extLst>
          </p:nvPr>
        </p:nvGraphicFramePr>
        <p:xfrm>
          <a:off x="1265283" y="1173142"/>
          <a:ext cx="6288842" cy="4477058"/>
        </p:xfrm>
        <a:graphic>
          <a:graphicData uri="http://schemas.openxmlformats.org/drawingml/2006/table">
            <a:tbl>
              <a:tblPr/>
              <a:tblGrid>
                <a:gridCol w="898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84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5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primatelj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Oprema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6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hr-HR" sz="7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easing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-55.000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-55.000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-55.000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-55.000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-55.000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Ušteda poreza od leasinga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Ušteda poreza od kamata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Neto novčani tok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Sadašnja vrijednost (</a:t>
                      </a:r>
                      <a:r>
                        <a:rPr lang="en-US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V) novčanog toka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200.000,00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-33.568,08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-31.519,32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-29.595,61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-27.789,30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-26.093,24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NPV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51,434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hr-HR" sz="700" b="1" dirty="0" err="1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avatelj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Oprema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hr-HR" sz="7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easing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55.000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Ušteda poreza od leasinga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-19.250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Preostala vrijednost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Ušteda poreza od kamata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Neto novčani tok</a:t>
                      </a:r>
                      <a:endParaRPr lang="hr-HR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-200.000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35.750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6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Sadašnja vrijednost (</a:t>
                      </a:r>
                      <a:r>
                        <a:rPr lang="en-US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V) novčanog toka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-200.000,00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33.568,08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31.519,32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29.595,61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27.789,30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26.093,24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6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hr-HR" sz="7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-51,434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41014" marR="41014" marT="5696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973777" y="889000"/>
            <a:ext cx="6863937" cy="499143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128156" y="889000"/>
            <a:ext cx="6578930" cy="489428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244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61533"/>
            <a:ext cx="10515600" cy="3872442"/>
          </a:xfrm>
        </p:spPr>
        <p:txBody>
          <a:bodyPr>
            <a:noAutofit/>
          </a:bodyPr>
          <a:lstStyle/>
          <a:p>
            <a:r>
              <a:rPr lang="hr-HR" sz="2400" dirty="0"/>
              <a:t>Tvrtki za iskopavanje tunela (TEC) potreban je novi traktor koji košta 200.000 USD, a upotrebljavat će se 5 godina. TEC može dobiti zajam od banke s kamatnom stopom od 10 % i otplatom glavnice nakon 5 godina. </a:t>
            </a:r>
          </a:p>
          <a:p>
            <a:r>
              <a:rPr lang="hr-HR" sz="2400" dirty="0"/>
              <a:t>Radi jednostavnosti pretpostavimo da: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Traktor se može amortizirati linearnom amortizacijom za pet godina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Pretpostavimo da TEC može odbiti leasing, amortizacijske troškove i isplate kamata u svrhu poreza na dohodak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Troškovi održavanja uključeni su u kupnju traktora od proizvođača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(II)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28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513422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61533"/>
            <a:ext cx="10515600" cy="2586567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hr-HR" sz="2400" dirty="0"/>
              <a:t>Međutim, Tractor Leasing Corp. nudi leasing za traktor. Financijski direktor TEC-a mora odabrati želi li iznajmiti ili kupiti novi traktor. Pretpostavimo da je plaćanje leasing</a:t>
            </a:r>
            <a:r>
              <a:rPr lang="en-US" sz="2400" dirty="0"/>
              <a:t>a</a:t>
            </a:r>
            <a:r>
              <a:rPr lang="hr-HR" sz="2400" dirty="0"/>
              <a:t> neoporezivo.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(II)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788451"/>
              </p:ext>
            </p:extLst>
          </p:nvPr>
        </p:nvGraphicFramePr>
        <p:xfrm>
          <a:off x="1858107" y="3231614"/>
          <a:ext cx="8475785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4064">
                  <a:extLst>
                    <a:ext uri="{9D8B030D-6E8A-4147-A177-3AD203B41FA5}">
                      <a16:colId xmlns:a16="http://schemas.microsoft.com/office/drawing/2014/main" val="238258041"/>
                    </a:ext>
                  </a:extLst>
                </a:gridCol>
                <a:gridCol w="4261721">
                  <a:extLst>
                    <a:ext uri="{9D8B030D-6E8A-4147-A177-3AD203B41FA5}">
                      <a16:colId xmlns:a16="http://schemas.microsoft.com/office/drawing/2014/main" val="139820510"/>
                    </a:ext>
                  </a:extLst>
                </a:gridCol>
              </a:tblGrid>
              <a:tr h="200446">
                <a:tc>
                  <a:txBody>
                    <a:bodyPr/>
                    <a:lstStyle/>
                    <a:p>
                      <a:r>
                        <a:rPr lang="hr-HR" sz="1800" dirty="0"/>
                        <a:t>Životni vijek imovine</a:t>
                      </a:r>
                      <a:r>
                        <a:rPr lang="hr-HR" sz="18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5 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040992"/>
                  </a:ext>
                </a:extLst>
              </a:tr>
              <a:tr h="267043">
                <a:tc>
                  <a:txBody>
                    <a:bodyPr/>
                    <a:lstStyle/>
                    <a:p>
                      <a:r>
                        <a:rPr lang="hr-HR" sz="1800" dirty="0"/>
                        <a:t>Porezna stopa za TEC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35 %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054219"/>
                  </a:ext>
                </a:extLst>
              </a:tr>
              <a:tr h="267043">
                <a:tc>
                  <a:txBody>
                    <a:bodyPr/>
                    <a:lstStyle/>
                    <a:p>
                      <a:r>
                        <a:rPr lang="hr-HR" sz="1800" dirty="0"/>
                        <a:t>Kamatna stopa zajma</a:t>
                      </a:r>
                      <a:r>
                        <a:rPr lang="hr-HR" sz="18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10 %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570991"/>
                  </a:ext>
                </a:extLst>
              </a:tr>
              <a:tr h="267043">
                <a:tc>
                  <a:txBody>
                    <a:bodyPr/>
                    <a:lstStyle/>
                    <a:p>
                      <a:r>
                        <a:rPr lang="hr-HR" sz="1800" dirty="0"/>
                        <a:t>Trošak duga nakon oporezivanja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6,5 %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01175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368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 završetku ovog modula sudionik će moći:</a:t>
            </a:r>
          </a:p>
          <a:p>
            <a:pPr lvl="1"/>
            <a:r>
              <a:rPr lang="hr-HR" dirty="0"/>
              <a:t>Objasniti što je leasing i kako ga tvrtke mogu </a:t>
            </a:r>
            <a:r>
              <a:rPr lang="en-US" dirty="0" err="1"/>
              <a:t>koristiti</a:t>
            </a:r>
            <a:r>
              <a:rPr lang="hr-HR" dirty="0"/>
              <a:t> </a:t>
            </a:r>
          </a:p>
          <a:p>
            <a:pPr lvl="1"/>
            <a:r>
              <a:rPr lang="hr-HR" dirty="0"/>
              <a:t>Razlikovati različit</a:t>
            </a:r>
            <a:r>
              <a:rPr lang="en-US" dirty="0"/>
              <a:t>e</a:t>
            </a:r>
            <a:r>
              <a:rPr lang="hr-HR" dirty="0"/>
              <a:t> oblik</a:t>
            </a:r>
            <a:r>
              <a:rPr lang="en-US" dirty="0"/>
              <a:t>e</a:t>
            </a:r>
            <a:r>
              <a:rPr lang="hr-HR" dirty="0"/>
              <a:t> leasinga </a:t>
            </a:r>
          </a:p>
          <a:p>
            <a:pPr lvl="1"/>
            <a:r>
              <a:rPr lang="hr-HR" dirty="0"/>
              <a:t>Razumjeti važnost računovodstvenih i poreznih </a:t>
            </a:r>
            <a:r>
              <a:rPr lang="en-US" dirty="0" err="1"/>
              <a:t>učinaka</a:t>
            </a:r>
            <a:r>
              <a:rPr lang="hr-HR" dirty="0"/>
              <a:t> na leasing</a:t>
            </a:r>
          </a:p>
          <a:p>
            <a:pPr lvl="1"/>
            <a:r>
              <a:rPr lang="en-US" dirty="0" err="1"/>
              <a:t>Donijeti</a:t>
            </a:r>
            <a:r>
              <a:rPr lang="hr-HR" dirty="0"/>
              <a:t> odluku </a:t>
            </a:r>
            <a:r>
              <a:rPr lang="en-US" dirty="0"/>
              <a:t>o </a:t>
            </a:r>
            <a:r>
              <a:rPr lang="hr-HR" dirty="0"/>
              <a:t>leasing</a:t>
            </a:r>
            <a:r>
              <a:rPr lang="en-US" dirty="0"/>
              <a:t>u</a:t>
            </a:r>
            <a:endParaRPr lang="hr-HR" dirty="0"/>
          </a:p>
          <a:p>
            <a:pPr lvl="1"/>
            <a:r>
              <a:rPr lang="hr-HR" dirty="0"/>
              <a:t>Prepoznati koje su koristi leasinga i kako nastaju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Ishodi učenja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3904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61533"/>
            <a:ext cx="10515600" cy="1691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dirty="0"/>
              <a:t>Izračunajmo najprije N</a:t>
            </a:r>
            <a:r>
              <a:rPr lang="en-US" sz="2400" dirty="0"/>
              <a:t>S</a:t>
            </a:r>
            <a:r>
              <a:rPr lang="hr-HR" sz="2400" dirty="0"/>
              <a:t>V za posjedovanje traktora. To podrazumijeva uzimanje zajma i kupnju imovine.</a:t>
            </a:r>
          </a:p>
          <a:p>
            <a:pPr marL="914389" lvl="1" indent="-457200">
              <a:buFont typeface="+mj-lt"/>
              <a:buAutoNum type="arabicPeriod"/>
            </a:pPr>
            <a:r>
              <a:rPr lang="hr-HR" dirty="0"/>
              <a:t>Trošak opreme, zajam i iznos</a:t>
            </a:r>
          </a:p>
          <a:p>
            <a:pPr marL="914389" lvl="1" indent="-457200">
              <a:buFont typeface="+mj-lt"/>
              <a:buAutoNum type="arabicPeriod"/>
            </a:pPr>
            <a:r>
              <a:rPr lang="hr-HR" dirty="0"/>
              <a:t>Isplate kamata i štednja na kamate (isplate kamata * porezna stopa)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(III)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30</a:t>
            </a:fld>
            <a:endParaRPr lang="pl-PL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782048"/>
              </p:ext>
            </p:extLst>
          </p:nvPr>
        </p:nvGraphicFramePr>
        <p:xfrm>
          <a:off x="1352285" y="2952750"/>
          <a:ext cx="9324300" cy="26479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5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82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rgbClr val="FFFF00"/>
                          </a:solidFill>
                          <a:effectLst/>
                        </a:rPr>
                        <a:t>Trošak posjedovanja</a:t>
                      </a:r>
                      <a:endParaRPr lang="hr-HR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Trošak opreme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Iznos zajma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7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752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61533"/>
            <a:ext cx="10644554" cy="1446498"/>
          </a:xfrm>
        </p:spPr>
        <p:txBody>
          <a:bodyPr>
            <a:normAutofit fontScale="92500" lnSpcReduction="20000"/>
          </a:bodyPr>
          <a:lstStyle/>
          <a:p>
            <a:pPr marL="971539" lvl="1" indent="-514350">
              <a:buFont typeface="+mj-lt"/>
              <a:buAutoNum type="arabicPeriod" startAt="3"/>
            </a:pPr>
            <a:r>
              <a:rPr lang="hr-HR" dirty="0"/>
              <a:t>Dodajte otplatu glavnice (u zadnjem razdoblju)</a:t>
            </a:r>
          </a:p>
          <a:p>
            <a:pPr marL="971539" lvl="1" indent="-514350">
              <a:buFont typeface="+mj-lt"/>
              <a:buAutoNum type="arabicPeriod" startAt="3"/>
            </a:pPr>
            <a:r>
              <a:rPr lang="hr-HR" dirty="0"/>
              <a:t>Dodajte uštedu poreza od amortizacije (Amortizacija * Porezna stopa)</a:t>
            </a:r>
          </a:p>
          <a:p>
            <a:pPr marL="971539" lvl="1" indent="-514350">
              <a:buFont typeface="+mj-lt"/>
              <a:buAutoNum type="arabicPeriod" startAt="3"/>
            </a:pPr>
            <a:r>
              <a:rPr lang="hr-HR" dirty="0"/>
              <a:t>Zbrojite neto novčane tokove i diskontirajte ih. </a:t>
            </a:r>
            <a:r>
              <a:rPr lang="hr-HR" b="1" dirty="0"/>
              <a:t>Budući da su novčani tokovi nakon oporezivanja, upotrijebite trošak duga nakon oporezivanja = kamatna stopa * (1 - porezna stopa)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(IV)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445141"/>
              </p:ext>
            </p:extLst>
          </p:nvPr>
        </p:nvGraphicFramePr>
        <p:xfrm>
          <a:off x="10261600" y="3080565"/>
          <a:ext cx="1572846" cy="106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846">
                  <a:extLst>
                    <a:ext uri="{9D8B030D-6E8A-4147-A177-3AD203B41FA5}">
                      <a16:colId xmlns:a16="http://schemas.microsoft.com/office/drawing/2014/main" val="2256301183"/>
                    </a:ext>
                  </a:extLst>
                </a:gridCol>
              </a:tblGrid>
              <a:tr h="420399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</a:t>
                      </a:r>
                      <a:r>
                        <a:rPr lang="en-US" dirty="0"/>
                        <a:t>S</a:t>
                      </a:r>
                      <a:r>
                        <a:rPr lang="hr-HR" dirty="0"/>
                        <a:t>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1225962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-141.820,49 </a:t>
                      </a:r>
                    </a:p>
                    <a:p>
                      <a:pPr algn="l" rtl="0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175625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31</a:t>
            </a:fld>
            <a:endParaRPr lang="pl-PL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79775" y="1262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691742"/>
              </p:ext>
            </p:extLst>
          </p:nvPr>
        </p:nvGraphicFramePr>
        <p:xfrm>
          <a:off x="1050365" y="2645968"/>
          <a:ext cx="9242611" cy="3447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03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0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FFFF00"/>
                          </a:solidFill>
                          <a:effectLst/>
                        </a:rPr>
                        <a:t>Trošak posjedovanja</a:t>
                      </a:r>
                      <a:endParaRPr lang="hr-HR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Trošak opreme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Iznos zajma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Otplata glavnice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amortizacije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</a:t>
                      </a:r>
                      <a:r>
                        <a:rPr lang="hr-HR" sz="1100" dirty="0" err="1">
                          <a:solidFill>
                            <a:schemeClr val="tx1"/>
                          </a:solidFill>
                          <a:effectLst/>
                        </a:rPr>
                        <a:t>leasin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ga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61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leasing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-199.000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0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Sadašnja vrijednost (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V) novčanog toka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938,97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881,66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827,85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777,32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-145.246,29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838200" y="17224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7957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182232"/>
            <a:ext cx="10515600" cy="1887964"/>
          </a:xfrm>
        </p:spPr>
        <p:txBody>
          <a:bodyPr>
            <a:normAutofit fontScale="70000" lnSpcReduction="20000"/>
          </a:bodyPr>
          <a:lstStyle/>
          <a:p>
            <a:r>
              <a:rPr lang="hr-HR" dirty="0"/>
              <a:t>Prijeđimo sad na mogućnost leasinga.</a:t>
            </a:r>
          </a:p>
          <a:p>
            <a:pPr marL="914389" lvl="1" indent="-457200">
              <a:buFont typeface="+mj-lt"/>
              <a:buAutoNum type="arabicPeriod"/>
            </a:pPr>
            <a:r>
              <a:rPr lang="hr-HR" sz="2800" dirty="0"/>
              <a:t>Trošak opreme, zajam i iznos</a:t>
            </a:r>
          </a:p>
          <a:p>
            <a:pPr marL="914389" lvl="1" indent="-457200">
              <a:buFont typeface="+mj-lt"/>
              <a:buAutoNum type="arabicPeriod"/>
            </a:pPr>
            <a:r>
              <a:rPr lang="hr-HR" sz="2800" dirty="0"/>
              <a:t>Dodajte plaćanje leasing</a:t>
            </a:r>
            <a:r>
              <a:rPr lang="en-US" sz="2800" dirty="0"/>
              <a:t>a</a:t>
            </a:r>
            <a:endParaRPr lang="hr-HR" sz="2800" dirty="0"/>
          </a:p>
          <a:p>
            <a:pPr marL="914389" lvl="1" indent="-457200">
              <a:buFont typeface="+mj-lt"/>
              <a:buAutoNum type="arabicPeriod"/>
            </a:pPr>
            <a:r>
              <a:rPr lang="hr-HR" sz="2800" dirty="0"/>
              <a:t>Dodajte uštedu poreza od leasinga (plaćanje leasing</a:t>
            </a:r>
            <a:r>
              <a:rPr lang="en-US" sz="2800" dirty="0"/>
              <a:t>a</a:t>
            </a:r>
            <a:r>
              <a:rPr lang="hr-HR" sz="2800" dirty="0"/>
              <a:t>* porezna stopa)</a:t>
            </a:r>
          </a:p>
          <a:p>
            <a:pPr marL="914389" lvl="1" indent="-457200">
              <a:buFont typeface="+mj-lt"/>
              <a:buAutoNum type="arabicPeriod"/>
            </a:pPr>
            <a:r>
              <a:rPr lang="hr-HR" sz="2800" dirty="0"/>
              <a:t>Zbrojite neto novčane tokove i diskontirajte ih. </a:t>
            </a:r>
            <a:r>
              <a:rPr lang="hr-HR" sz="2800" b="1" dirty="0"/>
              <a:t>Budući da su novčani tokovi nakon oporezivanja, upotrijebite trošak duga nakon oporezivanja = kamatna stopa * (1 - porezna stopa)</a:t>
            </a:r>
          </a:p>
          <a:p>
            <a:pPr marL="914389" lvl="1" indent="-457200">
              <a:buFont typeface="+mj-lt"/>
              <a:buAutoNum type="arabicPeriod"/>
            </a:pPr>
            <a:endParaRPr lang="en-US" dirty="0"/>
          </a:p>
          <a:p>
            <a:pPr marL="914389" lvl="1" indent="-457200">
              <a:buFont typeface="+mj-lt"/>
              <a:buAutoNum type="arabicPeriod"/>
            </a:pPr>
            <a:endParaRPr lang="en-US" dirty="0"/>
          </a:p>
          <a:p>
            <a:pPr marL="914389" lvl="1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(V)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165724"/>
              </p:ext>
            </p:extLst>
          </p:nvPr>
        </p:nvGraphicFramePr>
        <p:xfrm>
          <a:off x="10261600" y="3080565"/>
          <a:ext cx="1572846" cy="106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846">
                  <a:extLst>
                    <a:ext uri="{9D8B030D-6E8A-4147-A177-3AD203B41FA5}">
                      <a16:colId xmlns:a16="http://schemas.microsoft.com/office/drawing/2014/main" val="2256301183"/>
                    </a:ext>
                  </a:extLst>
                </a:gridCol>
              </a:tblGrid>
              <a:tr h="420399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</a:t>
                      </a:r>
                      <a:r>
                        <a:rPr lang="en-US" dirty="0"/>
                        <a:t>S</a:t>
                      </a:r>
                      <a:r>
                        <a:rPr lang="hr-HR" dirty="0"/>
                        <a:t>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1225962"/>
                  </a:ext>
                </a:extLst>
              </a:tr>
              <a:tr h="508329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-148.565,54 </a:t>
                      </a:r>
                    </a:p>
                    <a:p>
                      <a:pPr algn="l" rtl="0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17562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32</a:t>
            </a:fld>
            <a:endParaRPr lang="pl-PL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963580"/>
              </p:ext>
            </p:extLst>
          </p:nvPr>
        </p:nvGraphicFramePr>
        <p:xfrm>
          <a:off x="1250579" y="2914947"/>
          <a:ext cx="8970680" cy="2986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0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7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0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62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rgbClr val="FFFF00"/>
                          </a:solidFill>
                          <a:effectLst/>
                        </a:rPr>
                        <a:t>Trošak leasinga</a:t>
                      </a:r>
                      <a:endParaRPr lang="hr-HR" sz="10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Trošak opreme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Iznos zajma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Plaćanje kamata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Ušteda poreza od kamata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Otplata glavnice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Ušteda poreza od amortizacije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3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Plaćanje leasing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- 55.000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-55.000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-55.000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-55.000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-55.000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Ušteda poreza od leasing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19.250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19.250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19.250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19.250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19.250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2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-35.750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-35.750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-35.750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-35.750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-35.750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6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Sadašnja vrijednost (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1000" dirty="0">
                          <a:solidFill>
                            <a:schemeClr val="tx1"/>
                          </a:solidFill>
                          <a:effectLst/>
                        </a:rPr>
                        <a:t>V) novčanog toka</a:t>
                      </a:r>
                      <a:endParaRPr lang="hr-HR" sz="1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-33.568,08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-31.519,32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-29.595,61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-27.789,30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000" dirty="0">
                          <a:effectLst/>
                        </a:rPr>
                        <a:t>-26.093,24</a:t>
                      </a:r>
                      <a:endParaRPr lang="hr-HR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62" marR="61762" marT="8578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06738" y="9779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0815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61533"/>
            <a:ext cx="10515600" cy="3567642"/>
          </a:xfrm>
        </p:spPr>
        <p:txBody>
          <a:bodyPr>
            <a:normAutofit/>
          </a:bodyPr>
          <a:lstStyle/>
          <a:p>
            <a:pPr marL="457189" lvl="1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hr-HR" b="1" dirty="0"/>
              <a:t>NAL = </a:t>
            </a:r>
            <a:r>
              <a:rPr lang="en-US" b="1" dirty="0"/>
              <a:t>S</a:t>
            </a:r>
            <a:r>
              <a:rPr lang="hr-HR" b="1" dirty="0"/>
              <a:t>V leasinga − </a:t>
            </a:r>
            <a:r>
              <a:rPr lang="en-US" b="1" dirty="0"/>
              <a:t>S</a:t>
            </a:r>
            <a:r>
              <a:rPr lang="hr-HR" b="1" dirty="0"/>
              <a:t>V zajma </a:t>
            </a:r>
          </a:p>
          <a:p>
            <a:pPr marL="0" indent="0" algn="ctr">
              <a:buNone/>
            </a:pPr>
            <a:r>
              <a:rPr lang="hr-HR" dirty="0"/>
              <a:t> = -148.566 – (-141.820,49) </a:t>
            </a:r>
          </a:p>
          <a:p>
            <a:pPr marL="0" indent="0" algn="ctr">
              <a:buNone/>
            </a:pPr>
            <a:r>
              <a:rPr lang="hr-HR" dirty="0"/>
              <a:t>=                           -6.745,05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dirty="0"/>
              <a:t>To znači da je neto prednost pred leasingom u ovom slučaju </a:t>
            </a:r>
            <a:r>
              <a:rPr lang="hr-HR" b="1" dirty="0"/>
              <a:t>negativna</a:t>
            </a:r>
            <a:r>
              <a:rPr lang="hr-HR" dirty="0"/>
              <a:t>.</a:t>
            </a:r>
            <a:r>
              <a:rPr lang="hr-HR" b="1" dirty="0"/>
              <a:t>  </a:t>
            </a:r>
            <a:r>
              <a:rPr lang="en-US" dirty="0" err="1"/>
              <a:t>Poduzeću</a:t>
            </a:r>
            <a:r>
              <a:rPr lang="hr-HR" dirty="0"/>
              <a:t> je bolje uzeti zajam i kupiti opremu</a:t>
            </a:r>
            <a:r>
              <a:rPr lang="en-US" dirty="0"/>
              <a:t>.</a:t>
            </a:r>
            <a:endParaRPr lang="hr-HR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primatelja</a:t>
            </a:r>
            <a:r>
              <a:rPr lang="hr-HR" dirty="0"/>
              <a:t>: Izračunavanje NAL-a (VI)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33749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6713" y="1213896"/>
            <a:ext cx="10515600" cy="514892"/>
          </a:xfrm>
        </p:spPr>
        <p:txBody>
          <a:bodyPr>
            <a:normAutofit fontScale="85000" lnSpcReduction="10000"/>
          </a:bodyPr>
          <a:lstStyle/>
          <a:p>
            <a:pPr marL="457189" lvl="1" indent="0">
              <a:buNone/>
            </a:pPr>
            <a:r>
              <a:rPr lang="hr-HR" dirty="0"/>
              <a:t>Što bi se dogodilo s NAL-om ako se isplate kamata na kredit ne mogu odbiti u porezne svrhe?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hr-HR" dirty="0" err="1"/>
              <a:t>leasingoprimca</a:t>
            </a:r>
            <a:r>
              <a:rPr lang="hr-HR" dirty="0"/>
              <a:t>: Izračunavanje NAL-a (VII)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7864" y="4746217"/>
            <a:ext cx="91895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/>
              <a:t>NAL = </a:t>
            </a:r>
            <a:r>
              <a:rPr lang="en-US" b="1" dirty="0"/>
              <a:t>S</a:t>
            </a:r>
            <a:r>
              <a:rPr lang="hr-HR" b="1" dirty="0"/>
              <a:t>V leasinga − </a:t>
            </a:r>
            <a:r>
              <a:rPr lang="en-US" b="1" dirty="0"/>
              <a:t>S</a:t>
            </a:r>
            <a:r>
              <a:rPr lang="hr-HR" b="1" dirty="0"/>
              <a:t>V zajma </a:t>
            </a:r>
          </a:p>
          <a:p>
            <a:pPr algn="ctr"/>
            <a:r>
              <a:rPr lang="hr-HR" dirty="0"/>
              <a:t> = -148.566 – (-170.910) </a:t>
            </a:r>
          </a:p>
          <a:p>
            <a:pPr algn="ctr"/>
            <a:r>
              <a:rPr lang="hr-HR" dirty="0"/>
              <a:t>=                           +22.345  </a:t>
            </a:r>
          </a:p>
          <a:p>
            <a:r>
              <a:rPr lang="hr-HR" dirty="0"/>
              <a:t>To znači da je neto prednost pred leasingom u ovom slučaju </a:t>
            </a:r>
            <a:r>
              <a:rPr lang="hr-HR" b="1" dirty="0"/>
              <a:t>pozitivna</a:t>
            </a:r>
            <a:r>
              <a:rPr lang="hr-HR" dirty="0"/>
              <a:t>.</a:t>
            </a:r>
            <a:r>
              <a:rPr lang="hr-HR" b="1" dirty="0"/>
              <a:t>  </a:t>
            </a:r>
            <a:r>
              <a:rPr lang="hr-HR" dirty="0"/>
              <a:t>Za tvrtku je bolji leasing. 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4A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34</a:t>
            </a:fld>
            <a:endParaRPr lang="pl-PL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537612"/>
              </p:ext>
            </p:extLst>
          </p:nvPr>
        </p:nvGraphicFramePr>
        <p:xfrm>
          <a:off x="1398492" y="1868107"/>
          <a:ext cx="8996084" cy="2819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5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00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00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27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08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FFFF00"/>
                          </a:solidFill>
                          <a:effectLst/>
                        </a:rPr>
                        <a:t>Trošak posjedovanja</a:t>
                      </a:r>
                      <a:endParaRPr lang="hr-HR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Trošak opreme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Iznos zajma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kamata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r-HR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Otplata glavnice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8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amortizacije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14.000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2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3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leasing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 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leasing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06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-6.000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-6.000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-6.000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-6.000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-206.000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46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Sadašnja vrijednost (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V) novčanog toka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-5.633,80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-5.289,96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-4.967,09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-4.633,94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-150.355,45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643188" y="18684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54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877258"/>
              </p:ext>
            </p:extLst>
          </p:nvPr>
        </p:nvGraphicFramePr>
        <p:xfrm>
          <a:off x="471488" y="1096433"/>
          <a:ext cx="11276012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davatelja</a:t>
            </a:r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4B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35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30381928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</a:t>
            </a:r>
            <a:r>
              <a:rPr lang="en-US" dirty="0" err="1"/>
              <a:t>davatelja</a:t>
            </a:r>
            <a:r>
              <a:rPr lang="hr-HR" dirty="0"/>
              <a:t> (II)</a:t>
            </a:r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415170"/>
              </p:ext>
            </p:extLst>
          </p:nvPr>
        </p:nvGraphicFramePr>
        <p:xfrm>
          <a:off x="853190" y="1531886"/>
          <a:ext cx="10515600" cy="3849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4B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36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867538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Tvrtki za iskopavanje tunela (TEC) potreban je novi traktor koji košta 200.000 USD, a upotrebljavat će se 5 godina. TEC može dobiti zajam od banke s kamatnom stopom od 10 % i otplatom glavnice nakon 5 godina. </a:t>
            </a:r>
          </a:p>
          <a:p>
            <a:r>
              <a:rPr lang="hr-HR" sz="2400" dirty="0"/>
              <a:t>Radi jednostavnosti pretpostavimo da: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 Traktor se može amortizirati linearnom amortizacijom za pet godina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Pretpostavimo da TEC može odbiti leasing, amortizacijske troškove i isplate kamata u svrhu poreza na dohodak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dirty="0"/>
              <a:t>Troškovi održavanja uključeni su u kupnju traktora od proizvođača</a:t>
            </a:r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Isti primjer iz perspektive </a:t>
            </a:r>
            <a:r>
              <a:rPr lang="en-US" dirty="0" err="1"/>
              <a:t>davatelja</a:t>
            </a:r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4B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0446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Međutim, Tractor Leasing Corp. nudi leasing za traktor. Pretpostavimo da se plaćanje leasing</a:t>
            </a:r>
            <a:r>
              <a:rPr lang="en-US" sz="2400" dirty="0"/>
              <a:t>a</a:t>
            </a:r>
            <a:r>
              <a:rPr lang="hr-HR" sz="2400" dirty="0"/>
              <a:t> za </a:t>
            </a:r>
            <a:r>
              <a:rPr lang="en-US" sz="2400" dirty="0" err="1"/>
              <a:t>primatelja</a:t>
            </a:r>
            <a:r>
              <a:rPr lang="hr-HR" sz="2400" dirty="0"/>
              <a:t> odbija od poreza.</a:t>
            </a:r>
          </a:p>
          <a:p>
            <a:r>
              <a:rPr lang="hr-HR" sz="2400" dirty="0"/>
              <a:t>... Postoje određene razlike! Pretpostavimo da Tractor Leasing Corp. ima:</a:t>
            </a:r>
          </a:p>
          <a:p>
            <a:pPr lvl="1"/>
            <a:r>
              <a:rPr lang="hr-HR" dirty="0"/>
              <a:t>Pristup financiranju po nižoj stopi (8 % prije oporezivanja)</a:t>
            </a:r>
          </a:p>
          <a:p>
            <a:pPr lvl="1"/>
            <a:r>
              <a:rPr lang="hr-HR" dirty="0"/>
              <a:t>Nalazi se u većem poreznom razredu (40 %)</a:t>
            </a:r>
          </a:p>
          <a:p>
            <a:pPr lvl="1"/>
            <a:r>
              <a:rPr lang="hr-HR" dirty="0"/>
              <a:t>Ima dogovor s lokalnim odlagalištem otpada koje pristaje kupiti traktor nakon 5 godina za 3.000 USD</a:t>
            </a:r>
          </a:p>
          <a:p>
            <a:pPr lvl="1"/>
            <a:r>
              <a:rPr lang="hr-HR" dirty="0" err="1"/>
              <a:t>Zaht</a:t>
            </a:r>
            <a:r>
              <a:rPr lang="en-US" dirty="0"/>
              <a:t>i</a:t>
            </a:r>
            <a:r>
              <a:rPr lang="hr-HR" dirty="0" err="1"/>
              <a:t>jevana</a:t>
            </a:r>
            <a:r>
              <a:rPr lang="hr-HR" dirty="0"/>
              <a:t> interna stopa prinosa jednaka je njihovoj vrijednosti duga nakon oporezivanja</a:t>
            </a:r>
            <a:br>
              <a:rPr lang="hr-HR" dirty="0"/>
            </a:br>
            <a:endParaRPr lang="hr-HR" dirty="0"/>
          </a:p>
          <a:p>
            <a:pPr marL="457189" lvl="1" indent="0">
              <a:buNone/>
            </a:pPr>
            <a:endParaRPr lang="en-US" sz="1600" dirty="0"/>
          </a:p>
          <a:p>
            <a:pPr lvl="1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Isti primjer iz perspektive </a:t>
            </a:r>
            <a:r>
              <a:rPr lang="hr-HR" dirty="0" err="1"/>
              <a:t>leasingodavca</a:t>
            </a:r>
            <a:endParaRPr lang="hr-H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4B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55567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8763" y="3587104"/>
            <a:ext cx="912858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r-HR" sz="1600" dirty="0"/>
              <a:t>Društvo za usluge leasinga osigurava kapital</a:t>
            </a:r>
          </a:p>
          <a:p>
            <a:pPr marL="342900" indent="-342900">
              <a:buAutoNum type="arabicPeriod"/>
            </a:pPr>
            <a:r>
              <a:rPr lang="hr-HR" sz="1600" dirty="0"/>
              <a:t>U stanju je amortizirati imovinu i profitirati od poreznih ušteda</a:t>
            </a:r>
          </a:p>
          <a:p>
            <a:pPr marL="342900" indent="-342900">
              <a:buAutoNum type="arabicPeriod"/>
            </a:pPr>
            <a:r>
              <a:rPr lang="hr-HR" sz="1600" dirty="0"/>
              <a:t>Preostala vrijednost proizašla iz posla s odlagalištem otpada </a:t>
            </a:r>
          </a:p>
          <a:p>
            <a:pPr marL="342900" indent="-342900">
              <a:buAutoNum type="arabicPeriod"/>
            </a:pPr>
            <a:r>
              <a:rPr lang="hr-HR" sz="1600" dirty="0"/>
              <a:t>Prima leasing </a:t>
            </a:r>
          </a:p>
          <a:p>
            <a:pPr marL="342900" indent="-342900">
              <a:buAutoNum type="arabicPeriod"/>
            </a:pPr>
            <a:r>
              <a:rPr lang="hr-HR" sz="1600" dirty="0"/>
              <a:t>Plaća porez na plaćanje leasing</a:t>
            </a:r>
            <a:r>
              <a:rPr lang="en-US" sz="1600" dirty="0"/>
              <a:t>a</a:t>
            </a:r>
            <a:endParaRPr lang="hr-HR" sz="1600" dirty="0"/>
          </a:p>
          <a:p>
            <a:pPr marL="342900" indent="-342900">
              <a:buAutoNum type="arabicPeriod"/>
            </a:pPr>
            <a:r>
              <a:rPr lang="en-US" sz="1600" dirty="0"/>
              <a:t>S</a:t>
            </a:r>
            <a:r>
              <a:rPr lang="hr-HR" sz="1600" dirty="0"/>
              <a:t>V </a:t>
            </a:r>
            <a:r>
              <a:rPr lang="hr-HR" sz="1600" dirty="0">
                <a:sym typeface="Wingdings" panose="05000000000000000000" pitchFamily="2" charset="2"/>
              </a:rPr>
              <a:t></a:t>
            </a:r>
            <a:r>
              <a:rPr lang="hr-HR" sz="1600" dirty="0"/>
              <a:t> </a:t>
            </a:r>
            <a:r>
              <a:rPr lang="hr-HR" sz="1600" b="1" dirty="0"/>
              <a:t>Budući da su novčani tokovi nakon oporezivanja, upotrijebite trošak duga nakon oporezivanja =</a:t>
            </a:r>
          </a:p>
          <a:p>
            <a:r>
              <a:rPr lang="hr-HR" sz="1600" b="1" dirty="0"/>
              <a:t>       kamatna stopa * (1 - porezna stopa)</a:t>
            </a:r>
          </a:p>
          <a:p>
            <a:pPr marL="800100" lvl="1" indent="-342900">
              <a:buAutoNum type="arabicPeriod"/>
            </a:pPr>
            <a:r>
              <a:rPr lang="hr-HR" sz="1600" b="1" dirty="0"/>
              <a:t>8 % * (1- 40 %) = 4.8  % </a:t>
            </a:r>
          </a:p>
          <a:p>
            <a:r>
              <a:rPr lang="hr-HR" sz="1600" dirty="0">
                <a:solidFill>
                  <a:schemeClr val="accent6">
                    <a:lumMod val="75000"/>
                  </a:schemeClr>
                </a:solidFill>
              </a:rPr>
              <a:t>7. Projekt ima pozitivan N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hr-HR" sz="1600" dirty="0">
                <a:solidFill>
                  <a:schemeClr val="accent6">
                    <a:lumMod val="75000"/>
                  </a:schemeClr>
                </a:solidFill>
              </a:rPr>
              <a:t>V i uklanja zahtijevanu stopu od 4,8 %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69245"/>
              </p:ext>
            </p:extLst>
          </p:nvPr>
        </p:nvGraphicFramePr>
        <p:xfrm>
          <a:off x="8787422" y="4057418"/>
          <a:ext cx="238955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778">
                  <a:extLst>
                    <a:ext uri="{9D8B030D-6E8A-4147-A177-3AD203B41FA5}">
                      <a16:colId xmlns:a16="http://schemas.microsoft.com/office/drawing/2014/main" val="1004288072"/>
                    </a:ext>
                  </a:extLst>
                </a:gridCol>
                <a:gridCol w="1194778">
                  <a:extLst>
                    <a:ext uri="{9D8B030D-6E8A-4147-A177-3AD203B41FA5}">
                      <a16:colId xmlns:a16="http://schemas.microsoft.com/office/drawing/2014/main" val="33083656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</a:t>
                      </a:r>
                      <a:r>
                        <a:rPr lang="en-US" dirty="0"/>
                        <a:t>S</a:t>
                      </a:r>
                      <a:r>
                        <a:rPr lang="hr-HR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IRR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592459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 14.650,62 </a:t>
                      </a:r>
                    </a:p>
                    <a:p>
                      <a:pPr algn="l" rtl="0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7%</a:t>
                      </a:r>
                    </a:p>
                    <a:p>
                      <a:pPr algn="l" rtl="0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1157796"/>
                  </a:ext>
                </a:extLst>
              </a:tr>
            </a:tbl>
          </a:graphicData>
        </a:graphic>
      </p:graphicFrame>
      <p:sp>
        <p:nvSpPr>
          <p:cNvPr id="1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Isti primjer iz perspektive </a:t>
            </a:r>
            <a:r>
              <a:rPr lang="en-US" dirty="0" err="1"/>
              <a:t>davatelja</a:t>
            </a:r>
            <a:r>
              <a:rPr lang="hr-HR" dirty="0"/>
              <a:t> (II)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4B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39</a:t>
            </a:fld>
            <a:endParaRPr lang="pl-PL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02720"/>
              </p:ext>
            </p:extLst>
          </p:nvPr>
        </p:nvGraphicFramePr>
        <p:xfrm>
          <a:off x="1889357" y="992481"/>
          <a:ext cx="8572454" cy="2594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38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6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6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61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61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30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3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rgbClr val="FFFF00"/>
                          </a:solidFill>
                          <a:effectLst/>
                        </a:rPr>
                        <a:t>Trošak posjedovanja</a:t>
                      </a:r>
                      <a:endParaRPr lang="hr-HR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Trošak opreme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Ušteda poreza od amortizacije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15.760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15.760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15.760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15.760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15.760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3.000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Plaćanje </a:t>
                      </a:r>
                      <a:r>
                        <a:rPr lang="hr-HR" sz="1100" dirty="0" err="1">
                          <a:solidFill>
                            <a:schemeClr val="tx1"/>
                          </a:solidFill>
                          <a:effectLst/>
                        </a:rPr>
                        <a:t>leasin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ga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55.000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55.000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55.000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55.000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55.000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Porez na </a:t>
                      </a:r>
                      <a:r>
                        <a:rPr lang="hr-HR" sz="1100" dirty="0" err="1">
                          <a:solidFill>
                            <a:schemeClr val="tx1"/>
                          </a:solidFill>
                          <a:effectLst/>
                        </a:rPr>
                        <a:t>leasin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-22.000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-22.000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-22.000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-22.000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-22.000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48.760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48.760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48.760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48.760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51.760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Sadašnja vrijednost (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1100" dirty="0">
                          <a:solidFill>
                            <a:schemeClr val="tx1"/>
                          </a:solidFill>
                          <a:effectLst/>
                        </a:rPr>
                        <a:t>V) novčanog toka</a:t>
                      </a:r>
                      <a:endParaRPr lang="hr-HR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-200.000,00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46.526,72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44.395,72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42.362,33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40.422,07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100" dirty="0">
                          <a:effectLst/>
                        </a:rPr>
                        <a:t>40.943,77</a:t>
                      </a:r>
                      <a:endParaRPr lang="hr-H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643188" y="23812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616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6088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8" imgW="425" imgH="426" progId="TCLayout.ActiveDocument.1">
                  <p:embed/>
                </p:oleObj>
              </mc:Choice>
              <mc:Fallback>
                <p:oleObj name="think-cell Slide" r:id="rId8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</a:t>
              </a: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leasing</a:t>
              </a: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leasinga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</a:t>
              </a: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leasing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</a:t>
              </a:r>
              <a:r>
                <a:rPr lang="en-US" b="1" dirty="0">
                  <a:solidFill>
                    <a:srgbClr val="4472C4"/>
                  </a:solidFill>
                </a:rPr>
                <a:t>leasing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</a:t>
              </a:r>
              <a:r>
                <a:rPr lang="en-US" b="1" dirty="0">
                  <a:solidFill>
                    <a:srgbClr val="4472C4"/>
                  </a:solidFill>
                </a:rPr>
                <a:t>leasing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</a:t>
              </a:r>
              <a:r>
                <a:rPr lang="en-US" b="1" dirty="0">
                  <a:solidFill>
                    <a:srgbClr val="4472C4"/>
                  </a:solidFill>
                </a:rPr>
                <a:t>leasing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8184" y="3323006"/>
            <a:ext cx="8379341" cy="610200"/>
            <a:chOff x="1821146" y="3184880"/>
            <a:chExt cx="8379341" cy="61020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4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Procjena </a:t>
                </a:r>
                <a:r>
                  <a:rPr lang="en-US" b="1" dirty="0" err="1">
                    <a:solidFill>
                      <a:srgbClr val="4472C4"/>
                    </a:solidFill>
                  </a:rPr>
                  <a:t>leasinga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3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Računovodstvo i porezi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leasinga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leasinga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74069" y="4745814"/>
            <a:ext cx="8379341" cy="610200"/>
            <a:chOff x="1821146" y="3184880"/>
            <a:chExt cx="8379341" cy="61020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6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b="1" dirty="0">
                    <a:solidFill>
                      <a:srgbClr val="4472C4"/>
                    </a:solidFill>
                    <a:latin typeface="Calibri" panose="020F0502020204030204"/>
                  </a:rPr>
                  <a:t>Leasing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i energetska učinkovitost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5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Koristi </a:t>
                </a:r>
                <a:r>
                  <a:rPr lang="en-US" b="1" dirty="0" err="1">
                    <a:solidFill>
                      <a:srgbClr val="4472C4"/>
                    </a:solidFill>
                  </a:rPr>
                  <a:t>leasinga</a:t>
                </a:r>
                <a:endParaRPr lang="hr-HR" b="1" dirty="0">
                  <a:solidFill>
                    <a:srgbClr val="4472C4"/>
                  </a:solidFill>
                  <a:latin typeface="Calibri" panose="020F0502020204030204"/>
                </a:endParaRPr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Primjeri i slučajevi</a:t>
              </a:r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5046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6466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8184" y="3323006"/>
            <a:ext cx="8379341" cy="610200"/>
            <a:chOff x="1821146" y="3184880"/>
            <a:chExt cx="8379341" cy="61020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4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Procjena leasinga 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3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Računovodstvo i porezi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69" y="5079761"/>
            <a:ext cx="8379341" cy="276253"/>
            <a:chOff x="1128778" y="1187223"/>
            <a:chExt cx="8222316" cy="930194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6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L</a:t>
              </a:r>
              <a:r>
                <a:rPr lang="hr-HR" b="1" dirty="0" err="1">
                  <a:solidFill>
                    <a:srgbClr val="4472C4"/>
                  </a:solidFill>
                  <a:latin typeface="Calibri" panose="020F0502020204030204"/>
                </a:rPr>
                <a:t>easing</a:t>
              </a: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 i energetska učinkovitost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69" y="4745814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5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Koristi leasinga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Primjeri i slučajevi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2604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6584578"/>
              </p:ext>
            </p:extLst>
          </p:nvPr>
        </p:nvGraphicFramePr>
        <p:xfrm>
          <a:off x="838200" y="1261533"/>
          <a:ext cx="10515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Određene koristi leasinga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41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493475" y="6155679"/>
            <a:ext cx="398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Corporate Finance, 11th edition, Stephen A. Ross, Randolph W. Westerfield, Jeffrey Jaffe, Bradford D. Jordan</a:t>
            </a:r>
          </a:p>
        </p:txBody>
      </p:sp>
    </p:spTree>
    <p:extLst>
      <p:ext uri="{BB962C8B-B14F-4D97-AF65-F5344CB8AC3E}">
        <p14:creationId xmlns:p14="http://schemas.microsoft.com/office/powerpoint/2010/main" val="41387666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485553"/>
              </p:ext>
            </p:extLst>
          </p:nvPr>
        </p:nvGraphicFramePr>
        <p:xfrm>
          <a:off x="701040" y="1368628"/>
          <a:ext cx="10789920" cy="1974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Porezne prednosti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4615416"/>
            <a:ext cx="10652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b="1" dirty="0"/>
              <a:t>Sažetak navedenoga jedan je od razloga zašto društva za usluge leasinga mogu ponuditi povoljne cijene dok i dalje profitiraju. Učinkovitije korištenje poreznih prednosti vlasništva rezultira korišću koja se može prenijeti na </a:t>
            </a:r>
            <a:r>
              <a:rPr lang="en-US" b="1" dirty="0" err="1"/>
              <a:t>primatelja</a:t>
            </a:r>
            <a:r>
              <a:rPr lang="hr-HR" b="1" dirty="0"/>
              <a:t>, što rezultira povoljnim ugovorom i za </a:t>
            </a:r>
            <a:r>
              <a:rPr lang="en-US" b="1" dirty="0" err="1"/>
              <a:t>primatelja</a:t>
            </a:r>
            <a:r>
              <a:rPr lang="hr-HR" b="1" dirty="0"/>
              <a:t> i za </a:t>
            </a:r>
            <a:r>
              <a:rPr lang="en-US" b="1" dirty="0" err="1"/>
              <a:t>davatelja</a:t>
            </a:r>
            <a:r>
              <a:rPr lang="hr-HR" b="1" dirty="0"/>
              <a:t>. </a:t>
            </a:r>
          </a:p>
        </p:txBody>
      </p:sp>
      <p:sp>
        <p:nvSpPr>
          <p:cNvPr id="8" name="Down Arrow 7"/>
          <p:cNvSpPr/>
          <p:nvPr/>
        </p:nvSpPr>
        <p:spPr>
          <a:xfrm>
            <a:off x="5448300" y="3694845"/>
            <a:ext cx="1295400" cy="673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42</a:t>
            </a:fld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6493475" y="6155679"/>
            <a:ext cx="398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Corporate Finance, 11th edition, Stephen A. Ross, Randolph W. Westerfield, Jeffrey Jaffe, Bradford D. Jordan</a:t>
            </a:r>
          </a:p>
        </p:txBody>
      </p:sp>
    </p:spTree>
    <p:extLst>
      <p:ext uri="{BB962C8B-B14F-4D97-AF65-F5344CB8AC3E}">
        <p14:creationId xmlns:p14="http://schemas.microsoft.com/office/powerpoint/2010/main" val="9436771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575193"/>
              </p:ext>
            </p:extLst>
          </p:nvPr>
        </p:nvGraphicFramePr>
        <p:xfrm>
          <a:off x="838200" y="1261533"/>
          <a:ext cx="10617200" cy="445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Smanjenje nesigurnosti i transakcijski troškovi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43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493475" y="6155679"/>
            <a:ext cx="398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Corporate Finance, 11th edition, Stephen A. Ross, Randolph W. Westerfield, Jeffrey Jaffe, Bradford D. Jordan</a:t>
            </a:r>
          </a:p>
        </p:txBody>
      </p:sp>
    </p:spTree>
    <p:extLst>
      <p:ext uri="{BB962C8B-B14F-4D97-AF65-F5344CB8AC3E}">
        <p14:creationId xmlns:p14="http://schemas.microsoft.com/office/powerpoint/2010/main" val="21241144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783897"/>
              </p:ext>
            </p:extLst>
          </p:nvPr>
        </p:nvGraphicFramePr>
        <p:xfrm>
          <a:off x="838200" y="1261533"/>
          <a:ext cx="10515600" cy="4275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Ograničenja i sigurnosni zahtjevi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44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6493475" y="6155679"/>
            <a:ext cx="398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Corporate Finance, 11th edition, Stephen A. Ross, Randolph W. Westerfield, Jeffrey Jaffe, Bradford D. Jordan</a:t>
            </a:r>
          </a:p>
        </p:txBody>
      </p:sp>
    </p:spTree>
    <p:extLst>
      <p:ext uri="{BB962C8B-B14F-4D97-AF65-F5344CB8AC3E}">
        <p14:creationId xmlns:p14="http://schemas.microsoft.com/office/powerpoint/2010/main" val="196735911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6466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8184" y="3323006"/>
            <a:ext cx="8379341" cy="610200"/>
            <a:chOff x="1821146" y="3184880"/>
            <a:chExt cx="8379341" cy="61020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4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Procjena leasinga 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3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Računovodstvo i porezi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69" y="5079761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6</a:t>
              </a: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US" b="1" dirty="0">
                  <a:solidFill>
                    <a:srgbClr val="4472C4"/>
                  </a:solidFill>
                  <a:latin typeface="Calibri" panose="020F0502020204030204"/>
                </a:rPr>
                <a:t>L</a:t>
              </a:r>
              <a:r>
                <a:rPr lang="hr-HR" b="1" dirty="0" err="1">
                  <a:solidFill>
                    <a:srgbClr val="4472C4"/>
                  </a:solidFill>
                  <a:latin typeface="Calibri" panose="020F0502020204030204"/>
                </a:rPr>
                <a:t>easing</a:t>
              </a: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 i energetska učinkovitost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69" y="4745814"/>
            <a:ext cx="8379341" cy="276253"/>
            <a:chOff x="1128778" y="1187223"/>
            <a:chExt cx="8222316" cy="930194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5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Koristi leasinga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Primjeri i slučajevi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7747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4468692"/>
              </p:ext>
            </p:extLst>
          </p:nvPr>
        </p:nvGraphicFramePr>
        <p:xfrm>
          <a:off x="7114307" y="1218143"/>
          <a:ext cx="4728074" cy="437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411550" y="365125"/>
            <a:ext cx="14257538" cy="523875"/>
          </a:xfrm>
        </p:spPr>
        <p:txBody>
          <a:bodyPr/>
          <a:lstStyle/>
          <a:p>
            <a:pPr algn="l"/>
            <a:r>
              <a:rPr lang="en-US" dirty="0"/>
              <a:t>                                             </a:t>
            </a:r>
            <a:r>
              <a:rPr lang="hr-HR" dirty="0"/>
              <a:t>Kako se leasing može upotrijebiti za povećanje</a:t>
            </a:r>
            <a:r>
              <a:rPr lang="en-US" dirty="0"/>
              <a:t> </a:t>
            </a:r>
            <a:r>
              <a:rPr lang="hr-HR" dirty="0"/>
              <a:t>energetske učinkovitosti 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227" y="1512267"/>
            <a:ext cx="51595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1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Energetski učinkovita tehnologija može smanjiti troškove energije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kumimoji="0" lang="hr-HR" sz="2000" b="1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istodobno povećati proizvodne kapacitete. </a:t>
            </a:r>
            <a:r>
              <a:rPr kumimoji="0" lang="hr-HR" sz="2000" b="1" i="0" u="none" strike="noStrike" cap="none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Rezultat je značajna ušteda.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Međutim, nova</a:t>
            </a:r>
            <a:r>
              <a:rPr kumimoji="0" lang="en-US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cap="none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energetski</a:t>
            </a:r>
            <a:r>
              <a:rPr kumimoji="0" lang="en-US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cap="none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učinkovita</a:t>
            </a: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000" b="0" i="0" u="none" strike="noStrike" cap="none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oprema</a:t>
            </a: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može predstavljati značajno kapitalno ulaganje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0" i="0" u="none" strike="noStrike" cap="none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Tvrtk</a:t>
            </a:r>
            <a:r>
              <a:rPr kumimoji="0" lang="en-US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 (posebice mala i srednja poduzeća)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	Možda nemaju pristup kapitalu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hr-HR" sz="2000" b="0" i="0" u="none" strike="noStrike" cap="none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Calibri" panose="020F0502020204030204"/>
                <a:ea typeface="+mn-ea"/>
                <a:cs typeface="+mn-cs"/>
              </a:rPr>
              <a:t>	Žele izbjeći transakcijske troškove vezane uz velike kupnje</a:t>
            </a:r>
          </a:p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272882" y="3347465"/>
            <a:ext cx="672028" cy="6084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6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88543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6466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think-cell Slide" r:id="rId7" imgW="425" imgH="426" progId="TCLayout.ActiveDocument.1">
                  <p:embed/>
                </p:oleObj>
              </mc:Choice>
              <mc:Fallback>
                <p:oleObj name="think-cell Slide" r:id="rId7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1983" y="272335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8184" y="3323006"/>
            <a:ext cx="8379341" cy="610200"/>
            <a:chOff x="1821146" y="3184880"/>
            <a:chExt cx="8379341" cy="61020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4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Procjena leasinga 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3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Računovodstvo i porezi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74069" y="4745814"/>
            <a:ext cx="8379341" cy="610200"/>
            <a:chOff x="1821146" y="3184880"/>
            <a:chExt cx="8379341" cy="61020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6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b="1" dirty="0">
                    <a:solidFill>
                      <a:srgbClr val="4472C4"/>
                    </a:solidFill>
                    <a:latin typeface="Calibri" panose="020F0502020204030204"/>
                  </a:rPr>
                  <a:t>L</a:t>
                </a:r>
                <a:r>
                  <a:rPr lang="hr-HR" b="1" dirty="0" err="1">
                    <a:solidFill>
                      <a:srgbClr val="4472C4"/>
                    </a:solidFill>
                    <a:latin typeface="Calibri" panose="020F0502020204030204"/>
                  </a:rPr>
                  <a:t>easing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i energetska učinkovitost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5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Koristi leasinga</a:t>
                </a:r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Primjena: Primjeri i slučajevi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3498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344897"/>
            <a:ext cx="10515600" cy="4648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Ima li smisla ugraditi opremu? Izračunati N</a:t>
            </a:r>
            <a:r>
              <a:rPr lang="en-US" dirty="0"/>
              <a:t>S</a:t>
            </a:r>
            <a:r>
              <a:rPr lang="hr-HR" dirty="0"/>
              <a:t>V projekta pretpostavljajući da Dairylicious može odmah kupiti opremu u gotovini?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Koja je odgovarajuća diskontna stopa za odluku o kupnji u odnosu na leasing?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Trebate li kupiti ili dati u leasing? Koja je neto prednost leasinga? </a:t>
            </a:r>
          </a:p>
          <a:p>
            <a:pPr marL="914389" lvl="1" indent="-457200">
              <a:buFont typeface="+mj-lt"/>
              <a:buAutoNum type="arabicPeriod"/>
            </a:pPr>
            <a:endParaRPr lang="en-US" dirty="0"/>
          </a:p>
          <a:p>
            <a:pPr marL="457189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9837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786507"/>
            <a:ext cx="10515600" cy="4648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hr-HR" dirty="0"/>
              <a:t>Dairylicious može pregovarati o uvjetima leasinga, </a:t>
            </a:r>
          </a:p>
          <a:p>
            <a:pPr lvl="1"/>
            <a:r>
              <a:rPr lang="hr-HR" dirty="0" err="1"/>
              <a:t>Kak</a:t>
            </a:r>
            <a:r>
              <a:rPr lang="en-US" dirty="0"/>
              <a:t>a</a:t>
            </a:r>
            <a:r>
              <a:rPr lang="hr-HR" dirty="0"/>
              <a:t>v bi leasing treba</a:t>
            </a:r>
            <a:r>
              <a:rPr lang="en-US" dirty="0"/>
              <a:t>o</a:t>
            </a:r>
            <a:r>
              <a:rPr lang="hr-HR" dirty="0"/>
              <a:t> biti da Dairylicious odluči između leasinga i kupnje? </a:t>
            </a:r>
            <a:r>
              <a:rPr lang="hr-HR" dirty="0" err="1"/>
              <a:t>Koj</a:t>
            </a:r>
            <a:r>
              <a:rPr lang="en-US" dirty="0" err="1"/>
              <a:t>i</a:t>
            </a:r>
            <a:r>
              <a:rPr lang="hr-HR" dirty="0"/>
              <a:t> bi </a:t>
            </a:r>
            <a:r>
              <a:rPr lang="hr-HR" dirty="0" err="1"/>
              <a:t>bi</a:t>
            </a:r>
            <a:r>
              <a:rPr lang="en-US" dirty="0"/>
              <a:t>o</a:t>
            </a:r>
            <a:r>
              <a:rPr lang="hr-HR" dirty="0"/>
              <a:t> </a:t>
            </a:r>
            <a:r>
              <a:rPr lang="hr-HR" dirty="0" err="1"/>
              <a:t>povolj</a:t>
            </a:r>
            <a:r>
              <a:rPr lang="en-US" dirty="0"/>
              <a:t>a</a:t>
            </a:r>
            <a:r>
              <a:rPr lang="hr-HR" dirty="0"/>
              <a:t>n leasing? </a:t>
            </a:r>
          </a:p>
          <a:p>
            <a:pPr lvl="1"/>
            <a:r>
              <a:rPr lang="hr-HR" dirty="0"/>
              <a:t>Dairylicious je u mogućnosti pregovarati o leasingu do 60.000</a:t>
            </a:r>
            <a:r>
              <a:rPr lang="en-US" dirty="0"/>
              <a:t> USD</a:t>
            </a:r>
            <a:r>
              <a:rPr lang="hr-HR" dirty="0"/>
              <a:t>. Koja je trenutačna neto prednost pred leasingom (NAL)?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hr-HR" dirty="0"/>
              <a:t>Raspravite o tomu kako se u slučaju koristila energetska učinkovitost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49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712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Leasing</a:t>
            </a:r>
            <a:r>
              <a:rPr lang="hr-HR" dirty="0"/>
              <a:t> je ugovor između </a:t>
            </a:r>
            <a:r>
              <a:rPr lang="en-US" dirty="0" err="1"/>
              <a:t>primatelja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davatelja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hr-HR" dirty="0"/>
              <a:t>. Ugovorom se utvrđuje da </a:t>
            </a:r>
            <a:r>
              <a:rPr lang="en-US" dirty="0" err="1"/>
              <a:t>primatelj</a:t>
            </a:r>
            <a:r>
              <a:rPr lang="hr-HR" dirty="0"/>
              <a:t> ima pravo na korištenje imovine. Zauzvrat </a:t>
            </a:r>
            <a:r>
              <a:rPr lang="en-US" dirty="0" err="1"/>
              <a:t>primatelj</a:t>
            </a:r>
            <a:r>
              <a:rPr lang="hr-HR" dirty="0"/>
              <a:t> izvršava periodična plaćanja prema unaprijed dogovorenom rasporedu </a:t>
            </a:r>
            <a:r>
              <a:rPr lang="en-US" dirty="0" err="1"/>
              <a:t>davatelju</a:t>
            </a:r>
            <a:r>
              <a:rPr lang="hr-HR" dirty="0"/>
              <a:t> koji je vlasnik imovine.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leasing?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152414383"/>
              </p:ext>
            </p:extLst>
          </p:nvPr>
        </p:nvGraphicFramePr>
        <p:xfrm>
          <a:off x="769621" y="2840428"/>
          <a:ext cx="10515599" cy="2678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</a:t>
            </a:fld>
            <a:endParaRPr lang="pl-PL"/>
          </a:p>
        </p:txBody>
      </p:sp>
      <p:sp>
        <p:nvSpPr>
          <p:cNvPr id="10" name="Rectangle 9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16538598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09903" y="1261532"/>
            <a:ext cx="11493063" cy="45244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Ima li smisla ugraditi opremu? Izračunati N</a:t>
            </a:r>
            <a:r>
              <a:rPr lang="en-US" dirty="0"/>
              <a:t>S</a:t>
            </a:r>
            <a:r>
              <a:rPr lang="hr-HR" dirty="0"/>
              <a:t>V projekta pretpostavljajući da Dairylicious može odmah kupiti opremu u gotovini?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Utvrditi koje su informacije potrebne:</a:t>
            </a:r>
          </a:p>
          <a:p>
            <a:pPr marL="971539" lvl="1" indent="-514350">
              <a:buFont typeface="+mj-lt"/>
              <a:buAutoNum type="arabicPeriod"/>
            </a:pPr>
            <a:r>
              <a:rPr lang="hr-HR" dirty="0"/>
              <a:t>Diskontna stopa:  Očekuju da će projekt sličnog rizika donijeti povrat od 18 %. </a:t>
            </a:r>
          </a:p>
          <a:p>
            <a:pPr marL="971539" lvl="1" indent="-514350">
              <a:buFont typeface="+mj-lt"/>
              <a:buAutoNum type="arabicPeriod"/>
            </a:pPr>
            <a:r>
              <a:rPr lang="hr-HR" dirty="0"/>
              <a:t>Razdoblje: Oprema će trajati 15 godina</a:t>
            </a:r>
          </a:p>
          <a:p>
            <a:pPr marL="971539" lvl="1" indent="-514350">
              <a:buFont typeface="+mj-lt"/>
              <a:buAutoNum type="arabicPeriod"/>
            </a:pPr>
            <a:r>
              <a:rPr lang="hr-HR" dirty="0"/>
              <a:t>Važni novčani tokovi: </a:t>
            </a:r>
          </a:p>
          <a:p>
            <a:pPr lvl="2"/>
            <a:r>
              <a:rPr lang="hr-HR" dirty="0"/>
              <a:t>Ušteda energije: ušteda od 700 MWh godišnje po cijeni od 58 USD/MWh</a:t>
            </a:r>
          </a:p>
          <a:p>
            <a:pPr lvl="2"/>
            <a:r>
              <a:rPr lang="hr-HR" dirty="0"/>
              <a:t>Ušteda na održavanju: troškovi održavanja od oko 30.000 USD</a:t>
            </a:r>
          </a:p>
          <a:p>
            <a:pPr lvl="2"/>
            <a:r>
              <a:rPr lang="hr-HR" dirty="0"/>
              <a:t>Porez na štednju: Dairylicious je u poreznom razredu od 10 %</a:t>
            </a:r>
          </a:p>
          <a:p>
            <a:pPr lvl="2"/>
            <a:r>
              <a:rPr lang="hr-HR" dirty="0"/>
              <a:t>Preostala vrijednost: 3.000 USD veća od knjigovodstvene vrijednosti</a:t>
            </a:r>
          </a:p>
          <a:p>
            <a:pPr lvl="2"/>
            <a:r>
              <a:rPr lang="hr-HR" dirty="0"/>
              <a:t>Porez na knjigovodstvenu vrijednost: knjigovodstvena vrijednost 20 % od izvornog ulaganja</a:t>
            </a:r>
          </a:p>
          <a:p>
            <a:pPr lvl="2"/>
            <a:r>
              <a:rPr lang="hr-HR" dirty="0" err="1"/>
              <a:t>Porezn</a:t>
            </a:r>
            <a:r>
              <a:rPr lang="en-US" dirty="0"/>
              <a:t>a</a:t>
            </a:r>
            <a:r>
              <a:rPr lang="hr-HR" dirty="0"/>
              <a:t> </a:t>
            </a:r>
            <a:r>
              <a:rPr lang="en-US" dirty="0"/>
              <a:t>za</a:t>
            </a:r>
            <a:r>
              <a:rPr lang="hr-HR" dirty="0"/>
              <a:t>štit</a:t>
            </a:r>
            <a:r>
              <a:rPr lang="en-US" dirty="0"/>
              <a:t>a</a:t>
            </a:r>
            <a:r>
              <a:rPr lang="hr-HR" dirty="0"/>
              <a:t> amortizacije – porezni zakoni omogućuju amortizaciju imovine primjenom linearne amortizacije na 15 godina do knjigovodstvene vrijednosti od 20 % od izvornog ulaganja)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1. pitanje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60359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1. pitanje</a:t>
            </a:r>
          </a:p>
        </p:txBody>
      </p:sp>
      <p:sp>
        <p:nvSpPr>
          <p:cNvPr id="6" name="Rectangle 5"/>
          <p:cNvSpPr/>
          <p:nvPr/>
        </p:nvSpPr>
        <p:spPr>
          <a:xfrm>
            <a:off x="1730446" y="4699852"/>
            <a:ext cx="148630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hr-HR" dirty="0"/>
              <a:t> N</a:t>
            </a:r>
            <a:r>
              <a:rPr lang="en-US" dirty="0"/>
              <a:t>S</a:t>
            </a:r>
            <a:r>
              <a:rPr lang="hr-HR" dirty="0"/>
              <a:t>V = 31,269</a:t>
            </a:r>
          </a:p>
          <a:p>
            <a:r>
              <a:rPr lang="hr-HR" dirty="0"/>
              <a:t>IRR = 20 % </a:t>
            </a:r>
          </a:p>
        </p:txBody>
      </p:sp>
      <p:sp>
        <p:nvSpPr>
          <p:cNvPr id="7" name="Rectangle 6"/>
          <p:cNvSpPr/>
          <p:nvPr/>
        </p:nvSpPr>
        <p:spPr>
          <a:xfrm>
            <a:off x="3478923" y="4220206"/>
            <a:ext cx="6927602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en-US" sz="2400" dirty="0"/>
          </a:p>
          <a:p>
            <a:r>
              <a:rPr lang="hr-HR" sz="2400" dirty="0"/>
              <a:t>Pozitivni N</a:t>
            </a:r>
            <a:r>
              <a:rPr lang="en-US" sz="2400" dirty="0"/>
              <a:t>S</a:t>
            </a:r>
            <a:r>
              <a:rPr lang="hr-HR" sz="2400" dirty="0"/>
              <a:t>V i IRR upućuju na to da je riječ o projektu </a:t>
            </a:r>
          </a:p>
          <a:p>
            <a:r>
              <a:rPr lang="hr-HR" sz="2400" dirty="0"/>
              <a:t>stvaranja vrijednosti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51</a:t>
            </a:fld>
            <a:endParaRPr lang="pl-PL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260997"/>
              </p:ext>
            </p:extLst>
          </p:nvPr>
        </p:nvGraphicFramePr>
        <p:xfrm>
          <a:off x="409217" y="1193864"/>
          <a:ext cx="11437638" cy="3201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6603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9696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739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17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rgbClr val="FFFF00"/>
                          </a:solidFill>
                          <a:effectLst/>
                        </a:rPr>
                        <a:t>Ugradnja opreme za hlađenje</a:t>
                      </a:r>
                      <a:endParaRPr lang="hr-HR" sz="7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Ukupna ušteda energije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Ušteda troškova rada i održavanja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Operativna dobit (EBIT)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70.600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8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Porez na bruto dobit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-7.060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8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Por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bs-Latn-BA" sz="7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z na preostalu vrijed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bs-Latn-BA" sz="7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ost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s-Latn-BA" sz="7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-8.200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8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Porezni</a:t>
                      </a:r>
                      <a:r>
                        <a:rPr lang="hr-HR" sz="7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700" baseline="0" dirty="0">
                          <a:solidFill>
                            <a:schemeClr val="tx1"/>
                          </a:solidFill>
                          <a:effectLst/>
                        </a:rPr>
                        <a:t>za</a:t>
                      </a:r>
                      <a:r>
                        <a:rPr lang="hr-HR" sz="700" baseline="0" dirty="0">
                          <a:solidFill>
                            <a:schemeClr val="tx1"/>
                          </a:solidFill>
                          <a:effectLst/>
                        </a:rPr>
                        <a:t>štit</a:t>
                      </a:r>
                      <a:r>
                        <a:rPr lang="en-US" sz="700" baseline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hr-HR" sz="7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amortizacije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21.867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Neto dobit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 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162.207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4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-410.000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85.407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162.207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700" dirty="0">
                          <a:solidFill>
                            <a:schemeClr val="tx1"/>
                          </a:solidFill>
                          <a:effectLst/>
                        </a:rPr>
                        <a:t>V novčanog toka</a:t>
                      </a:r>
                      <a:endParaRPr lang="hr-HR" sz="7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441.268,70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72.378,53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61.337,74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51.981,13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44.051,81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37.332,04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31.637,32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26.811,29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22.721,43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19.255,45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16.318,18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13.828,97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11.719,46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9.931,75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8.416,74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700" dirty="0">
                          <a:effectLst/>
                        </a:rPr>
                        <a:t>13.546,86</a:t>
                      </a:r>
                      <a:endParaRPr lang="hr-HR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98" marR="4239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572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Koja je odgovarajuća diskontna stopa za odluku o kupovini u odnosu na najam?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dirty="0"/>
              <a:t>Odgovarajuća diskontna stopa jest </a:t>
            </a:r>
            <a:r>
              <a:rPr lang="hr-HR" b="1" dirty="0"/>
              <a:t>trošak duga nakon oporezivanja</a:t>
            </a:r>
          </a:p>
          <a:p>
            <a:pPr marL="0" indent="0">
              <a:buNone/>
            </a:pPr>
            <a:r>
              <a:rPr lang="hr-HR" dirty="0"/>
              <a:t>trošak duga prije oporezivanja procjenjuje se korištenjem stope prinosa državnih obveznica uz premiju za rizik što je jednako 20 %.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hr-HR" b="1" dirty="0"/>
              <a:t>20*(1-10 %) = 18 %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2. pitanje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3730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8654" y="1040815"/>
            <a:ext cx="11653345" cy="48712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700" dirty="0"/>
              <a:t>Trebate li kupiti ili </a:t>
            </a:r>
            <a:r>
              <a:rPr lang="en-US" sz="1700" dirty="0" err="1"/>
              <a:t>uzeti</a:t>
            </a:r>
            <a:r>
              <a:rPr lang="en-US" sz="1700" dirty="0"/>
              <a:t> </a:t>
            </a:r>
            <a:r>
              <a:rPr lang="en-US" sz="1700" dirty="0" err="1"/>
              <a:t>opremu</a:t>
            </a:r>
            <a:r>
              <a:rPr lang="en-US" sz="1700" dirty="0"/>
              <a:t> </a:t>
            </a:r>
            <a:r>
              <a:rPr lang="en-US" sz="1700" dirty="0" err="1"/>
              <a:t>na</a:t>
            </a:r>
            <a:r>
              <a:rPr lang="en-US" sz="1700" dirty="0"/>
              <a:t> </a:t>
            </a:r>
            <a:r>
              <a:rPr lang="hr-HR" sz="1700" dirty="0"/>
              <a:t>leasing? Koja je neto prednost leasinga? </a:t>
            </a:r>
          </a:p>
          <a:p>
            <a:pPr marL="0" indent="0">
              <a:buNone/>
            </a:pPr>
            <a:r>
              <a:rPr lang="hr-HR" sz="1700" dirty="0"/>
              <a:t>Moramo utvrditi odgovarajuću diskontnu stopu, razdoblje i novčane tokove:</a:t>
            </a:r>
          </a:p>
          <a:p>
            <a:pPr lvl="1"/>
            <a:r>
              <a:rPr lang="hr-HR" sz="1700" dirty="0"/>
              <a:t>Kao i kod 2. pitanja odgovarajuća diskontna stopa je 18 %</a:t>
            </a:r>
          </a:p>
          <a:p>
            <a:pPr lvl="1"/>
            <a:r>
              <a:rPr lang="hr-HR" sz="1700" dirty="0"/>
              <a:t>Razdoblje je 15 godina </a:t>
            </a:r>
          </a:p>
          <a:p>
            <a:r>
              <a:rPr lang="hr-HR" sz="1700" dirty="0"/>
              <a:t>Novčani tokovi: Budući da će ušteda energije, ušteda održavanja (i njihovi porezi) biti isti ako kupimo ili </a:t>
            </a:r>
            <a:r>
              <a:rPr lang="en-US" sz="1700" dirty="0" err="1"/>
              <a:t>uzmemo</a:t>
            </a:r>
            <a:r>
              <a:rPr lang="en-US" sz="1700" dirty="0"/>
              <a:t> </a:t>
            </a:r>
            <a:r>
              <a:rPr lang="hr-HR" sz="1700" dirty="0"/>
              <a:t>leasing, možemo ih isključiti iz izračuna. </a:t>
            </a:r>
          </a:p>
          <a:p>
            <a:pPr marL="800089" lvl="1" indent="-342900">
              <a:buFont typeface="+mj-lt"/>
              <a:buAutoNum type="arabicPeriod"/>
            </a:pPr>
            <a:r>
              <a:rPr lang="hr-HR" sz="1700" dirty="0"/>
              <a:t>Za posjedovanje:</a:t>
            </a:r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/>
              <a:t>Preostala vrijednost: 3.000 USD veća od knjigovodstvene vrijednosti</a:t>
            </a:r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/>
              <a:t>Porez na knjigovodstvenu vrijednost: knjigovodstvena vrijednost 20 % od izvornog ulaganja</a:t>
            </a:r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 err="1"/>
              <a:t>Porezn</a:t>
            </a:r>
            <a:r>
              <a:rPr lang="en-US" sz="1700" dirty="0"/>
              <a:t>a</a:t>
            </a:r>
            <a:r>
              <a:rPr lang="hr-HR" sz="1700" dirty="0"/>
              <a:t> </a:t>
            </a:r>
            <a:r>
              <a:rPr lang="en-US" sz="1700" dirty="0"/>
              <a:t>za</a:t>
            </a:r>
            <a:r>
              <a:rPr lang="hr-HR" sz="1700" dirty="0"/>
              <a:t>štit</a:t>
            </a:r>
            <a:r>
              <a:rPr lang="en-US" sz="1700" dirty="0"/>
              <a:t>a</a:t>
            </a:r>
            <a:r>
              <a:rPr lang="hr-HR" sz="1700" dirty="0"/>
              <a:t> amortizacije – porezni zakoni omogućuju amortizaciju imovine primjenom linearne amortizacije na 15 godina do knjigovodstvene vrijednosti od 20 % od izvornog ulaganja)</a:t>
            </a:r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/>
              <a:t>Isplate zajma nakon oporezivanja: 20 % *(1-10 %) * 410.000</a:t>
            </a:r>
          </a:p>
          <a:p>
            <a:pPr marL="457189" lvl="1" indent="0">
              <a:buNone/>
            </a:pPr>
            <a:r>
              <a:rPr lang="hr-HR" sz="1700" dirty="0"/>
              <a:t>3. Za leasing: </a:t>
            </a:r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/>
              <a:t>Plaćanje leasing</a:t>
            </a:r>
            <a:r>
              <a:rPr lang="en-US" sz="1700" dirty="0"/>
              <a:t>a</a:t>
            </a:r>
            <a:endParaRPr lang="hr-HR" sz="1700" dirty="0"/>
          </a:p>
          <a:p>
            <a:pPr marL="1257277" lvl="2" indent="-342900">
              <a:buFont typeface="+mj-lt"/>
              <a:buAutoNum type="arabicPeriod"/>
            </a:pPr>
            <a:r>
              <a:rPr lang="hr-HR" sz="1700" dirty="0"/>
              <a:t>Porezna ušteda od leasinga </a:t>
            </a:r>
          </a:p>
          <a:p>
            <a:r>
              <a:rPr lang="hr-HR" sz="1700" dirty="0"/>
              <a:t>Izračunajte NAL</a:t>
            </a:r>
          </a:p>
          <a:p>
            <a:pPr marL="457189" lvl="1" indent="0">
              <a:buNone/>
            </a:pPr>
            <a:endParaRPr lang="en-US" sz="1700" dirty="0"/>
          </a:p>
          <a:p>
            <a:endParaRPr lang="en-US" sz="1700" dirty="0"/>
          </a:p>
          <a:p>
            <a:endParaRPr lang="en-US" sz="17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3. pitanje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93000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3. pitanje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1634" y="5332068"/>
            <a:ext cx="3294994" cy="584775"/>
          </a:xfrm>
          <a:prstGeom prst="rect">
            <a:avLst/>
          </a:prstGeom>
          <a:solidFill>
            <a:srgbClr val="FF3300">
              <a:alpha val="6509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1600" dirty="0"/>
              <a:t>NAL = </a:t>
            </a:r>
            <a:r>
              <a:rPr lang="en-US" sz="1600" dirty="0"/>
              <a:t>S</a:t>
            </a:r>
            <a:r>
              <a:rPr lang="hr-HR" sz="1600" dirty="0"/>
              <a:t>V leasinga − </a:t>
            </a:r>
            <a:r>
              <a:rPr lang="en-US" sz="1600" dirty="0"/>
              <a:t>S</a:t>
            </a:r>
            <a:r>
              <a:rPr lang="hr-HR" sz="1600" dirty="0"/>
              <a:t>V zajma</a:t>
            </a:r>
          </a:p>
          <a:p>
            <a:pPr algn="ctr"/>
            <a:r>
              <a:rPr lang="hr-HR" sz="1600" dirty="0"/>
              <a:t>N</a:t>
            </a:r>
            <a:r>
              <a:rPr lang="en-US" sz="1600" dirty="0"/>
              <a:t>S</a:t>
            </a:r>
            <a:r>
              <a:rPr lang="hr-HR" sz="1600" dirty="0"/>
              <a:t>V = -64.720,36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54</a:t>
            </a:fld>
            <a:endParaRPr lang="pl-PL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188574"/>
              </p:ext>
            </p:extLst>
          </p:nvPr>
        </p:nvGraphicFramePr>
        <p:xfrm>
          <a:off x="409221" y="889000"/>
          <a:ext cx="11372031" cy="4515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0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6894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3270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rgbClr val="FFFF00"/>
                          </a:solidFill>
                          <a:effectLst/>
                        </a:rPr>
                        <a:t>Trošak posjedovanja</a:t>
                      </a:r>
                      <a:endParaRPr lang="hr-HR" sz="8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Ukupna ušteda energije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Ušteda troškova rada i održavanja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Operativna dobit (EBIT)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Porez na bruto dobit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8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Preostala vrijednost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-85.000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Porez na preostalu vrijednost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-8.200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Porezni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za</a:t>
                      </a: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štit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 amortizacije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21.867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08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Isplate zajma nakon oporezivanja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-73.800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-483,800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0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Neto dobit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-385.133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3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-51.933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-385.133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10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V novčanog toka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-292.250,14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-44.011,30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-37.297,71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-31.608,23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-26.786,64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-22.700,54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-19.237,74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-16.303,17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-13.816,25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-11.352,14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-9.922,61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-8.409,00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-7.126,27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-6.039,21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-5.117,97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-32.164,81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11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Trošak leasinga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2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5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6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8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9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12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15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90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54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Ukupna ušteda energije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09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Ušteda troškova rada i održavanja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0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Operativna dobit (EBIT)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021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Porez na bruto dobit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17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Plaćanje leasinga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-77.900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03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Ušteda poreza od zajma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7.790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030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 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-70.110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8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800">
                          <a:solidFill>
                            <a:schemeClr val="tx1"/>
                          </a:solidFill>
                          <a:effectLst/>
                        </a:rPr>
                        <a:t>V </a:t>
                      </a:r>
                      <a:r>
                        <a:rPr lang="hr-HR" sz="800" dirty="0">
                          <a:solidFill>
                            <a:schemeClr val="tx1"/>
                          </a:solidFill>
                          <a:effectLst/>
                        </a:rPr>
                        <a:t>novčanog toka</a:t>
                      </a:r>
                      <a:endParaRPr lang="hr-HR" sz="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-356.970,50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-59.415,25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-50.351,91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-42.671,11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-36.161,96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-30.645,73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-25.970,96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-22.009,28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-18.651,94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-15.806,73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-13.395,53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-11.352,14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-9.620,46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-8.152,93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-6.909,27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800" dirty="0">
                          <a:effectLst/>
                        </a:rPr>
                        <a:t>-5.855,31</a:t>
                      </a:r>
                      <a:endParaRPr lang="hr-HR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199" marR="21199" marT="0" marB="0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2723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/>
              <a:t>Kakva bi leasing treba</a:t>
            </a:r>
            <a:r>
              <a:rPr lang="en-US" dirty="0"/>
              <a:t>o</a:t>
            </a:r>
            <a:r>
              <a:rPr lang="hr-HR" dirty="0"/>
              <a:t> biti da tvrtki Dairylicious bude svejedno hoće li se odlučiti na leasing ili kupnju? </a:t>
            </a:r>
            <a:r>
              <a:rPr lang="hr-HR" dirty="0" err="1"/>
              <a:t>Koj</a:t>
            </a:r>
            <a:r>
              <a:rPr lang="en-US" dirty="0"/>
              <a:t>i</a:t>
            </a:r>
            <a:r>
              <a:rPr lang="hr-HR" dirty="0"/>
              <a:t> bi </a:t>
            </a:r>
            <a:r>
              <a:rPr lang="hr-HR" dirty="0" err="1"/>
              <a:t>bi</a:t>
            </a:r>
            <a:r>
              <a:rPr lang="en-US" dirty="0"/>
              <a:t>o</a:t>
            </a:r>
            <a:r>
              <a:rPr lang="hr-HR" dirty="0"/>
              <a:t> </a:t>
            </a:r>
            <a:r>
              <a:rPr lang="hr-HR" dirty="0" err="1"/>
              <a:t>povolj</a:t>
            </a:r>
            <a:r>
              <a:rPr lang="en-US" dirty="0"/>
              <a:t>a</a:t>
            </a:r>
            <a:r>
              <a:rPr lang="hr-HR" dirty="0"/>
              <a:t>n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hr-HR" dirty="0"/>
              <a:t>leasing</a:t>
            </a:r>
            <a:r>
              <a:rPr lang="en-US"/>
              <a:t>a</a:t>
            </a:r>
            <a:r>
              <a:rPr lang="hr-HR"/>
              <a:t>? </a:t>
            </a:r>
            <a:endParaRPr lang="hr-HR" dirty="0"/>
          </a:p>
          <a:p>
            <a:pPr marL="457189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dirty="0"/>
              <a:t>Znamo da bi prema prvim ponuđenim uvjetima (leasing od 77.900 USD) tvrtki Dairylicious bila bolja kupnja.  Dakle </a:t>
            </a:r>
            <a:r>
              <a:rPr lang="hr-HR" dirty="0" err="1"/>
              <a:t>povolj</a:t>
            </a:r>
            <a:r>
              <a:rPr lang="en-US" dirty="0"/>
              <a:t>a</a:t>
            </a:r>
            <a:r>
              <a:rPr lang="hr-HR" dirty="0"/>
              <a:t>n leasing mora biti </a:t>
            </a:r>
            <a:r>
              <a:rPr lang="hr-HR" dirty="0" err="1"/>
              <a:t>niž</a:t>
            </a:r>
            <a:r>
              <a:rPr lang="en-US" dirty="0" err="1"/>
              <a:t>i</a:t>
            </a:r>
            <a:r>
              <a:rPr lang="hr-HR" dirty="0"/>
              <a:t> od 77.900 USD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dirty="0"/>
              <a:t>Tvrtka Dairylicious bit će neodlučna između kupnje i leasinga kad NAL bude 0, kako bi odredili novčane tokove </a:t>
            </a:r>
          </a:p>
          <a:p>
            <a:pPr marL="457189" lvl="1" indent="0" algn="ctr">
              <a:buNone/>
            </a:pPr>
            <a:r>
              <a:rPr lang="hr-HR" sz="2500" dirty="0"/>
              <a:t>NAL = </a:t>
            </a:r>
            <a:r>
              <a:rPr lang="en-US" sz="2500" dirty="0"/>
              <a:t>S</a:t>
            </a:r>
            <a:r>
              <a:rPr lang="hr-HR" sz="2500" dirty="0"/>
              <a:t>V leasinga − </a:t>
            </a:r>
            <a:r>
              <a:rPr lang="en-US" sz="2500" dirty="0"/>
              <a:t>S</a:t>
            </a:r>
            <a:r>
              <a:rPr lang="hr-HR" sz="2500" dirty="0"/>
              <a:t>V posjedovanja </a:t>
            </a:r>
          </a:p>
          <a:p>
            <a:pPr marL="457189" lvl="1" indent="0" algn="ctr">
              <a:lnSpc>
                <a:spcPct val="120000"/>
              </a:lnSpc>
              <a:buNone/>
            </a:pPr>
            <a:r>
              <a:rPr lang="hr-HR" sz="2500" dirty="0"/>
              <a:t>0 = </a:t>
            </a:r>
            <a:r>
              <a:rPr lang="en-US" sz="2500" dirty="0"/>
              <a:t>S</a:t>
            </a:r>
            <a:r>
              <a:rPr lang="hr-HR" sz="2500" dirty="0"/>
              <a:t>V leasinga  – </a:t>
            </a:r>
            <a:r>
              <a:rPr lang="en-US" sz="2500" dirty="0"/>
              <a:t>S</a:t>
            </a:r>
            <a:r>
              <a:rPr lang="hr-HR" sz="2500" dirty="0"/>
              <a:t>V posjedovanja</a:t>
            </a:r>
          </a:p>
          <a:p>
            <a:pPr marL="457189" lvl="1" indent="0" algn="ctr">
              <a:lnSpc>
                <a:spcPct val="120000"/>
              </a:lnSpc>
              <a:buNone/>
            </a:pPr>
            <a:r>
              <a:rPr lang="hr-HR" sz="2500" dirty="0"/>
              <a:t>0 = </a:t>
            </a:r>
            <a:r>
              <a:rPr lang="en-US" sz="2500" dirty="0"/>
              <a:t>S</a:t>
            </a:r>
            <a:r>
              <a:rPr lang="hr-HR" sz="2500" dirty="0"/>
              <a:t>V leasinga   – (-292.250,14)</a:t>
            </a:r>
          </a:p>
          <a:p>
            <a:pPr marL="457189" lvl="1" indent="0" algn="ctr">
              <a:lnSpc>
                <a:spcPct val="120000"/>
              </a:lnSpc>
              <a:buNone/>
            </a:pPr>
            <a:r>
              <a:rPr lang="hr-HR" sz="2500" dirty="0"/>
              <a:t>-292.250,1 = </a:t>
            </a:r>
            <a:r>
              <a:rPr lang="en-US" sz="2500" dirty="0"/>
              <a:t>S</a:t>
            </a:r>
            <a:r>
              <a:rPr lang="hr-HR" sz="2500" dirty="0"/>
              <a:t>V leasinga </a:t>
            </a:r>
          </a:p>
          <a:p>
            <a:pPr marL="457189" lvl="1" indent="0" algn="ctr">
              <a:lnSpc>
                <a:spcPct val="120000"/>
              </a:lnSpc>
              <a:buNone/>
            </a:pPr>
            <a:r>
              <a:rPr lang="hr-HR" sz="2500" dirty="0"/>
              <a:t> </a:t>
            </a:r>
            <a:br>
              <a:rPr lang="hr-HR" dirty="0"/>
            </a:br>
            <a:endParaRPr lang="hr-HR" dirty="0"/>
          </a:p>
          <a:p>
            <a:pPr marL="457189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4. pitanje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07013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Sad to možete </a:t>
            </a:r>
            <a:r>
              <a:rPr lang="en-US" dirty="0" err="1"/>
              <a:t>koristiti</a:t>
            </a:r>
            <a:r>
              <a:rPr lang="hr-HR" dirty="0"/>
              <a:t> s </a:t>
            </a:r>
            <a:r>
              <a:rPr lang="en-US" dirty="0"/>
              <a:t>S</a:t>
            </a:r>
            <a:r>
              <a:rPr lang="hr-HR" dirty="0"/>
              <a:t>V-om za izračun isplata leasinga s pomoću PMT Excel formule.</a:t>
            </a:r>
          </a:p>
          <a:p>
            <a:pPr marL="0" indent="0">
              <a:buNone/>
            </a:pPr>
            <a:r>
              <a:rPr lang="hr-HR" dirty="0"/>
              <a:t>= PMT (stopa zajma nakon oporezivanja, broj razdoblja, </a:t>
            </a:r>
            <a:r>
              <a:rPr lang="en-US" dirty="0"/>
              <a:t>S</a:t>
            </a:r>
            <a:r>
              <a:rPr lang="hr-HR" dirty="0"/>
              <a:t>V)</a:t>
            </a:r>
          </a:p>
          <a:p>
            <a:pPr marL="0" indent="0">
              <a:buNone/>
            </a:pPr>
            <a:r>
              <a:rPr lang="hr-HR" dirty="0"/>
              <a:t>=PMT (18 %, 15, -292.250,14)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dirty="0"/>
              <a:t>Uplate 57.399,74 USD ( leasing nakon oporezivanja) = 63.776,38 USD leasing prije oporezivanja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hr-HR" b="1" dirty="0"/>
              <a:t>Stoga bi se leasing </a:t>
            </a:r>
            <a:r>
              <a:rPr lang="hr-HR" b="1" dirty="0" err="1"/>
              <a:t>niž</a:t>
            </a:r>
            <a:r>
              <a:rPr lang="en-US" b="1" dirty="0" err="1"/>
              <a:t>i</a:t>
            </a:r>
            <a:r>
              <a:rPr lang="hr-HR" b="1" dirty="0"/>
              <a:t> od 63.776,38 USD </a:t>
            </a:r>
            <a:r>
              <a:rPr lang="hr-HR" b="1" dirty="0" err="1"/>
              <a:t>smatr</a:t>
            </a:r>
            <a:r>
              <a:rPr lang="en-US" b="1" dirty="0" err="1"/>
              <a:t>ao</a:t>
            </a:r>
            <a:r>
              <a:rPr lang="hr-HR" b="1" dirty="0"/>
              <a:t> </a:t>
            </a:r>
            <a:r>
              <a:rPr lang="hr-HR" b="1" dirty="0" err="1"/>
              <a:t>povoljn</a:t>
            </a:r>
            <a:r>
              <a:rPr lang="en-US" b="1" dirty="0" err="1"/>
              <a:t>i</a:t>
            </a:r>
            <a:r>
              <a:rPr lang="hr-HR" b="1" dirty="0"/>
              <a:t>m </a:t>
            </a:r>
          </a:p>
          <a:p>
            <a:pPr marL="457189" lvl="1" indent="0">
              <a:lnSpc>
                <a:spcPct val="120000"/>
              </a:lnSpc>
              <a:buNone/>
            </a:pPr>
            <a:r>
              <a:rPr lang="hr-HR" dirty="0"/>
              <a:t> </a:t>
            </a:r>
            <a:br>
              <a:rPr lang="hr-HR" dirty="0"/>
            </a:br>
            <a:endParaRPr lang="hr-HR" dirty="0"/>
          </a:p>
          <a:p>
            <a:pPr marL="457189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4. pitanje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85275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Slučaj tvrtke Dairylicious: 4. pitanje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4141" y="4381660"/>
            <a:ext cx="7766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NAL = - 274.945,19 –( -292.250,14) </a:t>
            </a:r>
          </a:p>
          <a:p>
            <a:r>
              <a:rPr lang="hr-HR" dirty="0"/>
              <a:t>        =   17.304,95  </a:t>
            </a:r>
          </a:p>
          <a:p>
            <a:endParaRPr lang="en-US" dirty="0"/>
          </a:p>
          <a:p>
            <a:r>
              <a:rPr lang="hr-HR" b="1" dirty="0"/>
              <a:t>NAL je sad pozitivan, a leasing po ovoj stopi je povoljan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57</a:t>
            </a:fld>
            <a:endParaRPr lang="pl-PL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296916"/>
              </p:ext>
            </p:extLst>
          </p:nvPr>
        </p:nvGraphicFramePr>
        <p:xfrm>
          <a:off x="528050" y="1240202"/>
          <a:ext cx="10838639" cy="32319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756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2998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rgbClr val="FFFF00"/>
                          </a:solidFill>
                          <a:effectLst/>
                        </a:rPr>
                        <a:t>Trošak leasinga</a:t>
                      </a:r>
                      <a:endParaRPr lang="hr-HR" sz="9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Ukupna ušteda energije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Ušteda troškova rada i održavanja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Operativna dobit (EBIT)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0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Porez na bruto dobit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6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Plaćanje leasinga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-60.000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Ušteda poreza od zajma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6.000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Neto novčani tok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 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-54.000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9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S</a:t>
                      </a:r>
                      <a:r>
                        <a:rPr lang="hr-HR" sz="900" dirty="0">
                          <a:solidFill>
                            <a:schemeClr val="tx1"/>
                          </a:solidFill>
                          <a:effectLst/>
                        </a:rPr>
                        <a:t>V novčanog toka</a:t>
                      </a:r>
                      <a:endParaRPr lang="hr-HR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-274.945,19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-45.762,71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-38.781,96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-32.866,07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-27.852,60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-23.603,90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-20.003,30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-16.951,95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-14.366,06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-12.174,63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-10.317,48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-8.743,63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-7.409,85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-6.279,54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-5.321,64-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900" dirty="0">
                          <a:effectLst/>
                        </a:rPr>
                        <a:t>-4.509,87</a:t>
                      </a:r>
                      <a:endParaRPr lang="hr-H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339" marR="53339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1062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3114675"/>
            <a:ext cx="10515600" cy="3943350"/>
          </a:xfrm>
        </p:spPr>
        <p:txBody>
          <a:bodyPr>
            <a:normAutofit/>
          </a:bodyPr>
          <a:lstStyle/>
          <a:p>
            <a:r>
              <a:rPr lang="en-US" sz="2400" dirty="0"/>
              <a:t>L</a:t>
            </a:r>
            <a:r>
              <a:rPr lang="hr-HR" sz="2400" dirty="0" err="1"/>
              <a:t>easing</a:t>
            </a:r>
            <a:r>
              <a:rPr lang="hr-HR" sz="2400" dirty="0"/>
              <a:t> je važno financijsko sredstvo </a:t>
            </a:r>
          </a:p>
          <a:p>
            <a:r>
              <a:rPr lang="hr-HR" sz="2400" dirty="0"/>
              <a:t>Postoje različiti oblici leasinga, uključujući operativne leasinge, financijske leasinge, povratne leasinge itd. No</a:t>
            </a:r>
            <a:r>
              <a:rPr lang="en-US" sz="2400" dirty="0"/>
              <a:t>,</a:t>
            </a:r>
            <a:r>
              <a:rPr lang="hr-HR" sz="2400" dirty="0"/>
              <a:t> nedavni računovodstveni standardi (</a:t>
            </a:r>
            <a:r>
              <a:rPr lang="en-US" sz="2400" dirty="0"/>
              <a:t>IFRS</a:t>
            </a:r>
            <a:r>
              <a:rPr lang="hr-HR" sz="2400" dirty="0"/>
              <a:t> 16) utjecali su na veliku razliku između operativnih i financijskih leasinga </a:t>
            </a:r>
          </a:p>
          <a:p>
            <a:r>
              <a:rPr lang="hr-HR" sz="2400" dirty="0"/>
              <a:t>Računovodstvene i porezne smjernice utječu na ugovore o leasingu i njihovu profitabilnost pružajući </a:t>
            </a:r>
            <a:r>
              <a:rPr lang="hr-HR" sz="2400" dirty="0" err="1"/>
              <a:t>porezn</a:t>
            </a:r>
            <a:r>
              <a:rPr lang="en-US" sz="2400" dirty="0"/>
              <a:t>u</a:t>
            </a:r>
            <a:r>
              <a:rPr lang="hr-HR" sz="2400" dirty="0"/>
              <a:t> </a:t>
            </a:r>
            <a:r>
              <a:rPr lang="en-US" sz="2400" dirty="0"/>
              <a:t>za</a:t>
            </a:r>
            <a:r>
              <a:rPr lang="hr-HR" sz="2400" dirty="0"/>
              <a:t>štit</a:t>
            </a:r>
            <a:r>
              <a:rPr lang="en-US" sz="2400" dirty="0"/>
              <a:t>u</a:t>
            </a:r>
            <a:r>
              <a:rPr lang="hr-HR" sz="2400" dirty="0"/>
              <a:t> na kamate i amortizaciju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 (I)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2728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2886074"/>
            <a:ext cx="10925908" cy="3971926"/>
          </a:xfrm>
        </p:spPr>
        <p:txBody>
          <a:bodyPr>
            <a:noAutofit/>
          </a:bodyPr>
          <a:lstStyle/>
          <a:p>
            <a:r>
              <a:rPr lang="hr-HR" sz="2400" dirty="0"/>
              <a:t>Analiza leasinga:</a:t>
            </a:r>
          </a:p>
          <a:p>
            <a:pPr lvl="1"/>
            <a:r>
              <a:rPr lang="en-US" sz="2000" dirty="0"/>
              <a:t>P</a:t>
            </a:r>
            <a:r>
              <a:rPr lang="hr-HR" sz="2000" dirty="0" err="1"/>
              <a:t>rimatelj</a:t>
            </a:r>
            <a:r>
              <a:rPr lang="hr-HR" sz="2000" dirty="0"/>
              <a:t>: Da bismo analizirali treba li </a:t>
            </a:r>
            <a:r>
              <a:rPr lang="en-US" sz="2000" dirty="0" err="1"/>
              <a:t>nam</a:t>
            </a:r>
            <a:r>
              <a:rPr lang="en-US" sz="2000" dirty="0"/>
              <a:t> </a:t>
            </a:r>
            <a:r>
              <a:rPr lang="hr-HR" sz="2000" dirty="0"/>
              <a:t>leasing ili kup</a:t>
            </a:r>
            <a:r>
              <a:rPr lang="en-US" sz="2000" dirty="0" err="1"/>
              <a:t>nja</a:t>
            </a:r>
            <a:r>
              <a:rPr lang="hr-HR" sz="2000" dirty="0"/>
              <a:t> </a:t>
            </a:r>
            <a:r>
              <a:rPr lang="hr-HR" sz="2000" dirty="0" err="1"/>
              <a:t>imovin</a:t>
            </a:r>
            <a:r>
              <a:rPr lang="en-US" sz="2000" dirty="0"/>
              <a:t>e</a:t>
            </a:r>
            <a:r>
              <a:rPr lang="hr-HR" sz="2000" dirty="0"/>
              <a:t> uspoređujemo </a:t>
            </a:r>
            <a:r>
              <a:rPr lang="en-US" sz="2000" dirty="0"/>
              <a:t>S</a:t>
            </a:r>
            <a:r>
              <a:rPr lang="hr-HR" sz="2000" dirty="0"/>
              <a:t>V troškove vezane uz posjedovanje s </a:t>
            </a:r>
            <a:r>
              <a:rPr lang="en-US" sz="2000" dirty="0"/>
              <a:t>S</a:t>
            </a:r>
            <a:r>
              <a:rPr lang="hr-HR" sz="2000" dirty="0"/>
              <a:t>V troškovima vezanim uz leasing, koristeći se troškom duga nakon oporezivanja kao diskontnom stopom.</a:t>
            </a:r>
          </a:p>
          <a:p>
            <a:pPr lvl="1"/>
            <a:r>
              <a:rPr lang="en-US" sz="2000" dirty="0"/>
              <a:t>D</a:t>
            </a:r>
            <a:r>
              <a:rPr lang="hr-HR" sz="2000" dirty="0" err="1"/>
              <a:t>avatelj</a:t>
            </a:r>
            <a:r>
              <a:rPr lang="hr-HR" sz="2000" dirty="0"/>
              <a:t>: usporedite s ulaganjem. Ako je N</a:t>
            </a:r>
            <a:r>
              <a:rPr lang="en-US" sz="2000"/>
              <a:t>S</a:t>
            </a:r>
            <a:r>
              <a:rPr lang="hr-HR" sz="2000"/>
              <a:t>V </a:t>
            </a:r>
            <a:r>
              <a:rPr lang="hr-HR" sz="2000" dirty="0"/>
              <a:t>leasinga veći od 0, to treba navesti </a:t>
            </a:r>
          </a:p>
          <a:p>
            <a:r>
              <a:rPr lang="en-US" sz="2400" dirty="0"/>
              <a:t>L</a:t>
            </a:r>
            <a:r>
              <a:rPr lang="hr-HR" sz="2400" dirty="0" err="1"/>
              <a:t>easing</a:t>
            </a:r>
            <a:r>
              <a:rPr lang="hr-HR" sz="2400" dirty="0"/>
              <a:t> može biti motiviran diferenciranjem poreznih stopa, sposobnošću da se snosi rizik od preostale vrijednosti i situacijama u kojima davatelj može učinkovitije održavati opremu</a:t>
            </a:r>
          </a:p>
          <a:p>
            <a:r>
              <a:rPr lang="en-US" sz="2400" dirty="0"/>
              <a:t>L</a:t>
            </a:r>
            <a:r>
              <a:rPr lang="hr-HR" sz="2400" dirty="0" err="1"/>
              <a:t>easing</a:t>
            </a:r>
            <a:r>
              <a:rPr lang="hr-HR" sz="2400" dirty="0"/>
              <a:t> energetski učinkovite </a:t>
            </a:r>
            <a:r>
              <a:rPr lang="en-US" sz="2400" dirty="0" err="1"/>
              <a:t>opreme</a:t>
            </a:r>
            <a:r>
              <a:rPr lang="hr-HR" sz="2400" dirty="0"/>
              <a:t> može pomoći ostvarenju ušteda uz povećanje proizvodnje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 (II)</a:t>
            </a:r>
            <a:br>
              <a:rPr lang="hr-HR" dirty="0"/>
            </a:br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59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32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184088"/>
              </p:ext>
            </p:extLst>
          </p:nvPr>
        </p:nvGraphicFramePr>
        <p:xfrm>
          <a:off x="341194" y="1261533"/>
          <a:ext cx="11559654" cy="3660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leasing funkcionira?</a:t>
            </a:r>
          </a:p>
        </p:txBody>
      </p:sp>
      <p:sp>
        <p:nvSpPr>
          <p:cNvPr id="2" name="Rectangle 1"/>
          <p:cNvSpPr/>
          <p:nvPr/>
        </p:nvSpPr>
        <p:spPr>
          <a:xfrm>
            <a:off x="525294" y="4922195"/>
            <a:ext cx="11375554" cy="8297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2000" dirty="0"/>
              <a:t>Budući da korisnik također može kupiti imovinu, dakle istovremeno ju posjedovati i upotrebljavati, </a:t>
            </a:r>
            <a:r>
              <a:rPr lang="en-US" sz="2000" dirty="0"/>
              <a:t>leasing</a:t>
            </a:r>
            <a:r>
              <a:rPr lang="hr-HR" sz="2000" dirty="0"/>
              <a:t> i kupnja </a:t>
            </a:r>
            <a:r>
              <a:rPr lang="en-US" sz="2000" dirty="0" err="1"/>
              <a:t>uključuju</a:t>
            </a:r>
            <a:r>
              <a:rPr lang="hr-HR" sz="2000" dirty="0"/>
              <a:t> alternativne </a:t>
            </a:r>
            <a:r>
              <a:rPr lang="en-US" sz="2000" dirty="0" err="1"/>
              <a:t>oblike</a:t>
            </a:r>
            <a:r>
              <a:rPr lang="hr-HR" sz="2000" dirty="0"/>
              <a:t> financiranja za uporabu imovine.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1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6</a:t>
            </a:fld>
            <a:endParaRPr lang="pl-PL"/>
          </a:p>
        </p:txBody>
      </p:sp>
      <p:sp>
        <p:nvSpPr>
          <p:cNvPr id="14" name="Rectangle 13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722642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6" descr="declutter-checklist">
            <a:extLst>
              <a:ext uri="{FF2B5EF4-FFF2-40B4-BE49-F238E27FC236}">
                <a16:creationId xmlns:a16="http://schemas.microsoft.com/office/drawing/2014/main" id="{4479BF9C-F9E4-4AA8-A574-31BDCC47386F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9008067" y="3223078"/>
            <a:ext cx="3183933" cy="2743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7920" y="239954"/>
            <a:ext cx="6657368" cy="490459"/>
          </a:xfrm>
        </p:spPr>
        <p:txBody>
          <a:bodyPr>
            <a:noAutofit/>
          </a:bodyPr>
          <a:lstStyle/>
          <a:p>
            <a:r>
              <a:rPr lang="hr-HR" sz="2800" b="1" dirty="0">
                <a:latin typeface="Calibri"/>
                <a:cs typeface="Calibri"/>
              </a:rPr>
              <a:t>Pregled sadržaja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4071" y="1207568"/>
            <a:ext cx="8379341" cy="276253"/>
            <a:chOff x="1128778" y="1187223"/>
            <a:chExt cx="8222316" cy="93019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Uvod: Što je leasing i kako funkcionira?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F6A885-5AC6-4A27-8321-86221D093F9A}"/>
              </a:ext>
            </a:extLst>
          </p:cNvPr>
          <p:cNvGrpSpPr/>
          <p:nvPr/>
        </p:nvGrpSpPr>
        <p:grpSpPr>
          <a:xfrm>
            <a:off x="974071" y="1537182"/>
            <a:ext cx="8379341" cy="252875"/>
            <a:chOff x="1128778" y="1187223"/>
            <a:chExt cx="8222316" cy="930194"/>
          </a:xfrm>
          <a:solidFill>
            <a:schemeClr val="accent4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161997-2E41-4E3D-AB66-D3AEA12FAAB0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grp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22157067-1517-4979-8519-D658AC91A4F4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grpFill/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Oblici leasinga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1862869"/>
            <a:ext cx="8058242" cy="317094"/>
            <a:chOff x="1590893" y="1187223"/>
            <a:chExt cx="7760201" cy="9301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2A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Operativni leasing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218866"/>
            <a:ext cx="8058242" cy="317094"/>
            <a:chOff x="1590893" y="1187223"/>
            <a:chExt cx="7760201" cy="930194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2B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Financijski leasing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582741"/>
            <a:ext cx="8058243" cy="317094"/>
            <a:chOff x="1590892" y="1187223"/>
            <a:chExt cx="7760202" cy="930194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2C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Povratni leasing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5168" y="2934601"/>
            <a:ext cx="8058242" cy="317094"/>
            <a:chOff x="1590893" y="1187223"/>
            <a:chExt cx="7760201" cy="930194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2D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Ostali leasing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78184" y="3323006"/>
            <a:ext cx="8379341" cy="610200"/>
            <a:chOff x="1821146" y="3184880"/>
            <a:chExt cx="8379341" cy="610200"/>
          </a:xfrm>
        </p:grpSpPr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4</a:t>
                </a: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Procjena leasinga 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3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Računovodstvo i porezi</a:t>
                </a:r>
              </a:p>
            </p:txBody>
          </p:sp>
        </p:grp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3998271"/>
            <a:ext cx="8058243" cy="317094"/>
            <a:chOff x="1590892" y="1187223"/>
            <a:chExt cx="7760202" cy="930194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2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4A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primatelja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54148A56-7ED1-4054-B552-C6DFF05E074E}"/>
              </a:ext>
            </a:extLst>
          </p:cNvPr>
          <p:cNvGrpSpPr/>
          <p:nvPr/>
        </p:nvGrpSpPr>
        <p:grpSpPr>
          <a:xfrm>
            <a:off x="1299283" y="4350131"/>
            <a:ext cx="8058242" cy="317094"/>
            <a:chOff x="1590893" y="1187223"/>
            <a:chExt cx="7760201" cy="930194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74ED2556-EE53-4D2B-A2F4-264A39BACF72}"/>
                </a:ext>
              </a:extLst>
            </p:cNvPr>
            <p:cNvSpPr/>
            <p:nvPr/>
          </p:nvSpPr>
          <p:spPr>
            <a:xfrm>
              <a:off x="1590893" y="1187223"/>
              <a:ext cx="729205" cy="9301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4B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195A090-DF04-4CCF-86AE-1533D2BBC431}"/>
                </a:ext>
              </a:extLst>
            </p:cNvPr>
            <p:cNvSpPr/>
            <p:nvPr/>
          </p:nvSpPr>
          <p:spPr>
            <a:xfrm>
              <a:off x="2448234" y="1187223"/>
              <a:ext cx="6902860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Perspektiva </a:t>
              </a:r>
              <a:r>
                <a:rPr lang="en-US" b="1" dirty="0" err="1">
                  <a:solidFill>
                    <a:srgbClr val="4472C4"/>
                  </a:solidFill>
                  <a:latin typeface="Calibri" panose="020F0502020204030204"/>
                </a:rPr>
                <a:t>davatelja</a:t>
              </a:r>
              <a:endParaRPr lang="hr-HR" b="1" dirty="0">
                <a:solidFill>
                  <a:srgbClr val="4472C4"/>
                </a:solidFill>
                <a:latin typeface="Calibri" panose="020F0502020204030204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974069" y="4745814"/>
            <a:ext cx="8379341" cy="610200"/>
            <a:chOff x="1821146" y="3184880"/>
            <a:chExt cx="8379341" cy="610200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518827"/>
              <a:ext cx="8379341" cy="276253"/>
              <a:chOff x="1128778" y="1187223"/>
              <a:chExt cx="8222316" cy="930194"/>
            </a:xfrm>
          </p:grpSpPr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6</a:t>
                </a:r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en-US" b="1" dirty="0">
                    <a:solidFill>
                      <a:srgbClr val="4472C4"/>
                    </a:solidFill>
                    <a:latin typeface="Calibri" panose="020F0502020204030204"/>
                  </a:rPr>
                  <a:t>L</a:t>
                </a:r>
                <a:r>
                  <a:rPr lang="hr-HR" b="1" dirty="0" err="1">
                    <a:solidFill>
                      <a:srgbClr val="4472C4"/>
                    </a:solidFill>
                    <a:latin typeface="Calibri" panose="020F0502020204030204"/>
                  </a:rPr>
                  <a:t>easing</a:t>
                </a: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 i energetska učinkovitost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793121AC-C9C5-4486-BA42-33BB6F723AFD}"/>
                </a:ext>
              </a:extLst>
            </p:cNvPr>
            <p:cNvGrpSpPr/>
            <p:nvPr/>
          </p:nvGrpSpPr>
          <p:grpSpPr>
            <a:xfrm>
              <a:off x="1821146" y="3184880"/>
              <a:ext cx="8379341" cy="276253"/>
              <a:chOff x="1128778" y="1187223"/>
              <a:chExt cx="8222316" cy="930194"/>
            </a:xfrm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383E1335-119D-4914-8DF2-438EEAD7D3A2}"/>
                  </a:ext>
                </a:extLst>
              </p:cNvPr>
              <p:cNvSpPr/>
              <p:nvPr/>
            </p:nvSpPr>
            <p:spPr>
              <a:xfrm>
                <a:off x="1128778" y="1187223"/>
                <a:ext cx="729205" cy="930194"/>
              </a:xfrm>
              <a:prstGeom prst="rect">
                <a:avLst/>
              </a:prstGeom>
              <a:solidFill>
                <a:schemeClr val="accent6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r>
                  <a:rPr lang="hr-HR" sz="2000" b="1" dirty="0">
                    <a:solidFill>
                      <a:prstClr val="white"/>
                    </a:solidFill>
                    <a:latin typeface="Calibri" panose="020F0502020204030204"/>
                  </a:rPr>
                  <a:t>5</a:t>
                </a: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1CCDDC74-6C21-4CCA-9617-B53A8F9092B0}"/>
                  </a:ext>
                </a:extLst>
              </p:cNvPr>
              <p:cNvSpPr/>
              <p:nvPr/>
            </p:nvSpPr>
            <p:spPr>
              <a:xfrm>
                <a:off x="2005078" y="1187223"/>
                <a:ext cx="7346016" cy="93019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defRPr/>
                </a:pPr>
                <a:r>
                  <a:rPr lang="hr-HR" b="1" dirty="0">
                    <a:solidFill>
                      <a:srgbClr val="4472C4"/>
                    </a:solidFill>
                    <a:latin typeface="Calibri" panose="020F0502020204030204"/>
                  </a:rPr>
                  <a:t>Koristi leasinga</a:t>
                </a:r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93121AC-C9C5-4486-BA42-33BB6F723AFD}"/>
              </a:ext>
            </a:extLst>
          </p:cNvPr>
          <p:cNvGrpSpPr/>
          <p:nvPr/>
        </p:nvGrpSpPr>
        <p:grpSpPr>
          <a:xfrm>
            <a:off x="978185" y="5438444"/>
            <a:ext cx="8379341" cy="276253"/>
            <a:chOff x="1128778" y="1187223"/>
            <a:chExt cx="8222316" cy="930194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383E1335-119D-4914-8DF2-438EEAD7D3A2}"/>
                </a:ext>
              </a:extLst>
            </p:cNvPr>
            <p:cNvSpPr/>
            <p:nvPr/>
          </p:nvSpPr>
          <p:spPr>
            <a:xfrm>
              <a:off x="1128778" y="1187223"/>
              <a:ext cx="729205" cy="930194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hr-HR" sz="2000" b="1" dirty="0">
                  <a:solidFill>
                    <a:prstClr val="white"/>
                  </a:solidFill>
                  <a:latin typeface="Calibri" panose="020F0502020204030204"/>
                </a:rPr>
                <a:t>7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1CCDDC74-6C21-4CCA-9617-B53A8F9092B0}"/>
                </a:ext>
              </a:extLst>
            </p:cNvPr>
            <p:cNvSpPr/>
            <p:nvPr/>
          </p:nvSpPr>
          <p:spPr>
            <a:xfrm>
              <a:off x="2005078" y="1187223"/>
              <a:ext cx="7346016" cy="930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hr-HR" b="1" dirty="0">
                  <a:solidFill>
                    <a:srgbClr val="4472C4"/>
                  </a:solidFill>
                  <a:latin typeface="Calibri" panose="020F0502020204030204"/>
                </a:rPr>
                <a:t>Primjeri i slučajevi</a:t>
              </a:r>
            </a:p>
          </p:txBody>
        </p:sp>
      </p:grp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2475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E5124B0-3A92-4585-8F27-3D7F36083E9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25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5" imgW="425" imgH="426" progId="TCLayout.ActiveDocument.1">
                  <p:embed/>
                </p:oleObj>
              </mc:Choice>
              <mc:Fallback>
                <p:oleObj name="think-cell Slide" r:id="rId5" imgW="425" imgH="426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8E5124B0-3A92-4585-8F27-3D7F36083E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3ECA6C22-BC38-4F94-9B01-12D2F57294C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524001" y="1"/>
            <a:ext cx="158751" cy="158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914377">
              <a:lnSpc>
                <a:spcPct val="90000"/>
              </a:lnSpc>
              <a:defRPr/>
            </a:pPr>
            <a:endParaRPr lang="en-GB" sz="28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A12DFBB-F130-407B-9144-7CE7D9340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Tri glavna oblika leasinga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FF6974-6ED8-45DC-8FF7-3E9985360D3C}"/>
              </a:ext>
            </a:extLst>
          </p:cNvPr>
          <p:cNvCxnSpPr>
            <a:cxnSpLocks/>
          </p:cNvCxnSpPr>
          <p:nvPr/>
        </p:nvCxnSpPr>
        <p:spPr>
          <a:xfrm>
            <a:off x="1201682" y="1707490"/>
            <a:ext cx="1413201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7DE644A5-6FA7-4656-8235-2AB794B3A798}"/>
              </a:ext>
            </a:extLst>
          </p:cNvPr>
          <p:cNvSpPr>
            <a:spLocks noGrp="1"/>
          </p:cNvSpPr>
          <p:nvPr/>
        </p:nvSpPr>
        <p:spPr>
          <a:xfrm>
            <a:off x="1341832" y="1398840"/>
            <a:ext cx="1413201" cy="27053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prstClr val="black"/>
              </a:buClr>
              <a:buNone/>
            </a:pP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Oblik	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9A61D1-C56C-4E24-B821-98F79310611F}"/>
              </a:ext>
            </a:extLst>
          </p:cNvPr>
          <p:cNvSpPr/>
          <p:nvPr/>
        </p:nvSpPr>
        <p:spPr>
          <a:xfrm>
            <a:off x="1201679" y="1782146"/>
            <a:ext cx="1413203" cy="6106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7"/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Operativni leasing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20AABDEE-E9F8-4ED4-AAC6-03F334B1BE39}"/>
              </a:ext>
            </a:extLst>
          </p:cNvPr>
          <p:cNvSpPr/>
          <p:nvPr/>
        </p:nvSpPr>
        <p:spPr>
          <a:xfrm>
            <a:off x="1201680" y="2965634"/>
            <a:ext cx="1413201" cy="61264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7"/>
            <a:r>
              <a:rPr lang="hr-HR" b="1" dirty="0">
                <a:solidFill>
                  <a:prstClr val="white"/>
                </a:solidFill>
              </a:rPr>
              <a:t>Financijski leasing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65E3DF7-13C7-43F7-A22D-4A820900DD64}"/>
              </a:ext>
            </a:extLst>
          </p:cNvPr>
          <p:cNvSpPr/>
          <p:nvPr/>
        </p:nvSpPr>
        <p:spPr>
          <a:xfrm>
            <a:off x="1201679" y="4359339"/>
            <a:ext cx="1413202" cy="6077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7"/>
            <a:r>
              <a:rPr lang="hr-HR" sz="1600" b="1" dirty="0">
                <a:solidFill>
                  <a:prstClr val="white"/>
                </a:solidFill>
              </a:rPr>
              <a:t>Povratni leasing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D722E6B-8B0A-4D59-A4F5-5BCADFA37232}"/>
              </a:ext>
            </a:extLst>
          </p:cNvPr>
          <p:cNvCxnSpPr>
            <a:cxnSpLocks/>
          </p:cNvCxnSpPr>
          <p:nvPr/>
        </p:nvCxnSpPr>
        <p:spPr>
          <a:xfrm>
            <a:off x="2755032" y="1707490"/>
            <a:ext cx="7505248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Inhaltsplatzhalter 2">
            <a:extLst>
              <a:ext uri="{FF2B5EF4-FFF2-40B4-BE49-F238E27FC236}">
                <a16:creationId xmlns:a16="http://schemas.microsoft.com/office/drawing/2014/main" id="{31E71229-4BFF-4010-A99F-A9A8375DD59F}"/>
              </a:ext>
            </a:extLst>
          </p:cNvPr>
          <p:cNvSpPr>
            <a:spLocks noGrp="1"/>
          </p:cNvSpPr>
          <p:nvPr/>
        </p:nvSpPr>
        <p:spPr>
          <a:xfrm>
            <a:off x="2770877" y="1396216"/>
            <a:ext cx="5435600" cy="27053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prstClr val="black"/>
              </a:buClr>
              <a:buNone/>
            </a:pPr>
            <a:r>
              <a:rPr lang="hr-HR" sz="1600" b="1" dirty="0">
                <a:solidFill>
                  <a:srgbClr val="4472C4"/>
                </a:solidFill>
                <a:latin typeface="Calibri" panose="020F0502020204030204"/>
              </a:rPr>
              <a:t>Opis</a:t>
            </a:r>
          </a:p>
        </p:txBody>
      </p:sp>
      <p:sp>
        <p:nvSpPr>
          <p:cNvPr id="68" name="Inhaltsplatzhalter 2">
            <a:extLst>
              <a:ext uri="{FF2B5EF4-FFF2-40B4-BE49-F238E27FC236}">
                <a16:creationId xmlns:a16="http://schemas.microsoft.com/office/drawing/2014/main" id="{81B7BFF2-6833-4559-8D59-9E338E62D7F7}"/>
              </a:ext>
            </a:extLst>
          </p:cNvPr>
          <p:cNvSpPr>
            <a:spLocks noGrp="1"/>
          </p:cNvSpPr>
          <p:nvPr/>
        </p:nvSpPr>
        <p:spPr>
          <a:xfrm>
            <a:off x="2755031" y="1704866"/>
            <a:ext cx="8509867" cy="1166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Operativni leasing uglavnom osigurava i financiranje i održavanje </a:t>
            </a:r>
          </a:p>
          <a:p>
            <a:pPr marL="228594" indent="-228594"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U</a:t>
            </a:r>
            <a:r>
              <a:rPr lang="en-US" sz="1800" dirty="0">
                <a:solidFill>
                  <a:prstClr val="black"/>
                </a:solidFill>
              </a:rPr>
              <a:t> </a:t>
            </a:r>
            <a:r>
              <a:rPr lang="en-US" sz="1800" dirty="0" err="1">
                <a:solidFill>
                  <a:prstClr val="black"/>
                </a:solidFill>
              </a:rPr>
              <a:t>većini</a:t>
            </a:r>
            <a:r>
              <a:rPr lang="en-US" sz="1800" dirty="0">
                <a:solidFill>
                  <a:prstClr val="black"/>
                </a:solidFill>
              </a:rPr>
              <a:t> </a:t>
            </a:r>
            <a:r>
              <a:rPr lang="en-US" sz="1800" dirty="0" err="1">
                <a:solidFill>
                  <a:prstClr val="black"/>
                </a:solidFill>
              </a:rPr>
              <a:t>slučajeva</a:t>
            </a:r>
            <a:r>
              <a:rPr lang="en-US" sz="1800" dirty="0">
                <a:solidFill>
                  <a:prstClr val="black"/>
                </a:solidFill>
              </a:rPr>
              <a:t>,</a:t>
            </a:r>
            <a:r>
              <a:rPr lang="hr-HR" sz="1800" dirty="0">
                <a:solidFill>
                  <a:prstClr val="black"/>
                </a:solidFill>
              </a:rPr>
              <a:t> operativni leasing zahtijeva da </a:t>
            </a:r>
            <a:r>
              <a:rPr lang="en-US" sz="1800" dirty="0" err="1">
                <a:solidFill>
                  <a:prstClr val="black"/>
                </a:solidFill>
              </a:rPr>
              <a:t>davatelj</a:t>
            </a:r>
            <a:r>
              <a:rPr lang="en-US" sz="1800" dirty="0">
                <a:solidFill>
                  <a:prstClr val="black"/>
                </a:solidFill>
              </a:rPr>
              <a:t> </a:t>
            </a:r>
            <a:r>
              <a:rPr lang="hr-HR" sz="1800" dirty="0">
                <a:solidFill>
                  <a:prstClr val="black"/>
                </a:solidFill>
              </a:rPr>
              <a:t>održava i servisira iznajmljenu opremu, a troškovi održavanja </a:t>
            </a:r>
            <a:r>
              <a:rPr lang="en-US" sz="1800" dirty="0" err="1">
                <a:solidFill>
                  <a:prstClr val="black"/>
                </a:solidFill>
              </a:rPr>
              <a:t>uključeni</a:t>
            </a:r>
            <a:r>
              <a:rPr lang="en-US" sz="1800" dirty="0">
                <a:solidFill>
                  <a:prstClr val="black"/>
                </a:solidFill>
              </a:rPr>
              <a:t> </a:t>
            </a:r>
            <a:r>
              <a:rPr lang="en-US" sz="1800" dirty="0" err="1">
                <a:solidFill>
                  <a:prstClr val="black"/>
                </a:solidFill>
              </a:rPr>
              <a:t>su</a:t>
            </a:r>
            <a:r>
              <a:rPr lang="hr-HR" sz="1800" dirty="0">
                <a:solidFill>
                  <a:prstClr val="black"/>
                </a:solidFill>
              </a:rPr>
              <a:t> u </a:t>
            </a:r>
            <a:r>
              <a:rPr lang="en-US" sz="1800" dirty="0" err="1">
                <a:solidFill>
                  <a:prstClr val="black"/>
                </a:solidFill>
              </a:rPr>
              <a:t>zakupninu</a:t>
            </a:r>
            <a:endParaRPr lang="hr-HR" sz="1800" dirty="0">
              <a:solidFill>
                <a:prstClr val="black"/>
              </a:solidFill>
            </a:endParaRPr>
          </a:p>
          <a:p>
            <a:pPr marL="228594" indent="-228594"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srgbClr val="FF0000"/>
                </a:solidFill>
              </a:rPr>
              <a:t>Obuhvaćeno novom regulativom </a:t>
            </a:r>
            <a:r>
              <a:rPr lang="en-US" sz="1800" dirty="0">
                <a:solidFill>
                  <a:srgbClr val="FF0000"/>
                </a:solidFill>
              </a:rPr>
              <a:t>IFRS</a:t>
            </a:r>
            <a:r>
              <a:rPr lang="hr-HR" sz="1800" dirty="0">
                <a:solidFill>
                  <a:srgbClr val="FF0000"/>
                </a:solidFill>
              </a:rPr>
              <a:t>-a </a:t>
            </a:r>
          </a:p>
        </p:txBody>
      </p:sp>
      <p:sp>
        <p:nvSpPr>
          <p:cNvPr id="69" name="Inhaltsplatzhalter 2">
            <a:extLst>
              <a:ext uri="{FF2B5EF4-FFF2-40B4-BE49-F238E27FC236}">
                <a16:creationId xmlns:a16="http://schemas.microsoft.com/office/drawing/2014/main" id="{3A84C02A-847B-4E35-A1CD-229A0F0E9660}"/>
              </a:ext>
            </a:extLst>
          </p:cNvPr>
          <p:cNvSpPr>
            <a:spLocks noGrp="1"/>
          </p:cNvSpPr>
          <p:nvPr/>
        </p:nvSpPr>
        <p:spPr>
          <a:xfrm>
            <a:off x="2755032" y="2965634"/>
            <a:ext cx="7672492" cy="1166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Ne pruža uslugu održavanja </a:t>
            </a:r>
          </a:p>
          <a:p>
            <a:pPr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Ne može se raskinuti</a:t>
            </a:r>
          </a:p>
          <a:p>
            <a:pPr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Potpuno se amortizira (</a:t>
            </a:r>
            <a:r>
              <a:rPr lang="en-US" sz="1800" dirty="0" err="1">
                <a:solidFill>
                  <a:prstClr val="black"/>
                </a:solidFill>
              </a:rPr>
              <a:t>davatelj</a:t>
            </a:r>
            <a:r>
              <a:rPr lang="hr-HR" sz="1800" dirty="0">
                <a:solidFill>
                  <a:prstClr val="black"/>
                </a:solidFill>
              </a:rPr>
              <a:t> prima </a:t>
            </a:r>
            <a:r>
              <a:rPr lang="en-US" sz="1800" dirty="0" err="1">
                <a:solidFill>
                  <a:prstClr val="black"/>
                </a:solidFill>
              </a:rPr>
              <a:t>zakupninu</a:t>
            </a:r>
            <a:r>
              <a:rPr lang="hr-HR" sz="1800" dirty="0">
                <a:solidFill>
                  <a:prstClr val="black"/>
                </a:solidFill>
              </a:rPr>
              <a:t> jednaku punoj cijeni unajmljene opreme uz povrat uloženog kapitala)</a:t>
            </a:r>
          </a:p>
        </p:txBody>
      </p:sp>
      <p:sp>
        <p:nvSpPr>
          <p:cNvPr id="70" name="Inhaltsplatzhalter 2">
            <a:extLst>
              <a:ext uri="{FF2B5EF4-FFF2-40B4-BE49-F238E27FC236}">
                <a16:creationId xmlns:a16="http://schemas.microsoft.com/office/drawing/2014/main" id="{1CEC2D69-AAAD-4FCD-A01A-57A6E3A8C398}"/>
              </a:ext>
            </a:extLst>
          </p:cNvPr>
          <p:cNvSpPr>
            <a:spLocks noGrp="1"/>
          </p:cNvSpPr>
          <p:nvPr/>
        </p:nvSpPr>
        <p:spPr>
          <a:xfrm>
            <a:off x="1217526" y="5382802"/>
            <a:ext cx="8349133" cy="53553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 anchorCtr="0">
            <a:spAutoFit/>
          </a:bodyPr>
          <a:lstStyle/>
          <a:p>
            <a:pPr defTabSz="914377">
              <a:lnSpc>
                <a:spcPct val="90000"/>
              </a:lnSpc>
              <a:spcBef>
                <a:spcPts val="300"/>
              </a:spcBef>
              <a:buClr>
                <a:prstClr val="black"/>
              </a:buClr>
            </a:pPr>
            <a:r>
              <a:rPr lang="hr-HR" sz="1600" dirty="0">
                <a:solidFill>
                  <a:prstClr val="black"/>
                </a:solidFill>
              </a:rPr>
              <a:t>Općenito, bilo koja imovina se može dati u leasing, ali postoje određena ograničenja u različitim zemljama. 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754197D2-3507-4C17-B824-8FD2BE45152F}"/>
              </a:ext>
            </a:extLst>
          </p:cNvPr>
          <p:cNvCxnSpPr>
            <a:cxnSpLocks/>
          </p:cNvCxnSpPr>
          <p:nvPr/>
        </p:nvCxnSpPr>
        <p:spPr>
          <a:xfrm flipV="1">
            <a:off x="1201681" y="2885445"/>
            <a:ext cx="9225843" cy="3912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ABCD7324-8762-4546-A2DF-CE2EF88C9239}"/>
              </a:ext>
            </a:extLst>
          </p:cNvPr>
          <p:cNvCxnSpPr>
            <a:cxnSpLocks/>
          </p:cNvCxnSpPr>
          <p:nvPr/>
        </p:nvCxnSpPr>
        <p:spPr>
          <a:xfrm>
            <a:off x="1223025" y="4329004"/>
            <a:ext cx="920449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DC327CAD-D7A3-4ED2-90E0-F7838A685B17}"/>
              </a:ext>
            </a:extLst>
          </p:cNvPr>
          <p:cNvCxnSpPr>
            <a:cxnSpLocks/>
          </p:cNvCxnSpPr>
          <p:nvPr/>
        </p:nvCxnSpPr>
        <p:spPr>
          <a:xfrm>
            <a:off x="1217526" y="5288867"/>
            <a:ext cx="9209998" cy="1007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Inhaltsplatzhalter 2">
            <a:extLst>
              <a:ext uri="{FF2B5EF4-FFF2-40B4-BE49-F238E27FC236}">
                <a16:creationId xmlns:a16="http://schemas.microsoft.com/office/drawing/2014/main" id="{F8045F18-9B61-420D-9A08-6EE01CBC0249}"/>
              </a:ext>
            </a:extLst>
          </p:cNvPr>
          <p:cNvSpPr>
            <a:spLocks noGrp="1"/>
          </p:cNvSpPr>
          <p:nvPr/>
        </p:nvSpPr>
        <p:spPr>
          <a:xfrm>
            <a:off x="2770877" y="4384842"/>
            <a:ext cx="8000042" cy="84023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 anchorCtr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594" indent="-228594" defTabSz="914377">
              <a:spcBef>
                <a:spcPts val="300"/>
              </a:spcBef>
              <a:buClr>
                <a:prstClr val="black"/>
              </a:buClr>
              <a:buFont typeface="Wingdings" panose="05000000000000000000" pitchFamily="2" charset="2"/>
              <a:buChar char="§"/>
            </a:pPr>
            <a:r>
              <a:rPr lang="hr-HR" sz="1800" dirty="0">
                <a:solidFill>
                  <a:prstClr val="black"/>
                </a:solidFill>
              </a:rPr>
              <a:t>Prema ugovoru o povratnom leasingu tvrtka koja posjeduje zemljište, zgrade ili opremu prodaje imovinu drugoj tvrtki i istovremeno sklapa ugovor o povratnom leasingu imovine na određeno vrijeme pod određenim uvjetima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0"/>
            <a:ext cx="409221" cy="228600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b="1" dirty="0">
                <a:solidFill>
                  <a:prstClr val="white"/>
                </a:solidFill>
                <a:latin typeface="Calibri" panose="020F0502020204030204"/>
              </a:rPr>
              <a:t>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0AABDEE-E9F8-4ED4-AAC6-03F334B1BE39}"/>
              </a:ext>
            </a:extLst>
          </p:cNvPr>
          <p:cNvSpPr/>
          <p:nvPr/>
        </p:nvSpPr>
        <p:spPr>
          <a:xfrm>
            <a:off x="1201680" y="3578282"/>
            <a:ext cx="1413204" cy="5154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377"/>
            <a:r>
              <a:rPr lang="hr-HR" sz="1600" b="1" dirty="0">
                <a:solidFill>
                  <a:schemeClr val="tx1"/>
                </a:solidFill>
              </a:rPr>
              <a:t>(≠ Operativni leasing)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29" name="Rectangle 28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146744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036483"/>
              </p:ext>
            </p:extLst>
          </p:nvPr>
        </p:nvGraphicFramePr>
        <p:xfrm>
          <a:off x="814136" y="2175933"/>
          <a:ext cx="10863806" cy="3472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Operativni leasing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1055413"/>
            <a:ext cx="10839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000" dirty="0"/>
              <a:t>Operativni leasing uglavnom osigurava i financiranje i održavanje</a:t>
            </a:r>
          </a:p>
          <a:p>
            <a:r>
              <a:rPr lang="hr-HR" sz="2000" b="1" dirty="0">
                <a:solidFill>
                  <a:srgbClr val="FF0000"/>
                </a:solidFill>
              </a:rPr>
              <a:t>Važno! U skladu s </a:t>
            </a:r>
            <a:r>
              <a:rPr lang="en-US" sz="2000" b="1" dirty="0">
                <a:solidFill>
                  <a:srgbClr val="FF0000"/>
                </a:solidFill>
              </a:rPr>
              <a:t>IFRS</a:t>
            </a:r>
            <a:r>
              <a:rPr lang="hr-HR" sz="2000" b="1" dirty="0">
                <a:solidFill>
                  <a:srgbClr val="FF0000"/>
                </a:solidFill>
              </a:rPr>
              <a:t> 16 (u nastavku teksta) operativni leasing dostup</a:t>
            </a:r>
            <a:r>
              <a:rPr lang="en-US" sz="2000" b="1" dirty="0">
                <a:solidFill>
                  <a:srgbClr val="FF0000"/>
                </a:solidFill>
              </a:rPr>
              <a:t>a</a:t>
            </a:r>
            <a:r>
              <a:rPr lang="hr-HR" sz="2000" b="1" dirty="0">
                <a:solidFill>
                  <a:srgbClr val="FF0000"/>
                </a:solidFill>
              </a:rPr>
              <a:t>n </a:t>
            </a:r>
            <a:r>
              <a:rPr lang="en-US" sz="2000" b="1" dirty="0">
                <a:solidFill>
                  <a:srgbClr val="FF0000"/>
                </a:solidFill>
              </a:rPr>
              <a:t>je</a:t>
            </a:r>
            <a:r>
              <a:rPr lang="hr-HR" sz="2000" b="1" dirty="0">
                <a:solidFill>
                  <a:srgbClr val="FF0000"/>
                </a:solidFill>
              </a:rPr>
              <a:t> samo za imovinu koja je iznajmljena na manje od godinu dana ili je male vrijednosti.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3E1335-119D-4914-8DF2-438EEAD7D3A2}"/>
              </a:ext>
            </a:extLst>
          </p:cNvPr>
          <p:cNvSpPr/>
          <p:nvPr/>
        </p:nvSpPr>
        <p:spPr>
          <a:xfrm>
            <a:off x="0" y="-1"/>
            <a:ext cx="471488" cy="257176"/>
          </a:xfrm>
          <a:prstGeom prst="rect">
            <a:avLst/>
          </a:prstGeom>
          <a:solidFill>
            <a:schemeClr val="accent6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hr-HR" sz="1400" b="1" dirty="0">
                <a:solidFill>
                  <a:prstClr val="white"/>
                </a:solidFill>
                <a:latin typeface="Calibri" panose="020F0502020204030204"/>
              </a:rPr>
              <a:t>2A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2953407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de-AT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pPr/>
              <a:t>9</a:t>
            </a:fld>
            <a:endParaRPr lang="pl-PL"/>
          </a:p>
        </p:txBody>
      </p:sp>
      <p:sp>
        <p:nvSpPr>
          <p:cNvPr id="11" name="Rectangle 10"/>
          <p:cNvSpPr/>
          <p:nvPr/>
        </p:nvSpPr>
        <p:spPr>
          <a:xfrm>
            <a:off x="6507892" y="6107410"/>
            <a:ext cx="38573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200" dirty="0"/>
              <a:t>Izvor: Financial Management: Theory and Practice, 14th edition Eugene F. Brigham and Michael C. Ehrhardt</a:t>
            </a:r>
          </a:p>
        </p:txBody>
      </p:sp>
    </p:spTree>
    <p:extLst>
      <p:ext uri="{BB962C8B-B14F-4D97-AF65-F5344CB8AC3E}">
        <p14:creationId xmlns:p14="http://schemas.microsoft.com/office/powerpoint/2010/main" val="15150823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qtFavqr_kOBIkl_W0qNO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JmdcBfJSweoIvlHphgwp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BB2A1721BB1943B4237666C588A079" ma:contentTypeVersion="12" ma:contentTypeDescription="Stvaranje novog dokumenta." ma:contentTypeScope="" ma:versionID="d1c43a9839131e36dbd9b035f6c3c7bc">
  <xsd:schema xmlns:xsd="http://www.w3.org/2001/XMLSchema" xmlns:xs="http://www.w3.org/2001/XMLSchema" xmlns:p="http://schemas.microsoft.com/office/2006/metadata/properties" xmlns:ns2="b931a48e-e151-47dd-8be7-1ffa448d0cd4" xmlns:ns3="014e4976-b17e-402c-9868-0091bfbe48e8" targetNamespace="http://schemas.microsoft.com/office/2006/metadata/properties" ma:root="true" ma:fieldsID="460abf6f3d99a8b7535d85158e2ff824" ns2:_="" ns3:_="">
    <xsd:import namespace="b931a48e-e151-47dd-8be7-1ffa448d0cd4"/>
    <xsd:import namespace="014e4976-b17e-402c-9868-0091bfbe48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1a48e-e151-47dd-8be7-1ffa448d0c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4e4976-b17e-402c-9868-0091bfbe48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5C7BCB-9758-4743-BC92-A0B8B37B33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944CFEA-77BF-4EB8-BBE7-8AF42C7BE1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31a48e-e151-47dd-8be7-1ffa448d0cd4"/>
    <ds:schemaRef ds:uri="014e4976-b17e-402c-9868-0091bfbe48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BF76FB-930C-43D2-8962-15B4493604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1231</TotalTime>
  <Words>7592</Words>
  <Application>Microsoft Office PowerPoint</Application>
  <PresentationFormat>Widescreen</PresentationFormat>
  <Paragraphs>2035</Paragraphs>
  <Slides>59</Slides>
  <Notes>25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7" baseType="lpstr">
      <vt:lpstr>Arial</vt:lpstr>
      <vt:lpstr>Calibri</vt:lpstr>
      <vt:lpstr>Calibri Light</vt:lpstr>
      <vt:lpstr>Times New Roman</vt:lpstr>
      <vt:lpstr>Wingdings</vt:lpstr>
      <vt:lpstr>Motyw pakietu Office</vt:lpstr>
      <vt:lpstr>1_Motyw pakietu Office</vt:lpstr>
      <vt:lpstr>think-cell Slide</vt:lpstr>
      <vt:lpstr>Specijalistički modul –  Leasing</vt:lpstr>
      <vt:lpstr>Prije početka – što je specijalistički modul – leasing (...a što nije)</vt:lpstr>
      <vt:lpstr>Ishodi učenja</vt:lpstr>
      <vt:lpstr>Pregled sadržaja </vt:lpstr>
      <vt:lpstr>Što je leasing? </vt:lpstr>
      <vt:lpstr>Kako leasing funkcionira?</vt:lpstr>
      <vt:lpstr>Pregled sadržaja </vt:lpstr>
      <vt:lpstr> Tri glavna oblika leasinga</vt:lpstr>
      <vt:lpstr>Operativni leasing</vt:lpstr>
      <vt:lpstr>Financijski leasing</vt:lpstr>
      <vt:lpstr>Financijski leasing</vt:lpstr>
      <vt:lpstr>Povratni leasing</vt:lpstr>
      <vt:lpstr>Povratni leasing</vt:lpstr>
      <vt:lpstr>Ostali oblici leasinga: Kombinirani leasing</vt:lpstr>
      <vt:lpstr>Ostali oblici leasinga: leasing financijskom polugom</vt:lpstr>
      <vt:lpstr>Ostali oblici leasinga: Sintetički</vt:lpstr>
      <vt:lpstr>Pregled sadržaja </vt:lpstr>
      <vt:lpstr>Računovodstvo i porezi</vt:lpstr>
      <vt:lpstr>Računovodstvo i porezi</vt:lpstr>
      <vt:lpstr>Računovodstvo i porezi</vt:lpstr>
      <vt:lpstr>Računovodstvo leasinga (IFRS 16)</vt:lpstr>
      <vt:lpstr>Pregled sadržaja </vt:lpstr>
      <vt:lpstr>Procjena leasinga</vt:lpstr>
      <vt:lpstr>Procjena primatelja</vt:lpstr>
      <vt:lpstr>Procjena primatelja</vt:lpstr>
      <vt:lpstr> Izračunavanje NAL-a (neto prednosti pred leasingom)</vt:lpstr>
      <vt:lpstr>Davatelj naspram primatelja</vt:lpstr>
      <vt:lpstr>Procjena primatelja: Izračunavanje NAL-a (II)</vt:lpstr>
      <vt:lpstr>Procjena primatelja: Izračunavanje NAL-a (II)</vt:lpstr>
      <vt:lpstr>Procjena primatelja: Izračunavanje NAL-a (III)</vt:lpstr>
      <vt:lpstr>Procjena primatelja: Izračunavanje NAL-a (IV)</vt:lpstr>
      <vt:lpstr>Procjena primatelja: Izračunavanje NAL-a (V)</vt:lpstr>
      <vt:lpstr>Procjena primatelja: Izračunavanje NAL-a (VI)</vt:lpstr>
      <vt:lpstr>Procjena leasingoprimca: Izračunavanje NAL-a (VII)</vt:lpstr>
      <vt:lpstr>Procjena davatelja</vt:lpstr>
      <vt:lpstr>Procjena davatelja (II)</vt:lpstr>
      <vt:lpstr>Isti primjer iz perspektive davatelja</vt:lpstr>
      <vt:lpstr>Isti primjer iz perspektive leasingodavca</vt:lpstr>
      <vt:lpstr>Isti primjer iz perspektive davatelja (II)</vt:lpstr>
      <vt:lpstr>Pregled sadržaja </vt:lpstr>
      <vt:lpstr>Određene koristi leasinga</vt:lpstr>
      <vt:lpstr>Porezne prednosti</vt:lpstr>
      <vt:lpstr>Smanjenje nesigurnosti i transakcijski troškovi</vt:lpstr>
      <vt:lpstr>Ograničenja i sigurnosni zahtjevi </vt:lpstr>
      <vt:lpstr>Pregled sadržaja </vt:lpstr>
      <vt:lpstr>                                             Kako se leasing može upotrijebiti za povećanje energetske učinkovitosti </vt:lpstr>
      <vt:lpstr>Pregled sadržaja </vt:lpstr>
      <vt:lpstr>Slučaj tvrtke Dairylicious</vt:lpstr>
      <vt:lpstr>Slučaj tvrtke Dairylicious</vt:lpstr>
      <vt:lpstr>Slučaj tvrtke Dairylicious: 1. pitanje</vt:lpstr>
      <vt:lpstr>Slučaj tvrtke Dairylicious: 1. pitanje</vt:lpstr>
      <vt:lpstr>Slučaj tvrtke Dairylicious: 2. pitanje</vt:lpstr>
      <vt:lpstr>Slučaj tvrtke Dairylicious: 3. pitanje</vt:lpstr>
      <vt:lpstr>Slučaj tvrtke Dairylicious: 3. pitanje</vt:lpstr>
      <vt:lpstr>Slučaj tvrtke Dairylicious: 4. pitanje</vt:lpstr>
      <vt:lpstr>Slučaj tvrtke Dairylicious: 4. pitanje</vt:lpstr>
      <vt:lpstr>Slučaj tvrtke Dairylicious: 4. pitanje</vt:lpstr>
      <vt:lpstr>Zaključak (I)</vt:lpstr>
      <vt:lpstr>Zaključak (II)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Leasing Module</dc:title>
  <dc:creator>Luna Rodrigo</dc:creator>
  <cp:lastModifiedBy>Tijana Šimek</cp:lastModifiedBy>
  <cp:revision>207</cp:revision>
  <dcterms:created xsi:type="dcterms:W3CDTF">2019-06-07T11:52:32Z</dcterms:created>
  <dcterms:modified xsi:type="dcterms:W3CDTF">2020-04-20T18:39:37Z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0x0101004BBB2A1721BB1943B4237666C588A079</vt:lpwstr>
  </property>
</Properties>
</file>